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8" r:id="rId13"/>
    <p:sldId id="267" r:id="rId14"/>
    <p:sldId id="268" r:id="rId15"/>
    <p:sldId id="269" r:id="rId16"/>
    <p:sldId id="270" r:id="rId17"/>
    <p:sldId id="276" r:id="rId18"/>
    <p:sldId id="271" r:id="rId19"/>
    <p:sldId id="277" r:id="rId20"/>
    <p:sldId id="272" r:id="rId21"/>
    <p:sldId id="273" r:id="rId22"/>
    <p:sldId id="274" r:id="rId23"/>
    <p:sldId id="27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108"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2253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3487520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034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1938039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0310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744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241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9639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7804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36243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44095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534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0547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9621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8101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96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2430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10/31/2020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274135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imf.org/en/Countries/ZW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population.un.org/wpp/" TargetMode="External"/><Relationship Id="rId2" Type="http://schemas.openxmlformats.org/officeDocument/2006/relationships/hyperlink" Target="https://www.afdb.org/en/countries/southern-africa/zimbabw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871131"/>
            <a:ext cx="6815669" cy="3599503"/>
          </a:xfrm>
        </p:spPr>
        <p:txBody>
          <a:bodyPr/>
          <a:lstStyle/>
          <a:p>
            <a:r>
              <a:rPr lang="en-US" b="1" dirty="0" smtClean="0">
                <a:latin typeface="Poor Richard" panose="02080502050505020702" pitchFamily="18" charset="0"/>
              </a:rPr>
              <a:t>Zimbabwe </a:t>
            </a:r>
            <a:r>
              <a:rPr lang="en-US" sz="4400" dirty="0" smtClean="0">
                <a:latin typeface="Poor Richard" panose="02080502050505020702" pitchFamily="18" charset="0"/>
              </a:rPr>
              <a:t/>
            </a:r>
            <a:br>
              <a:rPr lang="en-US" sz="4400" dirty="0" smtClean="0">
                <a:latin typeface="Poor Richard" panose="02080502050505020702" pitchFamily="18" charset="0"/>
              </a:rPr>
            </a:br>
            <a:r>
              <a:rPr lang="en-US" sz="4400" dirty="0" smtClean="0">
                <a:latin typeface="Poor Richard" panose="02080502050505020702" pitchFamily="18" charset="0"/>
              </a:rPr>
              <a:t>Author </a:t>
            </a:r>
            <a:br>
              <a:rPr lang="en-US" sz="4400" dirty="0" smtClean="0">
                <a:latin typeface="Poor Richard" panose="02080502050505020702" pitchFamily="18" charset="0"/>
              </a:rPr>
            </a:br>
            <a:r>
              <a:rPr lang="en-US" sz="4400" dirty="0" smtClean="0">
                <a:latin typeface="Poor Richard" panose="02080502050505020702" pitchFamily="18" charset="0"/>
              </a:rPr>
              <a:t>Institutional Affiliation </a:t>
            </a:r>
            <a:br>
              <a:rPr lang="en-US" sz="4400" dirty="0" smtClean="0">
                <a:latin typeface="Poor Richard" panose="02080502050505020702" pitchFamily="18" charset="0"/>
              </a:rPr>
            </a:br>
            <a:r>
              <a:rPr lang="en-US" sz="4400" dirty="0" smtClean="0">
                <a:latin typeface="Poor Richard" panose="02080502050505020702" pitchFamily="18" charset="0"/>
              </a:rPr>
              <a:t>Course Code </a:t>
            </a:r>
            <a:br>
              <a:rPr lang="en-US" sz="4400" dirty="0" smtClean="0">
                <a:latin typeface="Poor Richard" panose="02080502050505020702" pitchFamily="18" charset="0"/>
              </a:rPr>
            </a:br>
            <a:r>
              <a:rPr lang="en-US" sz="4400" dirty="0" smtClean="0">
                <a:latin typeface="Poor Richard" panose="02080502050505020702" pitchFamily="18" charset="0"/>
              </a:rPr>
              <a:t>Date of submission</a:t>
            </a:r>
            <a:endParaRPr lang="en-US" sz="4400" dirty="0">
              <a:latin typeface="Poor Richard" panose="02080502050505020702" pitchFamily="18" charset="0"/>
            </a:endParaRPr>
          </a:p>
        </p:txBody>
      </p:sp>
    </p:spTree>
    <p:extLst>
      <p:ext uri="{BB962C8B-B14F-4D97-AF65-F5344CB8AC3E}">
        <p14:creationId xmlns:p14="http://schemas.microsoft.com/office/powerpoint/2010/main" val="2554141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Poor Richard" panose="02080502050505020702" pitchFamily="18" charset="0"/>
              </a:rPr>
              <a:t>Introduction</a:t>
            </a:r>
            <a:r>
              <a:rPr lang="en-US" b="1" dirty="0" smtClean="0"/>
              <a:t> </a:t>
            </a:r>
            <a:endParaRPr lang="en-US" b="1" dirty="0"/>
          </a:p>
        </p:txBody>
      </p:sp>
      <p:sp>
        <p:nvSpPr>
          <p:cNvPr id="3" name="Content Placeholder 2"/>
          <p:cNvSpPr>
            <a:spLocks noGrp="1"/>
          </p:cNvSpPr>
          <p:nvPr>
            <p:ph idx="1"/>
          </p:nvPr>
        </p:nvSpPr>
        <p:spPr/>
        <p:txBody>
          <a:bodyPr/>
          <a:lstStyle/>
          <a:p>
            <a:pPr algn="just"/>
            <a:r>
              <a:rPr lang="en-US" dirty="0">
                <a:latin typeface="Poor Richard" panose="02080502050505020702" pitchFamily="18" charset="0"/>
              </a:rPr>
              <a:t>Zimbabwe, formerly known as </a:t>
            </a:r>
            <a:r>
              <a:rPr lang="en-US" dirty="0" smtClean="0">
                <a:latin typeface="Poor Richard" panose="02080502050505020702" pitchFamily="18" charset="0"/>
              </a:rPr>
              <a:t>Rhodesia, </a:t>
            </a:r>
            <a:r>
              <a:rPr lang="en-US" dirty="0">
                <a:latin typeface="Poor Richard" panose="02080502050505020702" pitchFamily="18" charset="0"/>
              </a:rPr>
              <a:t>is a landlocked country in the southern part of the African continent located between the two major rivers of Zambezi and Limpopo. </a:t>
            </a:r>
            <a:endParaRPr lang="en-US" dirty="0" smtClean="0">
              <a:latin typeface="Poor Richard" panose="02080502050505020702" pitchFamily="18" charset="0"/>
            </a:endParaRPr>
          </a:p>
          <a:p>
            <a:pPr algn="just"/>
            <a:r>
              <a:rPr lang="en-US" dirty="0">
                <a:latin typeface="Poor Richard" panose="02080502050505020702" pitchFamily="18" charset="0"/>
              </a:rPr>
              <a:t>The country’s capital is located at Harare. Occupying a total area of 390, 757 square kilometers, the country is home to 14 million people with a population density of 95.2 persons per square </a:t>
            </a:r>
            <a:r>
              <a:rPr lang="en-US" dirty="0" smtClean="0">
                <a:latin typeface="Poor Richard" panose="02080502050505020702" pitchFamily="18" charset="0"/>
              </a:rPr>
              <a:t>kilometer (UN, 2020).</a:t>
            </a:r>
            <a:endParaRPr lang="en-US" dirty="0" smtClean="0">
              <a:latin typeface="Poor Richard" panose="02080502050505020702" pitchFamily="18" charset="0"/>
            </a:endParaRPr>
          </a:p>
          <a:p>
            <a:pPr algn="just"/>
            <a:r>
              <a:rPr lang="en-US" dirty="0">
                <a:latin typeface="Poor Richard" panose="02080502050505020702" pitchFamily="18" charset="0"/>
              </a:rPr>
              <a:t>However, the country’s projected population is expected to reach 19 million by the end of 2030. </a:t>
            </a:r>
          </a:p>
        </p:txBody>
      </p:sp>
    </p:spTree>
    <p:extLst>
      <p:ext uri="{BB962C8B-B14F-4D97-AF65-F5344CB8AC3E}">
        <p14:creationId xmlns:p14="http://schemas.microsoft.com/office/powerpoint/2010/main" val="1020457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Poor Richard" panose="02080502050505020702" pitchFamily="18" charset="0"/>
              </a:rPr>
              <a:t>Economic Issues </a:t>
            </a:r>
            <a:endParaRPr lang="en-US" b="1" dirty="0">
              <a:latin typeface="Poor Richard" panose="02080502050505020702" pitchFamily="18" charset="0"/>
            </a:endParaRPr>
          </a:p>
        </p:txBody>
      </p:sp>
      <p:sp>
        <p:nvSpPr>
          <p:cNvPr id="3" name="Content Placeholder 2"/>
          <p:cNvSpPr>
            <a:spLocks noGrp="1"/>
          </p:cNvSpPr>
          <p:nvPr>
            <p:ph idx="1"/>
          </p:nvPr>
        </p:nvSpPr>
        <p:spPr/>
        <p:txBody>
          <a:bodyPr/>
          <a:lstStyle/>
          <a:p>
            <a:pPr algn="just"/>
            <a:r>
              <a:rPr lang="en-US" dirty="0">
                <a:latin typeface="Poor Richard" panose="02080502050505020702" pitchFamily="18" charset="0"/>
              </a:rPr>
              <a:t>Cumulatively, the country’s GDP currently stands </a:t>
            </a:r>
            <a:r>
              <a:rPr lang="en-US" dirty="0" smtClean="0">
                <a:latin typeface="Poor Richard" panose="02080502050505020702" pitchFamily="18" charset="0"/>
              </a:rPr>
              <a:t>at 42.5 billion US dollars. </a:t>
            </a:r>
            <a:r>
              <a:rPr lang="en-US" dirty="0">
                <a:latin typeface="Poor Richard" panose="02080502050505020702" pitchFamily="18" charset="0"/>
              </a:rPr>
              <a:t>Zimbabwe enjoyed a positive GDP for a better part of the 1980s and early 1990s until its involvement in the War in the DRC in the 2000s that saw a fall in its GDP by approximately 20</a:t>
            </a:r>
            <a:r>
              <a:rPr lang="en-US" dirty="0" smtClean="0">
                <a:latin typeface="Poor Richard" panose="02080502050505020702" pitchFamily="18" charset="0"/>
              </a:rPr>
              <a:t>% (ADBG, 2020). </a:t>
            </a:r>
            <a:endParaRPr lang="en-US" dirty="0" smtClean="0">
              <a:latin typeface="Poor Richard" panose="02080502050505020702" pitchFamily="18" charset="0"/>
            </a:endParaRPr>
          </a:p>
          <a:p>
            <a:pPr algn="just"/>
            <a:r>
              <a:rPr lang="en-US" dirty="0">
                <a:latin typeface="Poor Richard" panose="02080502050505020702" pitchFamily="18" charset="0"/>
              </a:rPr>
              <a:t>Due to the drain imposed on the country’s economy by this war, the average purchasing power declined considerably, however the government had pointed accusing fingers at the foreign governments and imposed sanctions as the main causes for the failing economy</a:t>
            </a:r>
          </a:p>
        </p:txBody>
      </p:sp>
    </p:spTree>
    <p:extLst>
      <p:ext uri="{BB962C8B-B14F-4D97-AF65-F5344CB8AC3E}">
        <p14:creationId xmlns:p14="http://schemas.microsoft.com/office/powerpoint/2010/main" val="334742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atin typeface="Poor Richard" panose="02080502050505020702" pitchFamily="18" charset="0"/>
              </a:rPr>
              <a:t>Cont.…</a:t>
            </a:r>
            <a:endParaRPr lang="en-US" b="1" dirty="0">
              <a:latin typeface="Poor Richard" panose="02080502050505020702" pitchFamily="18" charset="0"/>
            </a:endParaRPr>
          </a:p>
        </p:txBody>
      </p:sp>
      <p:sp>
        <p:nvSpPr>
          <p:cNvPr id="3" name="Content Placeholder 2"/>
          <p:cNvSpPr>
            <a:spLocks noGrp="1"/>
          </p:cNvSpPr>
          <p:nvPr>
            <p:ph idx="1"/>
          </p:nvPr>
        </p:nvSpPr>
        <p:spPr/>
        <p:txBody>
          <a:bodyPr/>
          <a:lstStyle/>
          <a:p>
            <a:pPr algn="just"/>
            <a:r>
              <a:rPr lang="en-US" dirty="0">
                <a:latin typeface="Poor Richard" panose="02080502050505020702" pitchFamily="18" charset="0"/>
              </a:rPr>
              <a:t>The country’s economy rebounded in 2009 after the formation of a unity government and adoption of the Zimbabwean dollar</a:t>
            </a:r>
            <a:r>
              <a:rPr lang="en-US" dirty="0" smtClean="0">
                <a:latin typeface="Poor Richard" panose="02080502050505020702" pitchFamily="18" charset="0"/>
              </a:rPr>
              <a:t>.</a:t>
            </a:r>
          </a:p>
          <a:p>
            <a:pPr algn="just"/>
            <a:r>
              <a:rPr lang="en-US" dirty="0">
                <a:latin typeface="Poor Richard" panose="02080502050505020702" pitchFamily="18" charset="0"/>
              </a:rPr>
              <a:t>The 2020 GDP of Zimbabwe </a:t>
            </a:r>
            <a:r>
              <a:rPr lang="en-US" dirty="0" smtClean="0">
                <a:latin typeface="Poor Richard" panose="02080502050505020702" pitchFamily="18" charset="0"/>
              </a:rPr>
              <a:t>stands at</a:t>
            </a:r>
            <a:r>
              <a:rPr lang="en-US" dirty="0" smtClean="0">
                <a:latin typeface="Poor Richard" panose="02080502050505020702" pitchFamily="18" charset="0"/>
              </a:rPr>
              <a:t> </a:t>
            </a:r>
            <a:r>
              <a:rPr lang="en-US" dirty="0">
                <a:latin typeface="Poor Richard" panose="02080502050505020702" pitchFamily="18" charset="0"/>
              </a:rPr>
              <a:t>42.5 billion </a:t>
            </a:r>
            <a:r>
              <a:rPr lang="en-US" dirty="0" smtClean="0">
                <a:latin typeface="Poor Richard" panose="02080502050505020702" pitchFamily="18" charset="0"/>
              </a:rPr>
              <a:t>US</a:t>
            </a:r>
            <a:r>
              <a:rPr lang="en-US" dirty="0" smtClean="0">
                <a:latin typeface="Poor Richard" panose="02080502050505020702" pitchFamily="18" charset="0"/>
              </a:rPr>
              <a:t> </a:t>
            </a:r>
            <a:r>
              <a:rPr lang="en-US" dirty="0">
                <a:latin typeface="Poor Richard" panose="02080502050505020702" pitchFamily="18" charset="0"/>
              </a:rPr>
              <a:t>dollars in a country whose 60% of the population falls below the poverty </a:t>
            </a:r>
            <a:r>
              <a:rPr lang="en-US" dirty="0" smtClean="0">
                <a:latin typeface="Poor Richard" panose="02080502050505020702" pitchFamily="18" charset="0"/>
              </a:rPr>
              <a:t>line. </a:t>
            </a:r>
          </a:p>
          <a:p>
            <a:pPr algn="just"/>
            <a:r>
              <a:rPr lang="en-US" dirty="0" smtClean="0">
                <a:latin typeface="Poor Richard" panose="02080502050505020702" pitchFamily="18" charset="0"/>
              </a:rPr>
              <a:t>Minerals </a:t>
            </a:r>
            <a:r>
              <a:rPr lang="en-US" dirty="0">
                <a:latin typeface="Poor Richard" panose="02080502050505020702" pitchFamily="18" charset="0"/>
              </a:rPr>
              <a:t>and gold represents the country’s major foreign exports. Similarly, tourism plays an important in the country’s </a:t>
            </a:r>
            <a:r>
              <a:rPr lang="en-US" dirty="0">
                <a:latin typeface="Poor Richard" panose="02080502050505020702" pitchFamily="18" charset="0"/>
              </a:rPr>
              <a:t>economy (Kararach &amp; </a:t>
            </a:r>
            <a:r>
              <a:rPr lang="en-US" dirty="0" smtClean="0">
                <a:latin typeface="Poor Richard" panose="02080502050505020702" pitchFamily="18" charset="0"/>
              </a:rPr>
              <a:t>Otieno, 2016). </a:t>
            </a:r>
            <a:endParaRPr lang="en-US" dirty="0">
              <a:latin typeface="Poor Richard" panose="02080502050505020702" pitchFamily="18" charset="0"/>
            </a:endParaRPr>
          </a:p>
        </p:txBody>
      </p:sp>
    </p:spTree>
    <p:extLst>
      <p:ext uri="{BB962C8B-B14F-4D97-AF65-F5344CB8AC3E}">
        <p14:creationId xmlns:p14="http://schemas.microsoft.com/office/powerpoint/2010/main" val="125780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atin typeface="Poor Richard" panose="02080502050505020702" pitchFamily="18" charset="0"/>
              </a:rPr>
              <a:t>Cont..</a:t>
            </a:r>
            <a:endParaRPr lang="en-US" b="1" dirty="0">
              <a:latin typeface="Poor Richard" panose="02080502050505020702" pitchFamily="18" charset="0"/>
            </a:endParaRPr>
          </a:p>
        </p:txBody>
      </p:sp>
      <p:sp>
        <p:nvSpPr>
          <p:cNvPr id="3" name="Content Placeholder 2"/>
          <p:cNvSpPr>
            <a:spLocks noGrp="1"/>
          </p:cNvSpPr>
          <p:nvPr>
            <p:ph idx="1"/>
          </p:nvPr>
        </p:nvSpPr>
        <p:spPr/>
        <p:txBody>
          <a:bodyPr>
            <a:normAutofit/>
          </a:bodyPr>
          <a:lstStyle/>
          <a:p>
            <a:pPr algn="just"/>
            <a:r>
              <a:rPr lang="en-US" dirty="0">
                <a:latin typeface="Poor Richard" panose="02080502050505020702" pitchFamily="18" charset="0"/>
              </a:rPr>
              <a:t>T</a:t>
            </a:r>
            <a:r>
              <a:rPr lang="en-US" dirty="0" smtClean="0">
                <a:latin typeface="Poor Richard" panose="02080502050505020702" pitchFamily="18" charset="0"/>
              </a:rPr>
              <a:t>he </a:t>
            </a:r>
            <a:r>
              <a:rPr lang="en-US" dirty="0">
                <a:latin typeface="Poor Richard" panose="02080502050505020702" pitchFamily="18" charset="0"/>
              </a:rPr>
              <a:t>country’s mining sector has continued to play pivotal roles in enhancing the country’s economy. For instance, some of the country’s largest reserves being mined currently include the Marange diamond </a:t>
            </a:r>
            <a:r>
              <a:rPr lang="en-US" dirty="0">
                <a:latin typeface="Poor Richard" panose="02080502050505020702" pitchFamily="18" charset="0"/>
              </a:rPr>
              <a:t>fields(Kararach &amp; </a:t>
            </a:r>
            <a:r>
              <a:rPr lang="en-US" dirty="0" smtClean="0">
                <a:latin typeface="Poor Richard" panose="02080502050505020702" pitchFamily="18" charset="0"/>
              </a:rPr>
              <a:t>Otieno, 2016).</a:t>
            </a:r>
            <a:endParaRPr lang="en-US" dirty="0" smtClean="0">
              <a:latin typeface="Poor Richard" panose="02080502050505020702" pitchFamily="18" charset="0"/>
            </a:endParaRPr>
          </a:p>
          <a:p>
            <a:pPr algn="just"/>
            <a:r>
              <a:rPr lang="en-US" dirty="0">
                <a:latin typeface="Poor Richard" panose="02080502050505020702" pitchFamily="18" charset="0"/>
              </a:rPr>
              <a:t>The economy was majorly contributed by the tertiary industry that made up its 60% GDP in 2017. </a:t>
            </a:r>
            <a:endParaRPr lang="en-US" dirty="0" smtClean="0">
              <a:latin typeface="Poor Richard" panose="02080502050505020702" pitchFamily="18" charset="0"/>
            </a:endParaRPr>
          </a:p>
          <a:p>
            <a:pPr algn="just"/>
            <a:r>
              <a:rPr lang="en-US" dirty="0">
                <a:latin typeface="Poor Richard" panose="02080502050505020702" pitchFamily="18" charset="0"/>
              </a:rPr>
              <a:t>A large number of the population in Zimbabwe stills depends on farming while there is also a considerable number who depend on formal employment. Zimbabwe depends hugely on the agricultural sector and mining.</a:t>
            </a:r>
          </a:p>
        </p:txBody>
      </p:sp>
    </p:spTree>
    <p:extLst>
      <p:ext uri="{BB962C8B-B14F-4D97-AF65-F5344CB8AC3E}">
        <p14:creationId xmlns:p14="http://schemas.microsoft.com/office/powerpoint/2010/main" val="3944075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en-US" dirty="0">
                <a:latin typeface="Poor Richard" panose="02080502050505020702" pitchFamily="18" charset="0"/>
              </a:rPr>
              <a:t>In Zimbabwe, it was estimated that the levels of poverty had risen significantly from 29% </a:t>
            </a:r>
            <a:r>
              <a:rPr lang="en-US" dirty="0" smtClean="0">
                <a:latin typeface="Poor Richard" panose="02080502050505020702" pitchFamily="18" charset="0"/>
              </a:rPr>
              <a:t>in </a:t>
            </a:r>
            <a:r>
              <a:rPr lang="en-US" dirty="0" smtClean="0">
                <a:latin typeface="Poor Richard" panose="02080502050505020702" pitchFamily="18" charset="0"/>
              </a:rPr>
              <a:t>2018 </a:t>
            </a:r>
            <a:r>
              <a:rPr lang="en-US" dirty="0">
                <a:latin typeface="Poor Richard" panose="02080502050505020702" pitchFamily="18" charset="0"/>
              </a:rPr>
              <a:t>to </a:t>
            </a:r>
            <a:r>
              <a:rPr lang="en-US" dirty="0" smtClean="0">
                <a:latin typeface="Poor Richard" panose="02080502050505020702" pitchFamily="18" charset="0"/>
              </a:rPr>
              <a:t>34% in 2019 </a:t>
            </a:r>
            <a:r>
              <a:rPr lang="en-US" dirty="0">
                <a:latin typeface="Poor Richard" panose="02080502050505020702" pitchFamily="18" charset="0"/>
              </a:rPr>
              <a:t>which is quite a high percentage considering the population in </a:t>
            </a:r>
            <a:r>
              <a:rPr lang="en-US" dirty="0" smtClean="0">
                <a:latin typeface="Poor Richard" panose="02080502050505020702" pitchFamily="18" charset="0"/>
              </a:rPr>
              <a:t>Zimbabwe (IMF, 2020). </a:t>
            </a:r>
            <a:endParaRPr lang="en-US" dirty="0" smtClean="0">
              <a:latin typeface="Poor Richard" panose="02080502050505020702" pitchFamily="18" charset="0"/>
            </a:endParaRPr>
          </a:p>
          <a:p>
            <a:pPr algn="just"/>
            <a:r>
              <a:rPr lang="en-US" dirty="0" smtClean="0">
                <a:latin typeface="Poor Richard" panose="02080502050505020702" pitchFamily="18" charset="0"/>
              </a:rPr>
              <a:t>Unemployment is still a big issue in in most African states, </a:t>
            </a:r>
            <a:r>
              <a:rPr lang="en-US" dirty="0" smtClean="0">
                <a:latin typeface="Poor Richard" panose="02080502050505020702" pitchFamily="18" charset="0"/>
              </a:rPr>
              <a:t>and </a:t>
            </a:r>
            <a:r>
              <a:rPr lang="en-US" dirty="0">
                <a:latin typeface="Poor Richard" panose="02080502050505020702" pitchFamily="18" charset="0"/>
              </a:rPr>
              <a:t>in Zimbabwe, </a:t>
            </a:r>
            <a:r>
              <a:rPr lang="en-US" dirty="0" smtClean="0">
                <a:latin typeface="Poor Richard" panose="02080502050505020702" pitchFamily="18" charset="0"/>
              </a:rPr>
              <a:t>the </a:t>
            </a:r>
            <a:r>
              <a:rPr lang="en-US" dirty="0">
                <a:latin typeface="Poor Richard" panose="02080502050505020702" pitchFamily="18" charset="0"/>
              </a:rPr>
              <a:t>current unemployment </a:t>
            </a:r>
            <a:r>
              <a:rPr lang="en-US" dirty="0" smtClean="0">
                <a:latin typeface="Poor Richard" panose="02080502050505020702" pitchFamily="18" charset="0"/>
              </a:rPr>
              <a:t>rate </a:t>
            </a:r>
            <a:r>
              <a:rPr lang="en-US" dirty="0">
                <a:latin typeface="Poor Richard" panose="02080502050505020702" pitchFamily="18" charset="0"/>
              </a:rPr>
              <a:t>stands at </a:t>
            </a:r>
            <a:r>
              <a:rPr lang="en-US" dirty="0" smtClean="0">
                <a:latin typeface="Poor Richard" panose="02080502050505020702" pitchFamily="18" charset="0"/>
              </a:rPr>
              <a:t>4.95% , a slightly </a:t>
            </a:r>
            <a:r>
              <a:rPr lang="en-US" dirty="0">
                <a:latin typeface="Poor Richard" panose="02080502050505020702" pitchFamily="18" charset="0"/>
              </a:rPr>
              <a:t>higher number in 2019 considered to 2018. </a:t>
            </a:r>
            <a:endParaRPr lang="en-US" dirty="0" smtClean="0">
              <a:latin typeface="Poor Richard" panose="02080502050505020702" pitchFamily="18" charset="0"/>
            </a:endParaRPr>
          </a:p>
          <a:p>
            <a:pPr algn="just"/>
            <a:r>
              <a:rPr lang="en-US" dirty="0">
                <a:latin typeface="Poor Richard" panose="02080502050505020702" pitchFamily="18" charset="0"/>
              </a:rPr>
              <a:t>According to evidence obtained from the African Development Bank, state corporations and enterprises enjoy highly subsidized taxes as opposed to their private counterparts.</a:t>
            </a:r>
          </a:p>
        </p:txBody>
      </p:sp>
    </p:spTree>
    <p:extLst>
      <p:ext uri="{BB962C8B-B14F-4D97-AF65-F5344CB8AC3E}">
        <p14:creationId xmlns:p14="http://schemas.microsoft.com/office/powerpoint/2010/main" val="1862202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latin typeface="Poor Richard" panose="02080502050505020702" pitchFamily="18" charset="0"/>
              </a:rPr>
              <a:t>Although tourism has been considered a major source of income to the Zimbabwean economy, earnings from this sector </a:t>
            </a:r>
            <a:r>
              <a:rPr lang="en-US" dirty="0" smtClean="0">
                <a:latin typeface="Poor Richard" panose="02080502050505020702" pitchFamily="18" charset="0"/>
              </a:rPr>
              <a:t>have </a:t>
            </a:r>
            <a:r>
              <a:rPr lang="en-US" dirty="0">
                <a:latin typeface="Poor Richard" panose="02080502050505020702" pitchFamily="18" charset="0"/>
              </a:rPr>
              <a:t>continued to dwindle over the past owing to the fact that a good portion of the country’s wildlife have been lost due to poaching and deforestation. </a:t>
            </a:r>
            <a:endParaRPr lang="en-US" dirty="0" smtClean="0">
              <a:latin typeface="Poor Richard" panose="02080502050505020702" pitchFamily="18" charset="0"/>
            </a:endParaRPr>
          </a:p>
          <a:p>
            <a:pPr algn="just"/>
            <a:r>
              <a:rPr lang="en-US" dirty="0">
                <a:latin typeface="Poor Richard" panose="02080502050505020702" pitchFamily="18" charset="0"/>
              </a:rPr>
              <a:t>Agriculture has as well remained a key contributor to the country’s economy. The country produces wheat, and maize </a:t>
            </a:r>
            <a:r>
              <a:rPr lang="en-US" dirty="0" smtClean="0">
                <a:latin typeface="Poor Richard" panose="02080502050505020702" pitchFamily="18" charset="0"/>
              </a:rPr>
              <a:t>which accounts </a:t>
            </a:r>
            <a:r>
              <a:rPr lang="en-US" dirty="0" smtClean="0">
                <a:latin typeface="Poor Richard" panose="02080502050505020702" pitchFamily="18" charset="0"/>
              </a:rPr>
              <a:t> </a:t>
            </a:r>
            <a:r>
              <a:rPr lang="en-US" dirty="0">
                <a:latin typeface="Poor Richard" panose="02080502050505020702" pitchFamily="18" charset="0"/>
              </a:rPr>
              <a:t>for over half of the country’s gross domestic product</a:t>
            </a:r>
            <a:r>
              <a:rPr lang="en-US" dirty="0"/>
              <a:t>. </a:t>
            </a:r>
          </a:p>
        </p:txBody>
      </p:sp>
    </p:spTree>
    <p:extLst>
      <p:ext uri="{BB962C8B-B14F-4D97-AF65-F5344CB8AC3E}">
        <p14:creationId xmlns:p14="http://schemas.microsoft.com/office/powerpoint/2010/main" val="3090496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Poor Richard" panose="02080502050505020702" pitchFamily="18" charset="0"/>
              </a:rPr>
              <a:t>Social Organization </a:t>
            </a:r>
            <a:endParaRPr lang="en-US" b="1" dirty="0">
              <a:latin typeface="Poor Richard" panose="02080502050505020702" pitchFamily="18" charset="0"/>
            </a:endParaRPr>
          </a:p>
        </p:txBody>
      </p:sp>
      <p:sp>
        <p:nvSpPr>
          <p:cNvPr id="3" name="Content Placeholder 2"/>
          <p:cNvSpPr>
            <a:spLocks noGrp="1"/>
          </p:cNvSpPr>
          <p:nvPr>
            <p:ph idx="1"/>
          </p:nvPr>
        </p:nvSpPr>
        <p:spPr/>
        <p:txBody>
          <a:bodyPr/>
          <a:lstStyle/>
          <a:p>
            <a:pPr algn="just"/>
            <a:r>
              <a:rPr lang="en-US" dirty="0" smtClean="0">
                <a:latin typeface="Poor Richard" panose="02080502050505020702" pitchFamily="18" charset="0"/>
              </a:rPr>
              <a:t>Home to approximately 14 million people, Zimbabwe is socially structured society. About 40% of this population is dominated by the youth while the rest of the population is comprised of the rest of the </a:t>
            </a:r>
            <a:r>
              <a:rPr lang="en-US" dirty="0" smtClean="0">
                <a:latin typeface="Poor Richard" panose="02080502050505020702" pitchFamily="18" charset="0"/>
              </a:rPr>
              <a:t>population (UN, 2020). </a:t>
            </a:r>
            <a:endParaRPr lang="en-US" dirty="0" smtClean="0">
              <a:latin typeface="Poor Richard" panose="02080502050505020702" pitchFamily="18" charset="0"/>
            </a:endParaRPr>
          </a:p>
          <a:p>
            <a:pPr algn="just"/>
            <a:r>
              <a:rPr lang="en-US" dirty="0">
                <a:latin typeface="Poor Richard" panose="02080502050505020702" pitchFamily="18" charset="0"/>
              </a:rPr>
              <a:t>The country’s total population currently stands at 14 million, with the life expectancy ranging between 56 years and 60 years for men and women respectively. </a:t>
            </a:r>
            <a:endParaRPr lang="en-US" dirty="0" smtClean="0">
              <a:latin typeface="Poor Richard" panose="02080502050505020702" pitchFamily="18" charset="0"/>
            </a:endParaRPr>
          </a:p>
          <a:p>
            <a:pPr algn="just"/>
            <a:r>
              <a:rPr lang="en-US" dirty="0">
                <a:latin typeface="Poor Richard" panose="02080502050505020702" pitchFamily="18" charset="0"/>
              </a:rPr>
              <a:t>UNESCO observed that the country’s HIV infection rates stands at 14% particularly for people aged 15 and 49 years. </a:t>
            </a:r>
          </a:p>
        </p:txBody>
      </p:sp>
    </p:spTree>
    <p:extLst>
      <p:ext uri="{BB962C8B-B14F-4D97-AF65-F5344CB8AC3E}">
        <p14:creationId xmlns:p14="http://schemas.microsoft.com/office/powerpoint/2010/main" val="1743573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en-US" dirty="0">
                <a:latin typeface="Poor Richard" panose="02080502050505020702" pitchFamily="18" charset="0"/>
              </a:rPr>
              <a:t>However, the organization has also noted a decline in the rates of new infections among pregnant women</a:t>
            </a:r>
            <a:r>
              <a:rPr lang="en-US" dirty="0" smtClean="0">
                <a:latin typeface="Poor Richard" panose="02080502050505020702" pitchFamily="18" charset="0"/>
              </a:rPr>
              <a:t>.</a:t>
            </a:r>
          </a:p>
          <a:p>
            <a:pPr algn="just"/>
            <a:r>
              <a:rPr lang="en-US" dirty="0" smtClean="0">
                <a:latin typeface="Poor Richard" panose="02080502050505020702" pitchFamily="18" charset="0"/>
              </a:rPr>
              <a:t>In terms of religion, the country</a:t>
            </a:r>
            <a:r>
              <a:rPr lang="en-US" dirty="0" smtClean="0">
                <a:latin typeface="Poor Richard" panose="02080502050505020702" pitchFamily="18" charset="0"/>
              </a:rPr>
              <a:t> </a:t>
            </a:r>
            <a:r>
              <a:rPr lang="en-US" dirty="0">
                <a:latin typeface="Poor Richard" panose="02080502050505020702" pitchFamily="18" charset="0"/>
              </a:rPr>
              <a:t>is religiously diverse consisting of Christians, Islam and traditional worshipers. It is important to note that 85% of the total population are Christians. Observably, Islam accounts for only 1% of the total </a:t>
            </a:r>
            <a:r>
              <a:rPr lang="en-US" dirty="0" smtClean="0">
                <a:latin typeface="Poor Richard" panose="02080502050505020702" pitchFamily="18" charset="0"/>
              </a:rPr>
              <a:t>population (UNESCO, 2016).  </a:t>
            </a:r>
            <a:endParaRPr lang="en-US" dirty="0" smtClean="0">
              <a:latin typeface="Poor Richard" panose="02080502050505020702" pitchFamily="18" charset="0"/>
            </a:endParaRPr>
          </a:p>
          <a:p>
            <a:pPr algn="just"/>
            <a:r>
              <a:rPr lang="en-US" dirty="0">
                <a:latin typeface="Poor Richard" panose="02080502050505020702" pitchFamily="18" charset="0"/>
              </a:rPr>
              <a:t>Ethnically defined, the country is made up of a majority Bantu speaking group comprising of 70% of the total population. the minority ethnic groups make up the remaining percentage. </a:t>
            </a:r>
          </a:p>
        </p:txBody>
      </p:sp>
    </p:spTree>
    <p:extLst>
      <p:ext uri="{BB962C8B-B14F-4D97-AF65-F5344CB8AC3E}">
        <p14:creationId xmlns:p14="http://schemas.microsoft.com/office/powerpoint/2010/main" val="3448490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latin typeface="Poor Richard" panose="02080502050505020702" pitchFamily="18" charset="0"/>
              </a:rPr>
              <a:t>As observed during the last census report, it was noted that 97% of the country’s population is of African </a:t>
            </a:r>
            <a:r>
              <a:rPr lang="en-US" dirty="0" smtClean="0">
                <a:latin typeface="Poor Richard" panose="02080502050505020702" pitchFamily="18" charset="0"/>
              </a:rPr>
              <a:t>origin (UN, 2020).</a:t>
            </a:r>
            <a:endParaRPr lang="en-US" dirty="0" smtClean="0">
              <a:latin typeface="Poor Richard" panose="02080502050505020702" pitchFamily="18" charset="0"/>
            </a:endParaRPr>
          </a:p>
          <a:p>
            <a:pPr algn="just"/>
            <a:r>
              <a:rPr lang="en-US" dirty="0">
                <a:latin typeface="Poor Richard" panose="02080502050505020702" pitchFamily="18" charset="0"/>
              </a:rPr>
              <a:t>Due to the serious economic crisis in the country and the oppressive political regimes, most of the country’s nationals have fled the country as refugees to the neighboring countries of South Africa and Botswana</a:t>
            </a:r>
            <a:r>
              <a:rPr lang="en-US" dirty="0" smtClean="0">
                <a:latin typeface="Poor Richard" panose="02080502050505020702" pitchFamily="18" charset="0"/>
              </a:rPr>
              <a:t>.</a:t>
            </a:r>
          </a:p>
          <a:p>
            <a:pPr algn="just"/>
            <a:r>
              <a:rPr lang="en-US" dirty="0">
                <a:latin typeface="Poor Richard" panose="02080502050505020702" pitchFamily="18" charset="0"/>
              </a:rPr>
              <a:t>Currently, close to 4 million Zimbabweans have left the country as refugees</a:t>
            </a:r>
            <a:r>
              <a:rPr lang="en-US" dirty="0"/>
              <a:t>. </a:t>
            </a:r>
          </a:p>
        </p:txBody>
      </p:sp>
    </p:spTree>
    <p:extLst>
      <p:ext uri="{BB962C8B-B14F-4D97-AF65-F5344CB8AC3E}">
        <p14:creationId xmlns:p14="http://schemas.microsoft.com/office/powerpoint/2010/main" val="1796635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r>
              <a:rPr lang="en-US" dirty="0">
                <a:latin typeface="Poor Richard" panose="02080502050505020702" pitchFamily="18" charset="0"/>
              </a:rPr>
              <a:t>Although English is considered the main language that is used in the education and judicial systems, the country recognizes other 16 official languages drawn from the major ethnic divisions. </a:t>
            </a:r>
            <a:endParaRPr lang="en-US" dirty="0" smtClean="0">
              <a:latin typeface="Poor Richard" panose="02080502050505020702" pitchFamily="18" charset="0"/>
            </a:endParaRPr>
          </a:p>
          <a:p>
            <a:pPr algn="just"/>
            <a:r>
              <a:rPr lang="en-US" dirty="0">
                <a:latin typeface="Poor Richard" panose="02080502050505020702" pitchFamily="18" charset="0"/>
              </a:rPr>
              <a:t>A good portion of the Zimbabwean people are bantus and therefore speak their native languages. Though the country has 16 official languages, </a:t>
            </a:r>
            <a:r>
              <a:rPr lang="en-US" dirty="0" smtClean="0">
                <a:latin typeface="Poor Richard" panose="02080502050505020702" pitchFamily="18" charset="0"/>
              </a:rPr>
              <a:t>Shona, </a:t>
            </a:r>
            <a:r>
              <a:rPr lang="en-US" dirty="0">
                <a:latin typeface="Poor Richard" panose="02080502050505020702" pitchFamily="18" charset="0"/>
              </a:rPr>
              <a:t>due to its rich oral tradition has gained huge popularity in the </a:t>
            </a:r>
            <a:r>
              <a:rPr lang="en-US" dirty="0" smtClean="0">
                <a:latin typeface="Poor Richard" panose="02080502050505020702" pitchFamily="18" charset="0"/>
              </a:rPr>
              <a:t>nation</a:t>
            </a:r>
            <a:r>
              <a:rPr lang="en-US" dirty="0">
                <a:latin typeface="Poor Richard" panose="02080502050505020702" pitchFamily="18" charset="0"/>
              </a:rPr>
              <a:t> </a:t>
            </a:r>
            <a:r>
              <a:rPr lang="en-US" dirty="0" smtClean="0">
                <a:latin typeface="Poor Richard" panose="02080502050505020702" pitchFamily="18" charset="0"/>
              </a:rPr>
              <a:t>(Learning Factory, 2018). </a:t>
            </a:r>
          </a:p>
          <a:p>
            <a:pPr algn="just"/>
            <a:r>
              <a:rPr lang="en-US" dirty="0">
                <a:latin typeface="Poor Richard" panose="02080502050505020702" pitchFamily="18" charset="0"/>
              </a:rPr>
              <a:t>It is noted that English mostly spoken in cities, has as well been incorporated in schools as a teaching language alongside Shona and Ndebele. </a:t>
            </a:r>
            <a:endParaRPr lang="en-US" dirty="0" smtClean="0">
              <a:latin typeface="Poor Richard" panose="02080502050505020702" pitchFamily="18" charset="0"/>
            </a:endParaRPr>
          </a:p>
          <a:p>
            <a:pPr algn="just"/>
            <a:r>
              <a:rPr lang="en-US" dirty="0">
                <a:latin typeface="Poor Richard" panose="02080502050505020702" pitchFamily="18" charset="0"/>
              </a:rPr>
              <a:t>In Zimbabwe, most of the radio and televisions broadcast their news in Shona, Sindebele and English. </a:t>
            </a:r>
          </a:p>
        </p:txBody>
      </p:sp>
    </p:spTree>
    <p:extLst>
      <p:ext uri="{BB962C8B-B14F-4D97-AF65-F5344CB8AC3E}">
        <p14:creationId xmlns:p14="http://schemas.microsoft.com/office/powerpoint/2010/main" val="2254557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Poor Richard" panose="02080502050505020702" pitchFamily="18" charset="0"/>
              </a:rPr>
              <a:t>Cont.…</a:t>
            </a:r>
            <a:endParaRPr lang="en-US" dirty="0">
              <a:latin typeface="Poor Richard" panose="02080502050505020702" pitchFamily="18" charset="0"/>
            </a:endParaRPr>
          </a:p>
        </p:txBody>
      </p:sp>
      <p:sp>
        <p:nvSpPr>
          <p:cNvPr id="3" name="Content Placeholder 2"/>
          <p:cNvSpPr>
            <a:spLocks noGrp="1"/>
          </p:cNvSpPr>
          <p:nvPr>
            <p:ph idx="1"/>
          </p:nvPr>
        </p:nvSpPr>
        <p:spPr/>
        <p:txBody>
          <a:bodyPr>
            <a:normAutofit fontScale="92500" lnSpcReduction="20000"/>
          </a:bodyPr>
          <a:lstStyle/>
          <a:p>
            <a:pPr algn="just"/>
            <a:r>
              <a:rPr lang="en-US" dirty="0">
                <a:latin typeface="Poor Richard" panose="02080502050505020702" pitchFamily="18" charset="0"/>
              </a:rPr>
              <a:t>Education in Zimbabwe falls under the country’s ministry for primary and secondary education and the ministry for higher and tertiary education. </a:t>
            </a:r>
            <a:endParaRPr lang="en-US" dirty="0" smtClean="0">
              <a:latin typeface="Poor Richard" panose="02080502050505020702" pitchFamily="18" charset="0"/>
            </a:endParaRPr>
          </a:p>
          <a:p>
            <a:pPr algn="just"/>
            <a:r>
              <a:rPr lang="en-US" dirty="0">
                <a:latin typeface="Poor Richard" panose="02080502050505020702" pitchFamily="18" charset="0"/>
              </a:rPr>
              <a:t>It is noted that the country’s education system would require 13 years to cover both primary and secondary education. </a:t>
            </a:r>
            <a:endParaRPr lang="en-US" dirty="0" smtClean="0">
              <a:latin typeface="Poor Richard" panose="02080502050505020702" pitchFamily="18" charset="0"/>
            </a:endParaRPr>
          </a:p>
          <a:p>
            <a:pPr algn="just"/>
            <a:r>
              <a:rPr lang="en-US" dirty="0">
                <a:latin typeface="Poor Richard" panose="02080502050505020702" pitchFamily="18" charset="0"/>
              </a:rPr>
              <a:t>Declared a basic human right by the former president, Education in Zimbabwe is free and compulsory for all the children of school-going age. The government in Zimbabwe has focused on ensuring universal coverage of education in the country to achieve the millennium development </a:t>
            </a:r>
            <a:r>
              <a:rPr lang="en-US" dirty="0" smtClean="0">
                <a:latin typeface="Poor Richard" panose="02080502050505020702" pitchFamily="18" charset="0"/>
              </a:rPr>
              <a:t>goals (UNESCO, 2016). </a:t>
            </a:r>
          </a:p>
          <a:p>
            <a:pPr algn="just"/>
            <a:r>
              <a:rPr lang="en-US" dirty="0">
                <a:latin typeface="Poor Richard" panose="02080502050505020702" pitchFamily="18" charset="0"/>
              </a:rPr>
              <a:t>The government’s specific objective is to enhance its literacy programs to all the children in the country by the year 2030.</a:t>
            </a:r>
            <a:endParaRPr lang="en-US" dirty="0" smtClean="0">
              <a:latin typeface="Poor Richard" panose="02080502050505020702" pitchFamily="18" charset="0"/>
            </a:endParaRPr>
          </a:p>
          <a:p>
            <a:endParaRPr lang="en-US" dirty="0"/>
          </a:p>
        </p:txBody>
      </p:sp>
    </p:spTree>
    <p:extLst>
      <p:ext uri="{BB962C8B-B14F-4D97-AF65-F5344CB8AC3E}">
        <p14:creationId xmlns:p14="http://schemas.microsoft.com/office/powerpoint/2010/main" val="646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Poor Richard" panose="02080502050505020702" pitchFamily="18" charset="0"/>
              </a:rPr>
              <a:t>Political Issues </a:t>
            </a:r>
            <a:endParaRPr lang="en-US" b="1" dirty="0">
              <a:latin typeface="Poor Richard" panose="02080502050505020702" pitchFamily="18" charset="0"/>
            </a:endParaRPr>
          </a:p>
        </p:txBody>
      </p:sp>
      <p:sp>
        <p:nvSpPr>
          <p:cNvPr id="3" name="Content Placeholder 2"/>
          <p:cNvSpPr>
            <a:spLocks noGrp="1"/>
          </p:cNvSpPr>
          <p:nvPr>
            <p:ph idx="1"/>
          </p:nvPr>
        </p:nvSpPr>
        <p:spPr/>
        <p:txBody>
          <a:bodyPr>
            <a:normAutofit fontScale="92500" lnSpcReduction="10000"/>
          </a:bodyPr>
          <a:lstStyle/>
          <a:p>
            <a:pPr algn="just"/>
            <a:r>
              <a:rPr lang="en-US" dirty="0">
                <a:latin typeface="Poor Richard" panose="02080502050505020702" pitchFamily="18" charset="0"/>
              </a:rPr>
              <a:t>Zimbabwe is purely a presidential republic headed by a president who is the head of government</a:t>
            </a:r>
            <a:r>
              <a:rPr lang="en-US" dirty="0" smtClean="0">
                <a:latin typeface="Poor Richard" panose="02080502050505020702" pitchFamily="18" charset="0"/>
              </a:rPr>
              <a:t>.</a:t>
            </a:r>
          </a:p>
          <a:p>
            <a:pPr algn="just"/>
            <a:r>
              <a:rPr lang="en-US" dirty="0">
                <a:latin typeface="Poor Richard" panose="02080502050505020702" pitchFamily="18" charset="0"/>
              </a:rPr>
              <a:t>It is a democratic state guided by the rule of law under the constitution, although many could argue that the constitution has failed to offer good governance and provide the blue print of the running of both the society and government </a:t>
            </a:r>
            <a:r>
              <a:rPr lang="en-US" dirty="0" smtClean="0">
                <a:latin typeface="Poor Richard" panose="02080502050505020702" pitchFamily="18" charset="0"/>
              </a:rPr>
              <a:t>business (Chitiyo &amp; </a:t>
            </a:r>
            <a:r>
              <a:rPr lang="en-US" dirty="0" err="1" smtClean="0">
                <a:latin typeface="Poor Richard" panose="02080502050505020702" pitchFamily="18" charset="0"/>
              </a:rPr>
              <a:t>Rupia</a:t>
            </a:r>
            <a:r>
              <a:rPr lang="en-US" dirty="0" smtClean="0">
                <a:latin typeface="Poor Richard" panose="02080502050505020702" pitchFamily="18" charset="0"/>
              </a:rPr>
              <a:t>, 2005). </a:t>
            </a:r>
            <a:endParaRPr lang="en-US" dirty="0" smtClean="0">
              <a:latin typeface="Poor Richard" panose="02080502050505020702" pitchFamily="18" charset="0"/>
            </a:endParaRPr>
          </a:p>
          <a:p>
            <a:pPr algn="just"/>
            <a:r>
              <a:rPr lang="en-US" dirty="0">
                <a:latin typeface="Poor Richard" panose="02080502050505020702" pitchFamily="18" charset="0"/>
              </a:rPr>
              <a:t>There are three arms of government namely; the executive headed by the president, the legislature headed by the prime minister and then the Judiciary headed by the chief justice. </a:t>
            </a:r>
          </a:p>
        </p:txBody>
      </p:sp>
    </p:spTree>
    <p:extLst>
      <p:ext uri="{BB962C8B-B14F-4D97-AF65-F5344CB8AC3E}">
        <p14:creationId xmlns:p14="http://schemas.microsoft.com/office/powerpoint/2010/main" val="479980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r>
              <a:rPr lang="en-US" dirty="0" smtClean="0">
                <a:latin typeface="Poor Richard" panose="02080502050505020702" pitchFamily="18" charset="0"/>
              </a:rPr>
              <a:t>Several attempts had been made by the country to change the constitution by the former dictatorial president Robert Mugabe consequently killing the previously existing democratic space in the country.</a:t>
            </a:r>
          </a:p>
          <a:p>
            <a:pPr algn="just"/>
            <a:r>
              <a:rPr lang="en-US" dirty="0">
                <a:latin typeface="Poor Richard" panose="02080502050505020702" pitchFamily="18" charset="0"/>
              </a:rPr>
              <a:t>Due to the imperial leadership by the former president, and the consequent dictatorship, there has never been transparency in election for such a long time leading up to the removal of Robert Mugabe. </a:t>
            </a:r>
            <a:endParaRPr lang="en-US" dirty="0" smtClean="0">
              <a:latin typeface="Poor Richard" panose="02080502050505020702" pitchFamily="18" charset="0"/>
            </a:endParaRPr>
          </a:p>
          <a:p>
            <a:pPr algn="just"/>
            <a:r>
              <a:rPr lang="en-US" dirty="0">
                <a:latin typeface="Poor Richard" panose="02080502050505020702" pitchFamily="18" charset="0"/>
              </a:rPr>
              <a:t>W</a:t>
            </a:r>
            <a:r>
              <a:rPr lang="en-US" dirty="0" smtClean="0">
                <a:latin typeface="Poor Richard" panose="02080502050505020702" pitchFamily="18" charset="0"/>
              </a:rPr>
              <a:t>ith </a:t>
            </a:r>
            <a:r>
              <a:rPr lang="en-US" dirty="0">
                <a:latin typeface="Poor Richard" panose="02080502050505020702" pitchFamily="18" charset="0"/>
              </a:rPr>
              <a:t>the rule of law being suspended in Zimbabwe in the years preceding to the resignation of the former president, there has been a common culture of manipulating the outcome of justice processes by the political and elite class, making the public trust of the judiciary decline</a:t>
            </a:r>
            <a:r>
              <a:rPr lang="en-US" dirty="0"/>
              <a:t>.  </a:t>
            </a:r>
          </a:p>
        </p:txBody>
      </p:sp>
    </p:spTree>
    <p:extLst>
      <p:ext uri="{BB962C8B-B14F-4D97-AF65-F5344CB8AC3E}">
        <p14:creationId xmlns:p14="http://schemas.microsoft.com/office/powerpoint/2010/main" val="3001018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latin typeface="Poor Richard" panose="02080502050505020702" pitchFamily="18" charset="0"/>
              </a:rPr>
              <a:t>I</a:t>
            </a:r>
            <a:r>
              <a:rPr lang="en-US" dirty="0" smtClean="0">
                <a:latin typeface="Poor Richard" panose="02080502050505020702" pitchFamily="18" charset="0"/>
              </a:rPr>
              <a:t>t </a:t>
            </a:r>
            <a:r>
              <a:rPr lang="en-US" dirty="0">
                <a:latin typeface="Poor Richard" panose="02080502050505020702" pitchFamily="18" charset="0"/>
              </a:rPr>
              <a:t>has been a common </a:t>
            </a:r>
            <a:r>
              <a:rPr lang="en-US" dirty="0" smtClean="0">
                <a:latin typeface="Poor Richard" panose="02080502050505020702" pitchFamily="18" charset="0"/>
              </a:rPr>
              <a:t>practice </a:t>
            </a:r>
            <a:r>
              <a:rPr lang="en-US" dirty="0">
                <a:latin typeface="Poor Richard" panose="02080502050505020702" pitchFamily="18" charset="0"/>
              </a:rPr>
              <a:t>for the avoidance of the rule of law in Zimbabwe and especially by the political </a:t>
            </a:r>
            <a:r>
              <a:rPr lang="en-US" dirty="0" smtClean="0">
                <a:latin typeface="Poor Richard" panose="02080502050505020702" pitchFamily="18" charset="0"/>
              </a:rPr>
              <a:t>class (Herbst &amp; Herbst, 1990). </a:t>
            </a:r>
            <a:endParaRPr lang="en-US" dirty="0" smtClean="0">
              <a:latin typeface="Poor Richard" panose="02080502050505020702" pitchFamily="18" charset="0"/>
            </a:endParaRPr>
          </a:p>
          <a:p>
            <a:pPr algn="just"/>
            <a:r>
              <a:rPr lang="en-US" dirty="0">
                <a:latin typeface="Poor Richard" panose="02080502050505020702" pitchFamily="18" charset="0"/>
              </a:rPr>
              <a:t>The powerful and highly connected have misused power while going around government and personal business. </a:t>
            </a:r>
            <a:endParaRPr lang="en-US" dirty="0" smtClean="0">
              <a:latin typeface="Poor Richard" panose="02080502050505020702" pitchFamily="18" charset="0"/>
            </a:endParaRPr>
          </a:p>
          <a:p>
            <a:pPr algn="just"/>
            <a:r>
              <a:rPr lang="en-US" dirty="0">
                <a:latin typeface="Poor Richard" panose="02080502050505020702" pitchFamily="18" charset="0"/>
              </a:rPr>
              <a:t>The leaders of opposition have risen over the years to defend the rule of law while struggling amidst difficult political conditions to defend the </a:t>
            </a:r>
            <a:r>
              <a:rPr lang="en-US" dirty="0" smtClean="0">
                <a:latin typeface="Poor Richard" panose="02080502050505020702" pitchFamily="18" charset="0"/>
              </a:rPr>
              <a:t>constitution (Harare, 1998).</a:t>
            </a:r>
            <a:endParaRPr lang="en-US" dirty="0">
              <a:latin typeface="Poor Richard" panose="02080502050505020702" pitchFamily="18" charset="0"/>
            </a:endParaRPr>
          </a:p>
        </p:txBody>
      </p:sp>
    </p:spTree>
    <p:extLst>
      <p:ext uri="{BB962C8B-B14F-4D97-AF65-F5344CB8AC3E}">
        <p14:creationId xmlns:p14="http://schemas.microsoft.com/office/powerpoint/2010/main" val="2889337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Poor Richard" panose="02080502050505020702" pitchFamily="18" charset="0"/>
              </a:rPr>
              <a:t>Cultural Issues </a:t>
            </a:r>
            <a:endParaRPr lang="en-US" b="1" dirty="0">
              <a:latin typeface="Poor Richard" panose="02080502050505020702" pitchFamily="18" charset="0"/>
            </a:endParaRPr>
          </a:p>
        </p:txBody>
      </p:sp>
      <p:sp>
        <p:nvSpPr>
          <p:cNvPr id="3" name="Content Placeholder 2"/>
          <p:cNvSpPr>
            <a:spLocks noGrp="1"/>
          </p:cNvSpPr>
          <p:nvPr>
            <p:ph idx="1"/>
          </p:nvPr>
        </p:nvSpPr>
        <p:spPr/>
        <p:txBody>
          <a:bodyPr>
            <a:normAutofit fontScale="92500"/>
          </a:bodyPr>
          <a:lstStyle/>
          <a:p>
            <a:pPr algn="just"/>
            <a:r>
              <a:rPr lang="en-US" dirty="0">
                <a:latin typeface="Poor Richard" panose="02080502050505020702" pitchFamily="18" charset="0"/>
              </a:rPr>
              <a:t>The culture forms the major part of a people’s society; it is by definition who a people are. Zimbabwe is quite diverse culturally and in the same length very rich. </a:t>
            </a:r>
            <a:endParaRPr lang="en-US" dirty="0" smtClean="0">
              <a:latin typeface="Poor Richard" panose="02080502050505020702" pitchFamily="18" charset="0"/>
            </a:endParaRPr>
          </a:p>
          <a:p>
            <a:pPr algn="just"/>
            <a:r>
              <a:rPr lang="en-US" dirty="0">
                <a:latin typeface="Poor Richard" panose="02080502050505020702" pitchFamily="18" charset="0"/>
              </a:rPr>
              <a:t>Zimbabwe as a country boasts of several cultures including beliefs and ceremonies practiced by the people of </a:t>
            </a:r>
            <a:r>
              <a:rPr lang="en-US" dirty="0" smtClean="0">
                <a:latin typeface="Poor Richard" panose="02080502050505020702" pitchFamily="18" charset="0"/>
              </a:rPr>
              <a:t>Zimbabwe (UNESCO, 2016). </a:t>
            </a:r>
            <a:endParaRPr lang="en-US" dirty="0" smtClean="0">
              <a:latin typeface="Poor Richard" panose="02080502050505020702" pitchFamily="18" charset="0"/>
            </a:endParaRPr>
          </a:p>
          <a:p>
            <a:pPr algn="just"/>
            <a:r>
              <a:rPr lang="en-US" dirty="0">
                <a:latin typeface="Poor Richard" panose="02080502050505020702" pitchFamily="18" charset="0"/>
              </a:rPr>
              <a:t>There are over 16 official languages in the country and a number of other local ethnic languages. </a:t>
            </a:r>
            <a:endParaRPr lang="en-US" dirty="0" smtClean="0">
              <a:latin typeface="Poor Richard" panose="02080502050505020702" pitchFamily="18" charset="0"/>
            </a:endParaRPr>
          </a:p>
          <a:p>
            <a:pPr algn="just"/>
            <a:r>
              <a:rPr lang="en-US" dirty="0">
                <a:latin typeface="Poor Richard" panose="02080502050505020702" pitchFamily="18" charset="0"/>
              </a:rPr>
              <a:t>There are various ethnic groups with the common ones being the Shona, Ndebele, Tonga, Venda and shangaan. </a:t>
            </a:r>
            <a:endParaRPr lang="en-US" dirty="0" smtClean="0">
              <a:latin typeface="Poor Richard" panose="02080502050505020702" pitchFamily="18" charset="0"/>
            </a:endParaRPr>
          </a:p>
          <a:p>
            <a:pPr algn="just"/>
            <a:endParaRPr lang="en-US" dirty="0">
              <a:latin typeface="Poor Richard" panose="02080502050505020702" pitchFamily="18" charset="0"/>
            </a:endParaRPr>
          </a:p>
        </p:txBody>
      </p:sp>
    </p:spTree>
    <p:extLst>
      <p:ext uri="{BB962C8B-B14F-4D97-AF65-F5344CB8AC3E}">
        <p14:creationId xmlns:p14="http://schemas.microsoft.com/office/powerpoint/2010/main" val="2556012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r>
              <a:rPr lang="en-US" dirty="0" smtClean="0">
                <a:latin typeface="Poor Richard" panose="02080502050505020702" pitchFamily="18" charset="0"/>
              </a:rPr>
              <a:t>The </a:t>
            </a:r>
            <a:r>
              <a:rPr lang="en-US" dirty="0">
                <a:latin typeface="Poor Richard" panose="02080502050505020702" pitchFamily="18" charset="0"/>
              </a:rPr>
              <a:t>African art practiced in Zimbabwe has to a larger extent been influenced by the Europeans who for a long time inhabited the southern parts of Africa. </a:t>
            </a:r>
            <a:endParaRPr lang="en-US" dirty="0" smtClean="0">
              <a:latin typeface="Poor Richard" panose="02080502050505020702" pitchFamily="18" charset="0"/>
            </a:endParaRPr>
          </a:p>
          <a:p>
            <a:pPr algn="just"/>
            <a:r>
              <a:rPr lang="en-US" dirty="0" smtClean="0">
                <a:latin typeface="Poor Richard" panose="02080502050505020702" pitchFamily="18" charset="0"/>
              </a:rPr>
              <a:t>Among </a:t>
            </a:r>
            <a:r>
              <a:rPr lang="en-US" dirty="0">
                <a:latin typeface="Poor Richard" panose="02080502050505020702" pitchFamily="18" charset="0"/>
              </a:rPr>
              <a:t>the distinctive aspects of culture in Zimbabwe include arts, food and languages</a:t>
            </a:r>
            <a:r>
              <a:rPr lang="en-US" dirty="0" smtClean="0">
                <a:latin typeface="Poor Richard" panose="02080502050505020702" pitchFamily="18" charset="0"/>
              </a:rPr>
              <a:t>.</a:t>
            </a:r>
          </a:p>
          <a:p>
            <a:pPr algn="just"/>
            <a:r>
              <a:rPr lang="en-US" dirty="0">
                <a:latin typeface="Poor Richard" panose="02080502050505020702" pitchFamily="18" charset="0"/>
              </a:rPr>
              <a:t>Traditional arts such as basketry, pottery, textiles and carvings have for a long time been part of the country’s traditions and people culture. </a:t>
            </a:r>
            <a:endParaRPr lang="en-US" dirty="0" smtClean="0">
              <a:latin typeface="Poor Richard" panose="02080502050505020702" pitchFamily="18" charset="0"/>
            </a:endParaRPr>
          </a:p>
          <a:p>
            <a:pPr algn="just"/>
            <a:r>
              <a:rPr lang="en-US" dirty="0">
                <a:latin typeface="Poor Richard" panose="02080502050505020702" pitchFamily="18" charset="0"/>
              </a:rPr>
              <a:t>A good portion of the Zimbabwean people are bantus and therefore speak their native languages. </a:t>
            </a:r>
          </a:p>
        </p:txBody>
      </p:sp>
    </p:spTree>
    <p:extLst>
      <p:ext uri="{BB962C8B-B14F-4D97-AF65-F5344CB8AC3E}">
        <p14:creationId xmlns:p14="http://schemas.microsoft.com/office/powerpoint/2010/main" val="3151224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atin typeface="Poor Richard" panose="02080502050505020702" pitchFamily="18" charset="0"/>
              </a:rPr>
              <a:t>Cont.…</a:t>
            </a:r>
            <a:endParaRPr lang="en-US" b="1" dirty="0">
              <a:latin typeface="Poor Richard" panose="02080502050505020702" pitchFamily="18" charset="0"/>
            </a:endParaRPr>
          </a:p>
        </p:txBody>
      </p:sp>
      <p:sp>
        <p:nvSpPr>
          <p:cNvPr id="3" name="Content Placeholder 2"/>
          <p:cNvSpPr>
            <a:spLocks noGrp="1"/>
          </p:cNvSpPr>
          <p:nvPr>
            <p:ph idx="1"/>
          </p:nvPr>
        </p:nvSpPr>
        <p:spPr/>
        <p:txBody>
          <a:bodyPr>
            <a:normAutofit fontScale="92500"/>
          </a:bodyPr>
          <a:lstStyle/>
          <a:p>
            <a:pPr algn="just"/>
            <a:r>
              <a:rPr lang="en-US" dirty="0">
                <a:latin typeface="Poor Richard" panose="02080502050505020702" pitchFamily="18" charset="0"/>
              </a:rPr>
              <a:t>Just like many other African nations, a good majority of the people of Zimbabwe depend on staple foods for survival</a:t>
            </a:r>
            <a:r>
              <a:rPr lang="en-US" dirty="0" smtClean="0">
                <a:latin typeface="Poor Richard" panose="02080502050505020702" pitchFamily="18" charset="0"/>
              </a:rPr>
              <a:t>.</a:t>
            </a:r>
          </a:p>
          <a:p>
            <a:pPr algn="just"/>
            <a:r>
              <a:rPr lang="en-US" dirty="0" smtClean="0">
                <a:latin typeface="Poor Richard" panose="02080502050505020702" pitchFamily="18" charset="0"/>
              </a:rPr>
              <a:t>The </a:t>
            </a:r>
            <a:r>
              <a:rPr lang="en-US" dirty="0">
                <a:latin typeface="Poor Richard" panose="02080502050505020702" pitchFamily="18" charset="0"/>
              </a:rPr>
              <a:t>food in Zimbabwe is majorly grain, vegetable with some foods being seasonal like groundnuts fruits, termites milk and </a:t>
            </a:r>
            <a:r>
              <a:rPr lang="en-US" dirty="0" smtClean="0">
                <a:latin typeface="Poor Richard" panose="02080502050505020702" pitchFamily="18" charset="0"/>
              </a:rPr>
              <a:t>caterpillars (Ndhlovu, 2020). </a:t>
            </a:r>
            <a:r>
              <a:rPr lang="en-US" dirty="0" smtClean="0">
                <a:latin typeface="Poor Richard" panose="02080502050505020702" pitchFamily="18" charset="0"/>
              </a:rPr>
              <a:t>There </a:t>
            </a:r>
            <a:r>
              <a:rPr lang="en-US" dirty="0">
                <a:latin typeface="Poor Richard" panose="02080502050505020702" pitchFamily="18" charset="0"/>
              </a:rPr>
              <a:t>are however practices of food taboos, for instance foods like eggs were believed to cause infertility</a:t>
            </a:r>
            <a:r>
              <a:rPr lang="en-US" dirty="0" smtClean="0">
                <a:latin typeface="Poor Richard" panose="02080502050505020702" pitchFamily="18" charset="0"/>
              </a:rPr>
              <a:t>.</a:t>
            </a:r>
          </a:p>
          <a:p>
            <a:pPr algn="just"/>
            <a:r>
              <a:rPr lang="en-US" dirty="0" smtClean="0">
                <a:latin typeface="Poor Richard" panose="02080502050505020702" pitchFamily="18" charset="0"/>
              </a:rPr>
              <a:t>One </a:t>
            </a:r>
            <a:r>
              <a:rPr lang="en-US" dirty="0">
                <a:latin typeface="Poor Richard" panose="02080502050505020702" pitchFamily="18" charset="0"/>
              </a:rPr>
              <a:t>of the areas that culture has manifested itself is in traditional ways of treating of ailments. Before the arrival of scientific interventions of treating of conditions, Zimbabwe had </a:t>
            </a:r>
            <a:r>
              <a:rPr lang="en-US" dirty="0" smtClean="0">
                <a:latin typeface="Poor Richard" panose="02080502050505020702" pitchFamily="18" charset="0"/>
              </a:rPr>
              <a:t>traditional interventions to address most illness. </a:t>
            </a:r>
            <a:endParaRPr lang="en-US" dirty="0">
              <a:latin typeface="Poor Richard" panose="02080502050505020702" pitchFamily="18" charset="0"/>
            </a:endParaRPr>
          </a:p>
        </p:txBody>
      </p:sp>
    </p:spTree>
    <p:extLst>
      <p:ext uri="{BB962C8B-B14F-4D97-AF65-F5344CB8AC3E}">
        <p14:creationId xmlns:p14="http://schemas.microsoft.com/office/powerpoint/2010/main" val="3648233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66929"/>
          </a:xfrm>
        </p:spPr>
        <p:txBody>
          <a:bodyPr/>
          <a:lstStyle/>
          <a:p>
            <a:pPr algn="l"/>
            <a:r>
              <a:rPr lang="en-US" b="1" dirty="0" smtClean="0">
                <a:latin typeface="Poor Richard" panose="02080502050505020702" pitchFamily="18" charset="0"/>
              </a:rPr>
              <a:t>Cont.…</a:t>
            </a:r>
            <a:endParaRPr lang="en-US" b="1" dirty="0">
              <a:latin typeface="Poor Richard" panose="02080502050505020702" pitchFamily="18" charset="0"/>
            </a:endParaRPr>
          </a:p>
        </p:txBody>
      </p:sp>
      <p:sp>
        <p:nvSpPr>
          <p:cNvPr id="3" name="Content Placeholder 2"/>
          <p:cNvSpPr>
            <a:spLocks noGrp="1"/>
          </p:cNvSpPr>
          <p:nvPr>
            <p:ph idx="1"/>
          </p:nvPr>
        </p:nvSpPr>
        <p:spPr/>
        <p:txBody>
          <a:bodyPr>
            <a:normAutofit lnSpcReduction="10000"/>
          </a:bodyPr>
          <a:lstStyle/>
          <a:p>
            <a:pPr algn="just"/>
            <a:r>
              <a:rPr lang="en-US" dirty="0" smtClean="0">
                <a:latin typeface="Poor Richard" panose="02080502050505020702" pitchFamily="18" charset="0"/>
              </a:rPr>
              <a:t>Used </a:t>
            </a:r>
            <a:r>
              <a:rPr lang="en-US" dirty="0">
                <a:latin typeface="Poor Richard" panose="02080502050505020702" pitchFamily="18" charset="0"/>
              </a:rPr>
              <a:t>in the preparation of thick porridge, cornmeal is eaten during breakfast. However, it can as well be used to prepare Sadza eaten during super and lunch. </a:t>
            </a:r>
            <a:endParaRPr lang="en-US" dirty="0" smtClean="0">
              <a:latin typeface="Poor Richard" panose="02080502050505020702" pitchFamily="18" charset="0"/>
            </a:endParaRPr>
          </a:p>
          <a:p>
            <a:pPr algn="just"/>
            <a:r>
              <a:rPr lang="en-US" dirty="0" smtClean="0">
                <a:latin typeface="Poor Richard" panose="02080502050505020702" pitchFamily="18" charset="0"/>
              </a:rPr>
              <a:t>Rice </a:t>
            </a:r>
            <a:r>
              <a:rPr lang="en-US" dirty="0">
                <a:latin typeface="Poor Richard" panose="02080502050505020702" pitchFamily="18" charset="0"/>
              </a:rPr>
              <a:t>and chicken are also served as main meals during graduation ceremonies and weddings. </a:t>
            </a:r>
            <a:endParaRPr lang="en-US" dirty="0" smtClean="0">
              <a:latin typeface="Poor Richard" panose="02080502050505020702" pitchFamily="18" charset="0"/>
            </a:endParaRPr>
          </a:p>
          <a:p>
            <a:pPr algn="just"/>
            <a:r>
              <a:rPr lang="en-US" dirty="0">
                <a:latin typeface="Poor Richard" panose="02080502050505020702" pitchFamily="18" charset="0"/>
              </a:rPr>
              <a:t>Having been a former British colony, most of the eating habits in Zimbabwe have been adopted from the colonial master. </a:t>
            </a:r>
            <a:endParaRPr lang="en-US" dirty="0" smtClean="0">
              <a:latin typeface="Poor Richard" panose="02080502050505020702" pitchFamily="18" charset="0"/>
            </a:endParaRPr>
          </a:p>
          <a:p>
            <a:pPr algn="just"/>
            <a:r>
              <a:rPr lang="en-US" dirty="0" smtClean="0">
                <a:latin typeface="Poor Richard" panose="02080502050505020702" pitchFamily="18" charset="0"/>
              </a:rPr>
              <a:t>It </a:t>
            </a:r>
            <a:r>
              <a:rPr lang="en-US" dirty="0">
                <a:latin typeface="Poor Richard" panose="02080502050505020702" pitchFamily="18" charset="0"/>
              </a:rPr>
              <a:t>is possible to find most people taking porridge for breakfast, and still serve tea at midday. </a:t>
            </a:r>
          </a:p>
        </p:txBody>
      </p:sp>
    </p:spTree>
    <p:extLst>
      <p:ext uri="{BB962C8B-B14F-4D97-AF65-F5344CB8AC3E}">
        <p14:creationId xmlns:p14="http://schemas.microsoft.com/office/powerpoint/2010/main" val="4153039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Poor Richard" panose="02080502050505020702" pitchFamily="18" charset="0"/>
              </a:rPr>
              <a:t>An image showing the map of Zimbabwe</a:t>
            </a:r>
            <a:endParaRPr lang="en-US" b="1" dirty="0">
              <a:latin typeface="Poor Richard" panose="02080502050505020702" pitchFamily="18" charset="0"/>
            </a:endParaRPr>
          </a:p>
        </p:txBody>
      </p:sp>
      <p:pic>
        <p:nvPicPr>
          <p:cNvPr id="4" name="Content Placeholder 3"/>
          <p:cNvPicPr>
            <a:picLocks noGrp="1" noChangeAspect="1"/>
          </p:cNvPicPr>
          <p:nvPr>
            <p:ph idx="1"/>
          </p:nvPr>
        </p:nvPicPr>
        <p:blipFill>
          <a:blip r:embed="rId2"/>
          <a:stretch>
            <a:fillRect/>
          </a:stretch>
        </p:blipFill>
        <p:spPr>
          <a:xfrm>
            <a:off x="2207172" y="2443655"/>
            <a:ext cx="7047187" cy="3752193"/>
          </a:xfrm>
          <a:prstGeom prst="rect">
            <a:avLst/>
          </a:prstGeom>
        </p:spPr>
      </p:pic>
    </p:spTree>
    <p:extLst>
      <p:ext uri="{BB962C8B-B14F-4D97-AF65-F5344CB8AC3E}">
        <p14:creationId xmlns:p14="http://schemas.microsoft.com/office/powerpoint/2010/main" val="4110391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Poor Richard" panose="02080502050505020702" pitchFamily="18" charset="0"/>
              </a:rPr>
              <a:t>References</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a:latin typeface="Poor Richard" panose="02080502050505020702" pitchFamily="18" charset="0"/>
              </a:rPr>
              <a:t>Kararach, G., &amp; Otieno, R. O. (Eds.). (2016). Economic Management in a Hyperinflationary Environment: The Political Economy of Zimbabwe, 1980-2008. Oxford University Press</a:t>
            </a:r>
            <a:r>
              <a:rPr lang="en-US" dirty="0" smtClean="0">
                <a:latin typeface="Poor Richard" panose="02080502050505020702" pitchFamily="18" charset="0"/>
              </a:rPr>
              <a:t>.</a:t>
            </a:r>
          </a:p>
          <a:p>
            <a:pPr algn="just"/>
            <a:r>
              <a:rPr lang="en-US" dirty="0">
                <a:latin typeface="Poor Richard" panose="02080502050505020702" pitchFamily="18" charset="0"/>
              </a:rPr>
              <a:t>Makochekanwa, A. (2012). Measuring the second economy in Zimbabwe. Botswana Journal of Economics, 10(14), 27-58</a:t>
            </a:r>
            <a:r>
              <a:rPr lang="en-US" dirty="0" smtClean="0">
                <a:latin typeface="Poor Richard" panose="02080502050505020702" pitchFamily="18" charset="0"/>
              </a:rPr>
              <a:t>.</a:t>
            </a:r>
          </a:p>
          <a:p>
            <a:pPr algn="just"/>
            <a:r>
              <a:rPr lang="en-US" dirty="0">
                <a:latin typeface="Poor Richard" panose="02080502050505020702" pitchFamily="18" charset="0"/>
              </a:rPr>
              <a:t>Herbst, J. I., &amp; Herbst, J. (1990). State politics in Zimbabwe (Vol. 45). Univ of California Press</a:t>
            </a:r>
            <a:r>
              <a:rPr lang="en-US" dirty="0" smtClean="0">
                <a:latin typeface="Poor Richard" panose="02080502050505020702" pitchFamily="18" charset="0"/>
              </a:rPr>
              <a:t>.</a:t>
            </a:r>
          </a:p>
          <a:p>
            <a:pPr algn="just"/>
            <a:r>
              <a:rPr lang="en-US" dirty="0">
                <a:latin typeface="Poor Richard" panose="02080502050505020702" pitchFamily="18" charset="0"/>
              </a:rPr>
              <a:t>Chitiyo, K., &amp; Rupiya, M. (2005). Tracking Zimbabwe’s political history: The Zimbabwe </a:t>
            </a:r>
            <a:r>
              <a:rPr lang="en-US" dirty="0" smtClean="0">
                <a:latin typeface="Poor Richard" panose="02080502050505020702" pitchFamily="18" charset="0"/>
              </a:rPr>
              <a:t>defense </a:t>
            </a:r>
            <a:r>
              <a:rPr lang="en-US" dirty="0">
                <a:latin typeface="Poor Richard" panose="02080502050505020702" pitchFamily="18" charset="0"/>
              </a:rPr>
              <a:t>force from 1980-2005. Evolutions and Revolutions: A Contemporary History of Militaries in Southern Africa. Pretoria: Institute of Security Studies, 331-363.</a:t>
            </a:r>
          </a:p>
        </p:txBody>
      </p:sp>
    </p:spTree>
    <p:extLst>
      <p:ext uri="{BB962C8B-B14F-4D97-AF65-F5344CB8AC3E}">
        <p14:creationId xmlns:p14="http://schemas.microsoft.com/office/powerpoint/2010/main" val="128605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latin typeface="Poor Richard" panose="02080502050505020702" pitchFamily="18" charset="0"/>
              </a:rPr>
              <a:t>Learning Factory. </a:t>
            </a:r>
            <a:r>
              <a:rPr lang="en-US" dirty="0">
                <a:latin typeface="Poor Richard" panose="02080502050505020702" pitchFamily="18" charset="0"/>
              </a:rPr>
              <a:t>(2018). Great Zimbabwe: Political and Social </a:t>
            </a:r>
            <a:r>
              <a:rPr lang="en-US" dirty="0" smtClean="0">
                <a:latin typeface="Poor Richard" panose="02080502050505020702" pitchFamily="18" charset="0"/>
              </a:rPr>
              <a:t>Organization. </a:t>
            </a:r>
            <a:r>
              <a:rPr lang="en-US" dirty="0">
                <a:latin typeface="Poor Richard" panose="02080502050505020702" pitchFamily="18" charset="0"/>
              </a:rPr>
              <a:t>Retrieved from</a:t>
            </a:r>
            <a:r>
              <a:rPr lang="en-US" dirty="0" smtClean="0">
                <a:latin typeface="Poor Richard" panose="02080502050505020702" pitchFamily="18" charset="0"/>
              </a:rPr>
              <a:t>: https</a:t>
            </a:r>
            <a:r>
              <a:rPr lang="en-US" dirty="0">
                <a:latin typeface="Poor Richard" panose="02080502050505020702" pitchFamily="18" charset="0"/>
              </a:rPr>
              <a:t>://</a:t>
            </a:r>
            <a:r>
              <a:rPr lang="en-US" dirty="0" smtClean="0">
                <a:latin typeface="Poor Richard" panose="02080502050505020702" pitchFamily="18" charset="0"/>
              </a:rPr>
              <a:t>www.youtube.com/watch?v=mwv8DWlOVpw</a:t>
            </a:r>
          </a:p>
          <a:p>
            <a:pPr algn="just"/>
            <a:r>
              <a:rPr lang="en-US" dirty="0" smtClean="0">
                <a:latin typeface="Poor Richard" panose="02080502050505020702" pitchFamily="18" charset="0"/>
              </a:rPr>
              <a:t>UNESCO. (2016). Diversity of cultural Expressions, Zimbabwe. </a:t>
            </a:r>
            <a:r>
              <a:rPr lang="en-US" dirty="0">
                <a:latin typeface="Poor Richard" panose="02080502050505020702" pitchFamily="18" charset="0"/>
              </a:rPr>
              <a:t>Retrieved from</a:t>
            </a:r>
            <a:r>
              <a:rPr lang="en-US" dirty="0" smtClean="0">
                <a:latin typeface="Poor Richard" panose="02080502050505020702" pitchFamily="18" charset="0"/>
              </a:rPr>
              <a:t>: https</a:t>
            </a:r>
            <a:r>
              <a:rPr lang="en-US" dirty="0">
                <a:latin typeface="Poor Richard" panose="02080502050505020702" pitchFamily="18" charset="0"/>
              </a:rPr>
              <a:t>://</a:t>
            </a:r>
            <a:r>
              <a:rPr lang="en-US" dirty="0" smtClean="0">
                <a:latin typeface="Poor Richard" panose="02080502050505020702" pitchFamily="18" charset="0"/>
              </a:rPr>
              <a:t>en.unesco.org/creativity/monitoreo-e-informes/informes-periodicos/informes-19</a:t>
            </a:r>
          </a:p>
          <a:p>
            <a:pPr algn="just"/>
            <a:r>
              <a:rPr lang="en-US" dirty="0" smtClean="0">
                <a:latin typeface="Poor Richard" panose="02080502050505020702" pitchFamily="18" charset="0"/>
              </a:rPr>
              <a:t> IMF. (2020). Zimbabwe at a glance. Retrieved from</a:t>
            </a:r>
            <a:r>
              <a:rPr lang="en-US" dirty="0">
                <a:latin typeface="Poor Richard" panose="02080502050505020702" pitchFamily="18" charset="0"/>
              </a:rPr>
              <a:t>: </a:t>
            </a:r>
            <a:r>
              <a:rPr lang="en-US" dirty="0">
                <a:latin typeface="Poor Richard" panose="02080502050505020702" pitchFamily="18" charset="0"/>
                <a:hlinkClick r:id="rId2"/>
              </a:rPr>
              <a:t>https://</a:t>
            </a:r>
            <a:r>
              <a:rPr lang="en-US" dirty="0" smtClean="0">
                <a:latin typeface="Poor Richard" panose="02080502050505020702" pitchFamily="18" charset="0"/>
                <a:hlinkClick r:id="rId2"/>
              </a:rPr>
              <a:t>www.imf.org/en/Countries/ZWE</a:t>
            </a:r>
            <a:endParaRPr lang="en-US" dirty="0" smtClean="0">
              <a:latin typeface="Poor Richard" panose="02080502050505020702" pitchFamily="18" charset="0"/>
            </a:endParaRPr>
          </a:p>
          <a:p>
            <a:endParaRPr lang="en-US" dirty="0"/>
          </a:p>
        </p:txBody>
      </p:sp>
    </p:spTree>
    <p:extLst>
      <p:ext uri="{BB962C8B-B14F-4D97-AF65-F5344CB8AC3E}">
        <p14:creationId xmlns:p14="http://schemas.microsoft.com/office/powerpoint/2010/main" val="3481422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latin typeface="Poor Richard" panose="02080502050505020702" pitchFamily="18" charset="0"/>
              </a:rPr>
              <a:t>ADBG. (2020). Zimbabwe economic outlook. </a:t>
            </a:r>
            <a:r>
              <a:rPr lang="en-US" dirty="0">
                <a:latin typeface="Poor Richard" panose="02080502050505020702" pitchFamily="18" charset="0"/>
              </a:rPr>
              <a:t>Retrieved: </a:t>
            </a:r>
            <a:r>
              <a:rPr lang="en-US" dirty="0">
                <a:latin typeface="Poor Richard" panose="02080502050505020702" pitchFamily="18" charset="0"/>
                <a:hlinkClick r:id="rId2"/>
              </a:rPr>
              <a:t>https://</a:t>
            </a:r>
            <a:r>
              <a:rPr lang="en-US" dirty="0" smtClean="0">
                <a:latin typeface="Poor Richard" panose="02080502050505020702" pitchFamily="18" charset="0"/>
                <a:hlinkClick r:id="rId2"/>
              </a:rPr>
              <a:t>www.afdb.org/en/countries/southern-africa/zimbabwe</a:t>
            </a:r>
            <a:endParaRPr lang="en-US" dirty="0" smtClean="0">
              <a:latin typeface="Poor Richard" panose="02080502050505020702" pitchFamily="18" charset="0"/>
            </a:endParaRPr>
          </a:p>
          <a:p>
            <a:pPr algn="just"/>
            <a:r>
              <a:rPr lang="de-DE" dirty="0">
                <a:latin typeface="Poor Richard" panose="02080502050505020702" pitchFamily="18" charset="0"/>
              </a:rPr>
              <a:t>Harare, V. F. (1998). Zimbabwe</a:t>
            </a:r>
            <a:r>
              <a:rPr lang="de-DE" dirty="0" smtClean="0">
                <a:latin typeface="Poor Richard" panose="02080502050505020702" pitchFamily="18" charset="0"/>
              </a:rPr>
              <a:t>.</a:t>
            </a:r>
          </a:p>
          <a:p>
            <a:pPr algn="just"/>
            <a:r>
              <a:rPr lang="en-US" dirty="0">
                <a:latin typeface="Poor Richard" panose="02080502050505020702" pitchFamily="18" charset="0"/>
              </a:rPr>
              <a:t>Ndhlovu, E. (2020). Socio-Economic </a:t>
            </a:r>
            <a:r>
              <a:rPr lang="en-US" dirty="0" smtClean="0">
                <a:latin typeface="Poor Richard" panose="02080502050505020702" pitchFamily="18" charset="0"/>
              </a:rPr>
              <a:t>Characterization </a:t>
            </a:r>
            <a:r>
              <a:rPr lang="en-US" dirty="0">
                <a:latin typeface="Poor Richard" panose="02080502050505020702" pitchFamily="18" charset="0"/>
              </a:rPr>
              <a:t>of Resettled Smallholders in Rural Zimbabwe</a:t>
            </a:r>
            <a:r>
              <a:rPr lang="en-US" dirty="0" smtClean="0">
                <a:latin typeface="Poor Richard" panose="02080502050505020702" pitchFamily="18" charset="0"/>
              </a:rPr>
              <a:t>.</a:t>
            </a:r>
          </a:p>
          <a:p>
            <a:pPr algn="just"/>
            <a:r>
              <a:rPr lang="en-US" dirty="0" smtClean="0">
                <a:latin typeface="Poor Richard" panose="02080502050505020702" pitchFamily="18" charset="0"/>
              </a:rPr>
              <a:t>United Nations. (2020). Population Division. </a:t>
            </a:r>
            <a:r>
              <a:rPr lang="en-US" dirty="0">
                <a:latin typeface="Poor Richard" panose="02080502050505020702" pitchFamily="18" charset="0"/>
              </a:rPr>
              <a:t>Retrieved from: </a:t>
            </a:r>
            <a:r>
              <a:rPr lang="en-US" dirty="0">
                <a:latin typeface="Poor Richard" panose="02080502050505020702" pitchFamily="18" charset="0"/>
                <a:hlinkClick r:id="rId3"/>
              </a:rPr>
              <a:t>https://population.un.org/wpp</a:t>
            </a:r>
            <a:r>
              <a:rPr lang="en-US" dirty="0" smtClean="0">
                <a:latin typeface="Poor Richard" panose="02080502050505020702" pitchFamily="18" charset="0"/>
                <a:hlinkClick r:id="rId3"/>
              </a:rPr>
              <a:t>/</a:t>
            </a:r>
            <a:endParaRPr lang="en-US" dirty="0" smtClean="0">
              <a:latin typeface="Poor Richard" panose="02080502050505020702" pitchFamily="18" charset="0"/>
            </a:endParaRPr>
          </a:p>
          <a:p>
            <a:pPr algn="just"/>
            <a:endParaRPr lang="en-US" dirty="0">
              <a:latin typeface="Poor Richard" panose="02080502050505020702" pitchFamily="18" charset="0"/>
            </a:endParaRPr>
          </a:p>
        </p:txBody>
      </p:sp>
    </p:spTree>
    <p:extLst>
      <p:ext uri="{BB962C8B-B14F-4D97-AF65-F5344CB8AC3E}">
        <p14:creationId xmlns:p14="http://schemas.microsoft.com/office/powerpoint/2010/main" val="12438002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docProps/app.xml><?xml version="1.0" encoding="utf-8"?>
<Properties xmlns="http://schemas.openxmlformats.org/officeDocument/2006/extended-properties" xmlns:vt="http://schemas.openxmlformats.org/officeDocument/2006/docPropsVTypes">
  <Template>Organic</Template>
  <TotalTime>420</TotalTime>
  <Words>1975</Words>
  <Application>Microsoft Office PowerPoint</Application>
  <PresentationFormat>Widescreen</PresentationFormat>
  <Paragraphs>81</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Garamond</vt:lpstr>
      <vt:lpstr>Poor Richard</vt:lpstr>
      <vt:lpstr>Organic</vt:lpstr>
      <vt:lpstr>Zimbabwe  Author  Institutional Affiliation  Course Code  Date of submission</vt:lpstr>
      <vt:lpstr>Introduction </vt:lpstr>
      <vt:lpstr>Economic Issues </vt:lpstr>
      <vt:lpstr>Cont.…</vt:lpstr>
      <vt:lpstr>Cont..</vt:lpstr>
      <vt:lpstr>PowerPoint Presentation</vt:lpstr>
      <vt:lpstr>PowerPoint Presentation</vt:lpstr>
      <vt:lpstr>Social Organization </vt:lpstr>
      <vt:lpstr>PowerPoint Presentation</vt:lpstr>
      <vt:lpstr>PowerPoint Presentation</vt:lpstr>
      <vt:lpstr>PowerPoint Presentation</vt:lpstr>
      <vt:lpstr>Cont.…</vt:lpstr>
      <vt:lpstr>Political Issues </vt:lpstr>
      <vt:lpstr>PowerPoint Presentation</vt:lpstr>
      <vt:lpstr>PowerPoint Presentation</vt:lpstr>
      <vt:lpstr>Cultural Issues </vt:lpstr>
      <vt:lpstr>PowerPoint Presentation</vt:lpstr>
      <vt:lpstr>Cont.…</vt:lpstr>
      <vt:lpstr>Cont.…</vt:lpstr>
      <vt:lpstr>An image showing the map of Zimbabwe</vt:lpstr>
      <vt:lpstr>References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Young</dc:creator>
  <cp:lastModifiedBy>Steve Young</cp:lastModifiedBy>
  <cp:revision>105</cp:revision>
  <dcterms:created xsi:type="dcterms:W3CDTF">2020-10-30T15:38:18Z</dcterms:created>
  <dcterms:modified xsi:type="dcterms:W3CDTF">2020-10-31T12:08:00Z</dcterms:modified>
</cp:coreProperties>
</file>