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09" r:id="rId2"/>
    <p:sldId id="258" r:id="rId3"/>
    <p:sldId id="259" r:id="rId4"/>
    <p:sldId id="261" r:id="rId5"/>
    <p:sldId id="386" r:id="rId6"/>
    <p:sldId id="401" r:id="rId7"/>
    <p:sldId id="347" r:id="rId8"/>
    <p:sldId id="346" r:id="rId9"/>
    <p:sldId id="264" r:id="rId10"/>
    <p:sldId id="348" r:id="rId11"/>
    <p:sldId id="405" r:id="rId12"/>
    <p:sldId id="402" r:id="rId13"/>
    <p:sldId id="403" r:id="rId14"/>
    <p:sldId id="268" r:id="rId15"/>
    <p:sldId id="380" r:id="rId16"/>
    <p:sldId id="406" r:id="rId17"/>
    <p:sldId id="404" r:id="rId18"/>
    <p:sldId id="333" r:id="rId19"/>
    <p:sldId id="272" r:id="rId20"/>
    <p:sldId id="274" r:id="rId21"/>
    <p:sldId id="397" r:id="rId22"/>
    <p:sldId id="396" r:id="rId23"/>
    <p:sldId id="365" r:id="rId24"/>
    <p:sldId id="366" r:id="rId25"/>
    <p:sldId id="399" r:id="rId26"/>
    <p:sldId id="364" r:id="rId27"/>
    <p:sldId id="281" r:id="rId28"/>
    <p:sldId id="338" r:id="rId29"/>
    <p:sldId id="389" r:id="rId30"/>
    <p:sldId id="356" r:id="rId31"/>
    <p:sldId id="395" r:id="rId32"/>
    <p:sldId id="394" r:id="rId33"/>
    <p:sldId id="357" r:id="rId34"/>
    <p:sldId id="371" r:id="rId35"/>
    <p:sldId id="390" r:id="rId36"/>
    <p:sldId id="391" r:id="rId37"/>
    <p:sldId id="407" r:id="rId38"/>
    <p:sldId id="408" r:id="rId3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29" autoAdjust="0"/>
    <p:restoredTop sz="94674" autoAdjust="0"/>
  </p:normalViewPr>
  <p:slideViewPr>
    <p:cSldViewPr>
      <p:cViewPr>
        <p:scale>
          <a:sx n="100" d="100"/>
          <a:sy n="100" d="100"/>
        </p:scale>
        <p:origin x="108" y="-72"/>
      </p:cViewPr>
      <p:guideLst>
        <p:guide orient="horz" pos="2160"/>
        <p:guide pos="2880"/>
      </p:guideLst>
    </p:cSldViewPr>
  </p:slideViewPr>
  <p:outlineViewPr>
    <p:cViewPr>
      <p:scale>
        <a:sx n="33" d="100"/>
        <a:sy n="33" d="100"/>
      </p:scale>
      <p:origin x="0" y="-48870"/>
    </p:cViewPr>
  </p:outlineViewPr>
  <p:notesTextViewPr>
    <p:cViewPr>
      <p:scale>
        <a:sx n="1" d="1"/>
        <a:sy n="1" d="1"/>
      </p:scale>
      <p:origin x="0" y="0"/>
    </p:cViewPr>
  </p:notesTextViewPr>
  <p:sorterViewPr>
    <p:cViewPr>
      <p:scale>
        <a:sx n="100" d="100"/>
        <a:sy n="100" d="100"/>
      </p:scale>
      <p:origin x="0" y="-1160"/>
    </p:cViewPr>
  </p:sorterViewPr>
  <p:notesViewPr>
    <p:cSldViewPr>
      <p:cViewPr varScale="1">
        <p:scale>
          <a:sx n="54" d="100"/>
          <a:sy n="54" d="100"/>
        </p:scale>
        <p:origin x="1794" y="7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8D8D874E-E9D5-433B-A149-BDF6BFDD40A8}" type="datetimeFigureOut">
              <a:rPr lang="en-US" smtClean="0"/>
              <a:t>3/6/2018</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A051F04-9E25-42C3-8BC5-EC2E8469D95E}" type="datetimeFigureOut">
              <a:rPr lang="en-US" smtClean="0"/>
              <a:t>3/6/2018</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8010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87856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17</a:t>
            </a:fld>
            <a:endParaRPr lang="en-US"/>
          </a:p>
        </p:txBody>
      </p:sp>
    </p:spTree>
    <p:extLst>
      <p:ext uri="{BB962C8B-B14F-4D97-AF65-F5344CB8AC3E}">
        <p14:creationId xmlns:p14="http://schemas.microsoft.com/office/powerpoint/2010/main" val="147136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31</a:t>
            </a:fld>
            <a:endParaRPr lang="en-US"/>
          </a:p>
        </p:txBody>
      </p:sp>
    </p:spTree>
    <p:extLst>
      <p:ext uri="{BB962C8B-B14F-4D97-AF65-F5344CB8AC3E}">
        <p14:creationId xmlns:p14="http://schemas.microsoft.com/office/powerpoint/2010/main" val="207071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32</a:t>
            </a:fld>
            <a:endParaRPr lang="en-US"/>
          </a:p>
        </p:txBody>
      </p:sp>
    </p:spTree>
    <p:extLst>
      <p:ext uri="{BB962C8B-B14F-4D97-AF65-F5344CB8AC3E}">
        <p14:creationId xmlns:p14="http://schemas.microsoft.com/office/powerpoint/2010/main" val="205724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57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ECC7A8-6461-49B6-AF53-536974F5CE03}" type="slidenum">
              <a:rPr lang="en-US" altLang="en-US"/>
              <a:pPr/>
              <a:t>38</a:t>
            </a:fld>
            <a:endParaRPr lang="en-US" altLang="en-US"/>
          </a:p>
        </p:txBody>
      </p:sp>
      <p:sp>
        <p:nvSpPr>
          <p:cNvPr id="1351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3206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2019, 2017, 2014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457200" y="215372"/>
            <a:ext cx="8229600" cy="622828"/>
          </a:xfrm>
        </p:spPr>
        <p:txBody>
          <a:bodyPr anchor="t"/>
          <a:lstStyle>
            <a:lvl1pPr>
              <a:defRPr baseline="0"/>
            </a:lvl1pPr>
          </a:lstStyle>
          <a:p>
            <a:r>
              <a:rPr lang="en-US" dirty="0"/>
              <a:t>Sociology: A Down-to-Earth Approach</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baseline="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Fourteenth Edition</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2019, 2017, 2014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2019, 2017, 2014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2019, 2017, 2014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Essentials of Sociology</a:t>
            </a:r>
          </a:p>
        </p:txBody>
      </p:sp>
      <p:sp>
        <p:nvSpPr>
          <p:cNvPr id="3" name="Text Placeholder 2"/>
          <p:cNvSpPr>
            <a:spLocks noGrp="1"/>
          </p:cNvSpPr>
          <p:nvPr>
            <p:ph type="body" sz="quarter" idx="13"/>
          </p:nvPr>
        </p:nvSpPr>
        <p:spPr/>
        <p:txBody>
          <a:bodyPr/>
          <a:lstStyle/>
          <a:p>
            <a:r>
              <a:rPr lang="en-US" dirty="0"/>
              <a:t>Thirteenth Edition</a:t>
            </a:r>
          </a:p>
        </p:txBody>
      </p:sp>
      <p:sp>
        <p:nvSpPr>
          <p:cNvPr id="4" name="Text Placeholder 3"/>
          <p:cNvSpPr>
            <a:spLocks noGrp="1"/>
          </p:cNvSpPr>
          <p:nvPr>
            <p:ph type="body" sz="quarter" idx="14"/>
          </p:nvPr>
        </p:nvSpPr>
        <p:spPr/>
        <p:txBody>
          <a:bodyPr/>
          <a:lstStyle/>
          <a:p>
            <a:r>
              <a:rPr lang="en-US" sz="4400" dirty="0"/>
              <a:t>Chapter 15</a:t>
            </a:r>
          </a:p>
        </p:txBody>
      </p:sp>
      <p:sp>
        <p:nvSpPr>
          <p:cNvPr id="5" name="Text Placeholder 4"/>
          <p:cNvSpPr>
            <a:spLocks noGrp="1"/>
          </p:cNvSpPr>
          <p:nvPr>
            <p:ph type="body" sz="quarter" idx="15"/>
          </p:nvPr>
        </p:nvSpPr>
        <p:spPr/>
        <p:txBody>
          <a:bodyPr/>
          <a:lstStyle/>
          <a:p>
            <a:r>
              <a:rPr lang="en-US" sz="2800" dirty="0"/>
              <a:t>Social Change and the</a:t>
            </a:r>
          </a:p>
          <a:p>
            <a:r>
              <a:rPr lang="en-US" sz="2800" dirty="0"/>
              <a:t>Environment</a:t>
            </a:r>
          </a:p>
        </p:txBody>
      </p:sp>
      <p:pic>
        <p:nvPicPr>
          <p:cNvPr id="7" name="Picture 6" descr="The cover of the textbook shows the title &quot;Essentials of Sociology A Down to Earth Approach&quot; ">
            <a:extLst>
              <a:ext uri="{FF2B5EF4-FFF2-40B4-BE49-F238E27FC236}">
                <a16:creationId xmlns:a16="http://schemas.microsoft.com/office/drawing/2014/main" xmlns="" id="{F6D9AB21-C137-4573-90FF-870A69800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85" y="1258111"/>
            <a:ext cx="3827557" cy="4746170"/>
          </a:xfrm>
          <a:prstGeom prst="rect">
            <a:avLst/>
          </a:prstGeom>
        </p:spPr>
      </p:pic>
    </p:spTree>
    <p:extLst>
      <p:ext uri="{BB962C8B-B14F-4D97-AF65-F5344CB8AC3E}">
        <p14:creationId xmlns:p14="http://schemas.microsoft.com/office/powerpoint/2010/main" val="1022119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200" dirty="0"/>
              <a:t>The Industrial Revolution and Capitalism </a:t>
            </a:r>
            <a:r>
              <a:rPr lang="en-US" sz="2000" dirty="0"/>
              <a:t>(4 of 4)</a:t>
            </a:r>
          </a:p>
        </p:txBody>
      </p:sp>
      <p:graphicFrame>
        <p:nvGraphicFramePr>
          <p:cNvPr id="4" name="Content Placeholder 3" descr="A table compares the characteristics of traditional societies and industrialized (and information) societies.&#10;&#10;&quot;On this slide, the table lists the following data:&#10;Social Relationships&#10;• Social stratification &#10;  o Traditional societies: Rigid &#10;  o Industrialized (and information) societies: More open &#10;• Social mobility&#10;  o Traditional societies: Little &#10;  o Industrialized (and information) societies: Much &#10;• Statuses &#10;  o Traditional societies: More ascribed &#10;  o Industrialized (and information) societies: More achieved &#10;• Gender equality &#10;  o Traditional societies: Less &#10;  o Industrialized (and information) societies: More &#10;Norms &#10;• View of morals &#10;  o Traditional societies: Absolute &#10;  o Industrialized (and information) societies: Relativistic &#10;• Social control &#10;  o Traditional societies: Informal &#10;  o Industrialized (and information) societies: Formal &#10;• Tolerance of differences &#10;  o Traditional societies: Less &#10;  o Industrialized (and information) societies: More&quot;&#10;">
            <a:extLst>
              <a:ext uri="{FF2B5EF4-FFF2-40B4-BE49-F238E27FC236}">
                <a16:creationId xmlns:a16="http://schemas.microsoft.com/office/drawing/2014/main" xmlns="" id="{96D0ED8C-F837-43DD-ACF4-0326C50E4699}"/>
              </a:ext>
            </a:extLst>
          </p:cNvPr>
          <p:cNvGraphicFramePr>
            <a:graphicFrameLocks noGrp="1"/>
          </p:cNvGraphicFramePr>
          <p:nvPr>
            <p:ph idx="1"/>
            <p:extLst>
              <p:ext uri="{D42A27DB-BD31-4B8C-83A1-F6EECF244321}">
                <p14:modId xmlns:p14="http://schemas.microsoft.com/office/powerpoint/2010/main" val="3727313575"/>
              </p:ext>
            </p:extLst>
          </p:nvPr>
        </p:nvGraphicFramePr>
        <p:xfrm>
          <a:off x="228599" y="1329712"/>
          <a:ext cx="8686801" cy="4988560"/>
        </p:xfrm>
        <a:graphic>
          <a:graphicData uri="http://schemas.openxmlformats.org/drawingml/2006/table">
            <a:tbl>
              <a:tblPr firstRow="1" bandRow="1">
                <a:tableStyleId>{3B4B98B0-60AC-42C2-AFA5-B58CD77FA1E5}</a:tableStyleId>
              </a:tblPr>
              <a:tblGrid>
                <a:gridCol w="2998099">
                  <a:extLst>
                    <a:ext uri="{9D8B030D-6E8A-4147-A177-3AD203B41FA5}">
                      <a16:colId xmlns:a16="http://schemas.microsoft.com/office/drawing/2014/main" xmlns="" val="1329672124"/>
                    </a:ext>
                  </a:extLst>
                </a:gridCol>
                <a:gridCol w="2844351">
                  <a:extLst>
                    <a:ext uri="{9D8B030D-6E8A-4147-A177-3AD203B41FA5}">
                      <a16:colId xmlns:a16="http://schemas.microsoft.com/office/drawing/2014/main" xmlns="" val="1686922729"/>
                    </a:ext>
                  </a:extLst>
                </a:gridCol>
                <a:gridCol w="2844351">
                  <a:extLst>
                    <a:ext uri="{9D8B030D-6E8A-4147-A177-3AD203B41FA5}">
                      <a16:colId xmlns:a16="http://schemas.microsoft.com/office/drawing/2014/main" xmlns="" val="298406569"/>
                    </a:ext>
                  </a:extLst>
                </a:gridCol>
              </a:tblGrid>
              <a:tr h="370840">
                <a:tc gridSpan="3">
                  <a:txBody>
                    <a:bodyPr/>
                    <a:lstStyle/>
                    <a:p>
                      <a:r>
                        <a:rPr lang="en-US" dirty="0"/>
                        <a:t>Table 15.1 Comparing Traditional and Industrialized (and Information) Societies</a:t>
                      </a:r>
                    </a:p>
                  </a:txBody>
                  <a:tcPr marL="79952" marR="79952"/>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633723596"/>
                  </a:ext>
                </a:extLst>
              </a:tr>
              <a:tr h="370840">
                <a:tc>
                  <a:txBody>
                    <a:bodyPr/>
                    <a:lstStyle/>
                    <a:p>
                      <a:r>
                        <a:rPr lang="en-US" dirty="0"/>
                        <a:t>Characteristics</a:t>
                      </a:r>
                    </a:p>
                  </a:txBody>
                  <a:tcPr marL="79952" marR="79952"/>
                </a:tc>
                <a:tc>
                  <a:txBody>
                    <a:bodyPr/>
                    <a:lstStyle/>
                    <a:p>
                      <a:r>
                        <a:rPr lang="en-US" dirty="0"/>
                        <a:t>Traditional Societies</a:t>
                      </a:r>
                    </a:p>
                  </a:txBody>
                  <a:tcPr marL="79952" marR="79952"/>
                </a:tc>
                <a:tc>
                  <a:txBody>
                    <a:bodyPr/>
                    <a:lstStyle/>
                    <a:p>
                      <a:r>
                        <a:rPr lang="en-US" dirty="0"/>
                        <a:t>Industrialized (and Information) Societies</a:t>
                      </a:r>
                    </a:p>
                  </a:txBody>
                  <a:tcPr marL="79952" marR="79952"/>
                </a:tc>
                <a:extLst>
                  <a:ext uri="{0D108BD9-81ED-4DB2-BD59-A6C34878D82A}">
                    <a16:rowId xmlns:a16="http://schemas.microsoft.com/office/drawing/2014/main" xmlns="" val="139686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Social Relationships</a:t>
                      </a:r>
                    </a:p>
                  </a:txBody>
                  <a:tcPr marL="79952" marR="79952"/>
                </a:tc>
                <a:tc>
                  <a:txBody>
                    <a:bodyPr/>
                    <a:lstStyle/>
                    <a:p>
                      <a:endParaRPr lang="en-US" dirty="0"/>
                    </a:p>
                  </a:txBody>
                  <a:tcPr marL="79952" marR="79952"/>
                </a:tc>
                <a:tc>
                  <a:txBody>
                    <a:bodyPr/>
                    <a:lstStyle/>
                    <a:p>
                      <a:endParaRPr lang="en-US" dirty="0"/>
                    </a:p>
                  </a:txBody>
                  <a:tcPr marL="79952" marR="79952"/>
                </a:tc>
                <a:extLst>
                  <a:ext uri="{0D108BD9-81ED-4DB2-BD59-A6C34878D82A}">
                    <a16:rowId xmlns:a16="http://schemas.microsoft.com/office/drawing/2014/main" xmlns="" val="3843205600"/>
                  </a:ext>
                </a:extLst>
              </a:tr>
              <a:tr h="370840">
                <a:tc>
                  <a:txBody>
                    <a:bodyPr/>
                    <a:lstStyle/>
                    <a:p>
                      <a:r>
                        <a:rPr lang="en-US" dirty="0"/>
                        <a:t>Social stratification</a:t>
                      </a:r>
                    </a:p>
                  </a:txBody>
                  <a:tcPr marL="79952" marR="79952"/>
                </a:tc>
                <a:tc>
                  <a:txBody>
                    <a:bodyPr/>
                    <a:lstStyle/>
                    <a:p>
                      <a:r>
                        <a:rPr lang="en-US" dirty="0"/>
                        <a:t>Rigid</a:t>
                      </a:r>
                    </a:p>
                  </a:txBody>
                  <a:tcPr marL="79952" marR="79952"/>
                </a:tc>
                <a:tc>
                  <a:txBody>
                    <a:bodyPr/>
                    <a:lstStyle/>
                    <a:p>
                      <a:r>
                        <a:rPr lang="en-US" dirty="0"/>
                        <a:t>More open</a:t>
                      </a:r>
                    </a:p>
                  </a:txBody>
                  <a:tcPr marL="79952" marR="79952"/>
                </a:tc>
                <a:extLst>
                  <a:ext uri="{0D108BD9-81ED-4DB2-BD59-A6C34878D82A}">
                    <a16:rowId xmlns:a16="http://schemas.microsoft.com/office/drawing/2014/main" xmlns="" val="675775136"/>
                  </a:ext>
                </a:extLst>
              </a:tr>
              <a:tr h="370840">
                <a:tc>
                  <a:txBody>
                    <a:bodyPr/>
                    <a:lstStyle/>
                    <a:p>
                      <a:r>
                        <a:rPr lang="en-US" dirty="0"/>
                        <a:t>Social mobility</a:t>
                      </a:r>
                    </a:p>
                  </a:txBody>
                  <a:tcPr marL="79952" marR="79952"/>
                </a:tc>
                <a:tc>
                  <a:txBody>
                    <a:bodyPr/>
                    <a:lstStyle/>
                    <a:p>
                      <a:r>
                        <a:rPr lang="en-US" dirty="0"/>
                        <a:t>Little</a:t>
                      </a:r>
                    </a:p>
                  </a:txBody>
                  <a:tcPr marL="79952" marR="79952"/>
                </a:tc>
                <a:tc>
                  <a:txBody>
                    <a:bodyPr/>
                    <a:lstStyle/>
                    <a:p>
                      <a:r>
                        <a:rPr lang="en-US" dirty="0"/>
                        <a:t>Much</a:t>
                      </a:r>
                    </a:p>
                  </a:txBody>
                  <a:tcPr marL="79952" marR="79952"/>
                </a:tc>
                <a:extLst>
                  <a:ext uri="{0D108BD9-81ED-4DB2-BD59-A6C34878D82A}">
                    <a16:rowId xmlns:a16="http://schemas.microsoft.com/office/drawing/2014/main" xmlns="" val="1571808183"/>
                  </a:ext>
                </a:extLst>
              </a:tr>
              <a:tr h="370840">
                <a:tc>
                  <a:txBody>
                    <a:bodyPr/>
                    <a:lstStyle/>
                    <a:p>
                      <a:r>
                        <a:rPr lang="en-US" dirty="0"/>
                        <a:t>Statuses</a:t>
                      </a:r>
                    </a:p>
                  </a:txBody>
                  <a:tcPr marL="79952" marR="79952"/>
                </a:tc>
                <a:tc>
                  <a:txBody>
                    <a:bodyPr/>
                    <a:lstStyle/>
                    <a:p>
                      <a:r>
                        <a:rPr lang="en-US" dirty="0"/>
                        <a:t>More ascribed</a:t>
                      </a:r>
                    </a:p>
                  </a:txBody>
                  <a:tcPr marL="79952" marR="79952"/>
                </a:tc>
                <a:tc>
                  <a:txBody>
                    <a:bodyPr/>
                    <a:lstStyle/>
                    <a:p>
                      <a:r>
                        <a:rPr lang="en-US" dirty="0"/>
                        <a:t>More achieved</a:t>
                      </a:r>
                    </a:p>
                  </a:txBody>
                  <a:tcPr marL="79952" marR="79952"/>
                </a:tc>
                <a:extLst>
                  <a:ext uri="{0D108BD9-81ED-4DB2-BD59-A6C34878D82A}">
                    <a16:rowId xmlns:a16="http://schemas.microsoft.com/office/drawing/2014/main" xmlns="" val="694669579"/>
                  </a:ext>
                </a:extLst>
              </a:tr>
              <a:tr h="370840">
                <a:tc>
                  <a:txBody>
                    <a:bodyPr/>
                    <a:lstStyle/>
                    <a:p>
                      <a:r>
                        <a:rPr lang="en-US" dirty="0"/>
                        <a:t>Gender equality</a:t>
                      </a:r>
                    </a:p>
                  </a:txBody>
                  <a:tcPr marL="79952" marR="79952"/>
                </a:tc>
                <a:tc>
                  <a:txBody>
                    <a:bodyPr/>
                    <a:lstStyle/>
                    <a:p>
                      <a:r>
                        <a:rPr lang="en-US" dirty="0"/>
                        <a:t>Less</a:t>
                      </a:r>
                    </a:p>
                  </a:txBody>
                  <a:tcPr marL="79952" marR="79952"/>
                </a:tc>
                <a:tc>
                  <a:txBody>
                    <a:bodyPr/>
                    <a:lstStyle/>
                    <a:p>
                      <a:r>
                        <a:rPr lang="en-US" dirty="0"/>
                        <a:t>More</a:t>
                      </a:r>
                    </a:p>
                  </a:txBody>
                  <a:tcPr marL="79952" marR="79952"/>
                </a:tc>
                <a:extLst>
                  <a:ext uri="{0D108BD9-81ED-4DB2-BD59-A6C34878D82A}">
                    <a16:rowId xmlns:a16="http://schemas.microsoft.com/office/drawing/2014/main" xmlns="" val="2344216673"/>
                  </a:ext>
                </a:extLst>
              </a:tr>
              <a:tr h="370840">
                <a:tc>
                  <a:txBody>
                    <a:bodyPr/>
                    <a:lstStyle/>
                    <a:p>
                      <a:endParaRPr lang="en-US" b="1" dirty="0"/>
                    </a:p>
                  </a:txBody>
                  <a:tcPr marL="79952" marR="79952"/>
                </a:tc>
                <a:tc>
                  <a:txBody>
                    <a:bodyPr/>
                    <a:lstStyle/>
                    <a:p>
                      <a:endParaRPr lang="en-US" dirty="0"/>
                    </a:p>
                  </a:txBody>
                  <a:tcPr marL="79952" marR="79952"/>
                </a:tc>
                <a:tc>
                  <a:txBody>
                    <a:bodyPr/>
                    <a:lstStyle/>
                    <a:p>
                      <a:endParaRPr lang="en-US" dirty="0"/>
                    </a:p>
                  </a:txBody>
                  <a:tcPr marL="79952" marR="79952"/>
                </a:tc>
                <a:extLst>
                  <a:ext uri="{0D108BD9-81ED-4DB2-BD59-A6C34878D82A}">
                    <a16:rowId xmlns:a16="http://schemas.microsoft.com/office/drawing/2014/main" xmlns="" val="2324936232"/>
                  </a:ext>
                </a:extLst>
              </a:tr>
              <a:tr h="370840">
                <a:tc>
                  <a:txBody>
                    <a:bodyPr/>
                    <a:lstStyle/>
                    <a:p>
                      <a:r>
                        <a:rPr lang="en-US" b="1" dirty="0"/>
                        <a:t>Norms</a:t>
                      </a:r>
                    </a:p>
                  </a:txBody>
                  <a:tcPr marL="79952" marR="79952"/>
                </a:tc>
                <a:tc>
                  <a:txBody>
                    <a:bodyPr/>
                    <a:lstStyle/>
                    <a:p>
                      <a:endParaRPr lang="en-US" dirty="0"/>
                    </a:p>
                  </a:txBody>
                  <a:tcPr marL="79952" marR="79952"/>
                </a:tc>
                <a:tc>
                  <a:txBody>
                    <a:bodyPr/>
                    <a:lstStyle/>
                    <a:p>
                      <a:endParaRPr lang="en-US" dirty="0"/>
                    </a:p>
                  </a:txBody>
                  <a:tcPr marL="79952" marR="79952"/>
                </a:tc>
                <a:extLst>
                  <a:ext uri="{0D108BD9-81ED-4DB2-BD59-A6C34878D82A}">
                    <a16:rowId xmlns:a16="http://schemas.microsoft.com/office/drawing/2014/main" xmlns="" val="3453554766"/>
                  </a:ext>
                </a:extLst>
              </a:tr>
              <a:tr h="370840">
                <a:tc>
                  <a:txBody>
                    <a:bodyPr/>
                    <a:lstStyle/>
                    <a:p>
                      <a:r>
                        <a:rPr lang="en-US" dirty="0"/>
                        <a:t>View of morals</a:t>
                      </a:r>
                    </a:p>
                  </a:txBody>
                  <a:tcPr marL="79952" marR="79952"/>
                </a:tc>
                <a:tc>
                  <a:txBody>
                    <a:bodyPr/>
                    <a:lstStyle/>
                    <a:p>
                      <a:r>
                        <a:rPr lang="en-US" i="0" dirty="0"/>
                        <a:t>Absolute</a:t>
                      </a:r>
                    </a:p>
                  </a:txBody>
                  <a:tcPr marL="79952" marR="79952"/>
                </a:tc>
                <a:tc>
                  <a:txBody>
                    <a:bodyPr/>
                    <a:lstStyle/>
                    <a:p>
                      <a:r>
                        <a:rPr lang="en-US" i="0" dirty="0"/>
                        <a:t>Relativistic</a:t>
                      </a:r>
                    </a:p>
                  </a:txBody>
                  <a:tcPr marL="79952" marR="79952"/>
                </a:tc>
                <a:extLst>
                  <a:ext uri="{0D108BD9-81ED-4DB2-BD59-A6C34878D82A}">
                    <a16:rowId xmlns:a16="http://schemas.microsoft.com/office/drawing/2014/main" xmlns="" val="1085604853"/>
                  </a:ext>
                </a:extLst>
              </a:tr>
              <a:tr h="370840">
                <a:tc>
                  <a:txBody>
                    <a:bodyPr/>
                    <a:lstStyle/>
                    <a:p>
                      <a:r>
                        <a:rPr lang="en-US" dirty="0"/>
                        <a:t>Social control</a:t>
                      </a:r>
                    </a:p>
                  </a:txBody>
                  <a:tcPr marL="79952" marR="79952"/>
                </a:tc>
                <a:tc>
                  <a:txBody>
                    <a:bodyPr/>
                    <a:lstStyle/>
                    <a:p>
                      <a:r>
                        <a:rPr lang="en-US" dirty="0"/>
                        <a:t>Informal</a:t>
                      </a:r>
                    </a:p>
                  </a:txBody>
                  <a:tcPr marL="79952" marR="79952"/>
                </a:tc>
                <a:tc>
                  <a:txBody>
                    <a:bodyPr/>
                    <a:lstStyle/>
                    <a:p>
                      <a:r>
                        <a:rPr lang="en-US" dirty="0"/>
                        <a:t>Formal</a:t>
                      </a:r>
                    </a:p>
                  </a:txBody>
                  <a:tcPr marL="79952" marR="79952"/>
                </a:tc>
                <a:extLst>
                  <a:ext uri="{0D108BD9-81ED-4DB2-BD59-A6C34878D82A}">
                    <a16:rowId xmlns:a16="http://schemas.microsoft.com/office/drawing/2014/main" xmlns="" val="944631977"/>
                  </a:ext>
                </a:extLst>
              </a:tr>
              <a:tr h="370840">
                <a:tc>
                  <a:txBody>
                    <a:bodyPr/>
                    <a:lstStyle/>
                    <a:p>
                      <a:r>
                        <a:rPr lang="en-US" dirty="0"/>
                        <a:t>Tolerance of difference</a:t>
                      </a:r>
                    </a:p>
                  </a:txBody>
                  <a:tcPr marL="79952" marR="79952"/>
                </a:tc>
                <a:tc>
                  <a:txBody>
                    <a:bodyPr/>
                    <a:lstStyle/>
                    <a:p>
                      <a:r>
                        <a:rPr lang="en-US" dirty="0"/>
                        <a:t>Less</a:t>
                      </a:r>
                    </a:p>
                  </a:txBody>
                  <a:tcPr marL="79952" marR="79952"/>
                </a:tc>
                <a:tc>
                  <a:txBody>
                    <a:bodyPr/>
                    <a:lstStyle/>
                    <a:p>
                      <a:r>
                        <a:rPr lang="en-US" dirty="0"/>
                        <a:t>More</a:t>
                      </a:r>
                    </a:p>
                  </a:txBody>
                  <a:tcPr marL="79952" marR="79952"/>
                </a:tc>
                <a:extLst>
                  <a:ext uri="{0D108BD9-81ED-4DB2-BD59-A6C34878D82A}">
                    <a16:rowId xmlns:a16="http://schemas.microsoft.com/office/drawing/2014/main" xmlns="" val="373589992"/>
                  </a:ext>
                </a:extLst>
              </a:tr>
            </a:tbl>
          </a:graphicData>
        </a:graphic>
      </p:graphicFrame>
      <p:sp>
        <p:nvSpPr>
          <p:cNvPr id="6" name="Content Placeholder 5">
            <a:extLst>
              <a:ext uri="{FF2B5EF4-FFF2-40B4-BE49-F238E27FC236}">
                <a16:creationId xmlns:a16="http://schemas.microsoft.com/office/drawing/2014/main" xmlns="" id="{7E44590D-777E-4649-AAA7-65A3A8997FD3}"/>
              </a:ext>
            </a:extLst>
          </p:cNvPr>
          <p:cNvSpPr>
            <a:spLocks noGrp="1"/>
          </p:cNvSpPr>
          <p:nvPr>
            <p:ph idx="13"/>
          </p:nvPr>
        </p:nvSpPr>
        <p:spPr>
          <a:xfrm>
            <a:off x="1752600" y="6335332"/>
            <a:ext cx="2286000" cy="217868"/>
          </a:xfrm>
        </p:spPr>
        <p:txBody>
          <a:bodyPr/>
          <a:lstStyle/>
          <a:p>
            <a:pPr marL="0" lvl="0" indent="0">
              <a:spcBef>
                <a:spcPts val="0"/>
              </a:spcBef>
              <a:buClrTx/>
              <a:buNone/>
            </a:pPr>
            <a:r>
              <a:rPr lang="en-IN" sz="1400" b="1" dirty="0">
                <a:solidFill>
                  <a:prstClr val="black"/>
                </a:solidFill>
              </a:rPr>
              <a:t>Source:</a:t>
            </a:r>
            <a:r>
              <a:rPr lang="en-IN" sz="1400" dirty="0">
                <a:solidFill>
                  <a:prstClr val="black"/>
                </a:solidFill>
              </a:rPr>
              <a:t> By the author.</a:t>
            </a:r>
            <a:endParaRPr lang="en-US" sz="1400" dirty="0">
              <a:solidFill>
                <a:prstClr val="black"/>
              </a:solidFill>
            </a:endParaRPr>
          </a:p>
          <a:p>
            <a:pPr marL="0" indent="0">
              <a:buNone/>
            </a:pPr>
            <a:endParaRPr lang="en-US" dirty="0"/>
          </a:p>
        </p:txBody>
      </p:sp>
    </p:spTree>
    <p:extLst>
      <p:ext uri="{BB962C8B-B14F-4D97-AF65-F5344CB8AC3E}">
        <p14:creationId xmlns:p14="http://schemas.microsoft.com/office/powerpoint/2010/main" val="566939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Movements</a:t>
            </a:r>
          </a:p>
        </p:txBody>
      </p:sp>
      <p:sp>
        <p:nvSpPr>
          <p:cNvPr id="3" name="Content Placeholder 2"/>
          <p:cNvSpPr>
            <a:spLocks noGrp="1"/>
          </p:cNvSpPr>
          <p:nvPr>
            <p:ph idx="1"/>
          </p:nvPr>
        </p:nvSpPr>
        <p:spPr/>
        <p:txBody>
          <a:bodyPr/>
          <a:lstStyle/>
          <a:p>
            <a:r>
              <a:rPr lang="en-US" sz="2800" dirty="0"/>
              <a:t>The cutting edge of social change</a:t>
            </a:r>
          </a:p>
          <a:p>
            <a:r>
              <a:rPr lang="en-US" sz="2800" dirty="0"/>
              <a:t>People banding together to demand change</a:t>
            </a:r>
          </a:p>
        </p:txBody>
      </p:sp>
    </p:spTree>
    <p:extLst>
      <p:ext uri="{BB962C8B-B14F-4D97-AF65-F5344CB8AC3E}">
        <p14:creationId xmlns:p14="http://schemas.microsoft.com/office/powerpoint/2010/main" val="4086302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t>Conflict, Power, and Global Politics </a:t>
            </a:r>
            <a:r>
              <a:rPr lang="en-US" sz="2000" dirty="0"/>
              <a:t>(1 of 2)</a:t>
            </a:r>
          </a:p>
        </p:txBody>
      </p:sp>
      <p:pic>
        <p:nvPicPr>
          <p:cNvPr id="5" name="Picture 4" descr="A photo shows the heads of the state and government of the members of G7. The photo shows (from left to right) Justin Trudeau, Angela Merkel, Donald Trump, Paolo Gentiloni, Emmanuel Macron, Shinzō Abe, and Theresa May.&#10;">
            <a:extLst>
              <a:ext uri="{FF2B5EF4-FFF2-40B4-BE49-F238E27FC236}">
                <a16:creationId xmlns:a16="http://schemas.microsoft.com/office/drawing/2014/main" xmlns="" id="{4E206F20-D66F-4616-9A47-9DF2B14D7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914" y="1600200"/>
            <a:ext cx="4896686" cy="3546134"/>
          </a:xfrm>
          <a:prstGeom prst="rect">
            <a:avLst/>
          </a:prstGeom>
        </p:spPr>
      </p:pic>
      <p:sp>
        <p:nvSpPr>
          <p:cNvPr id="2" name="Text Box 1"/>
          <p:cNvSpPr>
            <a:spLocks noGrp="1"/>
          </p:cNvSpPr>
          <p:nvPr>
            <p:ph idx="1"/>
          </p:nvPr>
        </p:nvSpPr>
        <p:spPr>
          <a:xfrm>
            <a:off x="457200" y="1600200"/>
            <a:ext cx="3429000" cy="4525963"/>
          </a:xfrm>
        </p:spPr>
        <p:txBody>
          <a:bodyPr/>
          <a:lstStyle/>
          <a:p>
            <a:pPr marL="0" indent="0">
              <a:buNone/>
            </a:pPr>
            <a:r>
              <a:rPr lang="en-US" sz="2000" dirty="0"/>
              <a:t>Each year, the leaders of the most powerful nations meet in a secluded, secure place to make world-controlling decisions. This photo was taken at their 2017 meeting in Taormina, Sicily, Italy. With the striking absence of Russia, G8 has shrunk back to G7.</a:t>
            </a:r>
          </a:p>
        </p:txBody>
      </p:sp>
    </p:spTree>
    <p:extLst>
      <p:ext uri="{BB962C8B-B14F-4D97-AF65-F5344CB8AC3E}">
        <p14:creationId xmlns:p14="http://schemas.microsoft.com/office/powerpoint/2010/main" val="2068475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t>Conflict, Power, and Global Politics </a:t>
            </a:r>
            <a:r>
              <a:rPr lang="en-US" sz="2000" dirty="0"/>
              <a:t>(2 of 2)</a:t>
            </a:r>
          </a:p>
        </p:txBody>
      </p:sp>
      <p:pic>
        <p:nvPicPr>
          <p:cNvPr id="7" name="Picture 6" descr="A photo shows a fighter jet being refueled in midair.&#10;">
            <a:extLst>
              <a:ext uri="{FF2B5EF4-FFF2-40B4-BE49-F238E27FC236}">
                <a16:creationId xmlns:a16="http://schemas.microsoft.com/office/drawing/2014/main" xmlns="" id="{9161EFD9-34BD-4F5B-A10E-9133269FC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312652"/>
            <a:ext cx="3670826" cy="5029200"/>
          </a:xfrm>
          <a:prstGeom prst="rect">
            <a:avLst/>
          </a:prstGeom>
        </p:spPr>
      </p:pic>
      <p:sp>
        <p:nvSpPr>
          <p:cNvPr id="2" name="Text Box 1"/>
          <p:cNvSpPr>
            <a:spLocks noGrp="1"/>
          </p:cNvSpPr>
          <p:nvPr>
            <p:ph idx="1"/>
          </p:nvPr>
        </p:nvSpPr>
        <p:spPr>
          <a:xfrm>
            <a:off x="457200" y="1600200"/>
            <a:ext cx="4191000" cy="4525963"/>
          </a:xfrm>
        </p:spPr>
        <p:txBody>
          <a:bodyPr/>
          <a:lstStyle/>
          <a:p>
            <a:pPr marL="0" indent="0">
              <a:buNone/>
            </a:pPr>
            <a:r>
              <a:rPr lang="en-US" sz="2000" dirty="0"/>
              <a:t>To maintain global power requires the continuous development of weapons. Shown here is the F-35 Lightning II, as it is refueled off the coast of Florida. The United States spent more to develop and deploy this plane than it did to land a man on the moon.</a:t>
            </a:r>
          </a:p>
        </p:txBody>
      </p:sp>
    </p:spTree>
    <p:extLst>
      <p:ext uri="{BB962C8B-B14F-4D97-AF65-F5344CB8AC3E}">
        <p14:creationId xmlns:p14="http://schemas.microsoft.com/office/powerpoint/2010/main" val="426311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112096"/>
            <a:ext cx="8382000" cy="1465052"/>
          </a:xfrm>
        </p:spPr>
        <p:txBody>
          <a:bodyPr/>
          <a:lstStyle/>
          <a:p>
            <a:r>
              <a:rPr lang="en-US" sz="3600" dirty="0">
                <a:ea typeface="ＭＳ Ｐゴシック" panose="020B0600070205080204" pitchFamily="34" charset="-128"/>
              </a:rPr>
              <a:t>Theories and Processes of Social Change </a:t>
            </a:r>
            <a:r>
              <a:rPr lang="en-US" sz="2000" dirty="0">
                <a:ea typeface="ＭＳ Ｐゴシック" panose="020B0600070205080204" pitchFamily="34" charset="-128"/>
              </a:rPr>
              <a:t/>
            </a:r>
            <a:br>
              <a:rPr lang="en-US" sz="2000" dirty="0">
                <a:ea typeface="ＭＳ Ｐゴシック" panose="020B0600070205080204" pitchFamily="34" charset="-128"/>
              </a:rPr>
            </a:br>
            <a:r>
              <a:rPr lang="en-US" sz="2000" b="0" dirty="0">
                <a:latin typeface="+mj-lt"/>
              </a:rPr>
              <a:t>15.2 </a:t>
            </a:r>
            <a:r>
              <a:rPr lang="en-US" sz="2000" b="0" dirty="0">
                <a:latin typeface="+mj-lt"/>
                <a:ea typeface="ＭＳ Ｐゴシック" panose="020B0600070205080204" pitchFamily="34" charset="-128"/>
              </a:rPr>
              <a:t>Summarize theories of social change: social evolution, natural cycles, conflict over power and resources, and Ogburn’s theory.</a:t>
            </a:r>
            <a:endParaRPr lang="en-US" sz="2000" b="0" dirty="0">
              <a:latin typeface="+mj-lt"/>
            </a:endParaRPr>
          </a:p>
        </p:txBody>
      </p:sp>
      <p:sp>
        <p:nvSpPr>
          <p:cNvPr id="2" name="Text Box 1"/>
          <p:cNvSpPr>
            <a:spLocks noGrp="1"/>
          </p:cNvSpPr>
          <p:nvPr>
            <p:ph idx="1"/>
          </p:nvPr>
        </p:nvSpPr>
        <p:spPr>
          <a:xfrm>
            <a:off x="457200" y="1600200"/>
            <a:ext cx="5181600" cy="4525963"/>
          </a:xfrm>
        </p:spPr>
        <p:txBody>
          <a:bodyPr/>
          <a:lstStyle/>
          <a:p>
            <a:endParaRPr lang="en-US" sz="2800" dirty="0">
              <a:ea typeface="ＭＳ Ｐゴシック" pitchFamily="34" charset="-128"/>
            </a:endParaRPr>
          </a:p>
          <a:p>
            <a:r>
              <a:rPr lang="en-US" sz="2800" dirty="0">
                <a:ea typeface="ＭＳ Ｐゴシック" pitchFamily="34" charset="-128"/>
              </a:rPr>
              <a:t>Evolution from Lower to Higher</a:t>
            </a:r>
          </a:p>
          <a:p>
            <a:r>
              <a:rPr lang="en-US" sz="2800" dirty="0">
                <a:ea typeface="ＭＳ Ｐゴシック" pitchFamily="34" charset="-128"/>
              </a:rPr>
              <a:t>Natural Cycles</a:t>
            </a:r>
          </a:p>
          <a:p>
            <a:r>
              <a:rPr lang="en-US" sz="2800" dirty="0">
                <a:ea typeface="ＭＳ Ｐゴシック" pitchFamily="34" charset="-128"/>
              </a:rPr>
              <a:t>Conflict over Power and Resources</a:t>
            </a:r>
          </a:p>
          <a:p>
            <a:r>
              <a:rPr lang="en-US" sz="2800" dirty="0">
                <a:ea typeface="ＭＳ Ｐゴシック" pitchFamily="34" charset="-128"/>
              </a:rPr>
              <a:t>Ogburn</a:t>
            </a:r>
            <a:r>
              <a:rPr lang="en-US" altLang="en-US" sz="2800" dirty="0">
                <a:ea typeface="ＭＳ Ｐゴシック" pitchFamily="34" charset="-128"/>
              </a:rPr>
              <a:t>’</a:t>
            </a:r>
            <a:r>
              <a:rPr lang="en-US" sz="2800" dirty="0">
                <a:ea typeface="ＭＳ Ｐゴシック" pitchFamily="34" charset="-128"/>
              </a:rPr>
              <a:t>s Theory</a:t>
            </a:r>
          </a:p>
        </p:txBody>
      </p:sp>
    </p:spTree>
    <p:extLst>
      <p:ext uri="{BB962C8B-B14F-4D97-AF65-F5344CB8AC3E}">
        <p14:creationId xmlns:p14="http://schemas.microsoft.com/office/powerpoint/2010/main" val="1509871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382000" cy="1097280"/>
          </a:xfrm>
        </p:spPr>
        <p:txBody>
          <a:bodyPr/>
          <a:lstStyle/>
          <a:p>
            <a:r>
              <a:rPr lang="en-US" sz="3600" dirty="0"/>
              <a:t>Evolution from Lower to Higher</a:t>
            </a:r>
            <a:endParaRPr lang="en-US" sz="2000" dirty="0"/>
          </a:p>
        </p:txBody>
      </p:sp>
      <p:sp>
        <p:nvSpPr>
          <p:cNvPr id="2" name="Text Box 1"/>
          <p:cNvSpPr>
            <a:spLocks noGrp="1"/>
          </p:cNvSpPr>
          <p:nvPr>
            <p:ph idx="1"/>
          </p:nvPr>
        </p:nvSpPr>
        <p:spPr>
          <a:xfrm>
            <a:off x="457200" y="1600200"/>
            <a:ext cx="8001000" cy="4525963"/>
          </a:xfrm>
        </p:spPr>
        <p:txBody>
          <a:bodyPr/>
          <a:lstStyle/>
          <a:p>
            <a:r>
              <a:rPr lang="en-US" sz="2800" dirty="0" err="1">
                <a:ea typeface="ＭＳ Ｐゴシック" pitchFamily="34" charset="-128"/>
              </a:rPr>
              <a:t>Unilinear</a:t>
            </a:r>
            <a:endParaRPr lang="en-US" sz="2800" dirty="0">
              <a:ea typeface="ＭＳ Ｐゴシック" pitchFamily="34" charset="-128"/>
            </a:endParaRPr>
          </a:p>
          <a:p>
            <a:r>
              <a:rPr lang="en-US" sz="2800" dirty="0">
                <a:ea typeface="ＭＳ Ｐゴシック" pitchFamily="34" charset="-128"/>
              </a:rPr>
              <a:t>Multilinear</a:t>
            </a:r>
          </a:p>
          <a:p>
            <a:endParaRPr lang="en-US" sz="2800" dirty="0">
              <a:ea typeface="ＭＳ Ｐゴシック" pitchFamily="34" charset="-128"/>
            </a:endParaRPr>
          </a:p>
        </p:txBody>
      </p:sp>
    </p:spTree>
    <p:extLst>
      <p:ext uri="{BB962C8B-B14F-4D97-AF65-F5344CB8AC3E}">
        <p14:creationId xmlns:p14="http://schemas.microsoft.com/office/powerpoint/2010/main" val="1474251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Cycles</a:t>
            </a:r>
          </a:p>
        </p:txBody>
      </p:sp>
      <p:sp>
        <p:nvSpPr>
          <p:cNvPr id="3" name="Content Placeholder 2"/>
          <p:cNvSpPr>
            <a:spLocks noGrp="1"/>
          </p:cNvSpPr>
          <p:nvPr>
            <p:ph idx="1"/>
          </p:nvPr>
        </p:nvSpPr>
        <p:spPr/>
        <p:txBody>
          <a:bodyPr/>
          <a:lstStyle/>
          <a:p>
            <a:r>
              <a:rPr lang="en-US" sz="2800" dirty="0"/>
              <a:t>Cyclical theories assume that civilizations are like organisms: They are born, enjoy an exuberant youth, come to maturity, and then decline as they reach old age. Finally, they die.</a:t>
            </a:r>
          </a:p>
        </p:txBody>
      </p:sp>
    </p:spTree>
    <p:extLst>
      <p:ext uri="{BB962C8B-B14F-4D97-AF65-F5344CB8AC3E}">
        <p14:creationId xmlns:p14="http://schemas.microsoft.com/office/powerpoint/2010/main" val="1725035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15.1 Marx’s Model of Historical Change</a:t>
            </a:r>
            <a:endParaRPr lang="en-US" sz="3200" dirty="0"/>
          </a:p>
        </p:txBody>
      </p:sp>
      <p:pic>
        <p:nvPicPr>
          <p:cNvPr id="4" name="Picture 3" descr="A flowchart shows Marx’s model of historical change.&#10;&#10;The flowchart shows that Thesis (some current arrangement of power) plus Antithesis (contradictions in the arrangement of power) leads to Synthesis (a new arrangement of power), which in turn leads to a Classless state, which is a process that continues throughout history.&#10;">
            <a:extLst>
              <a:ext uri="{FF2B5EF4-FFF2-40B4-BE49-F238E27FC236}">
                <a16:creationId xmlns:a16="http://schemas.microsoft.com/office/drawing/2014/main" xmlns="" id="{E1A4DC72-7306-49BA-BE7B-A249E90EE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814026"/>
            <a:ext cx="2794000" cy="5510574"/>
          </a:xfrm>
          <a:prstGeom prst="rect">
            <a:avLst/>
          </a:prstGeom>
        </p:spPr>
      </p:pic>
      <p:sp>
        <p:nvSpPr>
          <p:cNvPr id="2" name="Caption"/>
          <p:cNvSpPr>
            <a:spLocks noGrp="1"/>
          </p:cNvSpPr>
          <p:nvPr>
            <p:ph type="body" sz="quarter" idx="13"/>
          </p:nvPr>
        </p:nvSpPr>
        <p:spPr>
          <a:xfrm>
            <a:off x="593847" y="5488378"/>
            <a:ext cx="8092953" cy="417616"/>
          </a:xfrm>
        </p:spPr>
        <p:txBody>
          <a:bodyPr/>
          <a:lstStyle/>
          <a:p>
            <a:r>
              <a:rPr lang="en-IN" sz="1400" b="1" dirty="0"/>
              <a:t>Source:</a:t>
            </a:r>
            <a:r>
              <a:rPr lang="en-IN" sz="1400" dirty="0"/>
              <a:t> By the author.</a:t>
            </a:r>
            <a:endParaRPr lang="en-US" sz="1400" dirty="0"/>
          </a:p>
        </p:txBody>
      </p:sp>
    </p:spTree>
    <p:extLst>
      <p:ext uri="{BB962C8B-B14F-4D97-AF65-F5344CB8AC3E}">
        <p14:creationId xmlns:p14="http://schemas.microsoft.com/office/powerpoint/2010/main" val="2123230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err="1"/>
              <a:t>Ogburn’s</a:t>
            </a:r>
            <a:r>
              <a:rPr lang="en-US" sz="3600" dirty="0"/>
              <a:t> Theory </a:t>
            </a:r>
            <a:r>
              <a:rPr lang="en-US" sz="2000" dirty="0"/>
              <a:t>(1 of 2)</a:t>
            </a:r>
          </a:p>
        </p:txBody>
      </p:sp>
      <p:graphicFrame>
        <p:nvGraphicFramePr>
          <p:cNvPr id="11" name="Content Placeholder 10" descr="A table shows Ogburn’s processes of social change.&#10;&#10;&quot;The table shows the following data:&#10;• Process of Change: Invention; A photo shows a microchip smaller than a human nail.&#10;  o What It Is: Combination of existing  elements to form new ones&#10;  o Examples &#10;    1. Cars &#10;    2. Microchip &#10;    3. Graphite composites&#10;  o Social Changes&#10;    1. Urban sprawl and long commutes to work&#10;    2. Telecommuting and cyber warfare&#10;    3. New types of building construction&#10;• Process of Change: Discover; An image shows double stranded DNA&#10;  o What It Is: New way of seeing some  aspect of the world&#10;  o Examples &#10;    1. Columbus—North America&#10;    2. Gold in California &#10;    3. DNA&#10;  o Social Changes&#10;    1. Realignment of global power&#10;    2. Westward expansion of the United States&#10;    3. Positive identification of criminals&#10;• Process of Change: Diffusion; A photo shows a small plane&#10;  o What It Is: Spread of an invention or  discovery&#10;  o Examples &#10;    1. Airplanes &#10;    2. Money &#10;    3. Condom&#10;  o Social Changes&#10;    1. Global tourism &#10;    2. Global trade &#10;    3. Smaller families&quot;&#10;">
            <a:extLst>
              <a:ext uri="{FF2B5EF4-FFF2-40B4-BE49-F238E27FC236}">
                <a16:creationId xmlns:a16="http://schemas.microsoft.com/office/drawing/2014/main" xmlns="" id="{3D03FAB2-DF35-4B04-8AC9-0B7C4670A729}"/>
              </a:ext>
            </a:extLst>
          </p:cNvPr>
          <p:cNvGraphicFramePr>
            <a:graphicFrameLocks noGrp="1"/>
          </p:cNvGraphicFramePr>
          <p:nvPr>
            <p:ph idx="1"/>
            <p:extLst>
              <p:ext uri="{D42A27DB-BD31-4B8C-83A1-F6EECF244321}">
                <p14:modId xmlns:p14="http://schemas.microsoft.com/office/powerpoint/2010/main" val="2497390683"/>
              </p:ext>
            </p:extLst>
          </p:nvPr>
        </p:nvGraphicFramePr>
        <p:xfrm>
          <a:off x="190499" y="1428750"/>
          <a:ext cx="8763001" cy="4000500"/>
        </p:xfrm>
        <a:graphic>
          <a:graphicData uri="http://schemas.openxmlformats.org/drawingml/2006/table">
            <a:tbl>
              <a:tblPr firstRow="1" bandRow="1">
                <a:tableStyleId>{3B4B98B0-60AC-42C2-AFA5-B58CD77FA1E5}</a:tableStyleId>
              </a:tblPr>
              <a:tblGrid>
                <a:gridCol w="1614238">
                  <a:extLst>
                    <a:ext uri="{9D8B030D-6E8A-4147-A177-3AD203B41FA5}">
                      <a16:colId xmlns:a16="http://schemas.microsoft.com/office/drawing/2014/main" xmlns="" val="795844324"/>
                    </a:ext>
                  </a:extLst>
                </a:gridCol>
                <a:gridCol w="1844842">
                  <a:extLst>
                    <a:ext uri="{9D8B030D-6E8A-4147-A177-3AD203B41FA5}">
                      <a16:colId xmlns:a16="http://schemas.microsoft.com/office/drawing/2014/main" xmlns="" val="1184148199"/>
                    </a:ext>
                  </a:extLst>
                </a:gridCol>
                <a:gridCol w="1383633">
                  <a:extLst>
                    <a:ext uri="{9D8B030D-6E8A-4147-A177-3AD203B41FA5}">
                      <a16:colId xmlns:a16="http://schemas.microsoft.com/office/drawing/2014/main" xmlns="" val="2158096056"/>
                    </a:ext>
                  </a:extLst>
                </a:gridCol>
                <a:gridCol w="3920288">
                  <a:extLst>
                    <a:ext uri="{9D8B030D-6E8A-4147-A177-3AD203B41FA5}">
                      <a16:colId xmlns:a16="http://schemas.microsoft.com/office/drawing/2014/main" xmlns="" val="1671171932"/>
                    </a:ext>
                  </a:extLst>
                </a:gridCol>
              </a:tblGrid>
              <a:tr h="457200">
                <a:tc gridSpan="4">
                  <a:txBody>
                    <a:bodyPr/>
                    <a:lstStyle/>
                    <a:p>
                      <a:r>
                        <a:rPr lang="en-US" dirty="0"/>
                        <a:t>Table 15.2 Ogburn’s Processes of Social Change</a:t>
                      </a:r>
                    </a:p>
                  </a:txBody>
                  <a:tcPr marL="85134" marR="85134"/>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4041149457"/>
                  </a:ext>
                </a:extLst>
              </a:tr>
              <a:tr h="708660">
                <a:tc>
                  <a:txBody>
                    <a:bodyPr/>
                    <a:lstStyle/>
                    <a:p>
                      <a:r>
                        <a:rPr lang="en-US" b="1" dirty="0"/>
                        <a:t>Process of Change</a:t>
                      </a:r>
                    </a:p>
                  </a:txBody>
                  <a:tcPr marL="85134" marR="85134"/>
                </a:tc>
                <a:tc>
                  <a:txBody>
                    <a:bodyPr/>
                    <a:lstStyle/>
                    <a:p>
                      <a:r>
                        <a:rPr lang="en-US" b="1" dirty="0"/>
                        <a:t>What It Is</a:t>
                      </a:r>
                    </a:p>
                  </a:txBody>
                  <a:tcPr marL="85134" marR="85134"/>
                </a:tc>
                <a:tc>
                  <a:txBody>
                    <a:bodyPr/>
                    <a:lstStyle/>
                    <a:p>
                      <a:r>
                        <a:rPr lang="en-US" b="1" dirty="0"/>
                        <a:t>Examples</a:t>
                      </a:r>
                    </a:p>
                  </a:txBody>
                  <a:tcPr marL="85134" marR="85134"/>
                </a:tc>
                <a:tc>
                  <a:txBody>
                    <a:bodyPr/>
                    <a:lstStyle/>
                    <a:p>
                      <a:r>
                        <a:rPr lang="en-US" b="1" dirty="0"/>
                        <a:t>Social Change</a:t>
                      </a:r>
                    </a:p>
                  </a:txBody>
                  <a:tcPr marL="85134" marR="85134"/>
                </a:tc>
                <a:extLst>
                  <a:ext uri="{0D108BD9-81ED-4DB2-BD59-A6C34878D82A}">
                    <a16:rowId xmlns:a16="http://schemas.microsoft.com/office/drawing/2014/main" xmlns="" val="3184566236"/>
                  </a:ext>
                </a:extLst>
              </a:tr>
              <a:tr h="868680">
                <a:tc>
                  <a:txBody>
                    <a:bodyPr/>
                    <a:lstStyle/>
                    <a:p>
                      <a:r>
                        <a:rPr lang="en-US" dirty="0"/>
                        <a:t>Invention</a:t>
                      </a:r>
                    </a:p>
                  </a:txBody>
                  <a:tcPr marL="85134" marR="85134"/>
                </a:tc>
                <a:tc>
                  <a:txBody>
                    <a:bodyPr/>
                    <a:lstStyle/>
                    <a:p>
                      <a:r>
                        <a:rPr lang="en-US" sz="1400" dirty="0"/>
                        <a:t>Combination of existing elements to form new ones</a:t>
                      </a:r>
                    </a:p>
                  </a:txBody>
                  <a:tcPr marL="85134" marR="851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 Cars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 Microchip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 Graphite composites</a:t>
                      </a:r>
                    </a:p>
                  </a:txBody>
                  <a:tcPr marL="85134" marR="85134"/>
                </a:tc>
                <a:tc>
                  <a:txBody>
                    <a:bodyPr/>
                    <a:lstStyle/>
                    <a:p>
                      <a:r>
                        <a:rPr lang="en-US" sz="1400" dirty="0"/>
                        <a:t>1. Urban sprawl and long commutes to work</a:t>
                      </a:r>
                    </a:p>
                    <a:p>
                      <a:r>
                        <a:rPr lang="en-US" sz="1400" dirty="0"/>
                        <a:t>2. Telecommuting and cyber warfare</a:t>
                      </a:r>
                    </a:p>
                    <a:p>
                      <a:r>
                        <a:rPr lang="en-US" sz="1400" dirty="0"/>
                        <a:t>3. New types of building construction</a:t>
                      </a:r>
                    </a:p>
                  </a:txBody>
                  <a:tcPr marL="85134" marR="85134"/>
                </a:tc>
                <a:extLst>
                  <a:ext uri="{0D108BD9-81ED-4DB2-BD59-A6C34878D82A}">
                    <a16:rowId xmlns:a16="http://schemas.microsoft.com/office/drawing/2014/main" xmlns="" val="957858916"/>
                  </a:ext>
                </a:extLst>
              </a:tr>
              <a:tr h="868680">
                <a:tc>
                  <a:txBody>
                    <a:bodyPr/>
                    <a:lstStyle/>
                    <a:p>
                      <a:r>
                        <a:rPr lang="en-US" dirty="0"/>
                        <a:t>Discovery</a:t>
                      </a:r>
                    </a:p>
                  </a:txBody>
                  <a:tcPr marL="85134" marR="85134"/>
                </a:tc>
                <a:tc>
                  <a:txBody>
                    <a:bodyPr/>
                    <a:lstStyle/>
                    <a:p>
                      <a:r>
                        <a:rPr lang="en-US" sz="1400" dirty="0"/>
                        <a:t>New way of seeing some aspect of the world</a:t>
                      </a:r>
                    </a:p>
                  </a:txBody>
                  <a:tcPr marL="85134" marR="85134"/>
                </a:tc>
                <a:tc>
                  <a:txBody>
                    <a:bodyPr/>
                    <a:lstStyle/>
                    <a:p>
                      <a:r>
                        <a:rPr lang="en-US" sz="1400" dirty="0"/>
                        <a:t>1. Columbus—North America</a:t>
                      </a:r>
                    </a:p>
                    <a:p>
                      <a:r>
                        <a:rPr lang="en-US" sz="1400" dirty="0"/>
                        <a:t>2. Gold in California</a:t>
                      </a:r>
                    </a:p>
                    <a:p>
                      <a:r>
                        <a:rPr lang="en-US" sz="1400" dirty="0"/>
                        <a:t>3. DNA</a:t>
                      </a:r>
                    </a:p>
                  </a:txBody>
                  <a:tcPr marL="85134" marR="85134"/>
                </a:tc>
                <a:tc>
                  <a:txBody>
                    <a:bodyPr/>
                    <a:lstStyle/>
                    <a:p>
                      <a:r>
                        <a:rPr lang="en-US" sz="1400" dirty="0"/>
                        <a:t>1. Realignment of global power</a:t>
                      </a:r>
                    </a:p>
                    <a:p>
                      <a:r>
                        <a:rPr lang="en-US" sz="1400" dirty="0"/>
                        <a:t>2. Westward expansion of the United States</a:t>
                      </a:r>
                    </a:p>
                    <a:p>
                      <a:r>
                        <a:rPr lang="en-US" sz="1400" dirty="0"/>
                        <a:t>3. Positive identification of criminals</a:t>
                      </a:r>
                    </a:p>
                  </a:txBody>
                  <a:tcPr marL="85134" marR="85134"/>
                </a:tc>
                <a:extLst>
                  <a:ext uri="{0D108BD9-81ED-4DB2-BD59-A6C34878D82A}">
                    <a16:rowId xmlns:a16="http://schemas.microsoft.com/office/drawing/2014/main" xmlns="" val="3071571633"/>
                  </a:ext>
                </a:extLst>
              </a:tr>
              <a:tr h="502920">
                <a:tc>
                  <a:txBody>
                    <a:bodyPr/>
                    <a:lstStyle/>
                    <a:p>
                      <a:r>
                        <a:rPr lang="en-US" dirty="0"/>
                        <a:t>Diffusion</a:t>
                      </a:r>
                    </a:p>
                  </a:txBody>
                  <a:tcPr marL="85134" marR="85134"/>
                </a:tc>
                <a:tc>
                  <a:txBody>
                    <a:bodyPr/>
                    <a:lstStyle/>
                    <a:p>
                      <a:r>
                        <a:rPr lang="en-US" sz="1400" dirty="0"/>
                        <a:t>Spread of an invention or</a:t>
                      </a:r>
                    </a:p>
                    <a:p>
                      <a:r>
                        <a:rPr lang="en-US" sz="1400" dirty="0"/>
                        <a:t>discovery</a:t>
                      </a:r>
                    </a:p>
                  </a:txBody>
                  <a:tcPr marL="85134" marR="85134"/>
                </a:tc>
                <a:tc>
                  <a:txBody>
                    <a:bodyPr/>
                    <a:lstStyle/>
                    <a:p>
                      <a:r>
                        <a:rPr lang="en-US" sz="1400" dirty="0"/>
                        <a:t>1. Airplanes</a:t>
                      </a:r>
                    </a:p>
                    <a:p>
                      <a:r>
                        <a:rPr lang="en-US" sz="1400" dirty="0"/>
                        <a:t>2. Money</a:t>
                      </a:r>
                    </a:p>
                    <a:p>
                      <a:r>
                        <a:rPr lang="en-US" sz="1400" dirty="0"/>
                        <a:t>3. Condom</a:t>
                      </a:r>
                    </a:p>
                  </a:txBody>
                  <a:tcPr marL="85134" marR="85134"/>
                </a:tc>
                <a:tc>
                  <a:txBody>
                    <a:bodyPr/>
                    <a:lstStyle/>
                    <a:p>
                      <a:r>
                        <a:rPr lang="en-US" sz="1400" dirty="0"/>
                        <a:t>1. Global tourism</a:t>
                      </a:r>
                    </a:p>
                    <a:p>
                      <a:r>
                        <a:rPr lang="en-US" sz="1400" dirty="0"/>
                        <a:t>2. Global trade</a:t>
                      </a:r>
                    </a:p>
                    <a:p>
                      <a:r>
                        <a:rPr lang="en-US" sz="1400" dirty="0"/>
                        <a:t>3. Smaller families</a:t>
                      </a:r>
                    </a:p>
                  </a:txBody>
                  <a:tcPr marL="85134" marR="85134"/>
                </a:tc>
                <a:extLst>
                  <a:ext uri="{0D108BD9-81ED-4DB2-BD59-A6C34878D82A}">
                    <a16:rowId xmlns:a16="http://schemas.microsoft.com/office/drawing/2014/main" xmlns="" val="2027319732"/>
                  </a:ext>
                </a:extLst>
              </a:tr>
            </a:tbl>
          </a:graphicData>
        </a:graphic>
      </p:graphicFrame>
      <p:sp>
        <p:nvSpPr>
          <p:cNvPr id="2" name="Content Placeholder 1">
            <a:extLst>
              <a:ext uri="{FF2B5EF4-FFF2-40B4-BE49-F238E27FC236}">
                <a16:creationId xmlns:a16="http://schemas.microsoft.com/office/drawing/2014/main" xmlns="" id="{2CE4501A-2062-447C-940E-98B2D8883C55}"/>
              </a:ext>
            </a:extLst>
          </p:cNvPr>
          <p:cNvSpPr>
            <a:spLocks noGrp="1"/>
          </p:cNvSpPr>
          <p:nvPr>
            <p:ph idx="13"/>
          </p:nvPr>
        </p:nvSpPr>
        <p:spPr>
          <a:xfrm>
            <a:off x="457200" y="5556437"/>
            <a:ext cx="8229600" cy="696913"/>
          </a:xfrm>
        </p:spPr>
        <p:txBody>
          <a:bodyPr/>
          <a:lstStyle/>
          <a:p>
            <a:pPr marL="0" lvl="0" indent="0">
              <a:spcBef>
                <a:spcPts val="0"/>
              </a:spcBef>
              <a:buClrTx/>
              <a:buNone/>
            </a:pPr>
            <a:r>
              <a:rPr lang="en-US" sz="900" dirty="0">
                <a:solidFill>
                  <a:prstClr val="black"/>
                </a:solidFill>
              </a:rPr>
              <a:t>NOTE: For each example, there are many changes, such as those discussed in this chapter ushered in by the automobile and microchip. You can also see that any particular change, such as global trade, depends not just on one item but also on several preceding changes.</a:t>
            </a:r>
          </a:p>
          <a:p>
            <a:pPr marL="0" lvl="0" indent="0">
              <a:spcBef>
                <a:spcPts val="0"/>
              </a:spcBef>
              <a:buClrTx/>
              <a:buNone/>
            </a:pPr>
            <a:endParaRPr lang="en-US" sz="900" dirty="0">
              <a:solidFill>
                <a:prstClr val="black"/>
              </a:solidFill>
            </a:endParaRPr>
          </a:p>
          <a:p>
            <a:pPr marL="0" lvl="0" indent="0">
              <a:spcBef>
                <a:spcPts val="0"/>
              </a:spcBef>
              <a:buClrTx/>
              <a:buNone/>
            </a:pPr>
            <a:r>
              <a:rPr lang="en-IN" sz="900" b="1" dirty="0">
                <a:solidFill>
                  <a:prstClr val="black"/>
                </a:solidFill>
              </a:rPr>
              <a:t>Source:</a:t>
            </a:r>
            <a:r>
              <a:rPr lang="en-IN" sz="900" dirty="0">
                <a:solidFill>
                  <a:prstClr val="black"/>
                </a:solidFill>
              </a:rPr>
              <a:t> By the author.</a:t>
            </a:r>
            <a:endParaRPr lang="en-US" sz="900" dirty="0">
              <a:solidFill>
                <a:prstClr val="black"/>
              </a:solidFill>
            </a:endParaRPr>
          </a:p>
          <a:p>
            <a:pPr marL="0" indent="0">
              <a:buNone/>
            </a:pPr>
            <a:endParaRPr lang="en-US" dirty="0"/>
          </a:p>
        </p:txBody>
      </p:sp>
    </p:spTree>
    <p:extLst>
      <p:ext uri="{BB962C8B-B14F-4D97-AF65-F5344CB8AC3E}">
        <p14:creationId xmlns:p14="http://schemas.microsoft.com/office/powerpoint/2010/main" val="1219644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382000" cy="1097280"/>
          </a:xfrm>
        </p:spPr>
        <p:txBody>
          <a:bodyPr/>
          <a:lstStyle/>
          <a:p>
            <a:r>
              <a:rPr lang="en-US" sz="3600" dirty="0" err="1"/>
              <a:t>Ogburn’s</a:t>
            </a:r>
            <a:r>
              <a:rPr lang="en-US" sz="3600" dirty="0"/>
              <a:t> Theory </a:t>
            </a:r>
            <a:r>
              <a:rPr lang="en-US" sz="2000" dirty="0"/>
              <a:t>(2 of 2)</a:t>
            </a:r>
          </a:p>
        </p:txBody>
      </p:sp>
      <p:pic>
        <p:nvPicPr>
          <p:cNvPr id="5" name="Picture 4" descr="A photo shows a large group of female protestors in India, holding a poster that reads “Protest rally, All India Mahila Sanskritik Sangathan (AIMSS); against atrocities on women, rape, gangrape, immoral trafficking, obscenity in mass media, liquer menace.”&#10;">
            <a:extLst>
              <a:ext uri="{FF2B5EF4-FFF2-40B4-BE49-F238E27FC236}">
                <a16:creationId xmlns:a16="http://schemas.microsoft.com/office/drawing/2014/main" xmlns="" id="{D226C24D-0DF9-49B0-9817-05EF3DBAAE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600200"/>
            <a:ext cx="4947023" cy="3276600"/>
          </a:xfrm>
          <a:prstGeom prst="rect">
            <a:avLst/>
          </a:prstGeom>
        </p:spPr>
      </p:pic>
      <p:sp>
        <p:nvSpPr>
          <p:cNvPr id="2" name="Text Box 1"/>
          <p:cNvSpPr>
            <a:spLocks noGrp="1"/>
          </p:cNvSpPr>
          <p:nvPr>
            <p:ph idx="1"/>
          </p:nvPr>
        </p:nvSpPr>
        <p:spPr>
          <a:xfrm>
            <a:off x="457200" y="1600200"/>
            <a:ext cx="3429000" cy="4525963"/>
          </a:xfrm>
        </p:spPr>
        <p:txBody>
          <a:bodyPr/>
          <a:lstStyle/>
          <a:p>
            <a:pPr marL="0" indent="0">
              <a:buNone/>
            </a:pPr>
            <a:r>
              <a:rPr lang="en-US" sz="1900" dirty="0"/>
              <a:t>Diffusion refers not only to technology spreading from one group to another but also to the cultural diffusion of ideas. Women’s rights, for example, taken for granted in the West, is a new idea in some parts of the world. This protest rally in India indicates that this new idea is reshaping views of the world. That women have the right to organize to defend themselves is a powerful transformation.</a:t>
            </a:r>
          </a:p>
        </p:txBody>
      </p:sp>
    </p:spTree>
    <p:extLst>
      <p:ext uri="{BB962C8B-B14F-4D97-AF65-F5344CB8AC3E}">
        <p14:creationId xmlns:p14="http://schemas.microsoft.com/office/powerpoint/2010/main" val="289758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cture PPT Template"/>
          <p:cNvSpPr>
            <a:spLocks noGrp="1"/>
          </p:cNvSpPr>
          <p:nvPr>
            <p:ph type="title"/>
          </p:nvPr>
        </p:nvSpPr>
        <p:spPr/>
        <p:txBody>
          <a:bodyPr/>
          <a:lstStyle/>
          <a:p>
            <a:r>
              <a:rPr lang="en-US" sz="3600" dirty="0"/>
              <a:t>Learning Objectives </a:t>
            </a:r>
            <a:r>
              <a:rPr lang="en-US" sz="2000" dirty="0"/>
              <a:t>(1 of 2)</a:t>
            </a:r>
          </a:p>
        </p:txBody>
      </p:sp>
      <p:sp>
        <p:nvSpPr>
          <p:cNvPr id="2" name="Text Box 1"/>
          <p:cNvSpPr>
            <a:spLocks noGrp="1"/>
          </p:cNvSpPr>
          <p:nvPr>
            <p:ph idx="1"/>
          </p:nvPr>
        </p:nvSpPr>
        <p:spPr/>
        <p:txBody>
          <a:bodyPr/>
          <a:lstStyle/>
          <a:p>
            <a:pPr marL="0" indent="0">
              <a:buFontTx/>
              <a:buNone/>
            </a:pPr>
            <a:r>
              <a:rPr lang="en-US" sz="2800" b="1" dirty="0">
                <a:solidFill>
                  <a:srgbClr val="007FA3"/>
                </a:solidFill>
              </a:rPr>
              <a:t>15.1</a:t>
            </a:r>
            <a:r>
              <a:rPr lang="en-US" sz="2800" dirty="0">
                <a:solidFill>
                  <a:srgbClr val="007FA3"/>
                </a:solidFill>
              </a:rPr>
              <a:t> </a:t>
            </a:r>
            <a:r>
              <a:rPr lang="en-US" sz="2800" dirty="0">
                <a:ea typeface="ＭＳ Ｐゴシック" panose="020B0600070205080204" pitchFamily="34" charset="-128"/>
              </a:rPr>
              <a:t>Summarize how social change transforms society: include the four social revolutions, </a:t>
            </a:r>
            <a:r>
              <a:rPr lang="en-US" sz="2800" i="1" dirty="0">
                <a:ea typeface="ＭＳ Ｐゴシック" panose="020B0600070205080204" pitchFamily="34" charset="-128"/>
              </a:rPr>
              <a:t>Gemeinschaft</a:t>
            </a:r>
            <a:r>
              <a:rPr lang="en-US" sz="2800" dirty="0">
                <a:ea typeface="ＭＳ Ｐゴシック" panose="020B0600070205080204" pitchFamily="34" charset="-128"/>
              </a:rPr>
              <a:t> and </a:t>
            </a:r>
            <a:r>
              <a:rPr lang="en-US" sz="2800" i="1" dirty="0">
                <a:ea typeface="ＭＳ Ｐゴシック" panose="020B0600070205080204" pitchFamily="34" charset="-128"/>
              </a:rPr>
              <a:t>Gesellschaft</a:t>
            </a:r>
            <a:r>
              <a:rPr lang="en-US" sz="2800" dirty="0">
                <a:ea typeface="ＭＳ Ｐゴシック" panose="020B0600070205080204" pitchFamily="34" charset="-128"/>
              </a:rPr>
              <a:t>, capitalism, social movements, and global politics.</a:t>
            </a:r>
          </a:p>
          <a:p>
            <a:pPr marL="0" indent="0">
              <a:buFontTx/>
              <a:buNone/>
            </a:pPr>
            <a:r>
              <a:rPr lang="en-US" sz="2800" b="1" dirty="0">
                <a:solidFill>
                  <a:srgbClr val="007FA3"/>
                </a:solidFill>
              </a:rPr>
              <a:t>15.2</a:t>
            </a:r>
            <a:r>
              <a:rPr lang="en-US" sz="2800" dirty="0">
                <a:solidFill>
                  <a:srgbClr val="007FA3"/>
                </a:solidFill>
              </a:rPr>
              <a:t> </a:t>
            </a:r>
            <a:r>
              <a:rPr lang="en-US" sz="2800" dirty="0">
                <a:ea typeface="ＭＳ Ｐゴシック" panose="020B0600070205080204" pitchFamily="34" charset="-128"/>
              </a:rPr>
              <a:t>Summarize theories of social change: social evolution, natural cycles, conflict over power and resources, and Ogburn’s theory.</a:t>
            </a:r>
          </a:p>
        </p:txBody>
      </p:sp>
    </p:spTree>
    <p:extLst>
      <p:ext uri="{BB962C8B-B14F-4D97-AF65-F5344CB8AC3E}">
        <p14:creationId xmlns:p14="http://schemas.microsoft.com/office/powerpoint/2010/main" val="3423781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41960" y="0"/>
            <a:ext cx="7924800" cy="2167538"/>
          </a:xfrm>
        </p:spPr>
        <p:txBody>
          <a:bodyPr/>
          <a:lstStyle/>
          <a:p>
            <a:r>
              <a:rPr lang="en-US" sz="3600" dirty="0">
                <a:ea typeface="ＭＳ Ｐゴシック" panose="020B0600070205080204" pitchFamily="34" charset="-128"/>
              </a:rPr>
              <a:t/>
            </a:r>
            <a:br>
              <a:rPr lang="en-US" sz="3600" dirty="0">
                <a:ea typeface="ＭＳ Ｐゴシック" panose="020B0600070205080204" pitchFamily="34" charset="-128"/>
              </a:rPr>
            </a:br>
            <a:r>
              <a:rPr lang="en-US" sz="3600" dirty="0">
                <a:ea typeface="ＭＳ Ｐゴシック" panose="020B0600070205080204" pitchFamily="34" charset="-128"/>
              </a:rPr>
              <a:t/>
            </a:r>
            <a:br>
              <a:rPr lang="en-US" sz="3600" dirty="0">
                <a:ea typeface="ＭＳ Ｐゴシック" panose="020B0600070205080204" pitchFamily="34" charset="-128"/>
              </a:rPr>
            </a:br>
            <a:r>
              <a:rPr lang="en-US" sz="3600" dirty="0">
                <a:ea typeface="ＭＳ Ｐゴシック" panose="020B0600070205080204" pitchFamily="34" charset="-128"/>
              </a:rPr>
              <a:t>How Technology Is Changing Our Lives </a:t>
            </a:r>
            <a:r>
              <a:rPr lang="en-US" sz="2000" dirty="0">
                <a:ea typeface="ＭＳ Ｐゴシック" panose="020B0600070205080204" pitchFamily="34" charset="-128"/>
              </a:rPr>
              <a:t/>
            </a:r>
            <a:br>
              <a:rPr lang="en-US" sz="2000" dirty="0">
                <a:ea typeface="ＭＳ Ｐゴシック" panose="020B0600070205080204" pitchFamily="34" charset="-128"/>
              </a:rPr>
            </a:br>
            <a:r>
              <a:rPr lang="en-US" sz="2000" b="0" dirty="0">
                <a:latin typeface="+mj-lt"/>
              </a:rPr>
              <a:t>15.3 </a:t>
            </a:r>
            <a:r>
              <a:rPr lang="en-US" sz="2000" b="0" dirty="0">
                <a:latin typeface="+mj-lt"/>
                <a:ea typeface="ＭＳ Ｐゴシック" panose="020B0600070205080204" pitchFamily="34" charset="-128"/>
              </a:rPr>
              <a:t>Use the examples of the automobile and the microchip to illustrate the sociological significance of technology; include changes in ideology, norms, human relationships, education, work, business, war, and social inequality.</a:t>
            </a:r>
            <a:endParaRPr lang="en-US" sz="2000" b="0" dirty="0">
              <a:latin typeface="+mj-lt"/>
            </a:endParaRPr>
          </a:p>
        </p:txBody>
      </p:sp>
      <p:sp>
        <p:nvSpPr>
          <p:cNvPr id="2" name="Text Box 1"/>
          <p:cNvSpPr>
            <a:spLocks noGrp="1"/>
          </p:cNvSpPr>
          <p:nvPr>
            <p:ph idx="1"/>
          </p:nvPr>
        </p:nvSpPr>
        <p:spPr>
          <a:xfrm>
            <a:off x="457200" y="1752600"/>
            <a:ext cx="8229600" cy="4525963"/>
          </a:xfrm>
        </p:spPr>
        <p:txBody>
          <a:bodyPr/>
          <a:lstStyle/>
          <a:p>
            <a:endParaRPr lang="en-US" sz="2600" dirty="0">
              <a:ea typeface="ＭＳ Ｐゴシック" pitchFamily="34" charset="-128"/>
            </a:endParaRPr>
          </a:p>
          <a:p>
            <a:r>
              <a:rPr lang="en-US" sz="2600" dirty="0">
                <a:ea typeface="ＭＳ Ｐゴシック" pitchFamily="34" charset="-128"/>
              </a:rPr>
              <a:t>Extending Human Abilities</a:t>
            </a:r>
          </a:p>
          <a:p>
            <a:r>
              <a:rPr lang="en-US" sz="2600" dirty="0">
                <a:ea typeface="ＭＳ Ｐゴシック" pitchFamily="34" charset="-128"/>
              </a:rPr>
              <a:t>The Sociological Significance of Technology: How Technology Changes Social Life</a:t>
            </a:r>
          </a:p>
          <a:p>
            <a:r>
              <a:rPr lang="en-US" sz="2600" dirty="0">
                <a:ea typeface="ＭＳ Ｐゴシック" pitchFamily="34" charset="-128"/>
              </a:rPr>
              <a:t>When Old Technology Was New: The Impact of the Automobile</a:t>
            </a:r>
          </a:p>
          <a:p>
            <a:r>
              <a:rPr lang="en-US" sz="2600" dirty="0">
                <a:ea typeface="ＭＳ Ｐゴシック" pitchFamily="34" charset="-128"/>
              </a:rPr>
              <a:t>The New Technology: The Microchip and Social Life</a:t>
            </a:r>
          </a:p>
          <a:p>
            <a:r>
              <a:rPr lang="en-US" sz="2600" dirty="0">
                <a:ea typeface="ＭＳ Ｐゴシック" pitchFamily="34" charset="-128"/>
              </a:rPr>
              <a:t>Cyberspace and Social Inequality</a:t>
            </a:r>
          </a:p>
        </p:txBody>
      </p:sp>
    </p:spTree>
    <p:extLst>
      <p:ext uri="{BB962C8B-B14F-4D97-AF65-F5344CB8AC3E}">
        <p14:creationId xmlns:p14="http://schemas.microsoft.com/office/powerpoint/2010/main" val="3686931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304800"/>
            <a:ext cx="8229600" cy="1024538"/>
          </a:xfrm>
        </p:spPr>
        <p:txBody>
          <a:bodyPr/>
          <a:lstStyle/>
          <a:p>
            <a:r>
              <a:rPr lang="en-US" sz="3600" dirty="0">
                <a:ea typeface="ＭＳ Ｐゴシック" panose="020B0600070205080204" pitchFamily="34" charset="-128"/>
              </a:rPr>
              <a:t/>
            </a:r>
            <a:br>
              <a:rPr lang="en-US" sz="3600" dirty="0">
                <a:ea typeface="ＭＳ Ｐゴシック" panose="020B0600070205080204" pitchFamily="34" charset="-128"/>
              </a:rPr>
            </a:br>
            <a:r>
              <a:rPr lang="en-US" sz="3600" dirty="0">
                <a:ea typeface="ＭＳ Ｐゴシック" panose="020B0600070205080204" pitchFamily="34" charset="-128"/>
              </a:rPr>
              <a:t/>
            </a:r>
            <a:br>
              <a:rPr lang="en-US" sz="3600" dirty="0">
                <a:ea typeface="ＭＳ Ｐゴシック" panose="020B0600070205080204" pitchFamily="34" charset="-128"/>
              </a:rPr>
            </a:br>
            <a:r>
              <a:rPr lang="en-US" sz="3600" dirty="0"/>
              <a:t>Extending Human Abilities</a:t>
            </a:r>
            <a:endParaRPr lang="en-US" sz="2000" dirty="0"/>
          </a:p>
        </p:txBody>
      </p:sp>
      <p:sp>
        <p:nvSpPr>
          <p:cNvPr id="2" name="Text Box 1"/>
          <p:cNvSpPr>
            <a:spLocks noGrp="1"/>
          </p:cNvSpPr>
          <p:nvPr>
            <p:ph idx="1"/>
          </p:nvPr>
        </p:nvSpPr>
        <p:spPr>
          <a:xfrm>
            <a:off x="457200" y="1600200"/>
            <a:ext cx="8229600" cy="4525963"/>
          </a:xfrm>
        </p:spPr>
        <p:txBody>
          <a:bodyPr/>
          <a:lstStyle/>
          <a:p>
            <a:endParaRPr lang="en-US" sz="2800" dirty="0">
              <a:ea typeface="ＭＳ Ｐゴシック" pitchFamily="34" charset="-128"/>
            </a:endParaRPr>
          </a:p>
          <a:p>
            <a:r>
              <a:rPr lang="en-US" sz="2800" dirty="0">
                <a:ea typeface="ＭＳ Ｐゴシック" pitchFamily="34" charset="-128"/>
              </a:rPr>
              <a:t>Communication</a:t>
            </a:r>
          </a:p>
          <a:p>
            <a:r>
              <a:rPr lang="en-US" sz="2800" dirty="0">
                <a:ea typeface="ＭＳ Ｐゴシック" pitchFamily="34" charset="-128"/>
              </a:rPr>
              <a:t>Travel</a:t>
            </a:r>
          </a:p>
          <a:p>
            <a:r>
              <a:rPr lang="en-US" sz="2800" dirty="0">
                <a:ea typeface="ＭＳ Ｐゴシック" pitchFamily="34" charset="-128"/>
              </a:rPr>
              <a:t>Retrieval and analysis of information</a:t>
            </a:r>
          </a:p>
        </p:txBody>
      </p:sp>
    </p:spTree>
    <p:extLst>
      <p:ext uri="{BB962C8B-B14F-4D97-AF65-F5344CB8AC3E}">
        <p14:creationId xmlns:p14="http://schemas.microsoft.com/office/powerpoint/2010/main" val="931732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381000" y="685800"/>
            <a:ext cx="8229600" cy="1024538"/>
          </a:xfrm>
        </p:spPr>
        <p:txBody>
          <a:bodyPr/>
          <a:lstStyle/>
          <a:p>
            <a:r>
              <a:rPr lang="en-US" sz="3600" dirty="0">
                <a:ea typeface="ＭＳ Ｐゴシック" panose="020B0600070205080204" pitchFamily="34" charset="-128"/>
              </a:rPr>
              <a:t/>
            </a:r>
            <a:br>
              <a:rPr lang="en-US" sz="3600" dirty="0">
                <a:ea typeface="ＭＳ Ｐゴシック" panose="020B0600070205080204" pitchFamily="34" charset="-128"/>
              </a:rPr>
            </a:br>
            <a:r>
              <a:rPr lang="en-US" sz="3600" dirty="0">
                <a:ea typeface="ＭＳ Ｐゴシック" panose="020B0600070205080204" pitchFamily="34" charset="-128"/>
              </a:rPr>
              <a:t/>
            </a:r>
            <a:br>
              <a:rPr lang="en-US" sz="3600" dirty="0">
                <a:ea typeface="ＭＳ Ｐゴシック" panose="020B0600070205080204" pitchFamily="34" charset="-128"/>
              </a:rPr>
            </a:br>
            <a:r>
              <a:rPr lang="en-US" sz="3600" dirty="0"/>
              <a:t>The Sociological Significance of Technology: How Technology Changes Social Life</a:t>
            </a:r>
            <a:endParaRPr lang="en-US" sz="2000" dirty="0"/>
          </a:p>
        </p:txBody>
      </p:sp>
      <p:sp>
        <p:nvSpPr>
          <p:cNvPr id="2" name="Text Box 1"/>
          <p:cNvSpPr>
            <a:spLocks noGrp="1"/>
          </p:cNvSpPr>
          <p:nvPr>
            <p:ph idx="1"/>
          </p:nvPr>
        </p:nvSpPr>
        <p:spPr>
          <a:xfrm>
            <a:off x="457200" y="1600200"/>
            <a:ext cx="8077200" cy="4525963"/>
          </a:xfrm>
        </p:spPr>
        <p:txBody>
          <a:bodyPr/>
          <a:lstStyle/>
          <a:p>
            <a:pPr marL="0" indent="0">
              <a:buNone/>
            </a:pPr>
            <a:endParaRPr lang="en-US" sz="2800" u="sng" dirty="0">
              <a:ea typeface="ＭＳ Ｐゴシック" panose="020B0600070205080204" pitchFamily="34" charset="-128"/>
            </a:endParaRPr>
          </a:p>
          <a:p>
            <a:r>
              <a:rPr lang="en-US" sz="2800" dirty="0"/>
              <a:t>Production</a:t>
            </a:r>
          </a:p>
          <a:p>
            <a:r>
              <a:rPr lang="en-US" sz="2800" dirty="0"/>
              <a:t>Worker-owner relations</a:t>
            </a:r>
          </a:p>
          <a:p>
            <a:r>
              <a:rPr lang="en-US" sz="2800" dirty="0"/>
              <a:t>Ideology</a:t>
            </a:r>
          </a:p>
          <a:p>
            <a:r>
              <a:rPr lang="en-US" sz="2800" dirty="0"/>
              <a:t>Conspicuous consumption</a:t>
            </a:r>
          </a:p>
          <a:p>
            <a:r>
              <a:rPr lang="en-US" sz="2800" dirty="0"/>
              <a:t>Family relationships</a:t>
            </a:r>
          </a:p>
        </p:txBody>
      </p:sp>
    </p:spTree>
    <p:extLst>
      <p:ext uri="{BB962C8B-B14F-4D97-AF65-F5344CB8AC3E}">
        <p14:creationId xmlns:p14="http://schemas.microsoft.com/office/powerpoint/2010/main" val="3511922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t>When Old Technology Was New: The Impact of the Automobile </a:t>
            </a:r>
            <a:r>
              <a:rPr lang="en-US" sz="2000" dirty="0"/>
              <a:t>(1 of 2)</a:t>
            </a:r>
          </a:p>
        </p:txBody>
      </p:sp>
      <p:pic>
        <p:nvPicPr>
          <p:cNvPr id="6" name="Picture 5" descr="A photo shows a sleek, modern car in an auto exhibition, with spokes on the wheel appearing as a flower.&#10;">
            <a:extLst>
              <a:ext uri="{FF2B5EF4-FFF2-40B4-BE49-F238E27FC236}">
                <a16:creationId xmlns:a16="http://schemas.microsoft.com/office/drawing/2014/main" xmlns="" id="{4293909F-3153-4247-8527-9F1AEF7FF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6727" y="1600200"/>
            <a:ext cx="4571999" cy="2917371"/>
          </a:xfrm>
          <a:prstGeom prst="rect">
            <a:avLst/>
          </a:prstGeom>
        </p:spPr>
      </p:pic>
      <p:sp>
        <p:nvSpPr>
          <p:cNvPr id="2" name="Text Box 1"/>
          <p:cNvSpPr>
            <a:spLocks noGrp="1"/>
          </p:cNvSpPr>
          <p:nvPr>
            <p:ph idx="1"/>
          </p:nvPr>
        </p:nvSpPr>
        <p:spPr>
          <a:xfrm>
            <a:off x="457200" y="1600200"/>
            <a:ext cx="3352800" cy="4525963"/>
          </a:xfrm>
        </p:spPr>
        <p:txBody>
          <a:bodyPr/>
          <a:lstStyle/>
          <a:p>
            <a:pPr marL="0" indent="0">
              <a:buNone/>
            </a:pPr>
            <a:r>
              <a:rPr lang="en-US" sz="2000" dirty="0"/>
              <a:t>New technology builds on existing technology, as you can see by looking at this electric car by Renault.</a:t>
            </a:r>
          </a:p>
        </p:txBody>
      </p:sp>
    </p:spTree>
    <p:extLst>
      <p:ext uri="{BB962C8B-B14F-4D97-AF65-F5344CB8AC3E}">
        <p14:creationId xmlns:p14="http://schemas.microsoft.com/office/powerpoint/2010/main" val="222557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t>When Old Technology Was New: The Impact of the Automobile </a:t>
            </a:r>
            <a:r>
              <a:rPr lang="en-US" sz="2000" dirty="0"/>
              <a:t>(2 of 2)</a:t>
            </a:r>
          </a:p>
        </p:txBody>
      </p:sp>
      <p:pic>
        <p:nvPicPr>
          <p:cNvPr id="5" name="Picture 4" descr="A photo shows a car with spinning blades on top flying over a bridge.&#10;">
            <a:extLst>
              <a:ext uri="{FF2B5EF4-FFF2-40B4-BE49-F238E27FC236}">
                <a16:creationId xmlns:a16="http://schemas.microsoft.com/office/drawing/2014/main" xmlns="" id="{127AD9E0-2221-4449-A09C-D6AAA392E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340" y="1599559"/>
            <a:ext cx="5012769" cy="2820041"/>
          </a:xfrm>
          <a:prstGeom prst="rect">
            <a:avLst/>
          </a:prstGeom>
        </p:spPr>
      </p:pic>
      <p:sp>
        <p:nvSpPr>
          <p:cNvPr id="2" name="Text Box 1"/>
          <p:cNvSpPr>
            <a:spLocks noGrp="1"/>
          </p:cNvSpPr>
          <p:nvPr>
            <p:ph idx="1"/>
          </p:nvPr>
        </p:nvSpPr>
        <p:spPr>
          <a:xfrm>
            <a:off x="457200" y="1600200"/>
            <a:ext cx="3352800" cy="4525963"/>
          </a:xfrm>
        </p:spPr>
        <p:txBody>
          <a:bodyPr/>
          <a:lstStyle/>
          <a:p>
            <a:pPr marL="0" indent="0">
              <a:buNone/>
            </a:pPr>
            <a:r>
              <a:rPr lang="en-US" sz="1900" dirty="0"/>
              <a:t>Long the dream of many is the flying car, and here is one. Soon to be offered to the public, this car can fly over traffic jams, as well as rivers, lakes, and even mountains. Changing technology changes not only the way we do things, such as travel, but also the way we think about life and the self and the way we relate to others.</a:t>
            </a:r>
          </a:p>
        </p:txBody>
      </p:sp>
    </p:spTree>
    <p:extLst>
      <p:ext uri="{BB962C8B-B14F-4D97-AF65-F5344CB8AC3E}">
        <p14:creationId xmlns:p14="http://schemas.microsoft.com/office/powerpoint/2010/main" val="3634717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304800"/>
            <a:ext cx="8229600" cy="1024538"/>
          </a:xfrm>
        </p:spPr>
        <p:txBody>
          <a:bodyPr/>
          <a:lstStyle/>
          <a:p>
            <a:r>
              <a:rPr lang="en-US" sz="3600" dirty="0">
                <a:ea typeface="ＭＳ Ｐゴシック" panose="020B0600070205080204" pitchFamily="34" charset="-128"/>
              </a:rPr>
              <a:t/>
            </a:r>
            <a:br>
              <a:rPr lang="en-US" sz="3600" dirty="0">
                <a:ea typeface="ＭＳ Ｐゴシック" panose="020B0600070205080204" pitchFamily="34" charset="-128"/>
              </a:rPr>
            </a:br>
            <a:r>
              <a:rPr lang="en-US" sz="3600" dirty="0">
                <a:ea typeface="ＭＳ Ｐゴシック" panose="020B0600070205080204" pitchFamily="34" charset="-128"/>
              </a:rPr>
              <a:t/>
            </a:r>
            <a:br>
              <a:rPr lang="en-US" sz="3600" dirty="0">
                <a:ea typeface="ＭＳ Ｐゴシック" panose="020B0600070205080204" pitchFamily="34" charset="-128"/>
              </a:rPr>
            </a:br>
            <a:r>
              <a:rPr lang="en-US" sz="3600" dirty="0"/>
              <a:t>The New Technology: The Microchip and Social Life</a:t>
            </a:r>
            <a:endParaRPr lang="en-US" sz="2000" dirty="0"/>
          </a:p>
        </p:txBody>
      </p:sp>
      <p:sp>
        <p:nvSpPr>
          <p:cNvPr id="2" name="Text Box 1"/>
          <p:cNvSpPr>
            <a:spLocks noGrp="1"/>
          </p:cNvSpPr>
          <p:nvPr>
            <p:ph idx="1"/>
          </p:nvPr>
        </p:nvSpPr>
        <p:spPr>
          <a:xfrm>
            <a:off x="457200" y="1600200"/>
            <a:ext cx="7696200" cy="4525963"/>
          </a:xfrm>
        </p:spPr>
        <p:txBody>
          <a:bodyPr/>
          <a:lstStyle/>
          <a:p>
            <a:endParaRPr lang="en-US" sz="2800" dirty="0">
              <a:ea typeface="ＭＳ Ｐゴシック" panose="020B0600070205080204" pitchFamily="34" charset="-128"/>
            </a:endParaRPr>
          </a:p>
          <a:p>
            <a:r>
              <a:rPr lang="en-US" sz="2800" dirty="0">
                <a:ea typeface="ＭＳ Ｐゴシック" panose="020B0600070205080204" pitchFamily="34" charset="-128"/>
              </a:rPr>
              <a:t>Education</a:t>
            </a:r>
          </a:p>
          <a:p>
            <a:r>
              <a:rPr lang="en-US" sz="2800" dirty="0">
                <a:ea typeface="ＭＳ Ｐゴシック" panose="020B0600070205080204" pitchFamily="34" charset="-128"/>
              </a:rPr>
              <a:t>Business and finance</a:t>
            </a:r>
          </a:p>
          <a:p>
            <a:r>
              <a:rPr lang="en-US" sz="2800" dirty="0">
                <a:ea typeface="ＭＳ Ｐゴシック" panose="020B0600070205080204" pitchFamily="34" charset="-128"/>
              </a:rPr>
              <a:t>International conflict</a:t>
            </a:r>
          </a:p>
        </p:txBody>
      </p:sp>
    </p:spTree>
    <p:extLst>
      <p:ext uri="{BB962C8B-B14F-4D97-AF65-F5344CB8AC3E}">
        <p14:creationId xmlns:p14="http://schemas.microsoft.com/office/powerpoint/2010/main" val="1899301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609600"/>
            <a:ext cx="8229600" cy="1097280"/>
          </a:xfrm>
        </p:spPr>
        <p:txBody>
          <a:bodyPr/>
          <a:lstStyle/>
          <a:p>
            <a:r>
              <a:rPr lang="en-US" sz="3600" dirty="0"/>
              <a:t>Sociology and Technology: The Shifting Landscape </a:t>
            </a:r>
            <a:r>
              <a:rPr lang="en-US" sz="3600" dirty="0" err="1"/>
              <a:t>Weaponizing</a:t>
            </a:r>
            <a:r>
              <a:rPr lang="en-US" sz="3600" dirty="0"/>
              <a:t> Space: The Coming Star Wars</a:t>
            </a:r>
            <a:endParaRPr lang="en-US" sz="2000" dirty="0"/>
          </a:p>
        </p:txBody>
      </p:sp>
      <p:pic>
        <p:nvPicPr>
          <p:cNvPr id="5" name="Picture 4" descr="A photo shows a pilotless drone, an MQ-9 Reaper.">
            <a:extLst>
              <a:ext uri="{FF2B5EF4-FFF2-40B4-BE49-F238E27FC236}">
                <a16:creationId xmlns:a16="http://schemas.microsoft.com/office/drawing/2014/main" xmlns="" id="{A30B598D-A73E-45C7-81CC-542FBF4410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2057400"/>
            <a:ext cx="4579434" cy="3048000"/>
          </a:xfrm>
          <a:prstGeom prst="rect">
            <a:avLst/>
          </a:prstGeom>
        </p:spPr>
      </p:pic>
      <p:sp>
        <p:nvSpPr>
          <p:cNvPr id="2" name="Text Box 1"/>
          <p:cNvSpPr>
            <a:spLocks noGrp="1"/>
          </p:cNvSpPr>
          <p:nvPr>
            <p:ph idx="1"/>
          </p:nvPr>
        </p:nvSpPr>
        <p:spPr>
          <a:xfrm>
            <a:off x="457200" y="2051824"/>
            <a:ext cx="3733800" cy="4525963"/>
          </a:xfrm>
        </p:spPr>
        <p:txBody>
          <a:bodyPr/>
          <a:lstStyle/>
          <a:p>
            <a:pPr marL="0" indent="0">
              <a:buNone/>
            </a:pPr>
            <a:r>
              <a:rPr lang="en-US" sz="2000" dirty="0"/>
              <a:t>This pilotless drone, an MQ-9 Reaper, streams live video to an operator at a remote, safe base. When the operator gives the signal, the Reaper reaps, unleashing the missiles you see here. Technological killing that one day might come home, with operators in another country doing the same to us.</a:t>
            </a:r>
            <a:endParaRPr lang="en-US" sz="2000" dirty="0">
              <a:highlight>
                <a:srgbClr val="FFFF00"/>
              </a:highlight>
            </a:endParaRPr>
          </a:p>
        </p:txBody>
      </p:sp>
    </p:spTree>
    <p:extLst>
      <p:ext uri="{BB962C8B-B14F-4D97-AF65-F5344CB8AC3E}">
        <p14:creationId xmlns:p14="http://schemas.microsoft.com/office/powerpoint/2010/main" val="2842942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p:txBody>
          <a:bodyPr/>
          <a:lstStyle/>
          <a:p>
            <a:r>
              <a:rPr lang="en-US" sz="3600" dirty="0"/>
              <a:t>Cyberspace and Social Inequality</a:t>
            </a:r>
            <a:endParaRPr lang="en-US" sz="2000" dirty="0"/>
          </a:p>
        </p:txBody>
      </p:sp>
      <p:pic>
        <p:nvPicPr>
          <p:cNvPr id="5" name="Picture 4" descr="A photo shows people living in huge concrete pipes.&#10;">
            <a:extLst>
              <a:ext uri="{FF2B5EF4-FFF2-40B4-BE49-F238E27FC236}">
                <a16:creationId xmlns:a16="http://schemas.microsoft.com/office/drawing/2014/main" xmlns="" id="{45D2314B-3C90-4D81-882D-C81BB8ABD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178" y="1600201"/>
            <a:ext cx="4896670" cy="3200400"/>
          </a:xfrm>
          <a:prstGeom prst="rect">
            <a:avLst/>
          </a:prstGeom>
        </p:spPr>
      </p:pic>
      <p:sp>
        <p:nvSpPr>
          <p:cNvPr id="2" name="Text Box 1"/>
          <p:cNvSpPr>
            <a:spLocks noGrp="1"/>
          </p:cNvSpPr>
          <p:nvPr>
            <p:ph idx="1"/>
          </p:nvPr>
        </p:nvSpPr>
        <p:spPr>
          <a:xfrm>
            <a:off x="457200" y="1600200"/>
            <a:ext cx="3505200" cy="4525963"/>
          </a:xfrm>
        </p:spPr>
        <p:txBody>
          <a:bodyPr/>
          <a:lstStyle/>
          <a:p>
            <a:pPr marL="0" indent="0">
              <a:buNone/>
            </a:pPr>
            <a:r>
              <a:rPr lang="en-US" sz="1900" dirty="0"/>
              <a:t>The offspring of the microchip—from computers to cell phones—offer access to vast information and efficiency of communication, manufacturing, and transportation. Will this fundamental change bring greater equality to the world’s nations? These concrete pipes are home to some residents of Manila, the capital of the Philippines.</a:t>
            </a:r>
          </a:p>
        </p:txBody>
      </p:sp>
    </p:spTree>
    <p:extLst>
      <p:ext uri="{BB962C8B-B14F-4D97-AF65-F5344CB8AC3E}">
        <p14:creationId xmlns:p14="http://schemas.microsoft.com/office/powerpoint/2010/main" val="3528012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1348"/>
            <a:ext cx="8458200" cy="1388852"/>
          </a:xfrm>
        </p:spPr>
        <p:txBody>
          <a:bodyPr/>
          <a:lstStyle/>
          <a:p>
            <a:r>
              <a:rPr lang="en-US" sz="3600" dirty="0">
                <a:ea typeface="ＭＳ Ｐゴシック" pitchFamily="34" charset="-128"/>
              </a:rPr>
              <a:t>The Growth Machine versus the Earth </a:t>
            </a:r>
            <a:r>
              <a:rPr lang="en-US" sz="2000" dirty="0"/>
              <a:t/>
            </a:r>
            <a:br>
              <a:rPr lang="en-US" sz="2000" dirty="0"/>
            </a:br>
            <a:r>
              <a:rPr lang="en-US" sz="2000" b="0" dirty="0">
                <a:latin typeface="+mj-lt"/>
              </a:rPr>
              <a:t>15.4 </a:t>
            </a:r>
            <a:r>
              <a:rPr lang="en-US" sz="2000" b="0" dirty="0">
                <a:latin typeface="+mj-lt"/>
                <a:ea typeface="ＭＳ Ｐゴシック" panose="020B0600070205080204" pitchFamily="34" charset="-128"/>
              </a:rPr>
              <a:t>Explain how industrialization is related to environmental problems; contrast the environmental movement and environmental sociology; discuss the goal of harmony.</a:t>
            </a:r>
            <a:endParaRPr lang="en-US" sz="2000" b="0" dirty="0">
              <a:latin typeface="+mj-lt"/>
            </a:endParaRPr>
          </a:p>
        </p:txBody>
      </p:sp>
      <p:sp>
        <p:nvSpPr>
          <p:cNvPr id="2" name="Text Box 1"/>
          <p:cNvSpPr>
            <a:spLocks noGrp="1"/>
          </p:cNvSpPr>
          <p:nvPr>
            <p:ph idx="1"/>
          </p:nvPr>
        </p:nvSpPr>
        <p:spPr/>
        <p:txBody>
          <a:bodyPr/>
          <a:lstStyle/>
          <a:p>
            <a:endParaRPr lang="en-US" sz="2800" dirty="0">
              <a:ea typeface="ＭＳ Ｐゴシック" panose="020B0600070205080204" pitchFamily="34" charset="-128"/>
            </a:endParaRPr>
          </a:p>
          <a:p>
            <a:r>
              <a:rPr lang="en-US" sz="2800" dirty="0">
                <a:ea typeface="ＭＳ Ｐゴシック" panose="020B0600070205080204" pitchFamily="34" charset="-128"/>
              </a:rPr>
              <a:t>The Globalization of Capitalism and the Race for Economic Growth</a:t>
            </a:r>
          </a:p>
          <a:p>
            <a:r>
              <a:rPr lang="en-US" sz="2800" dirty="0">
                <a:ea typeface="ＭＳ Ｐゴシック" panose="020B0600070205080204" pitchFamily="34" charset="-128"/>
              </a:rPr>
              <a:t>Environmental Problems and Industrialization</a:t>
            </a:r>
          </a:p>
          <a:p>
            <a:r>
              <a:rPr lang="en-US" sz="2800" dirty="0">
                <a:ea typeface="ＭＳ Ｐゴシック" panose="020B0600070205080204" pitchFamily="34" charset="-128"/>
              </a:rPr>
              <a:t>The Environmental Movement</a:t>
            </a:r>
          </a:p>
          <a:p>
            <a:r>
              <a:rPr lang="en-US" sz="2800" dirty="0">
                <a:ea typeface="ＭＳ Ｐゴシック" panose="020B0600070205080204" pitchFamily="34" charset="-128"/>
              </a:rPr>
              <a:t>Environmental Sociology</a:t>
            </a:r>
          </a:p>
          <a:p>
            <a:r>
              <a:rPr lang="en-US" sz="2800" dirty="0">
                <a:ea typeface="ＭＳ Ｐゴシック" panose="020B0600070205080204" pitchFamily="34" charset="-128"/>
              </a:rPr>
              <a:t>Technology and the Environment: The Goal of Harmony</a:t>
            </a:r>
          </a:p>
        </p:txBody>
      </p:sp>
    </p:spTree>
    <p:extLst>
      <p:ext uri="{BB962C8B-B14F-4D97-AF65-F5344CB8AC3E}">
        <p14:creationId xmlns:p14="http://schemas.microsoft.com/office/powerpoint/2010/main" val="2232662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458200" cy="1097280"/>
          </a:xfrm>
        </p:spPr>
        <p:txBody>
          <a:bodyPr/>
          <a:lstStyle/>
          <a:p>
            <a:r>
              <a:rPr lang="en-US" sz="3600" dirty="0"/>
              <a:t>The Globalization of Capitalism and the Race for Economic Growth</a:t>
            </a:r>
          </a:p>
        </p:txBody>
      </p:sp>
      <p:sp>
        <p:nvSpPr>
          <p:cNvPr id="2" name="Text Box 1"/>
          <p:cNvSpPr>
            <a:spLocks noGrp="1"/>
          </p:cNvSpPr>
          <p:nvPr>
            <p:ph idx="1"/>
          </p:nvPr>
        </p:nvSpPr>
        <p:spPr/>
        <p:txBody>
          <a:bodyPr/>
          <a:lstStyle/>
          <a:p>
            <a:endParaRPr lang="en-US" sz="2800" dirty="0">
              <a:ea typeface="ＭＳ Ｐゴシック" panose="020B0600070205080204" pitchFamily="34" charset="-128"/>
            </a:endParaRPr>
          </a:p>
          <a:p>
            <a:r>
              <a:rPr lang="en-US" sz="2800" dirty="0"/>
              <a:t>The race for economic growth is on! </a:t>
            </a:r>
          </a:p>
          <a:p>
            <a:r>
              <a:rPr lang="en-US" sz="2800" dirty="0"/>
              <a:t>A sustainable environment</a:t>
            </a:r>
          </a:p>
        </p:txBody>
      </p:sp>
    </p:spTree>
    <p:extLst>
      <p:ext uri="{BB962C8B-B14F-4D97-AF65-F5344CB8AC3E}">
        <p14:creationId xmlns:p14="http://schemas.microsoft.com/office/powerpoint/2010/main" val="3980555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cture PPT Template"/>
          <p:cNvSpPr>
            <a:spLocks noGrp="1"/>
          </p:cNvSpPr>
          <p:nvPr>
            <p:ph type="title"/>
          </p:nvPr>
        </p:nvSpPr>
        <p:spPr/>
        <p:txBody>
          <a:bodyPr/>
          <a:lstStyle/>
          <a:p>
            <a:r>
              <a:rPr lang="en-US" sz="3600" dirty="0"/>
              <a:t>Learning Objectives </a:t>
            </a:r>
            <a:r>
              <a:rPr lang="en-US" sz="2000" dirty="0"/>
              <a:t>(2 of 2)</a:t>
            </a:r>
          </a:p>
        </p:txBody>
      </p:sp>
      <p:sp>
        <p:nvSpPr>
          <p:cNvPr id="2" name="Text Box 1"/>
          <p:cNvSpPr>
            <a:spLocks noGrp="1"/>
          </p:cNvSpPr>
          <p:nvPr>
            <p:ph idx="1"/>
          </p:nvPr>
        </p:nvSpPr>
        <p:spPr/>
        <p:txBody>
          <a:bodyPr/>
          <a:lstStyle/>
          <a:p>
            <a:pPr marL="0" indent="0">
              <a:buFontTx/>
              <a:buNone/>
            </a:pPr>
            <a:r>
              <a:rPr lang="en-US" sz="2800" b="1" dirty="0">
                <a:solidFill>
                  <a:srgbClr val="007FA3"/>
                </a:solidFill>
              </a:rPr>
              <a:t>15.3</a:t>
            </a:r>
            <a:r>
              <a:rPr lang="en-US" sz="2800" dirty="0">
                <a:solidFill>
                  <a:srgbClr val="007FA3"/>
                </a:solidFill>
              </a:rPr>
              <a:t> </a:t>
            </a:r>
            <a:r>
              <a:rPr lang="en-US" sz="2800" dirty="0">
                <a:ea typeface="ＭＳ Ｐゴシック" panose="020B0600070205080204" pitchFamily="34" charset="-128"/>
              </a:rPr>
              <a:t>Use the examples of the automobile and the microchip to illustrate the sociological significance of technology; include changes in ideology, norms, human relationships, education, work, business, war, and social inequality.</a:t>
            </a:r>
          </a:p>
          <a:p>
            <a:pPr marL="0" indent="0">
              <a:buFontTx/>
              <a:buNone/>
            </a:pPr>
            <a:r>
              <a:rPr lang="en-US" sz="2800" b="1" dirty="0">
                <a:solidFill>
                  <a:srgbClr val="007FA3"/>
                </a:solidFill>
              </a:rPr>
              <a:t>15.4</a:t>
            </a:r>
            <a:r>
              <a:rPr lang="en-US" sz="2800" dirty="0">
                <a:solidFill>
                  <a:srgbClr val="007FA3"/>
                </a:solidFill>
              </a:rPr>
              <a:t> </a:t>
            </a:r>
            <a:r>
              <a:rPr lang="en-US" sz="2800" dirty="0">
                <a:ea typeface="ＭＳ Ｐゴシック" panose="020B0600070205080204" pitchFamily="34" charset="-128"/>
              </a:rPr>
              <a:t>Explain how industrialization is related to environmental problems; contrast the environmental movement and environmental sociology; discuss the goal of harmony.</a:t>
            </a:r>
            <a:endParaRPr lang="en-US" sz="2800" dirty="0"/>
          </a:p>
        </p:txBody>
      </p:sp>
    </p:spTree>
    <p:extLst>
      <p:ext uri="{BB962C8B-B14F-4D97-AF65-F5344CB8AC3E}">
        <p14:creationId xmlns:p14="http://schemas.microsoft.com/office/powerpoint/2010/main" val="1136557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458200" cy="1097280"/>
          </a:xfrm>
        </p:spPr>
        <p:txBody>
          <a:bodyPr/>
          <a:lstStyle/>
          <a:p>
            <a:r>
              <a:rPr lang="en-US" sz="3600" dirty="0"/>
              <a:t>Environmental Problems and Industrialization</a:t>
            </a:r>
          </a:p>
        </p:txBody>
      </p:sp>
      <p:pic>
        <p:nvPicPr>
          <p:cNvPr id="5" name="Picture 4" descr="A photo shows a river full of garbage. Three men can be seen working there.&#10;">
            <a:extLst>
              <a:ext uri="{FF2B5EF4-FFF2-40B4-BE49-F238E27FC236}">
                <a16:creationId xmlns:a16="http://schemas.microsoft.com/office/drawing/2014/main" xmlns="" id="{9C4909D1-55FB-4E0D-B1E3-79108A66F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600200"/>
            <a:ext cx="4648200" cy="3096380"/>
          </a:xfrm>
          <a:prstGeom prst="rect">
            <a:avLst/>
          </a:prstGeom>
        </p:spPr>
      </p:pic>
      <p:sp>
        <p:nvSpPr>
          <p:cNvPr id="2" name="Text Box 1"/>
          <p:cNvSpPr>
            <a:spLocks noGrp="1"/>
          </p:cNvSpPr>
          <p:nvPr>
            <p:ph idx="1"/>
          </p:nvPr>
        </p:nvSpPr>
        <p:spPr>
          <a:xfrm>
            <a:off x="457200" y="1600200"/>
            <a:ext cx="3505200" cy="4525963"/>
          </a:xfrm>
        </p:spPr>
        <p:txBody>
          <a:bodyPr/>
          <a:lstStyle/>
          <a:p>
            <a:pPr marL="0" indent="0">
              <a:buNone/>
            </a:pPr>
            <a:r>
              <a:rPr lang="en-US" sz="2000" dirty="0"/>
              <a:t>Pollution poses a risk to health around the world. This photo of garbage collectors was taken on the </a:t>
            </a:r>
            <a:r>
              <a:rPr lang="en-US" sz="2000" dirty="0" err="1"/>
              <a:t>Bagmati</a:t>
            </a:r>
            <a:r>
              <a:rPr lang="en-US" sz="2000" dirty="0"/>
              <a:t> River in Nepal.</a:t>
            </a:r>
          </a:p>
        </p:txBody>
      </p:sp>
    </p:spTree>
    <p:extLst>
      <p:ext uri="{BB962C8B-B14F-4D97-AF65-F5344CB8AC3E}">
        <p14:creationId xmlns:p14="http://schemas.microsoft.com/office/powerpoint/2010/main" val="3223475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15.2 The Worst Hazardous Waste Sites</a:t>
            </a:r>
            <a:endParaRPr lang="en-US" sz="3200" dirty="0"/>
          </a:p>
        </p:txBody>
      </p:sp>
      <p:pic>
        <p:nvPicPr>
          <p:cNvPr id="5" name="Picture 4" descr="A map lists the hazardous waste sites in the U.S.&#10;&#10;&quot;The map shows the following categories of hazardous waste sites:&#10;• Least waste sites: 0–12&#10;  o Nevada, Idaho, Wyoming, Arizona, North Dakota, South Dakota, Kansas, Oklahoma, Arkansas, Louisiana, Mississippi, Iowa, West Virginia, Nebraska, Minnesota, Kentucky, Tennessee, Alabama, Georgia, South Carolina, Maine, New Hampshire, Washington DC, Maryland, Delaware, Rhode Island, Massachusetts, Connecticut, &#10;• Average waste sites: 13–27 &#10;  o Oregon, Montana, Utah, Colorado, New Mexico, &#10;• Most waste sites: 30–111&#10;  o Washington, California, Texas, Missouri, Illinois, Wisconsin, Indiana, Michigan, Ohio, Pennsylvania, New York, Vermont, Virginia, North Carolina, Florida,  New Jersey &#10;The map shows the following key:&#10;Least hazardous sites &#10;  1. North Dakota (0) &#10;  2. Nevada (1); &#10;  3. South Dakota (2); Wyoming (2)&#10;Most hazardous sites&#10;  1. New Jersey (111) &#10;  2. California (98) &#10;  3. Pennsylvania (96)&quot;&#10;">
            <a:extLst>
              <a:ext uri="{FF2B5EF4-FFF2-40B4-BE49-F238E27FC236}">
                <a16:creationId xmlns:a16="http://schemas.microsoft.com/office/drawing/2014/main" xmlns="" id="{1CD83BAD-8F33-4815-B5AB-A83917B34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168" y="1279358"/>
            <a:ext cx="8223844" cy="4097528"/>
          </a:xfrm>
          <a:prstGeom prst="rect">
            <a:avLst/>
          </a:prstGeom>
        </p:spPr>
      </p:pic>
      <p:sp>
        <p:nvSpPr>
          <p:cNvPr id="2" name="Caption"/>
          <p:cNvSpPr>
            <a:spLocks noGrp="1"/>
          </p:cNvSpPr>
          <p:nvPr>
            <p:ph type="body" sz="quarter" idx="13"/>
          </p:nvPr>
        </p:nvSpPr>
        <p:spPr>
          <a:xfrm>
            <a:off x="593847" y="5403140"/>
            <a:ext cx="8092953" cy="724394"/>
          </a:xfrm>
        </p:spPr>
        <p:txBody>
          <a:bodyPr/>
          <a:lstStyle/>
          <a:p>
            <a:r>
              <a:rPr lang="en-IN" sz="1400" dirty="0"/>
              <a:t>U. S. map showing the number of hazardous waste sites per state.</a:t>
            </a:r>
          </a:p>
          <a:p>
            <a:endParaRPr lang="en-IN" sz="1400" b="1" dirty="0"/>
          </a:p>
          <a:p>
            <a:r>
              <a:rPr lang="en-IN" sz="1400" b="1" dirty="0"/>
              <a:t>Source:</a:t>
            </a:r>
            <a:r>
              <a:rPr lang="en-IN" sz="1400" dirty="0"/>
              <a:t> By the author. Based on Environmental Protection Agency 2013.</a:t>
            </a:r>
            <a:endParaRPr lang="en-US" sz="1400" dirty="0"/>
          </a:p>
        </p:txBody>
      </p:sp>
    </p:spTree>
    <p:extLst>
      <p:ext uri="{BB962C8B-B14F-4D97-AF65-F5344CB8AC3E}">
        <p14:creationId xmlns:p14="http://schemas.microsoft.com/office/powerpoint/2010/main" val="115273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1"/>
          <p:cNvSpPr>
            <a:spLocks noGrp="1"/>
          </p:cNvSpPr>
          <p:nvPr>
            <p:ph type="title"/>
          </p:nvPr>
        </p:nvSpPr>
        <p:spPr/>
        <p:txBody>
          <a:bodyPr/>
          <a:lstStyle/>
          <a:p>
            <a:r>
              <a:rPr lang="en-US" sz="3200" dirty="0">
                <a:ea typeface="ＭＳ Ｐゴシック" panose="020B0600070205080204" pitchFamily="34" charset="-128"/>
              </a:rPr>
              <a:t>Figure 15.3 Acid Rain</a:t>
            </a:r>
            <a:endParaRPr lang="en-US" sz="3200" dirty="0"/>
          </a:p>
        </p:txBody>
      </p:sp>
      <p:pic>
        <p:nvPicPr>
          <p:cNvPr id="5" name="Picture 4" descr="A figure illustrates the action of acid rain.&#10;&#10;The figure shows a town on the bank of a river where acidic gases (sulfur dioxide and nitrogen oxide) are released into the atmosphere from factories. These gases react with moisture in the air to form acid rain (sulfuric and nitric acids) that falls on the town on the other side of the river. Acid rain kills plant life and pollutes rivers and streams.&#10;">
            <a:extLst>
              <a:ext uri="{FF2B5EF4-FFF2-40B4-BE49-F238E27FC236}">
                <a16:creationId xmlns:a16="http://schemas.microsoft.com/office/drawing/2014/main" xmlns="" id="{674B83F7-2D3A-4180-8322-A302D2F12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762000"/>
            <a:ext cx="6400800" cy="4673600"/>
          </a:xfrm>
          <a:prstGeom prst="rect">
            <a:avLst/>
          </a:prstGeom>
        </p:spPr>
      </p:pic>
      <p:sp>
        <p:nvSpPr>
          <p:cNvPr id="2" name="Caption"/>
          <p:cNvSpPr>
            <a:spLocks noGrp="1"/>
          </p:cNvSpPr>
          <p:nvPr>
            <p:ph type="body" sz="quarter" idx="13"/>
          </p:nvPr>
        </p:nvSpPr>
        <p:spPr>
          <a:xfrm>
            <a:off x="593847" y="5581897"/>
            <a:ext cx="8092953" cy="648194"/>
          </a:xfrm>
        </p:spPr>
        <p:txBody>
          <a:bodyPr/>
          <a:lstStyle/>
          <a:p>
            <a:r>
              <a:rPr lang="en-IN" sz="1400" dirty="0"/>
              <a:t>Diagram showing how acid rain is created. </a:t>
            </a:r>
          </a:p>
          <a:p>
            <a:endParaRPr lang="en-IN" sz="1400" b="1" dirty="0"/>
          </a:p>
          <a:p>
            <a:r>
              <a:rPr lang="en-IN" sz="1400" b="1" dirty="0"/>
              <a:t>Source:</a:t>
            </a:r>
            <a:r>
              <a:rPr lang="en-IN" sz="1400" dirty="0"/>
              <a:t> By the author.</a:t>
            </a:r>
            <a:endParaRPr lang="en-US" sz="1400" dirty="0"/>
          </a:p>
        </p:txBody>
      </p:sp>
    </p:spTree>
    <p:extLst>
      <p:ext uri="{BB962C8B-B14F-4D97-AF65-F5344CB8AC3E}">
        <p14:creationId xmlns:p14="http://schemas.microsoft.com/office/powerpoint/2010/main" val="3641408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0"/>
            <a:ext cx="8458200" cy="1706880"/>
          </a:xfrm>
        </p:spPr>
        <p:txBody>
          <a:bodyPr/>
          <a:lstStyle/>
          <a:p>
            <a:r>
              <a:rPr lang="en-US" sz="3600" dirty="0"/>
              <a:t>Thinking Critically about Social Life: Climate Controversy, the Island Nations, and You</a:t>
            </a:r>
          </a:p>
        </p:txBody>
      </p:sp>
      <p:pic>
        <p:nvPicPr>
          <p:cNvPr id="5" name="Picture 4" descr="An underwater photo shows an ocean with a fish swimming toward a coral reef.&#10;">
            <a:extLst>
              <a:ext uri="{FF2B5EF4-FFF2-40B4-BE49-F238E27FC236}">
                <a16:creationId xmlns:a16="http://schemas.microsoft.com/office/drawing/2014/main" xmlns="" id="{2BFA4325-965F-4CE8-A9EF-AD43F4C452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133600"/>
            <a:ext cx="4566022" cy="3047202"/>
          </a:xfrm>
          <a:prstGeom prst="rect">
            <a:avLst/>
          </a:prstGeom>
        </p:spPr>
      </p:pic>
      <p:sp>
        <p:nvSpPr>
          <p:cNvPr id="2" name="Text Box 1"/>
          <p:cNvSpPr>
            <a:spLocks noGrp="1"/>
          </p:cNvSpPr>
          <p:nvPr>
            <p:ph idx="1"/>
          </p:nvPr>
        </p:nvSpPr>
        <p:spPr>
          <a:xfrm>
            <a:off x="457200" y="2133600"/>
            <a:ext cx="3581400" cy="4525963"/>
          </a:xfrm>
        </p:spPr>
        <p:txBody>
          <a:bodyPr/>
          <a:lstStyle/>
          <a:p>
            <a:pPr marL="0" indent="0">
              <a:buNone/>
            </a:pPr>
            <a:r>
              <a:rPr lang="en-US" sz="2000" dirty="0"/>
              <a:t>Ocean pollution has become a threat to the world's coral reefs, such as this one off the coast of Egypt.</a:t>
            </a:r>
          </a:p>
        </p:txBody>
      </p:sp>
    </p:spTree>
    <p:extLst>
      <p:ext uri="{BB962C8B-B14F-4D97-AF65-F5344CB8AC3E}">
        <p14:creationId xmlns:p14="http://schemas.microsoft.com/office/powerpoint/2010/main" val="2246542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458200" cy="1097280"/>
          </a:xfrm>
        </p:spPr>
        <p:txBody>
          <a:bodyPr/>
          <a:lstStyle/>
          <a:p>
            <a:r>
              <a:rPr lang="en-US" sz="3600" dirty="0"/>
              <a:t>Thinking Critically about Social Life Eco-sabotage</a:t>
            </a:r>
          </a:p>
        </p:txBody>
      </p:sp>
      <p:pic>
        <p:nvPicPr>
          <p:cNvPr id="6" name="Picture 5" descr="A photo shows a Greenpeace activist sitting with two big models of canned fish.&#10;">
            <a:extLst>
              <a:ext uri="{FF2B5EF4-FFF2-40B4-BE49-F238E27FC236}">
                <a16:creationId xmlns:a16="http://schemas.microsoft.com/office/drawing/2014/main" xmlns="" id="{FBE3E855-C2BA-4029-A7AD-2684CED31A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600200"/>
            <a:ext cx="4839776" cy="3220452"/>
          </a:xfrm>
          <a:prstGeom prst="rect">
            <a:avLst/>
          </a:prstGeom>
        </p:spPr>
      </p:pic>
      <p:sp>
        <p:nvSpPr>
          <p:cNvPr id="2" name="Text Box 1"/>
          <p:cNvSpPr>
            <a:spLocks noGrp="1"/>
          </p:cNvSpPr>
          <p:nvPr>
            <p:ph idx="1"/>
          </p:nvPr>
        </p:nvSpPr>
        <p:spPr>
          <a:xfrm>
            <a:off x="457200" y="1600200"/>
            <a:ext cx="3505200" cy="4525963"/>
          </a:xfrm>
        </p:spPr>
        <p:txBody>
          <a:bodyPr/>
          <a:lstStyle/>
          <a:p>
            <a:pPr marL="0" indent="0">
              <a:buNone/>
            </a:pPr>
            <a:r>
              <a:rPr lang="en-US" sz="2000" dirty="0"/>
              <a:t>Environmental activism is a global social movement, an example of transnational social movements in Chapter 21. These members of Greenpeace in France are protesting the fishing methods of a major canner.</a:t>
            </a:r>
          </a:p>
        </p:txBody>
      </p:sp>
    </p:spTree>
    <p:extLst>
      <p:ext uri="{BB962C8B-B14F-4D97-AF65-F5344CB8AC3E}">
        <p14:creationId xmlns:p14="http://schemas.microsoft.com/office/powerpoint/2010/main" val="2702460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t>Environmental Sociology</a:t>
            </a:r>
          </a:p>
        </p:txBody>
      </p:sp>
      <p:sp>
        <p:nvSpPr>
          <p:cNvPr id="2" name="Text Box 1"/>
          <p:cNvSpPr>
            <a:spLocks noGrp="1"/>
          </p:cNvSpPr>
          <p:nvPr>
            <p:ph idx="1"/>
          </p:nvPr>
        </p:nvSpPr>
        <p:spPr/>
        <p:txBody>
          <a:bodyPr/>
          <a:lstStyle/>
          <a:p>
            <a:endParaRPr lang="en-US" sz="2800" dirty="0">
              <a:ea typeface="ＭＳ Ｐゴシック" panose="020B0600070205080204" pitchFamily="34" charset="-128"/>
            </a:endParaRPr>
          </a:p>
          <a:p>
            <a:r>
              <a:rPr lang="en-US" sz="2800" dirty="0"/>
              <a:t>Goal is not to stop pollution or nuclear power, but rather to study the interactions of people with their environments</a:t>
            </a:r>
          </a:p>
          <a:p>
            <a:pPr lvl="1"/>
            <a:r>
              <a:rPr lang="en-US" sz="2800" dirty="0"/>
              <a:t>How humans (their cultures, values, and behavior) affect the physical environment </a:t>
            </a:r>
          </a:p>
          <a:p>
            <a:pPr lvl="1"/>
            <a:r>
              <a:rPr lang="en-US" sz="2800" dirty="0"/>
              <a:t>How the physical environment affects human activities</a:t>
            </a:r>
            <a:endParaRPr lang="en-US" sz="2800" dirty="0">
              <a:highlight>
                <a:srgbClr val="FFFF00"/>
              </a:highlight>
              <a:ea typeface="ＭＳ Ｐゴシック" panose="020B0600070205080204" pitchFamily="34" charset="-128"/>
            </a:endParaRPr>
          </a:p>
        </p:txBody>
      </p:sp>
    </p:spTree>
    <p:extLst>
      <p:ext uri="{BB962C8B-B14F-4D97-AF65-F5344CB8AC3E}">
        <p14:creationId xmlns:p14="http://schemas.microsoft.com/office/powerpoint/2010/main" val="2553035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600" dirty="0"/>
              <a:t>Technology and the Environment: The Goal of Harmony</a:t>
            </a:r>
          </a:p>
        </p:txBody>
      </p:sp>
      <p:sp>
        <p:nvSpPr>
          <p:cNvPr id="2" name="Text Box 1"/>
          <p:cNvSpPr>
            <a:spLocks noGrp="1"/>
          </p:cNvSpPr>
          <p:nvPr>
            <p:ph idx="1"/>
          </p:nvPr>
        </p:nvSpPr>
        <p:spPr/>
        <p:txBody>
          <a:bodyPr/>
          <a:lstStyle/>
          <a:p>
            <a:endParaRPr lang="en-US" sz="2800" dirty="0"/>
          </a:p>
          <a:p>
            <a:r>
              <a:rPr lang="en-US" sz="2800" dirty="0">
                <a:ea typeface="ＭＳ Ｐゴシック" panose="020B0600070205080204" pitchFamily="34" charset="-128"/>
              </a:rPr>
              <a:t>Reaching the middle ground</a:t>
            </a:r>
          </a:p>
          <a:p>
            <a:r>
              <a:rPr lang="en-US" sz="2800" dirty="0">
                <a:ea typeface="ＭＳ Ｐゴシック" panose="020B0600070205080204" pitchFamily="34" charset="-128"/>
              </a:rPr>
              <a:t>Toward a sustainable future</a:t>
            </a:r>
          </a:p>
        </p:txBody>
      </p:sp>
    </p:spTree>
    <p:extLst>
      <p:ext uri="{BB962C8B-B14F-4D97-AF65-F5344CB8AC3E}">
        <p14:creationId xmlns:p14="http://schemas.microsoft.com/office/powerpoint/2010/main" val="2848487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Photo Credits</a:t>
            </a:r>
          </a:p>
        </p:txBody>
      </p:sp>
      <p:sp>
        <p:nvSpPr>
          <p:cNvPr id="3" name="TextBox 2">
            <a:extLst>
              <a:ext uri="{FF2B5EF4-FFF2-40B4-BE49-F238E27FC236}">
                <a16:creationId xmlns:a16="http://schemas.microsoft.com/office/drawing/2014/main" xmlns="" id="{2C7BE607-4F3B-406C-903F-721E3A2E3CAA}"/>
              </a:ext>
            </a:extLst>
          </p:cNvPr>
          <p:cNvSpPr txBox="1"/>
          <p:nvPr/>
        </p:nvSpPr>
        <p:spPr>
          <a:xfrm>
            <a:off x="457200" y="1524000"/>
            <a:ext cx="8077200" cy="4778231"/>
          </a:xfrm>
          <a:prstGeom prst="rect">
            <a:avLst/>
          </a:prstGeom>
          <a:noFill/>
        </p:spPr>
        <p:txBody>
          <a:bodyPr wrap="square" rtlCol="0">
            <a:spAutoFit/>
          </a:bodyPr>
          <a:lstStyle/>
          <a:p>
            <a:r>
              <a:rPr lang="en-US" sz="1050" b="1" dirty="0"/>
              <a:t>Chapter 15 </a:t>
            </a:r>
            <a:r>
              <a:rPr lang="en-US" sz="1050" dirty="0"/>
              <a:t>CO Ikon Images/Getty Images; KIM JAE-HWAN/AFP/Getty Images; 002: Based on Chase, Arlen F., Diane Z. Chase, and John F. Weishampel. “Lasers in the Jungle.” Archeology, 63, 4, July/August 2010; </a:t>
            </a:r>
            <a:r>
              <a:rPr lang="en-US" sz="1050" dirty="0" err="1"/>
              <a:t>Handwerk</a:t>
            </a:r>
            <a:r>
              <a:rPr lang="en-US" sz="1050" dirty="0"/>
              <a:t>, Brian. “Maya City in 3-D.” National Geographic Daily News, May 20, 2010; Wilford, John Noble. “Mapping Ancient Civilization, in a Matter of Days.” New York Times, May 10, 2010; Preston 2017.; 031: </a:t>
            </a:r>
            <a:r>
              <a:rPr lang="en-US" sz="1050" dirty="0" err="1"/>
              <a:t>Flink</a:t>
            </a:r>
            <a:r>
              <a:rPr lang="en-US" sz="1050" dirty="0"/>
              <a:t>, James J., The Automobile Age. Cambridge, Mass.: MIT Press, 1990.; 033: Laura Pappano, “The Boy Genius of Ulan Bator,” New York Times, September 13, 2013.; 036: Sanger, David E. “Obama Order Sped Up Waves of Cyberattacks against Iran.” New York Times, June 1, 2012.; 041: Boudreaux, Richard. “Putin Move Stirs Russian Environmentalist Row.” New York Times, January 20, 2010.; 044: Based on Environmental Protection Agency. “Final National Priorities List.” Washington, D.C.: Environmental Protection Agency, March 29, 2013.; 048: Based on </a:t>
            </a:r>
            <a:r>
              <a:rPr lang="en-US" sz="1050" dirty="0" err="1"/>
              <a:t>Durning</a:t>
            </a:r>
            <a:r>
              <a:rPr lang="en-US" sz="1050" dirty="0"/>
              <a:t>, Alan. “Cradles of Life.” In Social Problems 90/91, LeRoy W. Barnes, ed. Guilford, Conn.: Dushkin, 1990:231–241; Gorman, Peter. “A People at Risk: Vanishing Tribes of South America.” The World &amp; I, December 1991:678–689; Linden, Eugene. “Lost Tribes, Lost Knowledge.” Time, September 23, 1991:46, 48, 50, 52, 54, 56; </a:t>
            </a:r>
            <a:r>
              <a:rPr lang="en-US" sz="1050" dirty="0" err="1"/>
              <a:t>Stipp</a:t>
            </a:r>
            <a:r>
              <a:rPr lang="en-US" sz="1050" dirty="0"/>
              <a:t>, David. “Himalayan Tree Could Serve as Source of Anti-Cancer Drug Taxol, Team Says.” Wall Street Journal, April 20, 1992:B4; </a:t>
            </a:r>
            <a:r>
              <a:rPr lang="en-US" sz="1050" dirty="0" err="1"/>
              <a:t>Nabhan</a:t>
            </a:r>
            <a:r>
              <a:rPr lang="en-US" sz="1050" dirty="0"/>
              <a:t>, Gary Paul. Cultures in Habitat: On Nature, Culture, and Story. New York: Counterpoint, 1998; Simons, </a:t>
            </a:r>
            <a:r>
              <a:rPr lang="en-US" sz="1050" dirty="0" err="1"/>
              <a:t>Marlise</a:t>
            </a:r>
            <a:r>
              <a:rPr lang="en-US" sz="1050" dirty="0"/>
              <a:t>. “Social Change and Amazon Indians.” In Exploring Social Life: Readings to Accompany Essentials of Sociology: A Down-to-Earth Approach, Sixth Edition, 2nd edition, James M. Henslin, ed. Boston: Allyn and Bacon, 2006:157–165; </a:t>
            </a:r>
            <a:r>
              <a:rPr lang="en-US" sz="1050" dirty="0" err="1"/>
              <a:t>Okpiliya</a:t>
            </a:r>
            <a:r>
              <a:rPr lang="en-US" sz="1050" dirty="0"/>
              <a:t> 2014.; 052: Based on Eder, Klaus. “The Rise of Counter-Culture Movements against Modernity: Nature as a New Field of Class Struggle.” Theory, Culture &amp; Society, 7, 1990:21–47.; Foote, Jennifer. “Trying to Take Back the Planet.” Newsweek, 115, 6, February 5, 1990:24–25.; </a:t>
            </a:r>
            <a:r>
              <a:rPr lang="en-US" sz="1050" dirty="0" err="1"/>
              <a:t>Parfit</a:t>
            </a:r>
            <a:r>
              <a:rPr lang="en-US" sz="1050" dirty="0"/>
              <a:t>, Michael, “Earth Firsters Wield a Mean Monkey Wrench.” Smithsonian, 21, 1, April 1990:184–204; Reed, Susan, and Lorenzo Benet. “Ecowarrior Dave Foreman Will Do Whatever It Takes in His Fight to Save Mother Earth.” People Weekly, 33, 15, April 16, 1990:113–116; Knickerbocker, Brad. “Firebrands of ‘Ecoterrorism’ Set Sights on Urban Sprawl.” Christian Science Monitor, August 6, 2003; Gunther, Marc. “The Mosquito in the Tent.” Fortune, 149, 11, May 31, 2004:158; </a:t>
            </a:r>
            <a:r>
              <a:rPr lang="en-US" sz="1050" dirty="0" err="1"/>
              <a:t>Fattig</a:t>
            </a:r>
            <a:r>
              <a:rPr lang="en-US" sz="1050" dirty="0"/>
              <a:t>, Paul. “Good Intentions Gone Bad.” Mail Tribune, June 6, 2007; </a:t>
            </a:r>
            <a:r>
              <a:rPr lang="en-US" sz="1050" dirty="0" err="1"/>
              <a:t>Grigoriadis</a:t>
            </a:r>
            <a:r>
              <a:rPr lang="en-US" sz="1050" dirty="0"/>
              <a:t>, Vanessa. “The Rise and Fall of the Eco-Radical Underground.” Rolling Stone, June 21, 2011; Oxalis 2014.; Amelie-Benoist/BSIP/</a:t>
            </a:r>
            <a:r>
              <a:rPr lang="en-US" sz="1050" dirty="0" err="1"/>
              <a:t>Superstock</a:t>
            </a:r>
            <a:r>
              <a:rPr lang="en-US" sz="1050" dirty="0"/>
              <a:t>; </a:t>
            </a:r>
            <a:r>
              <a:rPr lang="en-US" sz="1050" dirty="0" err="1"/>
              <a:t>Bettmann</a:t>
            </a:r>
            <a:r>
              <a:rPr lang="en-US" sz="1050" dirty="0"/>
              <a:t>/Getty Images; BRUNO DOMINGOS/REUTERS/Newscom; </a:t>
            </a:r>
            <a:r>
              <a:rPr lang="en-US" sz="1050" dirty="0" err="1"/>
              <a:t>Byrdyak</a:t>
            </a:r>
            <a:r>
              <a:rPr lang="en-US" sz="1050" dirty="0"/>
              <a:t>/</a:t>
            </a:r>
            <a:r>
              <a:rPr lang="en-US" sz="1050" dirty="0" err="1"/>
              <a:t>Fotolia</a:t>
            </a:r>
            <a:r>
              <a:rPr lang="en-US" sz="1050" dirty="0"/>
              <a:t>; Capt. Hope R. Cronin/age </a:t>
            </a:r>
            <a:r>
              <a:rPr lang="en-US" sz="1050" dirty="0" err="1"/>
              <a:t>fotostock</a:t>
            </a:r>
            <a:r>
              <a:rPr lang="en-US" sz="1050" dirty="0"/>
              <a:t>; Corbis Historical/Getty Images; </a:t>
            </a:r>
            <a:r>
              <a:rPr lang="en-US" sz="1050" dirty="0" err="1"/>
              <a:t>dpa</a:t>
            </a:r>
            <a:r>
              <a:rPr lang="en-US" sz="1050" dirty="0"/>
              <a:t> picture alliance/</a:t>
            </a:r>
            <a:r>
              <a:rPr lang="en-US" sz="1050" dirty="0" err="1"/>
              <a:t>Alamy</a:t>
            </a:r>
            <a:r>
              <a:rPr lang="en-US" sz="1050" dirty="0"/>
              <a:t> Stock Photo; FRED TANNEAU/AFP/Getty Images; Gabriela/</a:t>
            </a:r>
            <a:r>
              <a:rPr lang="en-US" sz="1050" dirty="0" err="1"/>
              <a:t>Fotolia</a:t>
            </a:r>
            <a:r>
              <a:rPr lang="en-US" sz="1050" dirty="0"/>
              <a:t>; H. Armstrong Roberts/</a:t>
            </a:r>
            <a:r>
              <a:rPr lang="en-US" sz="1050" dirty="0" err="1"/>
              <a:t>ClassicStock</a:t>
            </a:r>
            <a:r>
              <a:rPr lang="en-US" sz="1050" dirty="0"/>
              <a:t>/The Image Works; Iain Masterton/</a:t>
            </a:r>
            <a:r>
              <a:rPr lang="en-US" sz="1050" dirty="0" err="1"/>
              <a:t>Alamy</a:t>
            </a:r>
            <a:r>
              <a:rPr lang="en-US" sz="1050" dirty="0"/>
              <a:t> Stock Photo; Ikon Images/Getty Images; Jan </a:t>
            </a:r>
            <a:r>
              <a:rPr lang="en-US" sz="1050" dirty="0" err="1"/>
              <a:t>Wlodarczyk</a:t>
            </a:r>
            <a:r>
              <a:rPr lang="en-US" sz="1050" dirty="0"/>
              <a:t>/</a:t>
            </a:r>
            <a:r>
              <a:rPr lang="en-US" sz="1050" dirty="0" err="1"/>
              <a:t>Alamy</a:t>
            </a:r>
            <a:r>
              <a:rPr lang="en-US" sz="1050" dirty="0"/>
              <a:t> Stock Photo; Leo Sad/</a:t>
            </a:r>
            <a:r>
              <a:rPr lang="en-US" sz="1050" dirty="0" err="1"/>
              <a:t>Fotolia</a:t>
            </a:r>
            <a:r>
              <a:rPr lang="en-US" sz="1050" dirty="0"/>
              <a:t>; Loren McIntyre/Newscom; </a:t>
            </a:r>
            <a:r>
              <a:rPr lang="en-US" sz="1050" dirty="0" err="1"/>
              <a:t>Mlorenz</a:t>
            </a:r>
            <a:r>
              <a:rPr lang="en-US" sz="1050" dirty="0"/>
              <a:t>/Shutterstock; Newscom; NOEL CELIS/AFP/Getty Images; </a:t>
            </a:r>
            <a:r>
              <a:rPr lang="en-US" sz="1050" dirty="0" err="1"/>
              <a:t>NurPhoto</a:t>
            </a:r>
            <a:r>
              <a:rPr lang="en-US" sz="1050" dirty="0"/>
              <a:t>/Getty Images; PAL-V/Cover Images/Newscom; Rex Features/AP Images; Rob Wilson/Shutterstock; </a:t>
            </a:r>
            <a:r>
              <a:rPr lang="en-US" sz="1050" dirty="0" err="1"/>
              <a:t>Sirko</a:t>
            </a:r>
            <a:r>
              <a:rPr lang="en-US" sz="1050" dirty="0"/>
              <a:t> Hartmann/Newscom; </a:t>
            </a:r>
            <a:r>
              <a:rPr lang="en-US" sz="1050" dirty="0" err="1"/>
              <a:t>Ssg</a:t>
            </a:r>
            <a:r>
              <a:rPr lang="en-US" sz="1050" dirty="0"/>
              <a:t> Matthew B. Fredericks/ZUMA Press/Newscom; The </a:t>
            </a:r>
            <a:r>
              <a:rPr lang="en-US" sz="1050" dirty="0" err="1"/>
              <a:t>Zetland</a:t>
            </a:r>
            <a:r>
              <a:rPr lang="en-US" sz="1050" dirty="0"/>
              <a:t> Collection; </a:t>
            </a:r>
            <a:r>
              <a:rPr lang="en-US" sz="1050" dirty="0" err="1"/>
              <a:t>Tose</a:t>
            </a:r>
            <a:r>
              <a:rPr lang="en-US" sz="1050" dirty="0"/>
              <a:t>/Shutterstock; Transit/</a:t>
            </a:r>
            <a:r>
              <a:rPr lang="en-US" sz="1050" dirty="0" err="1"/>
              <a:t>Sovfoto</a:t>
            </a:r>
            <a:r>
              <a:rPr lang="en-US" sz="1050" dirty="0"/>
              <a:t>; </a:t>
            </a:r>
            <a:r>
              <a:rPr lang="en-US" sz="1050" dirty="0" err="1"/>
              <a:t>Wildlywise</a:t>
            </a:r>
            <a:r>
              <a:rPr lang="en-US" sz="1050" dirty="0"/>
              <a:t>/Shutterstock</a:t>
            </a:r>
          </a:p>
        </p:txBody>
      </p:sp>
    </p:spTree>
    <p:extLst>
      <p:ext uri="{BB962C8B-B14F-4D97-AF65-F5344CB8AC3E}">
        <p14:creationId xmlns:p14="http://schemas.microsoft.com/office/powerpoint/2010/main" val="309499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457200" y="130175"/>
            <a:ext cx="8229600" cy="1096963"/>
          </a:xfrm>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000" dirty="0">
                <a:latin typeface="Times New Roman Bold" charset="0"/>
                <a:cs typeface="Times New Roman Bold" charset="0"/>
              </a:rPr>
              <a:t>Copyright</a:t>
            </a: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8" y="2133600"/>
            <a:ext cx="7424737" cy="2468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94621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76200"/>
            <a:ext cx="8382000" cy="2150852"/>
          </a:xfrm>
        </p:spPr>
        <p:txBody>
          <a:bodyPr/>
          <a:lstStyle/>
          <a:p>
            <a:r>
              <a:rPr lang="en-US" sz="3600" dirty="0">
                <a:ea typeface="ＭＳ Ｐゴシック" panose="020B0600070205080204" pitchFamily="34" charset="-128"/>
              </a:rPr>
              <a:t>How Social Change Transforms Social Life </a:t>
            </a:r>
            <a:r>
              <a:rPr lang="en-US" sz="2000" dirty="0">
                <a:ea typeface="ＭＳ Ｐゴシック" panose="020B0600070205080204" pitchFamily="34" charset="-128"/>
              </a:rPr>
              <a:t/>
            </a:r>
            <a:br>
              <a:rPr lang="en-US" sz="2000" dirty="0">
                <a:ea typeface="ＭＳ Ｐゴシック" panose="020B0600070205080204" pitchFamily="34" charset="-128"/>
              </a:rPr>
            </a:br>
            <a:r>
              <a:rPr lang="en-US" sz="2000" b="0" dirty="0">
                <a:latin typeface="+mj-lt"/>
              </a:rPr>
              <a:t>15.1 </a:t>
            </a:r>
            <a:r>
              <a:rPr lang="en-US" sz="2000" b="0" dirty="0">
                <a:latin typeface="+mj-lt"/>
                <a:ea typeface="ＭＳ Ｐゴシック" panose="020B0600070205080204" pitchFamily="34" charset="-128"/>
              </a:rPr>
              <a:t>Summarize how social change transforms society: include the four social revolutions, </a:t>
            </a:r>
            <a:r>
              <a:rPr lang="en-US" sz="2000" b="0" i="1" dirty="0">
                <a:latin typeface="+mj-lt"/>
                <a:ea typeface="ＭＳ Ｐゴシック" panose="020B0600070205080204" pitchFamily="34" charset="-128"/>
              </a:rPr>
              <a:t>Gemeinschaft</a:t>
            </a:r>
            <a:r>
              <a:rPr lang="en-US" sz="2000" b="0" dirty="0">
                <a:latin typeface="+mj-lt"/>
                <a:ea typeface="ＭＳ Ｐゴシック" panose="020B0600070205080204" pitchFamily="34" charset="-128"/>
              </a:rPr>
              <a:t> and </a:t>
            </a:r>
            <a:r>
              <a:rPr lang="en-US" sz="2000" b="0" i="1" dirty="0">
                <a:latin typeface="+mj-lt"/>
                <a:ea typeface="ＭＳ Ｐゴシック" panose="020B0600070205080204" pitchFamily="34" charset="-128"/>
              </a:rPr>
              <a:t>Gesellschaft</a:t>
            </a:r>
            <a:r>
              <a:rPr lang="en-US" sz="2000" b="0" dirty="0">
                <a:latin typeface="+mj-lt"/>
                <a:ea typeface="ＭＳ Ｐゴシック" panose="020B0600070205080204" pitchFamily="34" charset="-128"/>
              </a:rPr>
              <a:t>, capitalism, social movements, and global politics.</a:t>
            </a:r>
            <a:r>
              <a:rPr lang="en-US" sz="2000" dirty="0">
                <a:ea typeface="ＭＳ Ｐゴシック" panose="020B0600070205080204" pitchFamily="34" charset="-128"/>
              </a:rPr>
              <a:t/>
            </a:r>
            <a:br>
              <a:rPr lang="en-US" sz="2000" dirty="0">
                <a:ea typeface="ＭＳ Ｐゴシック" panose="020B0600070205080204" pitchFamily="34" charset="-128"/>
              </a:rPr>
            </a:br>
            <a:endParaRPr lang="en-US" sz="2000" dirty="0"/>
          </a:p>
        </p:txBody>
      </p:sp>
      <p:sp>
        <p:nvSpPr>
          <p:cNvPr id="2" name="Text Box 1"/>
          <p:cNvSpPr>
            <a:spLocks noGrp="1"/>
          </p:cNvSpPr>
          <p:nvPr>
            <p:ph idx="1"/>
          </p:nvPr>
        </p:nvSpPr>
        <p:spPr/>
        <p:txBody>
          <a:bodyPr/>
          <a:lstStyle/>
          <a:p>
            <a:endParaRPr lang="en-US" sz="2800" dirty="0">
              <a:ea typeface="ＭＳ Ｐゴシック" pitchFamily="34" charset="-128"/>
            </a:endParaRPr>
          </a:p>
          <a:p>
            <a:r>
              <a:rPr lang="en-US" sz="2800" dirty="0">
                <a:ea typeface="ＭＳ Ｐゴシック" pitchFamily="34" charset="-128"/>
              </a:rPr>
              <a:t>The Four Social Revolutions</a:t>
            </a:r>
          </a:p>
          <a:p>
            <a:r>
              <a:rPr lang="en-US" sz="2800" dirty="0">
                <a:ea typeface="ＭＳ Ｐゴシック" pitchFamily="34" charset="-128"/>
              </a:rPr>
              <a:t>From </a:t>
            </a:r>
            <a:r>
              <a:rPr lang="en-US" sz="2800" i="1" dirty="0">
                <a:ea typeface="ＭＳ Ｐゴシック" pitchFamily="34" charset="-128"/>
              </a:rPr>
              <a:t>Gemeinschaft</a:t>
            </a:r>
            <a:r>
              <a:rPr lang="en-US" sz="2800" dirty="0">
                <a:ea typeface="ＭＳ Ｐゴシック" pitchFamily="34" charset="-128"/>
              </a:rPr>
              <a:t> to </a:t>
            </a:r>
            <a:r>
              <a:rPr lang="en-US" sz="2800" i="1" dirty="0">
                <a:ea typeface="ＭＳ Ｐゴシック" pitchFamily="34" charset="-128"/>
              </a:rPr>
              <a:t>Gesellschaft</a:t>
            </a:r>
            <a:endParaRPr lang="en-US" sz="2800" dirty="0">
              <a:ea typeface="ＭＳ Ｐゴシック" pitchFamily="34" charset="-128"/>
            </a:endParaRPr>
          </a:p>
          <a:p>
            <a:r>
              <a:rPr lang="en-US" sz="2800" dirty="0">
                <a:ea typeface="ＭＳ Ｐゴシック" pitchFamily="34" charset="-128"/>
              </a:rPr>
              <a:t>The Industrial Revolution and Capitalism</a:t>
            </a:r>
          </a:p>
          <a:p>
            <a:r>
              <a:rPr lang="en-US" sz="2800" dirty="0">
                <a:ea typeface="ＭＳ Ｐゴシック" pitchFamily="34" charset="-128"/>
              </a:rPr>
              <a:t>Social Movements</a:t>
            </a:r>
          </a:p>
          <a:p>
            <a:r>
              <a:rPr lang="en-US" sz="2800" dirty="0">
                <a:ea typeface="ＭＳ Ｐゴシック" pitchFamily="34" charset="-128"/>
              </a:rPr>
              <a:t>Conflict, Power, and Global Politics </a:t>
            </a:r>
          </a:p>
        </p:txBody>
      </p:sp>
    </p:spTree>
    <p:extLst>
      <p:ext uri="{BB962C8B-B14F-4D97-AF65-F5344CB8AC3E}">
        <p14:creationId xmlns:p14="http://schemas.microsoft.com/office/powerpoint/2010/main" val="2365150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382000" cy="1097280"/>
          </a:xfrm>
        </p:spPr>
        <p:txBody>
          <a:bodyPr/>
          <a:lstStyle/>
          <a:p>
            <a:r>
              <a:rPr lang="en-US" sz="3600" dirty="0"/>
              <a:t>The Four Social Revolutions </a:t>
            </a:r>
            <a:endParaRPr lang="en-US" sz="2000" dirty="0"/>
          </a:p>
        </p:txBody>
      </p:sp>
      <p:sp>
        <p:nvSpPr>
          <p:cNvPr id="2" name="Text Box 1"/>
          <p:cNvSpPr>
            <a:spLocks noGrp="1"/>
          </p:cNvSpPr>
          <p:nvPr>
            <p:ph idx="1"/>
          </p:nvPr>
        </p:nvSpPr>
        <p:spPr/>
        <p:txBody>
          <a:bodyPr/>
          <a:lstStyle/>
          <a:p>
            <a:r>
              <a:rPr lang="en-US" sz="2800" dirty="0">
                <a:ea typeface="ＭＳ Ｐゴシック" pitchFamily="34" charset="-128"/>
              </a:rPr>
              <a:t>From hunting and gathering societies to domestication: horticultural or pastoral</a:t>
            </a:r>
          </a:p>
          <a:p>
            <a:r>
              <a:rPr lang="en-US" sz="2800" dirty="0">
                <a:ea typeface="ＭＳ Ｐゴシック" pitchFamily="34" charset="-128"/>
              </a:rPr>
              <a:t>The plow: agricultural</a:t>
            </a:r>
          </a:p>
          <a:p>
            <a:r>
              <a:rPr lang="en-US" sz="2800" dirty="0">
                <a:ea typeface="ＭＳ Ｐゴシック" pitchFamily="34" charset="-128"/>
              </a:rPr>
              <a:t>The steam engine: industrial</a:t>
            </a:r>
          </a:p>
          <a:p>
            <a:r>
              <a:rPr lang="en-US" sz="2800" dirty="0">
                <a:ea typeface="ＭＳ Ｐゴシック" pitchFamily="34" charset="-128"/>
              </a:rPr>
              <a:t>The Microchip: postindustrial, then</a:t>
            </a:r>
          </a:p>
          <a:p>
            <a:r>
              <a:rPr lang="en-US" sz="2800" dirty="0">
                <a:ea typeface="ＭＳ Ｐゴシック" pitchFamily="34" charset="-128"/>
              </a:rPr>
              <a:t>Pushing into another revolution with genome mapping and biotechnology</a:t>
            </a:r>
          </a:p>
          <a:p>
            <a:endParaRPr lang="en-US" sz="2800" dirty="0">
              <a:highlight>
                <a:srgbClr val="FFFF00"/>
              </a:highlight>
              <a:ea typeface="ＭＳ Ｐゴシック" pitchFamily="34" charset="-128"/>
            </a:endParaRPr>
          </a:p>
        </p:txBody>
      </p:sp>
    </p:spTree>
    <p:extLst>
      <p:ext uri="{BB962C8B-B14F-4D97-AF65-F5344CB8AC3E}">
        <p14:creationId xmlns:p14="http://schemas.microsoft.com/office/powerpoint/2010/main" val="818556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382000" cy="1097280"/>
          </a:xfrm>
        </p:spPr>
        <p:txBody>
          <a:bodyPr/>
          <a:lstStyle/>
          <a:p>
            <a:r>
              <a:rPr lang="en-US" sz="3600" dirty="0"/>
              <a:t>From </a:t>
            </a:r>
            <a:r>
              <a:rPr lang="en-US" sz="3600" i="1" dirty="0" err="1"/>
              <a:t>Gemeinschaft</a:t>
            </a:r>
            <a:r>
              <a:rPr lang="en-US" sz="3600" dirty="0"/>
              <a:t> to </a:t>
            </a:r>
            <a:r>
              <a:rPr lang="en-US" sz="3600" i="1" dirty="0" err="1"/>
              <a:t>Gesellschaft</a:t>
            </a:r>
            <a:endParaRPr lang="en-US" sz="2000" i="1" dirty="0"/>
          </a:p>
        </p:txBody>
      </p:sp>
      <p:pic>
        <p:nvPicPr>
          <p:cNvPr id="5" name="Picture 4" descr="A photo shows chili pepper spread out to dry over a large area and two Bangladeshi women picking up some of them in small baskets.&#10;">
            <a:extLst>
              <a:ext uri="{FF2B5EF4-FFF2-40B4-BE49-F238E27FC236}">
                <a16:creationId xmlns:a16="http://schemas.microsoft.com/office/drawing/2014/main" xmlns="" id="{2355221A-C6ED-42D5-8E5B-5871DEA46F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600200"/>
            <a:ext cx="4876800" cy="3251200"/>
          </a:xfrm>
          <a:prstGeom prst="rect">
            <a:avLst/>
          </a:prstGeom>
        </p:spPr>
      </p:pic>
      <p:sp>
        <p:nvSpPr>
          <p:cNvPr id="2" name="Text Box 1"/>
          <p:cNvSpPr>
            <a:spLocks noGrp="1"/>
          </p:cNvSpPr>
          <p:nvPr>
            <p:ph idx="1"/>
          </p:nvPr>
        </p:nvSpPr>
        <p:spPr>
          <a:xfrm>
            <a:off x="457200" y="1600200"/>
            <a:ext cx="3505200" cy="4525963"/>
          </a:xfrm>
        </p:spPr>
        <p:txBody>
          <a:bodyPr/>
          <a:lstStyle/>
          <a:p>
            <a:pPr marL="0" indent="0">
              <a:buNone/>
            </a:pPr>
            <a:r>
              <a:rPr lang="en-US" sz="2000" dirty="0"/>
              <a:t>Women working at the </a:t>
            </a:r>
            <a:r>
              <a:rPr lang="en-US" sz="2000" dirty="0" err="1"/>
              <a:t>chilli</a:t>
            </a:r>
            <a:r>
              <a:rPr lang="en-US" sz="2000" dirty="0"/>
              <a:t> pepper harvest in Bangladesh. The evolution of societies has been so thorough that scenes like this have become strange, exotic. Our type of society, too, will be replaced by some new type yet to appear.</a:t>
            </a:r>
            <a:endParaRPr lang="en-US" sz="2000" dirty="0">
              <a:highlight>
                <a:srgbClr val="FFFF00"/>
              </a:highlight>
            </a:endParaRPr>
          </a:p>
        </p:txBody>
      </p:sp>
    </p:spTree>
    <p:extLst>
      <p:ext uri="{BB962C8B-B14F-4D97-AF65-F5344CB8AC3E}">
        <p14:creationId xmlns:p14="http://schemas.microsoft.com/office/powerpoint/2010/main" val="2304444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457200" y="215372"/>
            <a:ext cx="8534400" cy="1097280"/>
          </a:xfrm>
        </p:spPr>
        <p:txBody>
          <a:bodyPr/>
          <a:lstStyle/>
          <a:p>
            <a:r>
              <a:rPr lang="en-US" sz="3200" dirty="0"/>
              <a:t>The Industrial Revolution and Capitalism</a:t>
            </a:r>
            <a:r>
              <a:rPr lang="en-US" sz="3600" dirty="0"/>
              <a:t> </a:t>
            </a:r>
            <a:r>
              <a:rPr lang="en-US" sz="2000" dirty="0"/>
              <a:t>(1 of 4)</a:t>
            </a:r>
          </a:p>
        </p:txBody>
      </p:sp>
      <p:graphicFrame>
        <p:nvGraphicFramePr>
          <p:cNvPr id="4" name="Content Placeholder 3" descr="A table compares the characteristics of traditional societies and industrialized (and information) societies.&#10;&#10;&quot;On this slide, the table lists the following data:&#10;General Characteristics &#10;• Social change &#10;  o Traditional societies: Slow &#10;  o Industrialized (and information) societies: Rapid &#10;• Size of group &#10;  o Traditional societies: Small&#10;  o Industrialized (and information) societies: Large &#10;• Demographic transition &#10;  o Traditional societies: First stage &#10;  o Industrialized (and information) societies: Third stage (or Fourth) &#10;• Religious orientation &#10;  o Traditional societies: More &#10;  o Industrialized (and information) societies: Less &#10;• Education &#10;  o Traditional societies: Informal &#10;  o Industrialized (and information) societies: Formal &#10;• Place of residence &#10;  o Traditional societies: Rural &#10;  o Industrialized (and information) societies: Urban &#10;• Family size&#10;  o Traditional societies:  Larger &#10;  o Industrialized (and information) societies: Smaller &#10;">
            <a:extLst>
              <a:ext uri="{FF2B5EF4-FFF2-40B4-BE49-F238E27FC236}">
                <a16:creationId xmlns:a16="http://schemas.microsoft.com/office/drawing/2014/main" xmlns="" id="{96D0ED8C-F837-43DD-ACF4-0326C50E4699}"/>
              </a:ext>
            </a:extLst>
          </p:cNvPr>
          <p:cNvGraphicFramePr>
            <a:graphicFrameLocks noGrp="1"/>
          </p:cNvGraphicFramePr>
          <p:nvPr>
            <p:ph idx="1"/>
            <p:extLst>
              <p:ext uri="{D42A27DB-BD31-4B8C-83A1-F6EECF244321}">
                <p14:modId xmlns:p14="http://schemas.microsoft.com/office/powerpoint/2010/main" val="867950346"/>
              </p:ext>
            </p:extLst>
          </p:nvPr>
        </p:nvGraphicFramePr>
        <p:xfrm>
          <a:off x="152400" y="1600200"/>
          <a:ext cx="8839199" cy="434848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xmlns="" val="1329672124"/>
                    </a:ext>
                  </a:extLst>
                </a:gridCol>
                <a:gridCol w="2894251">
                  <a:extLst>
                    <a:ext uri="{9D8B030D-6E8A-4147-A177-3AD203B41FA5}">
                      <a16:colId xmlns:a16="http://schemas.microsoft.com/office/drawing/2014/main" xmlns="" val="1686922729"/>
                    </a:ext>
                  </a:extLst>
                </a:gridCol>
                <a:gridCol w="2894251">
                  <a:extLst>
                    <a:ext uri="{9D8B030D-6E8A-4147-A177-3AD203B41FA5}">
                      <a16:colId xmlns:a16="http://schemas.microsoft.com/office/drawing/2014/main" xmlns="" val="298406569"/>
                    </a:ext>
                  </a:extLst>
                </a:gridCol>
              </a:tblGrid>
              <a:tr h="370840">
                <a:tc gridSpan="3">
                  <a:txBody>
                    <a:bodyPr/>
                    <a:lstStyle/>
                    <a:p>
                      <a:r>
                        <a:rPr lang="en-US" dirty="0"/>
                        <a:t>Table 15.1 Comparing Traditional and Industrialized (and Information) Societies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633723596"/>
                  </a:ext>
                </a:extLst>
              </a:tr>
              <a:tr h="370840">
                <a:tc>
                  <a:txBody>
                    <a:bodyPr/>
                    <a:lstStyle/>
                    <a:p>
                      <a:r>
                        <a:rPr lang="en-US" dirty="0"/>
                        <a:t>Characteristics</a:t>
                      </a:r>
                    </a:p>
                  </a:txBody>
                  <a:tcPr/>
                </a:tc>
                <a:tc>
                  <a:txBody>
                    <a:bodyPr/>
                    <a:lstStyle/>
                    <a:p>
                      <a:r>
                        <a:rPr lang="en-US" dirty="0"/>
                        <a:t>Traditional Societies</a:t>
                      </a:r>
                    </a:p>
                  </a:txBody>
                  <a:tcPr/>
                </a:tc>
                <a:tc>
                  <a:txBody>
                    <a:bodyPr/>
                    <a:lstStyle/>
                    <a:p>
                      <a:r>
                        <a:rPr lang="en-US" dirty="0"/>
                        <a:t>Industrialized (and Information) Societies</a:t>
                      </a:r>
                    </a:p>
                  </a:txBody>
                  <a:tcPr/>
                </a:tc>
                <a:extLst>
                  <a:ext uri="{0D108BD9-81ED-4DB2-BD59-A6C34878D82A}">
                    <a16:rowId xmlns:a16="http://schemas.microsoft.com/office/drawing/2014/main" xmlns="" val="675775136"/>
                  </a:ext>
                </a:extLst>
              </a:tr>
              <a:tr h="370840">
                <a:tc>
                  <a:txBody>
                    <a:bodyPr/>
                    <a:lstStyle/>
                    <a:p>
                      <a:r>
                        <a:rPr lang="en-US" b="1" dirty="0"/>
                        <a:t>General Characteristics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571808183"/>
                  </a:ext>
                </a:extLst>
              </a:tr>
              <a:tr h="370840">
                <a:tc>
                  <a:txBody>
                    <a:bodyPr/>
                    <a:lstStyle/>
                    <a:p>
                      <a:r>
                        <a:rPr lang="en-US" dirty="0"/>
                        <a:t>Social change</a:t>
                      </a:r>
                    </a:p>
                  </a:txBody>
                  <a:tcPr/>
                </a:tc>
                <a:tc>
                  <a:txBody>
                    <a:bodyPr/>
                    <a:lstStyle/>
                    <a:p>
                      <a:r>
                        <a:rPr lang="en-US" dirty="0"/>
                        <a:t>Slow</a:t>
                      </a:r>
                    </a:p>
                  </a:txBody>
                  <a:tcPr/>
                </a:tc>
                <a:tc>
                  <a:txBody>
                    <a:bodyPr/>
                    <a:lstStyle/>
                    <a:p>
                      <a:r>
                        <a:rPr lang="en-US" dirty="0"/>
                        <a:t>Rapid</a:t>
                      </a:r>
                    </a:p>
                  </a:txBody>
                  <a:tcPr/>
                </a:tc>
                <a:extLst>
                  <a:ext uri="{0D108BD9-81ED-4DB2-BD59-A6C34878D82A}">
                    <a16:rowId xmlns:a16="http://schemas.microsoft.com/office/drawing/2014/main" xmlns="" val="694669579"/>
                  </a:ext>
                </a:extLst>
              </a:tr>
              <a:tr h="370840">
                <a:tc>
                  <a:txBody>
                    <a:bodyPr/>
                    <a:lstStyle/>
                    <a:p>
                      <a:r>
                        <a:rPr lang="en-US" dirty="0"/>
                        <a:t>Size of group</a:t>
                      </a:r>
                    </a:p>
                  </a:txBody>
                  <a:tcPr/>
                </a:tc>
                <a:tc>
                  <a:txBody>
                    <a:bodyPr/>
                    <a:lstStyle/>
                    <a:p>
                      <a:r>
                        <a:rPr lang="en-US" dirty="0"/>
                        <a:t>Small</a:t>
                      </a:r>
                    </a:p>
                  </a:txBody>
                  <a:tcPr/>
                </a:tc>
                <a:tc>
                  <a:txBody>
                    <a:bodyPr/>
                    <a:lstStyle/>
                    <a:p>
                      <a:r>
                        <a:rPr lang="en-US" dirty="0"/>
                        <a:t>Large</a:t>
                      </a:r>
                    </a:p>
                  </a:txBody>
                  <a:tcPr/>
                </a:tc>
                <a:extLst>
                  <a:ext uri="{0D108BD9-81ED-4DB2-BD59-A6C34878D82A}">
                    <a16:rowId xmlns:a16="http://schemas.microsoft.com/office/drawing/2014/main" xmlns="" val="2344216673"/>
                  </a:ext>
                </a:extLst>
              </a:tr>
              <a:tr h="370840">
                <a:tc>
                  <a:txBody>
                    <a:bodyPr/>
                    <a:lstStyle/>
                    <a:p>
                      <a:r>
                        <a:rPr lang="en-US" dirty="0"/>
                        <a:t>Demographic transition</a:t>
                      </a:r>
                    </a:p>
                  </a:txBody>
                  <a:tcPr/>
                </a:tc>
                <a:tc>
                  <a:txBody>
                    <a:bodyPr/>
                    <a:lstStyle/>
                    <a:p>
                      <a:r>
                        <a:rPr lang="en-US" dirty="0"/>
                        <a:t>First stage</a:t>
                      </a:r>
                    </a:p>
                  </a:txBody>
                  <a:tcPr/>
                </a:tc>
                <a:tc>
                  <a:txBody>
                    <a:bodyPr/>
                    <a:lstStyle/>
                    <a:p>
                      <a:r>
                        <a:rPr lang="en-US" dirty="0"/>
                        <a:t>Third stage (or Fourth)</a:t>
                      </a:r>
                    </a:p>
                  </a:txBody>
                  <a:tcPr/>
                </a:tc>
                <a:extLst>
                  <a:ext uri="{0D108BD9-81ED-4DB2-BD59-A6C34878D82A}">
                    <a16:rowId xmlns:a16="http://schemas.microsoft.com/office/drawing/2014/main" xmlns="" val="2324936232"/>
                  </a:ext>
                </a:extLst>
              </a:tr>
              <a:tr h="370840">
                <a:tc>
                  <a:txBody>
                    <a:bodyPr/>
                    <a:lstStyle/>
                    <a:p>
                      <a:r>
                        <a:rPr lang="en-US" dirty="0"/>
                        <a:t>Religious orientation</a:t>
                      </a:r>
                    </a:p>
                  </a:txBody>
                  <a:tcPr/>
                </a:tc>
                <a:tc>
                  <a:txBody>
                    <a:bodyPr/>
                    <a:lstStyle/>
                    <a:p>
                      <a:r>
                        <a:rPr lang="en-US" dirty="0"/>
                        <a:t>More</a:t>
                      </a:r>
                    </a:p>
                  </a:txBody>
                  <a:tcPr/>
                </a:tc>
                <a:tc>
                  <a:txBody>
                    <a:bodyPr/>
                    <a:lstStyle/>
                    <a:p>
                      <a:r>
                        <a:rPr lang="en-US" dirty="0"/>
                        <a:t>Less</a:t>
                      </a:r>
                    </a:p>
                  </a:txBody>
                  <a:tcPr/>
                </a:tc>
                <a:extLst>
                  <a:ext uri="{0D108BD9-81ED-4DB2-BD59-A6C34878D82A}">
                    <a16:rowId xmlns:a16="http://schemas.microsoft.com/office/drawing/2014/main" xmlns="" val="3453554766"/>
                  </a:ext>
                </a:extLst>
              </a:tr>
              <a:tr h="370840">
                <a:tc>
                  <a:txBody>
                    <a:bodyPr/>
                    <a:lstStyle/>
                    <a:p>
                      <a:r>
                        <a:rPr lang="en-US" dirty="0"/>
                        <a:t>Education</a:t>
                      </a:r>
                    </a:p>
                  </a:txBody>
                  <a:tcPr/>
                </a:tc>
                <a:tc>
                  <a:txBody>
                    <a:bodyPr/>
                    <a:lstStyle/>
                    <a:p>
                      <a:r>
                        <a:rPr lang="en-US" dirty="0"/>
                        <a:t>Informal</a:t>
                      </a:r>
                    </a:p>
                  </a:txBody>
                  <a:tcPr/>
                </a:tc>
                <a:tc>
                  <a:txBody>
                    <a:bodyPr/>
                    <a:lstStyle/>
                    <a:p>
                      <a:r>
                        <a:rPr lang="en-US" dirty="0"/>
                        <a:t>Formal</a:t>
                      </a:r>
                    </a:p>
                  </a:txBody>
                  <a:tcPr/>
                </a:tc>
                <a:extLst>
                  <a:ext uri="{0D108BD9-81ED-4DB2-BD59-A6C34878D82A}">
                    <a16:rowId xmlns:a16="http://schemas.microsoft.com/office/drawing/2014/main" xmlns="" val="1085604853"/>
                  </a:ext>
                </a:extLst>
              </a:tr>
              <a:tr h="370840">
                <a:tc>
                  <a:txBody>
                    <a:bodyPr/>
                    <a:lstStyle/>
                    <a:p>
                      <a:r>
                        <a:rPr lang="en-US" dirty="0"/>
                        <a:t>Place of residence</a:t>
                      </a:r>
                    </a:p>
                  </a:txBody>
                  <a:tcPr/>
                </a:tc>
                <a:tc>
                  <a:txBody>
                    <a:bodyPr/>
                    <a:lstStyle/>
                    <a:p>
                      <a:r>
                        <a:rPr lang="en-US" dirty="0"/>
                        <a:t>Rural</a:t>
                      </a:r>
                    </a:p>
                  </a:txBody>
                  <a:tcPr/>
                </a:tc>
                <a:tc>
                  <a:txBody>
                    <a:bodyPr/>
                    <a:lstStyle/>
                    <a:p>
                      <a:r>
                        <a:rPr lang="en-US" dirty="0"/>
                        <a:t>Urban</a:t>
                      </a:r>
                    </a:p>
                  </a:txBody>
                  <a:tcPr/>
                </a:tc>
                <a:extLst>
                  <a:ext uri="{0D108BD9-81ED-4DB2-BD59-A6C34878D82A}">
                    <a16:rowId xmlns:a16="http://schemas.microsoft.com/office/drawing/2014/main" xmlns="" val="944631977"/>
                  </a:ext>
                </a:extLst>
              </a:tr>
              <a:tr h="370840">
                <a:tc>
                  <a:txBody>
                    <a:bodyPr/>
                    <a:lstStyle/>
                    <a:p>
                      <a:r>
                        <a:rPr lang="en-US" dirty="0"/>
                        <a:t>Family size</a:t>
                      </a:r>
                    </a:p>
                  </a:txBody>
                  <a:tcPr/>
                </a:tc>
                <a:tc>
                  <a:txBody>
                    <a:bodyPr/>
                    <a:lstStyle/>
                    <a:p>
                      <a:r>
                        <a:rPr lang="en-US" dirty="0"/>
                        <a:t>Larger</a:t>
                      </a:r>
                    </a:p>
                  </a:txBody>
                  <a:tcPr/>
                </a:tc>
                <a:tc>
                  <a:txBody>
                    <a:bodyPr/>
                    <a:lstStyle/>
                    <a:p>
                      <a:r>
                        <a:rPr lang="en-US" dirty="0"/>
                        <a:t>Smaller</a:t>
                      </a:r>
                    </a:p>
                  </a:txBody>
                  <a:tcPr/>
                </a:tc>
                <a:extLst>
                  <a:ext uri="{0D108BD9-81ED-4DB2-BD59-A6C34878D82A}">
                    <a16:rowId xmlns:a16="http://schemas.microsoft.com/office/drawing/2014/main" xmlns="" val="4019156979"/>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444550385"/>
                  </a:ext>
                </a:extLst>
              </a:tr>
            </a:tbl>
          </a:graphicData>
        </a:graphic>
      </p:graphicFrame>
    </p:spTree>
    <p:extLst>
      <p:ext uri="{BB962C8B-B14F-4D97-AF65-F5344CB8AC3E}">
        <p14:creationId xmlns:p14="http://schemas.microsoft.com/office/powerpoint/2010/main" val="355580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152400" y="215372"/>
            <a:ext cx="8839200" cy="1097280"/>
          </a:xfrm>
        </p:spPr>
        <p:txBody>
          <a:bodyPr/>
          <a:lstStyle/>
          <a:p>
            <a:r>
              <a:rPr lang="en-US" sz="3200" dirty="0"/>
              <a:t>The Industrial Revolution and Capitalism </a:t>
            </a:r>
            <a:r>
              <a:rPr lang="en-US" sz="2000" dirty="0"/>
              <a:t>(2 of 4)</a:t>
            </a:r>
          </a:p>
        </p:txBody>
      </p:sp>
      <p:graphicFrame>
        <p:nvGraphicFramePr>
          <p:cNvPr id="4" name="Content Placeholder 3" descr="A table compares the characteristics of traditional societies and industrialized (and information) societies.&#10;&#10;&quot;On this slide, the table lists the following data:&#10;General Characteristics &#10;• Infant mortality &#10;  o Traditional societies: High &#10;  o Industrialized (and information) societies: Low &#10;• Life expectancy &#10;  o Traditional societies: Short &#10;  o Industrialized (and information) societies: Long &#10;• Health care &#10;  o Traditional societies: Home &#10;  o Industrialized (and information) societies: Doctor’s office &#10;• Severe illnesses &#10;  o Traditional societies: Home &#10;  o Industrialized (and information) societies: Hospital &#10;• Temporal orientation &#10;  o Traditional societies: Past &#10;  o Industrialized (and information) societies: Future &#10;• Expectation of the future &#10;  o Traditional societies: More of the same &#10;  o Industrialized (and information) societies: Change &#10;">
            <a:extLst>
              <a:ext uri="{FF2B5EF4-FFF2-40B4-BE49-F238E27FC236}">
                <a16:creationId xmlns:a16="http://schemas.microsoft.com/office/drawing/2014/main" xmlns="" id="{96D0ED8C-F837-43DD-ACF4-0326C50E4699}"/>
              </a:ext>
            </a:extLst>
          </p:cNvPr>
          <p:cNvGraphicFramePr>
            <a:graphicFrameLocks noGrp="1"/>
          </p:cNvGraphicFramePr>
          <p:nvPr>
            <p:ph idx="1"/>
            <p:extLst>
              <p:ext uri="{D42A27DB-BD31-4B8C-83A1-F6EECF244321}">
                <p14:modId xmlns:p14="http://schemas.microsoft.com/office/powerpoint/2010/main" val="1765946007"/>
              </p:ext>
            </p:extLst>
          </p:nvPr>
        </p:nvGraphicFramePr>
        <p:xfrm>
          <a:off x="152400" y="1600200"/>
          <a:ext cx="8839199" cy="434848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xmlns="" val="1329672124"/>
                    </a:ext>
                  </a:extLst>
                </a:gridCol>
                <a:gridCol w="2894251">
                  <a:extLst>
                    <a:ext uri="{9D8B030D-6E8A-4147-A177-3AD203B41FA5}">
                      <a16:colId xmlns:a16="http://schemas.microsoft.com/office/drawing/2014/main" xmlns="" val="1686922729"/>
                    </a:ext>
                  </a:extLst>
                </a:gridCol>
                <a:gridCol w="2894251">
                  <a:extLst>
                    <a:ext uri="{9D8B030D-6E8A-4147-A177-3AD203B41FA5}">
                      <a16:colId xmlns:a16="http://schemas.microsoft.com/office/drawing/2014/main" xmlns="" val="298406569"/>
                    </a:ext>
                  </a:extLst>
                </a:gridCol>
              </a:tblGrid>
              <a:tr h="370840">
                <a:tc gridSpan="3">
                  <a:txBody>
                    <a:bodyPr/>
                    <a:lstStyle/>
                    <a:p>
                      <a:r>
                        <a:rPr lang="en-US" dirty="0"/>
                        <a:t>Table 15.1 Comparing Traditional and Industrialized (and Information) Societies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633723596"/>
                  </a:ext>
                </a:extLst>
              </a:tr>
              <a:tr h="370840">
                <a:tc>
                  <a:txBody>
                    <a:bodyPr/>
                    <a:lstStyle/>
                    <a:p>
                      <a:r>
                        <a:rPr lang="en-US" dirty="0"/>
                        <a:t>Characteristics</a:t>
                      </a:r>
                    </a:p>
                  </a:txBody>
                  <a:tcPr/>
                </a:tc>
                <a:tc>
                  <a:txBody>
                    <a:bodyPr/>
                    <a:lstStyle/>
                    <a:p>
                      <a:r>
                        <a:rPr lang="en-US" dirty="0"/>
                        <a:t>Traditional Societies</a:t>
                      </a:r>
                    </a:p>
                  </a:txBody>
                  <a:tcPr/>
                </a:tc>
                <a:tc>
                  <a:txBody>
                    <a:bodyPr/>
                    <a:lstStyle/>
                    <a:p>
                      <a:r>
                        <a:rPr lang="en-US" dirty="0"/>
                        <a:t>Industrialized (and Information) Societies</a:t>
                      </a:r>
                    </a:p>
                  </a:txBody>
                  <a:tcPr/>
                </a:tc>
                <a:extLst>
                  <a:ext uri="{0D108BD9-81ED-4DB2-BD59-A6C34878D82A}">
                    <a16:rowId xmlns:a16="http://schemas.microsoft.com/office/drawing/2014/main" xmlns="" val="675775136"/>
                  </a:ext>
                </a:extLst>
              </a:tr>
              <a:tr h="370840">
                <a:tc>
                  <a:txBody>
                    <a:bodyPr/>
                    <a:lstStyle/>
                    <a:p>
                      <a:r>
                        <a:rPr lang="en-US" b="1" dirty="0"/>
                        <a:t>General Characteristics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571808183"/>
                  </a:ext>
                </a:extLst>
              </a:tr>
              <a:tr h="370840">
                <a:tc>
                  <a:txBody>
                    <a:bodyPr/>
                    <a:lstStyle/>
                    <a:p>
                      <a:r>
                        <a:rPr lang="en-US" dirty="0"/>
                        <a:t>Infant mortality</a:t>
                      </a:r>
                    </a:p>
                  </a:txBody>
                  <a:tcPr/>
                </a:tc>
                <a:tc>
                  <a:txBody>
                    <a:bodyPr/>
                    <a:lstStyle/>
                    <a:p>
                      <a:r>
                        <a:rPr lang="en-US" dirty="0"/>
                        <a:t>High</a:t>
                      </a:r>
                    </a:p>
                  </a:txBody>
                  <a:tcPr/>
                </a:tc>
                <a:tc>
                  <a:txBody>
                    <a:bodyPr/>
                    <a:lstStyle/>
                    <a:p>
                      <a:r>
                        <a:rPr lang="en-US" dirty="0"/>
                        <a:t>Low</a:t>
                      </a:r>
                    </a:p>
                  </a:txBody>
                  <a:tcPr/>
                </a:tc>
                <a:extLst>
                  <a:ext uri="{0D108BD9-81ED-4DB2-BD59-A6C34878D82A}">
                    <a16:rowId xmlns:a16="http://schemas.microsoft.com/office/drawing/2014/main" xmlns="" val="694669579"/>
                  </a:ext>
                </a:extLst>
              </a:tr>
              <a:tr h="370840">
                <a:tc>
                  <a:txBody>
                    <a:bodyPr/>
                    <a:lstStyle/>
                    <a:p>
                      <a:r>
                        <a:rPr lang="en-US" dirty="0"/>
                        <a:t>Life expectancy</a:t>
                      </a:r>
                    </a:p>
                  </a:txBody>
                  <a:tcPr/>
                </a:tc>
                <a:tc>
                  <a:txBody>
                    <a:bodyPr/>
                    <a:lstStyle/>
                    <a:p>
                      <a:r>
                        <a:rPr lang="en-US" dirty="0"/>
                        <a:t>Short</a:t>
                      </a:r>
                    </a:p>
                  </a:txBody>
                  <a:tcPr/>
                </a:tc>
                <a:tc>
                  <a:txBody>
                    <a:bodyPr/>
                    <a:lstStyle/>
                    <a:p>
                      <a:r>
                        <a:rPr lang="en-US" dirty="0"/>
                        <a:t>Long</a:t>
                      </a:r>
                    </a:p>
                  </a:txBody>
                  <a:tcPr/>
                </a:tc>
                <a:extLst>
                  <a:ext uri="{0D108BD9-81ED-4DB2-BD59-A6C34878D82A}">
                    <a16:rowId xmlns:a16="http://schemas.microsoft.com/office/drawing/2014/main" xmlns="" val="2344216673"/>
                  </a:ext>
                </a:extLst>
              </a:tr>
              <a:tr h="370840">
                <a:tc>
                  <a:txBody>
                    <a:bodyPr/>
                    <a:lstStyle/>
                    <a:p>
                      <a:r>
                        <a:rPr lang="en-US" dirty="0"/>
                        <a:t>Health care</a:t>
                      </a:r>
                    </a:p>
                  </a:txBody>
                  <a:tcPr/>
                </a:tc>
                <a:tc>
                  <a:txBody>
                    <a:bodyPr/>
                    <a:lstStyle/>
                    <a:p>
                      <a:r>
                        <a:rPr lang="en-US" dirty="0"/>
                        <a:t>Home</a:t>
                      </a:r>
                    </a:p>
                  </a:txBody>
                  <a:tcPr/>
                </a:tc>
                <a:tc>
                  <a:txBody>
                    <a:bodyPr/>
                    <a:lstStyle/>
                    <a:p>
                      <a:r>
                        <a:rPr lang="en-US" dirty="0"/>
                        <a:t>Doctor’s office</a:t>
                      </a:r>
                    </a:p>
                  </a:txBody>
                  <a:tcPr/>
                </a:tc>
                <a:extLst>
                  <a:ext uri="{0D108BD9-81ED-4DB2-BD59-A6C34878D82A}">
                    <a16:rowId xmlns:a16="http://schemas.microsoft.com/office/drawing/2014/main" xmlns="" val="2324936232"/>
                  </a:ext>
                </a:extLst>
              </a:tr>
              <a:tr h="370840">
                <a:tc>
                  <a:txBody>
                    <a:bodyPr/>
                    <a:lstStyle/>
                    <a:p>
                      <a:r>
                        <a:rPr lang="en-US" dirty="0"/>
                        <a:t>Severe illnesses</a:t>
                      </a:r>
                    </a:p>
                  </a:txBody>
                  <a:tcPr/>
                </a:tc>
                <a:tc>
                  <a:txBody>
                    <a:bodyPr/>
                    <a:lstStyle/>
                    <a:p>
                      <a:r>
                        <a:rPr lang="en-US" dirty="0"/>
                        <a:t>Home</a:t>
                      </a:r>
                    </a:p>
                  </a:txBody>
                  <a:tcPr/>
                </a:tc>
                <a:tc>
                  <a:txBody>
                    <a:bodyPr/>
                    <a:lstStyle/>
                    <a:p>
                      <a:r>
                        <a:rPr lang="en-US" dirty="0"/>
                        <a:t>Hospital</a:t>
                      </a:r>
                    </a:p>
                  </a:txBody>
                  <a:tcPr/>
                </a:tc>
                <a:extLst>
                  <a:ext uri="{0D108BD9-81ED-4DB2-BD59-A6C34878D82A}">
                    <a16:rowId xmlns:a16="http://schemas.microsoft.com/office/drawing/2014/main" xmlns="" val="3453554766"/>
                  </a:ext>
                </a:extLst>
              </a:tr>
              <a:tr h="370840">
                <a:tc>
                  <a:txBody>
                    <a:bodyPr/>
                    <a:lstStyle/>
                    <a:p>
                      <a:r>
                        <a:rPr lang="en-US" dirty="0"/>
                        <a:t>Temporal orientation</a:t>
                      </a:r>
                    </a:p>
                  </a:txBody>
                  <a:tcPr/>
                </a:tc>
                <a:tc>
                  <a:txBody>
                    <a:bodyPr/>
                    <a:lstStyle/>
                    <a:p>
                      <a:r>
                        <a:rPr lang="en-US" dirty="0"/>
                        <a:t>Past</a:t>
                      </a:r>
                    </a:p>
                  </a:txBody>
                  <a:tcPr/>
                </a:tc>
                <a:tc>
                  <a:txBody>
                    <a:bodyPr/>
                    <a:lstStyle/>
                    <a:p>
                      <a:r>
                        <a:rPr lang="en-US" dirty="0"/>
                        <a:t>Future</a:t>
                      </a:r>
                    </a:p>
                  </a:txBody>
                  <a:tcPr/>
                </a:tc>
                <a:extLst>
                  <a:ext uri="{0D108BD9-81ED-4DB2-BD59-A6C34878D82A}">
                    <a16:rowId xmlns:a16="http://schemas.microsoft.com/office/drawing/2014/main" xmlns="" val="1085604853"/>
                  </a:ext>
                </a:extLst>
              </a:tr>
              <a:tr h="370840">
                <a:tc>
                  <a:txBody>
                    <a:bodyPr/>
                    <a:lstStyle/>
                    <a:p>
                      <a:r>
                        <a:rPr lang="en-US" dirty="0"/>
                        <a:t>Expectation of the Future</a:t>
                      </a:r>
                    </a:p>
                  </a:txBody>
                  <a:tcPr/>
                </a:tc>
                <a:tc>
                  <a:txBody>
                    <a:bodyPr/>
                    <a:lstStyle/>
                    <a:p>
                      <a:r>
                        <a:rPr lang="en-US" dirty="0"/>
                        <a:t>More of the same</a:t>
                      </a:r>
                    </a:p>
                  </a:txBody>
                  <a:tcPr/>
                </a:tc>
                <a:tc>
                  <a:txBody>
                    <a:bodyPr/>
                    <a:lstStyle/>
                    <a:p>
                      <a:r>
                        <a:rPr lang="en-US" dirty="0"/>
                        <a:t>Change</a:t>
                      </a:r>
                    </a:p>
                  </a:txBody>
                  <a:tcPr/>
                </a:tc>
                <a:extLst>
                  <a:ext uri="{0D108BD9-81ED-4DB2-BD59-A6C34878D82A}">
                    <a16:rowId xmlns:a16="http://schemas.microsoft.com/office/drawing/2014/main" xmlns="" val="944631977"/>
                  </a:ext>
                </a:extLst>
              </a:tr>
              <a:tr h="37084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4019156979"/>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444550385"/>
                  </a:ext>
                </a:extLst>
              </a:tr>
            </a:tbl>
          </a:graphicData>
        </a:graphic>
      </p:graphicFrame>
    </p:spTree>
    <p:extLst>
      <p:ext uri="{BB962C8B-B14F-4D97-AF65-F5344CB8AC3E}">
        <p14:creationId xmlns:p14="http://schemas.microsoft.com/office/powerpoint/2010/main" val="1771287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s"/>
          <p:cNvSpPr>
            <a:spLocks noGrp="1"/>
          </p:cNvSpPr>
          <p:nvPr>
            <p:ph type="title"/>
          </p:nvPr>
        </p:nvSpPr>
        <p:spPr>
          <a:xfrm>
            <a:off x="152400" y="215372"/>
            <a:ext cx="8839200" cy="1097280"/>
          </a:xfrm>
        </p:spPr>
        <p:txBody>
          <a:bodyPr/>
          <a:lstStyle/>
          <a:p>
            <a:r>
              <a:rPr lang="en-US" sz="3200" dirty="0"/>
              <a:t>The Industrial Revolution and Capitalism </a:t>
            </a:r>
            <a:r>
              <a:rPr lang="en-US" sz="2000" dirty="0"/>
              <a:t>(3 of 4)</a:t>
            </a:r>
          </a:p>
        </p:txBody>
      </p:sp>
      <p:graphicFrame>
        <p:nvGraphicFramePr>
          <p:cNvPr id="4" name="Content Placeholder 3" descr="A table compares the characteristics of traditional societies and industrialized (and information) societies.&#10;&#10;&quot;On this slide, the table lists the following data:&#10;Material Relations &#10;• Industrialized &#10;  o Traditional societies: No &#10;  o Industrialized (and information) societies: Yes &#10;• Technology &#10;  o Traditional societies: Simple &#10;  o Industrialized (and information) societies: Complex &#10;• Division of labor &#10;  o Traditional societies: Little &#10;  o Industrialized (and information) societies: Extensive &#10;• Income &#10;  o Traditional societies: Low &#10;  o Industrialized (and information) societies: High &#10;• Material possessions &#10;  o Traditional societies: Few &#10;  o Industrialized (and information) societies: Many &#10;Social Relationships &#10;• Basic organization &#10;  o Traditional societies: Gemeinschaft &#10;  o Industrialized (and information) societies: Gesellschaft &#10;• Families &#10;  o Traditional societies: Extended &#10;  o Industrialized (and information) societies: Nuclear &#10;• Respect for elders &#10;  o Traditional societies: More &#10;  o Industrialized (and information) societies: Less&#10;">
            <a:extLst>
              <a:ext uri="{FF2B5EF4-FFF2-40B4-BE49-F238E27FC236}">
                <a16:creationId xmlns:a16="http://schemas.microsoft.com/office/drawing/2014/main" xmlns="" id="{96D0ED8C-F837-43DD-ACF4-0326C50E4699}"/>
              </a:ext>
            </a:extLst>
          </p:cNvPr>
          <p:cNvGraphicFramePr>
            <a:graphicFrameLocks noGrp="1"/>
          </p:cNvGraphicFramePr>
          <p:nvPr>
            <p:ph idx="1"/>
            <p:extLst>
              <p:ext uri="{D42A27DB-BD31-4B8C-83A1-F6EECF244321}">
                <p14:modId xmlns:p14="http://schemas.microsoft.com/office/powerpoint/2010/main" val="68462496"/>
              </p:ext>
            </p:extLst>
          </p:nvPr>
        </p:nvGraphicFramePr>
        <p:xfrm>
          <a:off x="152400" y="1600200"/>
          <a:ext cx="8839199" cy="4719320"/>
        </p:xfrm>
        <a:graphic>
          <a:graphicData uri="http://schemas.openxmlformats.org/drawingml/2006/table">
            <a:tbl>
              <a:tblPr firstRow="1" bandRow="1">
                <a:tableStyleId>{3B4B98B0-60AC-42C2-AFA5-B58CD77FA1E5}</a:tableStyleId>
              </a:tblPr>
              <a:tblGrid>
                <a:gridCol w="3050697">
                  <a:extLst>
                    <a:ext uri="{9D8B030D-6E8A-4147-A177-3AD203B41FA5}">
                      <a16:colId xmlns:a16="http://schemas.microsoft.com/office/drawing/2014/main" xmlns="" val="1329672124"/>
                    </a:ext>
                  </a:extLst>
                </a:gridCol>
                <a:gridCol w="2894251">
                  <a:extLst>
                    <a:ext uri="{9D8B030D-6E8A-4147-A177-3AD203B41FA5}">
                      <a16:colId xmlns:a16="http://schemas.microsoft.com/office/drawing/2014/main" xmlns="" val="1686922729"/>
                    </a:ext>
                  </a:extLst>
                </a:gridCol>
                <a:gridCol w="2894251">
                  <a:extLst>
                    <a:ext uri="{9D8B030D-6E8A-4147-A177-3AD203B41FA5}">
                      <a16:colId xmlns:a16="http://schemas.microsoft.com/office/drawing/2014/main" xmlns="" val="298406569"/>
                    </a:ext>
                  </a:extLst>
                </a:gridCol>
              </a:tblGrid>
              <a:tr h="370840">
                <a:tc gridSpan="3">
                  <a:txBody>
                    <a:bodyPr/>
                    <a:lstStyle/>
                    <a:p>
                      <a:r>
                        <a:rPr lang="en-US" dirty="0"/>
                        <a:t>Table 15.1 Comparing Traditional and Industrialized (and Information) Societies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633723596"/>
                  </a:ext>
                </a:extLst>
              </a:tr>
              <a:tr h="370840">
                <a:tc>
                  <a:txBody>
                    <a:bodyPr/>
                    <a:lstStyle/>
                    <a:p>
                      <a:r>
                        <a:rPr lang="en-US" dirty="0"/>
                        <a:t>Characteristics</a:t>
                      </a:r>
                    </a:p>
                  </a:txBody>
                  <a:tcPr/>
                </a:tc>
                <a:tc>
                  <a:txBody>
                    <a:bodyPr/>
                    <a:lstStyle/>
                    <a:p>
                      <a:r>
                        <a:rPr lang="en-US" dirty="0"/>
                        <a:t>Traditional Societies</a:t>
                      </a:r>
                    </a:p>
                  </a:txBody>
                  <a:tcPr/>
                </a:tc>
                <a:tc>
                  <a:txBody>
                    <a:bodyPr/>
                    <a:lstStyle/>
                    <a:p>
                      <a:r>
                        <a:rPr lang="en-US" dirty="0"/>
                        <a:t>Industrialized (and Information) Societies</a:t>
                      </a:r>
                    </a:p>
                  </a:txBody>
                  <a:tcPr/>
                </a:tc>
                <a:extLst>
                  <a:ext uri="{0D108BD9-81ED-4DB2-BD59-A6C34878D82A}">
                    <a16:rowId xmlns:a16="http://schemas.microsoft.com/office/drawing/2014/main" xmlns="" val="675775136"/>
                  </a:ext>
                </a:extLst>
              </a:tr>
              <a:tr h="370840">
                <a:tc>
                  <a:txBody>
                    <a:bodyPr/>
                    <a:lstStyle/>
                    <a:p>
                      <a:r>
                        <a:rPr lang="en-US" b="1" dirty="0"/>
                        <a:t>Material Relations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571808183"/>
                  </a:ext>
                </a:extLst>
              </a:tr>
              <a:tr h="370840">
                <a:tc>
                  <a:txBody>
                    <a:bodyPr/>
                    <a:lstStyle/>
                    <a:p>
                      <a:r>
                        <a:rPr lang="en-US" dirty="0"/>
                        <a:t>Industrialized</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xmlns="" val="694669579"/>
                  </a:ext>
                </a:extLst>
              </a:tr>
              <a:tr h="370840">
                <a:tc>
                  <a:txBody>
                    <a:bodyPr/>
                    <a:lstStyle/>
                    <a:p>
                      <a:r>
                        <a:rPr lang="en-US" dirty="0"/>
                        <a:t>Technology</a:t>
                      </a:r>
                    </a:p>
                  </a:txBody>
                  <a:tcPr/>
                </a:tc>
                <a:tc>
                  <a:txBody>
                    <a:bodyPr/>
                    <a:lstStyle/>
                    <a:p>
                      <a:r>
                        <a:rPr lang="en-US" dirty="0"/>
                        <a:t>Simple</a:t>
                      </a:r>
                    </a:p>
                  </a:txBody>
                  <a:tcPr/>
                </a:tc>
                <a:tc>
                  <a:txBody>
                    <a:bodyPr/>
                    <a:lstStyle/>
                    <a:p>
                      <a:r>
                        <a:rPr lang="en-US" dirty="0"/>
                        <a:t>Complex</a:t>
                      </a:r>
                    </a:p>
                  </a:txBody>
                  <a:tcPr/>
                </a:tc>
                <a:extLst>
                  <a:ext uri="{0D108BD9-81ED-4DB2-BD59-A6C34878D82A}">
                    <a16:rowId xmlns:a16="http://schemas.microsoft.com/office/drawing/2014/main" xmlns="" val="2344216673"/>
                  </a:ext>
                </a:extLst>
              </a:tr>
              <a:tr h="370840">
                <a:tc>
                  <a:txBody>
                    <a:bodyPr/>
                    <a:lstStyle/>
                    <a:p>
                      <a:r>
                        <a:rPr lang="en-US" dirty="0"/>
                        <a:t>Division of labor</a:t>
                      </a:r>
                    </a:p>
                  </a:txBody>
                  <a:tcPr/>
                </a:tc>
                <a:tc>
                  <a:txBody>
                    <a:bodyPr/>
                    <a:lstStyle/>
                    <a:p>
                      <a:r>
                        <a:rPr lang="en-US" dirty="0"/>
                        <a:t>Little</a:t>
                      </a:r>
                    </a:p>
                  </a:txBody>
                  <a:tcPr/>
                </a:tc>
                <a:tc>
                  <a:txBody>
                    <a:bodyPr/>
                    <a:lstStyle/>
                    <a:p>
                      <a:r>
                        <a:rPr lang="en-US" dirty="0"/>
                        <a:t>Extensive</a:t>
                      </a:r>
                    </a:p>
                  </a:txBody>
                  <a:tcPr/>
                </a:tc>
                <a:extLst>
                  <a:ext uri="{0D108BD9-81ED-4DB2-BD59-A6C34878D82A}">
                    <a16:rowId xmlns:a16="http://schemas.microsoft.com/office/drawing/2014/main" xmlns="" val="2324936232"/>
                  </a:ext>
                </a:extLst>
              </a:tr>
              <a:tr h="370840">
                <a:tc>
                  <a:txBody>
                    <a:bodyPr/>
                    <a:lstStyle/>
                    <a:p>
                      <a:r>
                        <a:rPr lang="en-US" dirty="0"/>
                        <a:t>Income</a:t>
                      </a:r>
                    </a:p>
                  </a:txBody>
                  <a:tcPr/>
                </a:tc>
                <a:tc>
                  <a:txBody>
                    <a:bodyPr/>
                    <a:lstStyle/>
                    <a:p>
                      <a:r>
                        <a:rPr lang="en-US" dirty="0"/>
                        <a:t>Low</a:t>
                      </a:r>
                    </a:p>
                  </a:txBody>
                  <a:tcPr/>
                </a:tc>
                <a:tc>
                  <a:txBody>
                    <a:bodyPr/>
                    <a:lstStyle/>
                    <a:p>
                      <a:r>
                        <a:rPr lang="en-US" dirty="0"/>
                        <a:t>High</a:t>
                      </a:r>
                    </a:p>
                  </a:txBody>
                  <a:tcPr/>
                </a:tc>
                <a:extLst>
                  <a:ext uri="{0D108BD9-81ED-4DB2-BD59-A6C34878D82A}">
                    <a16:rowId xmlns:a16="http://schemas.microsoft.com/office/drawing/2014/main" xmlns="" val="3453554766"/>
                  </a:ext>
                </a:extLst>
              </a:tr>
              <a:tr h="370840">
                <a:tc>
                  <a:txBody>
                    <a:bodyPr/>
                    <a:lstStyle/>
                    <a:p>
                      <a:r>
                        <a:rPr lang="en-US" dirty="0"/>
                        <a:t>Material possessions</a:t>
                      </a:r>
                    </a:p>
                  </a:txBody>
                  <a:tcPr/>
                </a:tc>
                <a:tc>
                  <a:txBody>
                    <a:bodyPr/>
                    <a:lstStyle/>
                    <a:p>
                      <a:r>
                        <a:rPr lang="en-US" dirty="0"/>
                        <a:t>Few</a:t>
                      </a:r>
                    </a:p>
                  </a:txBody>
                  <a:tcPr/>
                </a:tc>
                <a:tc>
                  <a:txBody>
                    <a:bodyPr/>
                    <a:lstStyle/>
                    <a:p>
                      <a:r>
                        <a:rPr lang="en-US" dirty="0"/>
                        <a:t>Many</a:t>
                      </a:r>
                    </a:p>
                  </a:txBody>
                  <a:tcPr/>
                </a:tc>
                <a:extLst>
                  <a:ext uri="{0D108BD9-81ED-4DB2-BD59-A6C34878D82A}">
                    <a16:rowId xmlns:a16="http://schemas.microsoft.com/office/drawing/2014/main" xmlns="" val="1085604853"/>
                  </a:ext>
                </a:extLst>
              </a:tr>
              <a:tr h="370840">
                <a:tc>
                  <a:txBody>
                    <a:bodyPr/>
                    <a:lstStyle/>
                    <a:p>
                      <a:r>
                        <a:rPr lang="en-US" b="1" dirty="0"/>
                        <a:t>Social Relationships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944631977"/>
                  </a:ext>
                </a:extLst>
              </a:tr>
              <a:tr h="370840">
                <a:tc>
                  <a:txBody>
                    <a:bodyPr/>
                    <a:lstStyle/>
                    <a:p>
                      <a:r>
                        <a:rPr lang="en-US" dirty="0"/>
                        <a:t>Basic organization</a:t>
                      </a:r>
                    </a:p>
                  </a:txBody>
                  <a:tcPr/>
                </a:tc>
                <a:tc>
                  <a:txBody>
                    <a:bodyPr/>
                    <a:lstStyle/>
                    <a:p>
                      <a:r>
                        <a:rPr lang="en-US" i="1" dirty="0"/>
                        <a:t>Gemeinschaft</a:t>
                      </a:r>
                    </a:p>
                  </a:txBody>
                  <a:tcPr/>
                </a:tc>
                <a:tc>
                  <a:txBody>
                    <a:bodyPr/>
                    <a:lstStyle/>
                    <a:p>
                      <a:r>
                        <a:rPr lang="en-US" i="1" dirty="0"/>
                        <a:t>Gesellschaft</a:t>
                      </a:r>
                    </a:p>
                  </a:txBody>
                  <a:tcPr/>
                </a:tc>
                <a:extLst>
                  <a:ext uri="{0D108BD9-81ED-4DB2-BD59-A6C34878D82A}">
                    <a16:rowId xmlns:a16="http://schemas.microsoft.com/office/drawing/2014/main" xmlns="" val="4019156979"/>
                  </a:ext>
                </a:extLst>
              </a:tr>
              <a:tr h="370840">
                <a:tc>
                  <a:txBody>
                    <a:bodyPr/>
                    <a:lstStyle/>
                    <a:p>
                      <a:r>
                        <a:rPr lang="en-US" dirty="0"/>
                        <a:t>Families</a:t>
                      </a:r>
                    </a:p>
                  </a:txBody>
                  <a:tcPr/>
                </a:tc>
                <a:tc>
                  <a:txBody>
                    <a:bodyPr/>
                    <a:lstStyle/>
                    <a:p>
                      <a:r>
                        <a:rPr lang="en-US" dirty="0"/>
                        <a:t>Extended</a:t>
                      </a:r>
                    </a:p>
                  </a:txBody>
                  <a:tcPr/>
                </a:tc>
                <a:tc>
                  <a:txBody>
                    <a:bodyPr/>
                    <a:lstStyle/>
                    <a:p>
                      <a:r>
                        <a:rPr lang="en-US" dirty="0"/>
                        <a:t>Nuclear</a:t>
                      </a:r>
                    </a:p>
                  </a:txBody>
                  <a:tcPr/>
                </a:tc>
                <a:extLst>
                  <a:ext uri="{0D108BD9-81ED-4DB2-BD59-A6C34878D82A}">
                    <a16:rowId xmlns:a16="http://schemas.microsoft.com/office/drawing/2014/main" xmlns="" val="444550385"/>
                  </a:ext>
                </a:extLst>
              </a:tr>
              <a:tr h="370840">
                <a:tc>
                  <a:txBody>
                    <a:bodyPr/>
                    <a:lstStyle/>
                    <a:p>
                      <a:r>
                        <a:rPr lang="en-US" dirty="0"/>
                        <a:t>Respect for elders</a:t>
                      </a:r>
                    </a:p>
                  </a:txBody>
                  <a:tcPr/>
                </a:tc>
                <a:tc>
                  <a:txBody>
                    <a:bodyPr/>
                    <a:lstStyle/>
                    <a:p>
                      <a:r>
                        <a:rPr lang="en-US" dirty="0"/>
                        <a:t>More</a:t>
                      </a:r>
                    </a:p>
                  </a:txBody>
                  <a:tcPr/>
                </a:tc>
                <a:tc>
                  <a:txBody>
                    <a:bodyPr/>
                    <a:lstStyle/>
                    <a:p>
                      <a:r>
                        <a:rPr lang="en-US" dirty="0"/>
                        <a:t>Less</a:t>
                      </a:r>
                    </a:p>
                  </a:txBody>
                  <a:tcPr/>
                </a:tc>
                <a:extLst>
                  <a:ext uri="{0D108BD9-81ED-4DB2-BD59-A6C34878D82A}">
                    <a16:rowId xmlns:a16="http://schemas.microsoft.com/office/drawing/2014/main" xmlns="" val="3530108277"/>
                  </a:ext>
                </a:extLst>
              </a:tr>
            </a:tbl>
          </a:graphicData>
        </a:graphic>
      </p:graphicFrame>
    </p:spTree>
    <p:extLst>
      <p:ext uri="{BB962C8B-B14F-4D97-AF65-F5344CB8AC3E}">
        <p14:creationId xmlns:p14="http://schemas.microsoft.com/office/powerpoint/2010/main" val="264819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1256</TotalTime>
  <Words>2327</Words>
  <Application>Microsoft Office PowerPoint</Application>
  <PresentationFormat>On-screen Show (4:3)</PresentationFormat>
  <Paragraphs>269</Paragraphs>
  <Slides>38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Times New Roman</vt:lpstr>
      <vt:lpstr>Times New Roman Bold</vt:lpstr>
      <vt:lpstr>Verdana</vt:lpstr>
      <vt:lpstr>Wingdings</vt:lpstr>
      <vt:lpstr>508 Lecture</vt:lpstr>
      <vt:lpstr>Essentials of Sociology</vt:lpstr>
      <vt:lpstr>Learning Objectives (1 of 2)</vt:lpstr>
      <vt:lpstr>Learning Objectives (2 of 2)</vt:lpstr>
      <vt:lpstr>How Social Change Transforms Social Life  15.1 Summarize how social change transforms society: include the four social revolutions, Gemeinschaft and Gesellschaft, capitalism, social movements, and global politics. </vt:lpstr>
      <vt:lpstr>The Four Social Revolutions </vt:lpstr>
      <vt:lpstr>From Gemeinschaft to Gesellschaft</vt:lpstr>
      <vt:lpstr>The Industrial Revolution and Capitalism (1 of 4)</vt:lpstr>
      <vt:lpstr>The Industrial Revolution and Capitalism (2 of 4)</vt:lpstr>
      <vt:lpstr>The Industrial Revolution and Capitalism (3 of 4)</vt:lpstr>
      <vt:lpstr>The Industrial Revolution and Capitalism (4 of 4)</vt:lpstr>
      <vt:lpstr>Social Movements</vt:lpstr>
      <vt:lpstr>Conflict, Power, and Global Politics (1 of 2)</vt:lpstr>
      <vt:lpstr>Conflict, Power, and Global Politics (2 of 2)</vt:lpstr>
      <vt:lpstr>Theories and Processes of Social Change  15.2 Summarize theories of social change: social evolution, natural cycles, conflict over power and resources, and Ogburn’s theory.</vt:lpstr>
      <vt:lpstr>Evolution from Lower to Higher</vt:lpstr>
      <vt:lpstr>Natural Cycles</vt:lpstr>
      <vt:lpstr>Figure 15.1 Marx’s Model of Historical Change</vt:lpstr>
      <vt:lpstr>Ogburn’s Theory (1 of 2)</vt:lpstr>
      <vt:lpstr>Ogburn’s Theory (2 of 2)</vt:lpstr>
      <vt:lpstr>  How Technology Is Changing Our Lives  15.3 Use the examples of the automobile and the microchip to illustrate the sociological significance of technology; include changes in ideology, norms, human relationships, education, work, business, war, and social inequality.</vt:lpstr>
      <vt:lpstr>  Extending Human Abilities</vt:lpstr>
      <vt:lpstr>  The Sociological Significance of Technology: How Technology Changes Social Life</vt:lpstr>
      <vt:lpstr>When Old Technology Was New: The Impact of the Automobile (1 of 2)</vt:lpstr>
      <vt:lpstr>When Old Technology Was New: The Impact of the Automobile (2 of 2)</vt:lpstr>
      <vt:lpstr>  The New Technology: The Microchip and Social Life</vt:lpstr>
      <vt:lpstr>Sociology and Technology: The Shifting Landscape Weaponizing Space: The Coming Star Wars</vt:lpstr>
      <vt:lpstr>Cyberspace and Social Inequality</vt:lpstr>
      <vt:lpstr>The Growth Machine versus the Earth  15.4 Explain how industrialization is related to environmental problems; contrast the environmental movement and environmental sociology; discuss the goal of harmony.</vt:lpstr>
      <vt:lpstr>The Globalization of Capitalism and the Race for Economic Growth</vt:lpstr>
      <vt:lpstr>Environmental Problems and Industrialization</vt:lpstr>
      <vt:lpstr>Figure 15.2 The Worst Hazardous Waste Sites</vt:lpstr>
      <vt:lpstr>Figure 15.3 Acid Rain</vt:lpstr>
      <vt:lpstr>Thinking Critically about Social Life: Climate Controversy, the Island Nations, and You</vt:lpstr>
      <vt:lpstr>Thinking Critically about Social Life Eco-sabotage</vt:lpstr>
      <vt:lpstr>Environmental Sociology</vt:lpstr>
      <vt:lpstr>Technology and the Environment: The Goal of Harmony</vt:lpstr>
      <vt:lpstr>Photo Credits</vt:lpstr>
      <vt:lpstr>Copyright</vt:lpstr>
    </vt:vector>
  </TitlesOfParts>
  <Company>echosvoice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Sociology</dc:subject>
  <dc:creator>Echo Swinford</dc:creator>
  <cp:lastModifiedBy>Borja, Liza Marie</cp:lastModifiedBy>
  <cp:revision>294</cp:revision>
  <cp:lastPrinted>2017-10-10T16:06:37Z</cp:lastPrinted>
  <dcterms:created xsi:type="dcterms:W3CDTF">2014-07-14T20:04:21Z</dcterms:created>
  <dcterms:modified xsi:type="dcterms:W3CDTF">2018-03-06T06:26:46Z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agembala</vt:lpwstr>
  </property>
  <property fmtid="{D5CDD505-2E9C-101B-9397-08002B2CF9AE}" pid="3" name="Offisync_ServerID">
    <vt:lpwstr>7e960520-0e88-4f05-9fa0-24079b61e486</vt:lpwstr>
  </property>
  <property fmtid="{D5CDD505-2E9C-101B-9397-08002B2CF9AE}" pid="4" name="Jive_VersionGuid">
    <vt:lpwstr>085e3b80-19bf-40c7-a2f2-e69e8ac20e07</vt:lpwstr>
  </property>
  <property fmtid="{D5CDD505-2E9C-101B-9397-08002B2CF9AE}" pid="5" name="Offisync_UpdateToken">
    <vt:lpwstr>2</vt:lpwstr>
  </property>
  <property fmtid="{D5CDD505-2E9C-101B-9397-08002B2CF9AE}" pid="6" name="Offisync_ProviderInitializationData">
    <vt:lpwstr>https://neo.pearson.com</vt:lpwstr>
  </property>
  <property fmtid="{D5CDD505-2E9C-101B-9397-08002B2CF9AE}" pid="7" name="Offisync_UniqueId">
    <vt:lpwstr>669364</vt:lpwstr>
  </property>
</Properties>
</file>