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272" r:id="rId2"/>
    <p:sldId id="257" r:id="rId3"/>
    <p:sldId id="259" r:id="rId4"/>
    <p:sldId id="279" r:id="rId5"/>
    <p:sldId id="280" r:id="rId6"/>
    <p:sldId id="260" r:id="rId7"/>
    <p:sldId id="278" r:id="rId8"/>
    <p:sldId id="261" r:id="rId9"/>
    <p:sldId id="262" r:id="rId10"/>
    <p:sldId id="263" r:id="rId11"/>
    <p:sldId id="264" r:id="rId12"/>
    <p:sldId id="276" r:id="rId13"/>
    <p:sldId id="265" r:id="rId14"/>
    <p:sldId id="266" r:id="rId15"/>
    <p:sldId id="277" r:id="rId16"/>
    <p:sldId id="268" r:id="rId17"/>
    <p:sldId id="269" r:id="rId18"/>
    <p:sldId id="270" r:id="rId19"/>
    <p:sldId id="271" r:id="rId20"/>
    <p:sldId id="281" r:id="rId21"/>
  </p:sldIdLst>
  <p:sldSz cx="9144000" cy="6858000" type="screen4x3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48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handoutMaster" Target="handoutMasters/handout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B91122F2-A75B-48F4-B158-7B3E9586AD20}" type="datetimeFigureOut">
              <a:rPr lang="en-US" smtClean="0"/>
              <a:t>1/30/19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66379F4D-CEE8-4F9E-80BD-7200E252C4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4241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8C22EF25-754E-4E3A-92D0-B4971E0D7B9D}" type="datetimeFigureOut">
              <a:rPr lang="en-US" smtClean="0"/>
              <a:t>1/30/19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05E931A8-55C0-46F9-9CFE-5B9BB1195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397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92C7E6-0B2F-4F33-A9C6-3F1C12C1EC2B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79FDE-6A21-4E62-B690-FDA215929F0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5CF57-1B9F-4579-93F4-93F0F0816B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970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79FDE-6A21-4E62-B690-FDA215929F0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5CF57-1B9F-4579-93F4-93F0F0816B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592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79FDE-6A21-4E62-B690-FDA215929F0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5CF57-1B9F-4579-93F4-93F0F0816B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760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79FDE-6A21-4E62-B690-FDA215929F0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5CF57-1B9F-4579-93F4-93F0F0816B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915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79FDE-6A21-4E62-B690-FDA215929F0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5CF57-1B9F-4579-93F4-93F0F0816B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48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79FDE-6A21-4E62-B690-FDA215929F0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5CF57-1B9F-4579-93F4-93F0F0816B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196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79FDE-6A21-4E62-B690-FDA215929F0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5CF57-1B9F-4579-93F4-93F0F0816B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132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79FDE-6A21-4E62-B690-FDA215929F0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5CF57-1B9F-4579-93F4-93F0F0816B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127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79FDE-6A21-4E62-B690-FDA215929F0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5CF57-1B9F-4579-93F4-93F0F0816B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419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79FDE-6A21-4E62-B690-FDA215929F0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5CF57-1B9F-4579-93F4-93F0F0816B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203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79FDE-6A21-4E62-B690-FDA215929F0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5CF57-1B9F-4579-93F4-93F0F0816B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286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79FDE-6A21-4E62-B690-FDA215929F0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25CF57-1B9F-4579-93F4-93F0F0816B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064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%10Chp17-01p489.gif%20%20%20%20%20%20%20%20%20%20%20%20%20%20%20%20%20%20%20%20%20%20%20%20%20%20%20%20%20%20%20%20%20%20%20%20%20%20%20%20%20%20%20%20%20%20%200007108B%0cMacintosh%20HD%20%20%20%20%20%20%20%20%20%20%20%20%20%20%20%20%20%20%20ABA78158:" TargetMode="External"/><Relationship Id="rId4" Type="http://schemas.openxmlformats.org/officeDocument/2006/relationships/image" Target="../media/image2.png"/><Relationship Id="rId5" Type="http://schemas.openxmlformats.org/officeDocument/2006/relationships/image" Target="../media/image3.jpeg"/><Relationship Id="rId6" Type="http://schemas.openxmlformats.org/officeDocument/2006/relationships/image" Target="../media/image4.png"/><Relationship Id="rId7" Type="http://schemas.openxmlformats.org/officeDocument/2006/relationships/image" Target="%11chap17-09p501.gif%20%20%20%20%20%20%20%20%20%20%20%20%20%20%20%20%20%20%20%20%20%20%20%20%20%20%20%20%20%20%20%20%20%20%20%20%20%20%20%20%20%20%20%20%20%2000B7B500%03HSS%20%20%20%20%20%20%20%20%20%20%20%20%20%20%20%20%20%20%20%20%20%20%20%20%20%20%20%20B29D2FCA:" TargetMode="Externa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%11chap17-09p501.gif%20%20%20%20%20%20%20%20%20%20%20%20%20%20%20%20%20%20%20%20%20%20%20%20%20%20%20%20%20%20%20%20%20%20%20%20%20%20%20%20%20%20%20%20%20%2000B7B500%03HSS%20%20%20%20%20%20%20%20%20%20%20%20%20%20%20%20%20%20%20%20%20%20%20%20%20%20%20%20B29D2FCA: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038600" y="457200"/>
            <a:ext cx="4572000" cy="2966402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800" dirty="0" smtClean="0">
                <a:solidFill>
                  <a:schemeClr val="bg1"/>
                </a:solidFill>
              </a:rPr>
              <a:t>The Second Industrial System Moves South</a:t>
            </a:r>
          </a:p>
        </p:txBody>
      </p:sp>
      <p:pic>
        <p:nvPicPr>
          <p:cNvPr id="2052" name="Picture 5" descr="Chp17-01p489.gif                                               0007108BMacintosh HD                   ABA78158:"/>
          <p:cNvPicPr>
            <a:picLocks noGrp="1" noChangeAspect="1" noChangeArrowheads="1"/>
          </p:cNvPicPr>
          <p:nvPr>
            <p:ph type="subTitle" idx="1"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3640454"/>
            <a:ext cx="2948027" cy="2926080"/>
          </a:xfr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67" y="389313"/>
            <a:ext cx="1807288" cy="2468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 descr="freedmenschoo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3640454"/>
            <a:ext cx="3793689" cy="2834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chap17-09p501.gif                                              00B7B500HSS                            B29D2FCA:"/>
          <p:cNvPicPr>
            <a:picLocks noChangeAspect="1" noChangeArrowheads="1"/>
          </p:cNvPicPr>
          <p:nvPr/>
        </p:nvPicPr>
        <p:blipFill>
          <a:blip r:embed="rId6" r:link="rId7" cstate="print"/>
          <a:srcRect/>
          <a:stretch>
            <a:fillRect/>
          </a:stretch>
        </p:blipFill>
        <p:spPr bwMode="auto">
          <a:xfrm>
            <a:off x="2575717" y="1295400"/>
            <a:ext cx="1126653" cy="2011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997726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The South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3434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Meanwhile, in the South…</a:t>
            </a:r>
          </a:p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Reconstruction:  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Era after the Civil War – 1877, when Republicans were influential in the South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The fate of African Americans in the South hung in the balance.  Former southern elites wanted to reinstitute a version of slavery.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The issues of modernizing and industrializing the South were significant.</a:t>
            </a:r>
          </a:p>
        </p:txBody>
      </p:sp>
    </p:spTree>
    <p:extLst>
      <p:ext uri="{BB962C8B-B14F-4D97-AF65-F5344CB8AC3E}">
        <p14:creationId xmlns:p14="http://schemas.microsoft.com/office/powerpoint/2010/main" val="3080835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Reconstruction: Politics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4572000" cy="51054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solidFill>
                  <a:schemeClr val="bg1"/>
                </a:solidFill>
              </a:rPr>
              <a:t>4 million freed slaves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		* 13</a:t>
            </a:r>
            <a:r>
              <a:rPr lang="en-US" sz="2000" baseline="30000" dirty="0" smtClean="0">
                <a:solidFill>
                  <a:schemeClr val="bg1"/>
                </a:solidFill>
              </a:rPr>
              <a:t>th</a:t>
            </a:r>
            <a:r>
              <a:rPr lang="en-US" sz="2000" dirty="0" smtClean="0">
                <a:solidFill>
                  <a:schemeClr val="bg1"/>
                </a:solidFill>
              </a:rPr>
              <a:t> Amendment: ended slavery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		* 14</a:t>
            </a:r>
            <a:r>
              <a:rPr lang="en-US" sz="2000" baseline="30000" dirty="0" smtClean="0">
                <a:solidFill>
                  <a:schemeClr val="bg1"/>
                </a:solidFill>
              </a:rPr>
              <a:t>th</a:t>
            </a:r>
            <a:r>
              <a:rPr lang="en-US" sz="2000" dirty="0" smtClean="0">
                <a:solidFill>
                  <a:schemeClr val="bg1"/>
                </a:solidFill>
              </a:rPr>
              <a:t> Amendment: defined 	national citizenship to 		include “all persons born or 	naturalized in the United States</a:t>
            </a:r>
            <a:r>
              <a:rPr lang="en-US" sz="2000" dirty="0" smtClean="0">
                <a:solidFill>
                  <a:schemeClr val="bg1"/>
                </a:solidFill>
              </a:rPr>
              <a:t>” 	but excluded Native Americans </a:t>
            </a:r>
            <a:endParaRPr lang="en-US" sz="2000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		* 15</a:t>
            </a:r>
            <a:r>
              <a:rPr lang="en-US" sz="2000" baseline="30000" dirty="0" smtClean="0">
                <a:solidFill>
                  <a:schemeClr val="bg1"/>
                </a:solidFill>
              </a:rPr>
              <a:t>th</a:t>
            </a:r>
            <a:r>
              <a:rPr lang="en-US" sz="2000" dirty="0" smtClean="0">
                <a:solidFill>
                  <a:schemeClr val="bg1"/>
                </a:solidFill>
              </a:rPr>
              <a:t> Amendment: extended the 	vote to black men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000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solidFill>
                  <a:schemeClr val="bg1"/>
                </a:solidFill>
              </a:rPr>
              <a:t>The federal government made promises to African Americans.  Would it keep them?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000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solidFill>
                  <a:schemeClr val="bg1"/>
                </a:solidFill>
              </a:rPr>
              <a:t>Freed male slaves voted:  ??</a:t>
            </a:r>
          </a:p>
          <a:p>
            <a:pPr eaLnBrk="1" hangingPunct="1">
              <a:lnSpc>
                <a:spcPct val="90000"/>
              </a:lnSpc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800" dirty="0" smtClean="0"/>
              <a:t>		</a:t>
            </a:r>
          </a:p>
        </p:txBody>
      </p:sp>
      <p:pic>
        <p:nvPicPr>
          <p:cNvPr id="24580" name="Picture 4" descr="1stvote"/>
          <p:cNvPicPr>
            <a:picLocks noChangeAspect="1" noChangeArrowheads="1"/>
          </p:cNvPicPr>
          <p:nvPr/>
        </p:nvPicPr>
        <p:blipFill>
          <a:blip r:embed="rId2" cstate="print"/>
          <a:srcRect l="3252" b="21318"/>
          <a:stretch>
            <a:fillRect/>
          </a:stretch>
        </p:blipFill>
        <p:spPr bwMode="auto">
          <a:xfrm>
            <a:off x="5365750" y="1600200"/>
            <a:ext cx="3201988" cy="437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0117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Black, Southern Elected Officials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447800"/>
            <a:ext cx="5867400" cy="44826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0" y="62484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Racist image coming next.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6416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0"/>
            <a:ext cx="48707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76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The Meaning of Freedom: Education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3124200" cy="41148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solidFill>
                  <a:schemeClr val="bg1"/>
                </a:solidFill>
              </a:rPr>
              <a:t>African Americans from the North traveled south to help.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solidFill>
                  <a:schemeClr val="bg1"/>
                </a:solidFill>
              </a:rPr>
              <a:t>F</a:t>
            </a:r>
            <a:r>
              <a:rPr lang="en-US" sz="2400" dirty="0" smtClean="0">
                <a:solidFill>
                  <a:schemeClr val="bg1"/>
                </a:solidFill>
              </a:rPr>
              <a:t>irst state-funded systems of education in the South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400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solidFill>
                  <a:schemeClr val="bg1"/>
                </a:solidFill>
              </a:rPr>
              <a:t>1865-1880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	* African American school attendance: from 5 to 40%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	* White school attendance: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	from 20 to 60%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 smtClean="0"/>
          </a:p>
        </p:txBody>
      </p:sp>
      <p:pic>
        <p:nvPicPr>
          <p:cNvPr id="25604" name="Picture 5" descr="freedmenschoo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1371600"/>
            <a:ext cx="4533900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4419600" y="4876800"/>
            <a:ext cx="4267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What else did African Americans do after the Civil War that suggests what they thought freedom meant?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62484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Another racist image coming.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009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Southern White Elites Wanted To Reassert Their Power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600200"/>
            <a:ext cx="6400800" cy="514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908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Republicans: Federal Grants to Companies to move South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3352800" y="2514600"/>
            <a:ext cx="2514600" cy="2133600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chemeClr val="bg1"/>
                </a:solidFill>
              </a:rPr>
              <a:t>Railroads</a:t>
            </a:r>
          </a:p>
          <a:p>
            <a:pPr eaLnBrk="1" hangingPunct="1"/>
            <a:r>
              <a:rPr lang="en-US" sz="3600" dirty="0" smtClean="0">
                <a:solidFill>
                  <a:schemeClr val="bg1"/>
                </a:solidFill>
              </a:rPr>
              <a:t>Timber</a:t>
            </a:r>
          </a:p>
          <a:p>
            <a:pPr eaLnBrk="1" hangingPunct="1"/>
            <a:r>
              <a:rPr lang="en-US" sz="3600" dirty="0" smtClean="0">
                <a:solidFill>
                  <a:schemeClr val="bg1"/>
                </a:solidFill>
              </a:rPr>
              <a:t>Mining</a:t>
            </a:r>
          </a:p>
          <a:p>
            <a:pPr eaLnBrk="1" hangingPunct="1">
              <a:buFontTx/>
              <a:buNone/>
            </a:pPr>
            <a:endParaRPr lang="en-US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381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The Republicans encounter an obstacle: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229600" cy="39624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Poor blacks and whites often did not want to work in factories.</a:t>
            </a:r>
          </a:p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Freed slaves wanted land. </a:t>
            </a:r>
          </a:p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The Republicans wouldn’t give them land:</a:t>
            </a:r>
          </a:p>
          <a:p>
            <a:pPr eaLnBrk="1" hangingPunct="1">
              <a:buFontTx/>
              <a:buNone/>
            </a:pPr>
            <a:r>
              <a:rPr lang="en-US" dirty="0" smtClean="0">
                <a:solidFill>
                  <a:schemeClr val="bg1"/>
                </a:solidFill>
              </a:rPr>
              <a:t>			</a:t>
            </a:r>
          </a:p>
          <a:p>
            <a:pPr eaLnBrk="1" hangingPunct="1">
              <a:buFontTx/>
              <a:buNone/>
            </a:pPr>
            <a:r>
              <a:rPr lang="en-US" dirty="0" smtClean="0">
                <a:solidFill>
                  <a:schemeClr val="bg1"/>
                </a:solidFill>
              </a:rPr>
              <a:t>			PRIVATE PROPERTY</a:t>
            </a:r>
          </a:p>
        </p:txBody>
      </p:sp>
    </p:spTree>
    <p:extLst>
      <p:ext uri="{BB962C8B-B14F-4D97-AF65-F5344CB8AC3E}">
        <p14:creationId xmlns:p14="http://schemas.microsoft.com/office/powerpoint/2010/main" val="2194196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The Dilemma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81000" y="2286000"/>
            <a:ext cx="4038600" cy="29718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Freed slaves want land and freedom.</a:t>
            </a:r>
          </a:p>
          <a:p>
            <a:pPr eaLnBrk="1" hangingPunct="1"/>
            <a:endParaRPr lang="en-US" dirty="0" smtClean="0">
              <a:solidFill>
                <a:schemeClr val="bg1"/>
              </a:solidFill>
            </a:endParaRPr>
          </a:p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Former slave owners want to recreate the conditions of slavery.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48200" y="1981200"/>
            <a:ext cx="4038600" cy="26670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dirty="0" smtClean="0"/>
          </a:p>
          <a:p>
            <a:pPr eaLnBrk="1" hangingPunct="1">
              <a:buFontTx/>
              <a:buNone/>
            </a:pPr>
            <a:endParaRPr lang="en-US" dirty="0" smtClean="0"/>
          </a:p>
          <a:p>
            <a:pPr eaLnBrk="1" hangingPunct="1">
              <a:buFontTx/>
              <a:buNone/>
            </a:pPr>
            <a:r>
              <a:rPr lang="en-US" dirty="0" smtClean="0"/>
              <a:t>		</a:t>
            </a:r>
            <a:r>
              <a:rPr lang="en-US" sz="3200" dirty="0" smtClean="0">
                <a:solidFill>
                  <a:schemeClr val="bg1"/>
                </a:solidFill>
              </a:rPr>
              <a:t>Sharecropping </a:t>
            </a:r>
          </a:p>
        </p:txBody>
      </p:sp>
      <p:sp>
        <p:nvSpPr>
          <p:cNvPr id="28677" name="AutoShape 5"/>
          <p:cNvSpPr>
            <a:spLocks noChangeArrowheads="1"/>
          </p:cNvSpPr>
          <p:nvPr/>
        </p:nvSpPr>
        <p:spPr bwMode="auto">
          <a:xfrm>
            <a:off x="4343400" y="3124200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677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Sharecropping as an Unfair “Compromise”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4572000"/>
            <a:ext cx="7772400" cy="1219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solidFill>
                  <a:schemeClr val="bg1"/>
                </a:solidFill>
              </a:rPr>
              <a:t>The sharecropping system emerged  by the mid-1870s.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solidFill>
                  <a:schemeClr val="bg1"/>
                </a:solidFill>
              </a:rPr>
              <a:t>Sharecropping </a:t>
            </a:r>
            <a:r>
              <a:rPr lang="en-US" sz="2400" smtClean="0">
                <a:solidFill>
                  <a:schemeClr val="bg1"/>
                </a:solidFill>
              </a:rPr>
              <a:t>kept most black </a:t>
            </a:r>
            <a:r>
              <a:rPr lang="en-US" sz="2400" dirty="0" smtClean="0">
                <a:solidFill>
                  <a:schemeClr val="bg1"/>
                </a:solidFill>
              </a:rPr>
              <a:t>people desperately poor and was not that different than slavery.</a:t>
            </a:r>
          </a:p>
        </p:txBody>
      </p:sp>
      <p:pic>
        <p:nvPicPr>
          <p:cNvPr id="29700" name="Picture 4" descr="tenanc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600200"/>
            <a:ext cx="8001000" cy="2615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TextBox 4"/>
          <p:cNvSpPr txBox="1">
            <a:spLocks noChangeArrowheads="1"/>
          </p:cNvSpPr>
          <p:nvPr/>
        </p:nvSpPr>
        <p:spPr bwMode="auto">
          <a:xfrm>
            <a:off x="381000" y="6096000"/>
            <a:ext cx="8534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 smtClean="0">
                <a:solidFill>
                  <a:prstClr val="white"/>
                </a:solidFill>
              </a:rPr>
              <a:t>  http</a:t>
            </a:r>
            <a:r>
              <a:rPr lang="en-US" dirty="0">
                <a:solidFill>
                  <a:prstClr val="white"/>
                </a:solidFill>
              </a:rPr>
              <a:t>://</a:t>
            </a:r>
            <a:r>
              <a:rPr lang="en-US" dirty="0" err="1">
                <a:solidFill>
                  <a:prstClr val="white"/>
                </a:solidFill>
              </a:rPr>
              <a:t>www.pbs.org</a:t>
            </a:r>
            <a:r>
              <a:rPr lang="en-US" dirty="0">
                <a:solidFill>
                  <a:prstClr val="white"/>
                </a:solidFill>
              </a:rPr>
              <a:t>/</a:t>
            </a:r>
            <a:r>
              <a:rPr lang="en-US" dirty="0" err="1">
                <a:solidFill>
                  <a:prstClr val="white"/>
                </a:solidFill>
              </a:rPr>
              <a:t>tpt</a:t>
            </a:r>
            <a:r>
              <a:rPr lang="en-US" dirty="0">
                <a:solidFill>
                  <a:prstClr val="white"/>
                </a:solidFill>
              </a:rPr>
              <a:t>/slavery-by-another-name/themes/sharecropping/</a:t>
            </a:r>
          </a:p>
        </p:txBody>
      </p:sp>
    </p:spTree>
    <p:extLst>
      <p:ext uri="{BB962C8B-B14F-4D97-AF65-F5344CB8AC3E}">
        <p14:creationId xmlns:p14="http://schemas.microsoft.com/office/powerpoint/2010/main" val="1903981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Vagrancy Laws and Chain Gangs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4624" r="4624"/>
          <a:stretch>
            <a:fillRect/>
          </a:stretch>
        </p:blipFill>
        <p:spPr>
          <a:xfrm>
            <a:off x="457200" y="1600200"/>
            <a:ext cx="5569920" cy="306324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3276600"/>
            <a:ext cx="32004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1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High tenancy and turnover rates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3352800" cy="4495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solidFill>
                  <a:schemeClr val="bg1"/>
                </a:solidFill>
              </a:rPr>
              <a:t>By 1880, nearly 75% of all Southern farms were operated by tenants and sharecroppers.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400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solidFill>
                  <a:schemeClr val="bg1"/>
                </a:solidFill>
              </a:rPr>
              <a:t>1/3 of white farmers were tenants/ sharecroppers.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400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solidFill>
                  <a:schemeClr val="bg1"/>
                </a:solidFill>
              </a:rPr>
              <a:t>Almost ¾ African American farmers were tenants/ sharecroppers.</a:t>
            </a:r>
          </a:p>
        </p:txBody>
      </p:sp>
      <p:pic>
        <p:nvPicPr>
          <p:cNvPr id="30724" name="Picture 4" descr="farmtenanc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295400"/>
            <a:ext cx="4243388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95945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dirty="0" smtClean="0">
                <a:solidFill>
                  <a:schemeClr val="bg1"/>
                </a:solidFill>
              </a:rPr>
              <a:t>Southern Democrats Vie to Regain Authority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4876800" cy="4724400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n-US" sz="2400" dirty="0" smtClean="0">
                <a:solidFill>
                  <a:schemeClr val="bg1"/>
                </a:solidFill>
              </a:rPr>
              <a:t>Land owners threatened African American tenants who voted.</a:t>
            </a:r>
          </a:p>
          <a:p>
            <a:pPr eaLnBrk="1" hangingPunct="1"/>
            <a:r>
              <a:rPr lang="en-US" sz="2400" dirty="0" smtClean="0">
                <a:solidFill>
                  <a:schemeClr val="bg1"/>
                </a:solidFill>
              </a:rPr>
              <a:t>The Ku Klux Klan was founded in 1866 and existed to terrorize African Americans into subordination.  Lynching was one technique.</a:t>
            </a:r>
          </a:p>
          <a:p>
            <a:pPr eaLnBrk="1" hangingPunct="1"/>
            <a:r>
              <a:rPr lang="en-US" sz="2400" dirty="0" smtClean="0">
                <a:solidFill>
                  <a:schemeClr val="bg1"/>
                </a:solidFill>
              </a:rPr>
              <a:t>Federal troops remained in the South.</a:t>
            </a:r>
          </a:p>
          <a:p>
            <a:pPr eaLnBrk="1" hangingPunct="1"/>
            <a:r>
              <a:rPr lang="en-US" sz="2400" dirty="0" smtClean="0">
                <a:solidFill>
                  <a:schemeClr val="bg1"/>
                </a:solidFill>
              </a:rPr>
              <a:t>Democrats advised poor whites that the Republican party was the party of African Americans.</a:t>
            </a:r>
          </a:p>
          <a:p>
            <a:pPr eaLnBrk="1" hangingPunct="1"/>
            <a:r>
              <a:rPr lang="en-US" sz="2400" dirty="0">
                <a:solidFill>
                  <a:schemeClr val="bg1"/>
                </a:solidFill>
              </a:rPr>
              <a:t>E</a:t>
            </a:r>
            <a:r>
              <a:rPr lang="en-US" sz="2400" dirty="0" smtClean="0">
                <a:solidFill>
                  <a:schemeClr val="bg1"/>
                </a:solidFill>
              </a:rPr>
              <a:t>nd of Reconstruction; former slave holders were back in charge.</a:t>
            </a:r>
          </a:p>
          <a:p>
            <a:pPr eaLnBrk="1" hangingPunct="1"/>
            <a:endParaRPr lang="en-US" sz="2400" dirty="0" smtClean="0"/>
          </a:p>
        </p:txBody>
      </p:sp>
      <p:pic>
        <p:nvPicPr>
          <p:cNvPr id="31748" name="Picture 4" descr="chap17-09p501.gif                                              00B7B500HSS                            B29D2FCA: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6394450" y="1981200"/>
            <a:ext cx="2546350" cy="454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05451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The Failure of Reconstruction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11768" r="1176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78889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Southern Industrialization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524000"/>
            <a:ext cx="7772400" cy="35052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Government grants </a:t>
            </a:r>
            <a:r>
              <a:rPr lang="en-US" dirty="0" smtClean="0">
                <a:solidFill>
                  <a:schemeClr val="bg1"/>
                </a:solidFill>
              </a:rPr>
              <a:t>to railroads.</a:t>
            </a:r>
          </a:p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Southerners encounter consumer goods.</a:t>
            </a:r>
          </a:p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The quest for cash.</a:t>
            </a:r>
          </a:p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Subsistence to cash-crop farming.</a:t>
            </a:r>
          </a:p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Cotton prices drop.</a:t>
            </a:r>
          </a:p>
        </p:txBody>
      </p:sp>
      <p:pic>
        <p:nvPicPr>
          <p:cNvPr id="3074" name="Picture 2" descr="http://xroads.virginia.edu/%7Eclass/am485_98/hall/nw9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343400"/>
            <a:ext cx="2464705" cy="1908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4083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2362200" cy="5334000"/>
          </a:xfrm>
        </p:spPr>
        <p:txBody>
          <a:bodyPr/>
          <a:lstStyle/>
          <a:p>
            <a:pPr algn="l" eaLnBrk="1" hangingPunct="1"/>
            <a:r>
              <a:rPr lang="en-US" sz="3200" dirty="0" smtClean="0">
                <a:solidFill>
                  <a:schemeClr val="bg1"/>
                </a:solidFill>
              </a:rPr>
              <a:t>Formerly Poor but</a:t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3200" dirty="0" smtClean="0">
                <a:solidFill>
                  <a:schemeClr val="bg1"/>
                </a:solidFill>
              </a:rPr>
              <a:t>Independent White Land Owners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352800" y="2362200"/>
            <a:ext cx="2209800" cy="1524000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DEBT</a:t>
            </a:r>
          </a:p>
          <a:p>
            <a:pPr eaLnBrk="1" hangingPunct="1">
              <a:buFontTx/>
              <a:buNone/>
              <a:defRPr/>
            </a:pPr>
            <a:r>
              <a:rPr lang="en-US" dirty="0" smtClean="0">
                <a:solidFill>
                  <a:schemeClr val="bg1"/>
                </a:solidFill>
              </a:rPr>
              <a:t>(foreclosures)</a:t>
            </a:r>
          </a:p>
        </p:txBody>
      </p:sp>
      <p:sp>
        <p:nvSpPr>
          <p:cNvPr id="35844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6400800" y="1524000"/>
            <a:ext cx="2286000" cy="838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dirty="0" smtClean="0">
                <a:solidFill>
                  <a:schemeClr val="bg1"/>
                </a:solidFill>
              </a:rPr>
              <a:t>Sharecropping</a:t>
            </a:r>
          </a:p>
          <a:p>
            <a:pPr eaLnBrk="1" hangingPunct="1">
              <a:buFontTx/>
              <a:buNone/>
            </a:pPr>
            <a:endParaRPr lang="en-US" dirty="0" smtClean="0"/>
          </a:p>
          <a:p>
            <a:pPr eaLnBrk="1" hangingPunct="1">
              <a:buFontTx/>
              <a:buNone/>
            </a:pPr>
            <a:endParaRPr lang="en-US" dirty="0" smtClean="0"/>
          </a:p>
          <a:p>
            <a:pPr eaLnBrk="1" hangingPunct="1">
              <a:buFontTx/>
              <a:buNone/>
            </a:pPr>
            <a:endParaRPr lang="en-US" dirty="0" smtClean="0"/>
          </a:p>
          <a:p>
            <a:pPr eaLnBrk="1" hangingPunct="1">
              <a:buFontTx/>
              <a:buNone/>
            </a:pPr>
            <a:endParaRPr lang="en-US" dirty="0" smtClean="0"/>
          </a:p>
        </p:txBody>
      </p:sp>
      <p:sp>
        <p:nvSpPr>
          <p:cNvPr id="35845" name="AutoShape 5"/>
          <p:cNvSpPr>
            <a:spLocks noChangeArrowheads="1"/>
          </p:cNvSpPr>
          <p:nvPr/>
        </p:nvSpPr>
        <p:spPr bwMode="auto">
          <a:xfrm>
            <a:off x="2438400" y="2362200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5846" name="AutoShape 6"/>
          <p:cNvSpPr>
            <a:spLocks noChangeArrowheads="1"/>
          </p:cNvSpPr>
          <p:nvPr/>
        </p:nvSpPr>
        <p:spPr bwMode="auto">
          <a:xfrm rot="-2539698">
            <a:off x="5486400" y="2133600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5847" name="AutoShape 8"/>
          <p:cNvSpPr>
            <a:spLocks noChangeArrowheads="1"/>
          </p:cNvSpPr>
          <p:nvPr/>
        </p:nvSpPr>
        <p:spPr bwMode="auto">
          <a:xfrm rot="2039466">
            <a:off x="5410200" y="3581400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5848" name="Text Box 9"/>
          <p:cNvSpPr txBox="1">
            <a:spLocks noChangeArrowheads="1"/>
          </p:cNvSpPr>
          <p:nvPr/>
        </p:nvSpPr>
        <p:spPr bwMode="auto">
          <a:xfrm>
            <a:off x="6400800" y="4038600"/>
            <a:ext cx="2514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prstClr val="white"/>
                </a:solidFill>
              </a:rPr>
              <a:t>Factory Work</a:t>
            </a:r>
          </a:p>
        </p:txBody>
      </p:sp>
    </p:spTree>
    <p:extLst>
      <p:ext uri="{BB962C8B-B14F-4D97-AF65-F5344CB8AC3E}">
        <p14:creationId xmlns:p14="http://schemas.microsoft.com/office/powerpoint/2010/main" val="1630348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The Dilemma for Poor Whites By the 1890s: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762000" y="3124200"/>
            <a:ext cx="3810000" cy="9906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6000" dirty="0" smtClean="0">
                <a:solidFill>
                  <a:schemeClr val="bg1"/>
                </a:solidFill>
              </a:rPr>
              <a:t>Race?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572000" y="3048000"/>
            <a:ext cx="3810000" cy="9906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6000" dirty="0" smtClean="0">
                <a:solidFill>
                  <a:schemeClr val="bg1"/>
                </a:solidFill>
              </a:rPr>
              <a:t>Class?</a:t>
            </a:r>
          </a:p>
        </p:txBody>
      </p:sp>
    </p:spTree>
    <p:extLst>
      <p:ext uri="{BB962C8B-B14F-4D97-AF65-F5344CB8AC3E}">
        <p14:creationId xmlns:p14="http://schemas.microsoft.com/office/powerpoint/2010/main" val="1583712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The Second Industrial System in the South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85800" y="2362200"/>
            <a:ext cx="3810000" cy="4114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chemeClr val="bg1"/>
                </a:solidFill>
              </a:rPr>
              <a:t>A more spatially unified nation.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chemeClr val="bg1"/>
                </a:solidFill>
              </a:rPr>
              <a:t>The spread of technology: transportation and communication links.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chemeClr val="bg1"/>
                </a:solidFill>
              </a:rPr>
              <a:t>Opportunities for upward mobility.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572000" y="2438400"/>
            <a:ext cx="3810000" cy="4114800"/>
          </a:xfrm>
        </p:spPr>
        <p:txBody>
          <a:bodyPr>
            <a:normAutofit/>
          </a:bodyPr>
          <a:lstStyle/>
          <a:p>
            <a:pPr eaLnBrk="1" hangingPunct="1"/>
            <a:r>
              <a:rPr lang="en-US" smtClean="0">
                <a:solidFill>
                  <a:schemeClr val="bg1"/>
                </a:solidFill>
              </a:rPr>
              <a:t>Segregation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</a:p>
          <a:p>
            <a:pPr eaLnBrk="1" hangingPunct="1">
              <a:buFontTx/>
              <a:buNone/>
            </a:pPr>
            <a:r>
              <a:rPr lang="en-US" dirty="0" smtClean="0">
                <a:solidFill>
                  <a:schemeClr val="bg1"/>
                </a:solidFill>
              </a:rPr>
              <a:t>	violence, and disenfranchisement </a:t>
            </a:r>
          </a:p>
          <a:p>
            <a:pPr eaLnBrk="1" hangingPunct="1">
              <a:buFontTx/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Many white farmers’ debt, despair and mounting anger</a:t>
            </a:r>
          </a:p>
        </p:txBody>
      </p:sp>
    </p:spTree>
    <p:extLst>
      <p:ext uri="{BB962C8B-B14F-4D97-AF65-F5344CB8AC3E}">
        <p14:creationId xmlns:p14="http://schemas.microsoft.com/office/powerpoint/2010/main" val="4193150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Ida B. Wells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5257800" cy="4267200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1862 – 1931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Born into slavery.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Freed by the Emancipation Proclamation.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Became a journalist who documented lynching (extrajudicial murders).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1447800"/>
            <a:ext cx="2971800" cy="2971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4572000"/>
            <a:ext cx="3810000" cy="20002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586740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https://</a:t>
            </a:r>
            <a:r>
              <a:rPr lang="en-US" dirty="0" err="1">
                <a:solidFill>
                  <a:srgbClr val="FFFFFF"/>
                </a:solidFill>
              </a:rPr>
              <a:t>www.youtube.com</a:t>
            </a:r>
            <a:r>
              <a:rPr lang="en-US" dirty="0">
                <a:solidFill>
                  <a:srgbClr val="FFFFFF"/>
                </a:solidFill>
              </a:rPr>
              <a:t>/</a:t>
            </a:r>
            <a:r>
              <a:rPr lang="en-US" dirty="0" err="1">
                <a:solidFill>
                  <a:srgbClr val="FFFFFF"/>
                </a:solidFill>
              </a:rPr>
              <a:t>watch?v</a:t>
            </a:r>
            <a:r>
              <a:rPr lang="en-US" dirty="0">
                <a:solidFill>
                  <a:srgbClr val="FFFFFF"/>
                </a:solidFill>
              </a:rPr>
              <a:t>=nvG0K5AdKiM</a:t>
            </a:r>
          </a:p>
        </p:txBody>
      </p:sp>
    </p:spTree>
    <p:extLst>
      <p:ext uri="{BB962C8B-B14F-4D97-AF65-F5344CB8AC3E}">
        <p14:creationId xmlns:p14="http://schemas.microsoft.com/office/powerpoint/2010/main" val="2443617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4220</TotalTime>
  <Words>504</Words>
  <Application>Microsoft Macintosh PowerPoint</Application>
  <PresentationFormat>On-screen Show (4:3)</PresentationFormat>
  <Paragraphs>98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1_Office Theme</vt:lpstr>
      <vt:lpstr>The Second Industrial System Moves South</vt:lpstr>
      <vt:lpstr>The South</vt:lpstr>
      <vt:lpstr>Reconstruction: Politics</vt:lpstr>
      <vt:lpstr>Black, Southern Elected Officials</vt:lpstr>
      <vt:lpstr>PowerPoint Presentation</vt:lpstr>
      <vt:lpstr>The Meaning of Freedom: Education</vt:lpstr>
      <vt:lpstr>Southern White Elites Wanted To Reassert Their Power </vt:lpstr>
      <vt:lpstr>Republicans: Federal Grants to Companies to move South</vt:lpstr>
      <vt:lpstr>The Republicans encounter an obstacle:</vt:lpstr>
      <vt:lpstr>The Dilemma</vt:lpstr>
      <vt:lpstr>Sharecropping as an Unfair “Compromise”</vt:lpstr>
      <vt:lpstr>Vagrancy Laws and Chain Gangs</vt:lpstr>
      <vt:lpstr>High tenancy and turnover rates</vt:lpstr>
      <vt:lpstr>Southern Democrats Vie to Regain Authority</vt:lpstr>
      <vt:lpstr>The Failure of Reconstruction</vt:lpstr>
      <vt:lpstr>Southern Industrialization</vt:lpstr>
      <vt:lpstr>Formerly Poor but Independent White Land Owners</vt:lpstr>
      <vt:lpstr>The Dilemma for Poor Whites By the 1890s:</vt:lpstr>
      <vt:lpstr>The Second Industrial System in the South</vt:lpstr>
      <vt:lpstr>Ida B. Wells</vt:lpstr>
    </vt:vector>
  </TitlesOfParts>
  <Company>Moravian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Berger, Jane</dc:creator>
  <cp:lastModifiedBy>Berger, Jane</cp:lastModifiedBy>
  <cp:revision>71</cp:revision>
  <cp:lastPrinted>2012-09-06T14:06:37Z</cp:lastPrinted>
  <dcterms:created xsi:type="dcterms:W3CDTF">2011-09-07T19:10:21Z</dcterms:created>
  <dcterms:modified xsi:type="dcterms:W3CDTF">2019-01-30T13:40:32Z</dcterms:modified>
</cp:coreProperties>
</file>