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9" r:id="rId4"/>
    <p:sldId id="260" r:id="rId5"/>
    <p:sldId id="261" r:id="rId6"/>
    <p:sldId id="262"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3"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B28AE7-CBCD-4683-8C94-C774D746273D}" type="doc">
      <dgm:prSet loTypeId="urn:microsoft.com/office/officeart/2016/7/layout/BasicLinearProcessNumbered" loCatId="process" qsTypeId="urn:microsoft.com/office/officeart/2005/8/quickstyle/simple1" qsCatId="simple" csTypeId="urn:microsoft.com/office/officeart/2005/8/colors/accent5_2" csCatId="accent5" phldr="1"/>
      <dgm:spPr/>
      <dgm:t>
        <a:bodyPr/>
        <a:lstStyle/>
        <a:p>
          <a:endParaRPr lang="en-US"/>
        </a:p>
      </dgm:t>
    </dgm:pt>
    <dgm:pt modelId="{F7E4EE8B-E4DD-4FF4-ABC7-1696B7EF95E3}">
      <dgm:prSet custT="1"/>
      <dgm:spPr/>
      <dgm:t>
        <a:bodyPr/>
        <a:lstStyle/>
        <a:p>
          <a:r>
            <a:rPr lang="en-US" sz="2000" dirty="0">
              <a:latin typeface="Times New Roman" panose="02020603050405020304" pitchFamily="18" charset="0"/>
              <a:cs typeface="Times New Roman" panose="02020603050405020304" pitchFamily="18" charset="0"/>
            </a:rPr>
            <a:t>Light dependent reactions occur inside the thylakoids. Chlorophyll molecules absorb sunlight and then give off high energy electrons. These high energy electrons move through a series of electron carrier proteins, called the electron transport chains, within the thylakoid membrane. NADP+ molecules accept high-energy electrons to form NADPH. NADPH carries the electrons and their energy to the next phase. Oxygen gas is released and ATP molecules are formed. ATP transfers to the light-independent reactions to provide energy for the next phase.  </a:t>
          </a:r>
        </a:p>
        <a:p>
          <a:r>
            <a:rPr lang="en-US" sz="2000" dirty="0">
              <a:latin typeface="Times New Roman" panose="02020603050405020304" pitchFamily="18" charset="0"/>
              <a:cs typeface="Times New Roman" panose="02020603050405020304" pitchFamily="18" charset="0"/>
            </a:rPr>
            <a:t>The carbon molecule is not part of this process, but the step is crucial for the process.</a:t>
          </a:r>
        </a:p>
      </dgm:t>
    </dgm:pt>
    <dgm:pt modelId="{CDB9A6E1-C5C6-491A-A61C-2B09587E7180}" type="parTrans" cxnId="{26514168-839D-4B59-9BD6-F481F89EF9AA}">
      <dgm:prSet/>
      <dgm:spPr/>
      <dgm:t>
        <a:bodyPr/>
        <a:lstStyle/>
        <a:p>
          <a:endParaRPr lang="en-US"/>
        </a:p>
      </dgm:t>
    </dgm:pt>
    <dgm:pt modelId="{D0BB3A43-F11E-46F2-A1DA-5BF174343930}" type="sibTrans" cxnId="{26514168-839D-4B59-9BD6-F481F89EF9AA}">
      <dgm:prSet phldrT="1" phldr="0"/>
      <dgm:spPr/>
      <dgm:t>
        <a:bodyPr/>
        <a:lstStyle/>
        <a:p>
          <a:r>
            <a:rPr lang="en-US" dirty="0"/>
            <a:t>1</a:t>
          </a:r>
        </a:p>
      </dgm:t>
    </dgm:pt>
    <dgm:pt modelId="{B39F94E7-4702-4B51-9369-FB8F660B7135}" type="pres">
      <dgm:prSet presAssocID="{03B28AE7-CBCD-4683-8C94-C774D746273D}" presName="Name0" presStyleCnt="0">
        <dgm:presLayoutVars>
          <dgm:animLvl val="lvl"/>
          <dgm:resizeHandles val="exact"/>
        </dgm:presLayoutVars>
      </dgm:prSet>
      <dgm:spPr/>
    </dgm:pt>
    <dgm:pt modelId="{B110D798-16B5-47B2-B1F8-4A4EB8AEE7E2}" type="pres">
      <dgm:prSet presAssocID="{F7E4EE8B-E4DD-4FF4-ABC7-1696B7EF95E3}" presName="compositeNode" presStyleCnt="0">
        <dgm:presLayoutVars>
          <dgm:bulletEnabled val="1"/>
        </dgm:presLayoutVars>
      </dgm:prSet>
      <dgm:spPr/>
    </dgm:pt>
    <dgm:pt modelId="{9A0C4FD4-BFB8-4994-9854-FEA117BC0928}" type="pres">
      <dgm:prSet presAssocID="{F7E4EE8B-E4DD-4FF4-ABC7-1696B7EF95E3}" presName="bgRect" presStyleLbl="bgAccFollowNode1" presStyleIdx="0" presStyleCnt="1" custLinFactNeighborX="-2" custLinFactNeighborY="-5488"/>
      <dgm:spPr/>
    </dgm:pt>
    <dgm:pt modelId="{5343A6FE-2DA5-443E-B741-C31AEE3CDD9F}" type="pres">
      <dgm:prSet presAssocID="{D0BB3A43-F11E-46F2-A1DA-5BF174343930}" presName="sibTransNodeCircle" presStyleLbl="alignNode1" presStyleIdx="0" presStyleCnt="2">
        <dgm:presLayoutVars>
          <dgm:chMax val="0"/>
          <dgm:bulletEnabled/>
        </dgm:presLayoutVars>
      </dgm:prSet>
      <dgm:spPr/>
    </dgm:pt>
    <dgm:pt modelId="{59F0AA40-8FFA-4CA2-99E1-40B51E72CF24}" type="pres">
      <dgm:prSet presAssocID="{F7E4EE8B-E4DD-4FF4-ABC7-1696B7EF95E3}" presName="bottomLine" presStyleLbl="alignNode1" presStyleIdx="1" presStyleCnt="2">
        <dgm:presLayoutVars/>
      </dgm:prSet>
      <dgm:spPr/>
    </dgm:pt>
    <dgm:pt modelId="{B88050CB-00C3-49BB-9213-DE5B00A12B72}" type="pres">
      <dgm:prSet presAssocID="{F7E4EE8B-E4DD-4FF4-ABC7-1696B7EF95E3}" presName="nodeText" presStyleLbl="bgAccFollowNode1" presStyleIdx="0" presStyleCnt="1">
        <dgm:presLayoutVars>
          <dgm:bulletEnabled val="1"/>
        </dgm:presLayoutVars>
      </dgm:prSet>
      <dgm:spPr/>
    </dgm:pt>
  </dgm:ptLst>
  <dgm:cxnLst>
    <dgm:cxn modelId="{26514168-839D-4B59-9BD6-F481F89EF9AA}" srcId="{03B28AE7-CBCD-4683-8C94-C774D746273D}" destId="{F7E4EE8B-E4DD-4FF4-ABC7-1696B7EF95E3}" srcOrd="0" destOrd="0" parTransId="{CDB9A6E1-C5C6-491A-A61C-2B09587E7180}" sibTransId="{D0BB3A43-F11E-46F2-A1DA-5BF174343930}"/>
    <dgm:cxn modelId="{DB6A968E-ADC7-4284-8A0A-D45351259263}" type="presOf" srcId="{F7E4EE8B-E4DD-4FF4-ABC7-1696B7EF95E3}" destId="{B88050CB-00C3-49BB-9213-DE5B00A12B72}" srcOrd="1" destOrd="0" presId="urn:microsoft.com/office/officeart/2016/7/layout/BasicLinearProcessNumbered"/>
    <dgm:cxn modelId="{BA1ED2AA-DFD2-480B-9AD1-42B74B9F9CB5}" type="presOf" srcId="{D0BB3A43-F11E-46F2-A1DA-5BF174343930}" destId="{5343A6FE-2DA5-443E-B741-C31AEE3CDD9F}" srcOrd="0" destOrd="0" presId="urn:microsoft.com/office/officeart/2016/7/layout/BasicLinearProcessNumbered"/>
    <dgm:cxn modelId="{F002A1CD-93A1-4651-9911-063353DF32FD}" type="presOf" srcId="{F7E4EE8B-E4DD-4FF4-ABC7-1696B7EF95E3}" destId="{9A0C4FD4-BFB8-4994-9854-FEA117BC0928}" srcOrd="0" destOrd="0" presId="urn:microsoft.com/office/officeart/2016/7/layout/BasicLinearProcessNumbered"/>
    <dgm:cxn modelId="{EC2ED4F8-1D81-4787-B9AB-6B428BCE06B2}" type="presOf" srcId="{03B28AE7-CBCD-4683-8C94-C774D746273D}" destId="{B39F94E7-4702-4B51-9369-FB8F660B7135}" srcOrd="0" destOrd="0" presId="urn:microsoft.com/office/officeart/2016/7/layout/BasicLinearProcessNumbered"/>
    <dgm:cxn modelId="{1EDF617A-4D09-4CF7-BDDC-6ED0888B1AFC}" type="presParOf" srcId="{B39F94E7-4702-4B51-9369-FB8F660B7135}" destId="{B110D798-16B5-47B2-B1F8-4A4EB8AEE7E2}" srcOrd="0" destOrd="0" presId="urn:microsoft.com/office/officeart/2016/7/layout/BasicLinearProcessNumbered"/>
    <dgm:cxn modelId="{F1743F21-FD24-4396-AC58-56BBBE9E6AB4}" type="presParOf" srcId="{B110D798-16B5-47B2-B1F8-4A4EB8AEE7E2}" destId="{9A0C4FD4-BFB8-4994-9854-FEA117BC0928}" srcOrd="0" destOrd="0" presId="urn:microsoft.com/office/officeart/2016/7/layout/BasicLinearProcessNumbered"/>
    <dgm:cxn modelId="{844D32B2-4140-411B-9CC8-41DA7FAC7218}" type="presParOf" srcId="{B110D798-16B5-47B2-B1F8-4A4EB8AEE7E2}" destId="{5343A6FE-2DA5-443E-B741-C31AEE3CDD9F}" srcOrd="1" destOrd="0" presId="urn:microsoft.com/office/officeart/2016/7/layout/BasicLinearProcessNumbered"/>
    <dgm:cxn modelId="{254987B7-3CF4-4714-8FB1-4CB7E3FE2D15}" type="presParOf" srcId="{B110D798-16B5-47B2-B1F8-4A4EB8AEE7E2}" destId="{59F0AA40-8FFA-4CA2-99E1-40B51E72CF24}" srcOrd="2" destOrd="0" presId="urn:microsoft.com/office/officeart/2016/7/layout/BasicLinearProcessNumbered"/>
    <dgm:cxn modelId="{7606AECF-5DEE-49F3-81E1-559CDCFD2A79}" type="presParOf" srcId="{B110D798-16B5-47B2-B1F8-4A4EB8AEE7E2}" destId="{B88050CB-00C3-49BB-9213-DE5B00A12B72}"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0C4FD4-BFB8-4994-9854-FEA117BC0928}">
      <dsp:nvSpPr>
        <dsp:cNvPr id="0" name=""/>
        <dsp:cNvSpPr/>
      </dsp:nvSpPr>
      <dsp:spPr>
        <a:xfrm>
          <a:off x="5165" y="0"/>
          <a:ext cx="11019178" cy="4171023"/>
        </a:xfrm>
        <a:prstGeom prst="rect">
          <a:avLst/>
        </a:prstGeom>
        <a:solidFill>
          <a:schemeClr val="accent5">
            <a:alpha val="90000"/>
            <a:tint val="40000"/>
            <a:hueOff val="0"/>
            <a:satOff val="0"/>
            <a:lumOff val="0"/>
            <a:alphaOff val="0"/>
          </a:schemeClr>
        </a:solidFill>
        <a:ln w="22225" cap="rnd" cmpd="sng" algn="ctr">
          <a:solidFill>
            <a:schemeClr val="accent5">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9098" tIns="330200" rIns="859098" bIns="330200" numCol="1" spcCol="1270" anchor="t" anchorCtr="0">
          <a:noAutofit/>
        </a:bodyPr>
        <a:lstStyle/>
        <a:p>
          <a:pPr marL="0" lvl="0" indent="0" algn="l"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Light dependent reactions occur inside the thylakoids. Chlorophyll molecules absorb sunlight and then give off high energy electrons. These high energy electrons move through a series of electron carrier proteins, called the electron transport chains, within the thylakoid membrane. NADP+ molecules accept high-energy electrons to form NADPH. NADPH carries the electrons and their energy to the next phase. Oxygen gas is released and ATP molecules are formed. ATP transfers to the light-independent reactions to provide energy for the next phase.  </a:t>
          </a:r>
        </a:p>
        <a:p>
          <a:pPr marL="0" lvl="0" indent="0" algn="l"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The carbon molecule is not part of this process, but the step is crucial for the process.</a:t>
          </a:r>
        </a:p>
      </dsp:txBody>
      <dsp:txXfrm>
        <a:off x="5165" y="1584988"/>
        <a:ext cx="11019178" cy="2502613"/>
      </dsp:txXfrm>
    </dsp:sp>
    <dsp:sp modelId="{5343A6FE-2DA5-443E-B741-C31AEE3CDD9F}">
      <dsp:nvSpPr>
        <dsp:cNvPr id="0" name=""/>
        <dsp:cNvSpPr/>
      </dsp:nvSpPr>
      <dsp:spPr>
        <a:xfrm>
          <a:off x="4889321" y="417102"/>
          <a:ext cx="1251306" cy="1251306"/>
        </a:xfrm>
        <a:prstGeom prst="ellipse">
          <a:avLst/>
        </a:prstGeom>
        <a:solidFill>
          <a:schemeClr val="accent5">
            <a:hueOff val="0"/>
            <a:satOff val="0"/>
            <a:lumOff val="0"/>
            <a:alphaOff val="0"/>
          </a:schemeClr>
        </a:solidFill>
        <a:ln w="2222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7557" tIns="12700" rIns="97557" bIns="12700" numCol="1" spcCol="1270" anchor="ctr" anchorCtr="0">
          <a:noAutofit/>
        </a:bodyPr>
        <a:lstStyle/>
        <a:p>
          <a:pPr marL="0" lvl="0" indent="0" algn="ctr" defTabSz="2133600">
            <a:lnSpc>
              <a:spcPct val="90000"/>
            </a:lnSpc>
            <a:spcBef>
              <a:spcPct val="0"/>
            </a:spcBef>
            <a:spcAft>
              <a:spcPct val="35000"/>
            </a:spcAft>
            <a:buNone/>
          </a:pPr>
          <a:r>
            <a:rPr lang="en-US" sz="4800" kern="1200" dirty="0"/>
            <a:t>1</a:t>
          </a:r>
        </a:p>
      </dsp:txBody>
      <dsp:txXfrm>
        <a:off x="5072571" y="600352"/>
        <a:ext cx="884806" cy="884806"/>
      </dsp:txXfrm>
    </dsp:sp>
    <dsp:sp modelId="{59F0AA40-8FFA-4CA2-99E1-40B51E72CF24}">
      <dsp:nvSpPr>
        <dsp:cNvPr id="0" name=""/>
        <dsp:cNvSpPr/>
      </dsp:nvSpPr>
      <dsp:spPr>
        <a:xfrm>
          <a:off x="5385" y="4170951"/>
          <a:ext cx="11019178" cy="72"/>
        </a:xfrm>
        <a:prstGeom prst="rect">
          <a:avLst/>
        </a:prstGeom>
        <a:solidFill>
          <a:schemeClr val="accent5">
            <a:hueOff val="0"/>
            <a:satOff val="0"/>
            <a:lumOff val="0"/>
            <a:alphaOff val="0"/>
          </a:schemeClr>
        </a:solidFill>
        <a:ln w="2222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5/31/2018</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5/31/2018</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5/31/2018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5/31/2018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5/31/2018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5/31/2018</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5/31/2018</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5/31/2018</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CA52D-0EF7-49E8-9AF8-22A2AFAA4942}"/>
              </a:ext>
            </a:extLst>
          </p:cNvPr>
          <p:cNvSpPr>
            <a:spLocks noGrp="1"/>
          </p:cNvSpPr>
          <p:nvPr>
            <p:ph type="ctrTitle"/>
          </p:nvPr>
        </p:nvSpPr>
        <p:spPr/>
        <p:txBody>
          <a:bodyPr/>
          <a:lstStyle/>
          <a:p>
            <a:r>
              <a:rPr lang="en-US" dirty="0"/>
              <a:t>02.06 Introduction to Photosynthesis		</a:t>
            </a:r>
          </a:p>
        </p:txBody>
      </p:sp>
      <p:sp>
        <p:nvSpPr>
          <p:cNvPr id="3" name="Subtitle 2">
            <a:extLst>
              <a:ext uri="{FF2B5EF4-FFF2-40B4-BE49-F238E27FC236}">
                <a16:creationId xmlns:a16="http://schemas.microsoft.com/office/drawing/2014/main" id="{D165623B-2E8D-47D0-BD15-B84B76117FC3}"/>
              </a:ext>
            </a:extLst>
          </p:cNvPr>
          <p:cNvSpPr>
            <a:spLocks noGrp="1"/>
          </p:cNvSpPr>
          <p:nvPr>
            <p:ph type="subTitle" idx="1"/>
          </p:nvPr>
        </p:nvSpPr>
        <p:spPr/>
        <p:txBody>
          <a:bodyPr/>
          <a:lstStyle/>
          <a:p>
            <a:r>
              <a:rPr lang="en-US" dirty="0"/>
              <a:t>Madelyn Webb</a:t>
            </a:r>
          </a:p>
        </p:txBody>
      </p:sp>
    </p:spTree>
    <p:extLst>
      <p:ext uri="{BB962C8B-B14F-4D97-AF65-F5344CB8AC3E}">
        <p14:creationId xmlns:p14="http://schemas.microsoft.com/office/powerpoint/2010/main" val="3199634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9CF02-C023-404D-AB40-92AEBC5F41B8}"/>
              </a:ext>
            </a:extLst>
          </p:cNvPr>
          <p:cNvSpPr>
            <a:spLocks noGrp="1"/>
          </p:cNvSpPr>
          <p:nvPr>
            <p:ph type="title"/>
          </p:nvPr>
        </p:nvSpPr>
        <p:spPr>
          <a:xfrm>
            <a:off x="575894" y="683938"/>
            <a:ext cx="11029616" cy="988332"/>
          </a:xfrm>
        </p:spPr>
        <p:txBody>
          <a:bodyPr>
            <a:normAutofit/>
          </a:bodyPr>
          <a:lstStyle/>
          <a:p>
            <a:r>
              <a:rPr lang="en-US" sz="4800" dirty="0"/>
              <a:t>The Assignment</a:t>
            </a:r>
          </a:p>
        </p:txBody>
      </p:sp>
      <p:sp>
        <p:nvSpPr>
          <p:cNvPr id="3" name="Rectangle 2">
            <a:extLst>
              <a:ext uri="{FF2B5EF4-FFF2-40B4-BE49-F238E27FC236}">
                <a16:creationId xmlns:a16="http://schemas.microsoft.com/office/drawing/2014/main" id="{A0B7431B-D844-49E7-90ED-5E03265A2098}"/>
              </a:ext>
            </a:extLst>
          </p:cNvPr>
          <p:cNvSpPr/>
          <p:nvPr/>
        </p:nvSpPr>
        <p:spPr>
          <a:xfrm>
            <a:off x="575894" y="1988301"/>
            <a:ext cx="11029616" cy="4401205"/>
          </a:xfrm>
          <a:prstGeom prst="rect">
            <a:avLst/>
          </a:prstGeom>
        </p:spPr>
        <p:txBody>
          <a:bodyPr wrap="square">
            <a:spAutoFit/>
          </a:bodyPr>
          <a:lstStyle/>
          <a:p>
            <a:r>
              <a:rPr lang="en-US" sz="2000" dirty="0">
                <a:latin typeface="Times New Roman" panose="02020603050405020304" pitchFamily="18" charset="0"/>
                <a:cs typeface="Times New Roman" panose="02020603050405020304" pitchFamily="18" charset="0"/>
              </a:rPr>
              <a:t>Your presentation should include the following:</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Detailed descriptions of what happens to the carbon atom: </a:t>
            </a:r>
          </a:p>
          <a:p>
            <a:pPr marL="742950" lvl="1"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during photosynthesis (the light-dependent reactions and the light-independent reactions)</a:t>
            </a:r>
          </a:p>
          <a:p>
            <a:pPr marL="742950" lvl="1"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transitioning between photosynthesis and respiration</a:t>
            </a:r>
          </a:p>
          <a:p>
            <a:pPr marL="742950" lvl="1"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during cellular respiration or fermentation</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An explanation of how the carbon atom is transferred between molecules. Please include descriptions of the molecules involved in each of the processes above and be sure to mention the movement of electrons and energy as the carbon atom moves from one reaction to another. </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Complete sentences should be used in all written descriptions and explanations</a:t>
            </a:r>
          </a:p>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Illustrations, diagrams, or images that help explain the carbon atom’s journey. </a:t>
            </a:r>
          </a:p>
          <a:p>
            <a:pPr marL="742950" lvl="1"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You can create your own images, or use images from websites or other sources. </a:t>
            </a:r>
          </a:p>
          <a:p>
            <a:pPr marL="742950" lvl="1"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If you use premade images, you will need to give a reference of the source of that image and create your own unique caption to describe the image.</a:t>
            </a:r>
          </a:p>
          <a:p>
            <a:r>
              <a:rPr lang="en-US" sz="2000" dirty="0">
                <a:latin typeface="Times New Roman" panose="02020603050405020304" pitchFamily="18" charset="0"/>
                <a:cs typeface="Times New Roman" panose="02020603050405020304" pitchFamily="18" charset="0"/>
              </a:rPr>
              <a:t>Your presentation should be detailed and organized.</a:t>
            </a:r>
          </a:p>
        </p:txBody>
      </p:sp>
    </p:spTree>
    <p:extLst>
      <p:ext uri="{BB962C8B-B14F-4D97-AF65-F5344CB8AC3E}">
        <p14:creationId xmlns:p14="http://schemas.microsoft.com/office/powerpoint/2010/main" val="4148908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E830057-F4EE-412A-8526-36BE1CE18C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BAAEBA82-E2D4-4653-AEE3-E95B330DD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2386509E-DAF8-4DA0-B09B-FA3FB341C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A104403F-BB31-4282-8635-1B39793F3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2A28AC4B-805D-4091-A648-61572081C7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9373A6F-2E1F-4613-8E1D-D68057D29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descr="A close up of a device&#10;&#10;Description generated with high confidence">
            <a:extLst>
              <a:ext uri="{FF2B5EF4-FFF2-40B4-BE49-F238E27FC236}">
                <a16:creationId xmlns:a16="http://schemas.microsoft.com/office/drawing/2014/main" id="{1CB3057C-C548-4636-A658-F6DED4C2A3AE}"/>
              </a:ext>
            </a:extLst>
          </p:cNvPr>
          <p:cNvPicPr>
            <a:picLocks noChangeAspect="1"/>
          </p:cNvPicPr>
          <p:nvPr/>
        </p:nvPicPr>
        <p:blipFill>
          <a:blip r:embed="rId2"/>
          <a:stretch>
            <a:fillRect/>
          </a:stretch>
        </p:blipFill>
        <p:spPr>
          <a:xfrm>
            <a:off x="4704829" y="1247694"/>
            <a:ext cx="6489819" cy="3374705"/>
          </a:xfrm>
          <a:prstGeom prst="rect">
            <a:avLst/>
          </a:prstGeom>
        </p:spPr>
      </p:pic>
      <p:sp>
        <p:nvSpPr>
          <p:cNvPr id="2" name="Title 1">
            <a:extLst>
              <a:ext uri="{FF2B5EF4-FFF2-40B4-BE49-F238E27FC236}">
                <a16:creationId xmlns:a16="http://schemas.microsoft.com/office/drawing/2014/main" id="{1BAF620D-0114-4A2A-AA56-5F7EB6FBCD67}"/>
              </a:ext>
            </a:extLst>
          </p:cNvPr>
          <p:cNvSpPr>
            <a:spLocks noGrp="1"/>
          </p:cNvSpPr>
          <p:nvPr>
            <p:ph type="title"/>
          </p:nvPr>
        </p:nvSpPr>
        <p:spPr>
          <a:xfrm>
            <a:off x="601255" y="702156"/>
            <a:ext cx="3409783" cy="1013800"/>
          </a:xfrm>
        </p:spPr>
        <p:txBody>
          <a:bodyPr vert="horz" lIns="91440" tIns="45720" rIns="91440" bIns="45720" rtlCol="0" anchor="b">
            <a:normAutofit/>
          </a:bodyPr>
          <a:lstStyle/>
          <a:p>
            <a:r>
              <a:rPr lang="en-US" dirty="0"/>
              <a:t>What is photosynthesis?</a:t>
            </a:r>
          </a:p>
        </p:txBody>
      </p:sp>
      <p:sp>
        <p:nvSpPr>
          <p:cNvPr id="3" name="TextBox 2">
            <a:extLst>
              <a:ext uri="{FF2B5EF4-FFF2-40B4-BE49-F238E27FC236}">
                <a16:creationId xmlns:a16="http://schemas.microsoft.com/office/drawing/2014/main" id="{6D6F9D76-D40A-4F67-B33F-374178CE53A5}"/>
              </a:ext>
            </a:extLst>
          </p:cNvPr>
          <p:cNvSpPr txBox="1"/>
          <p:nvPr/>
        </p:nvSpPr>
        <p:spPr>
          <a:xfrm>
            <a:off x="591224" y="2450327"/>
            <a:ext cx="3409782" cy="2571750"/>
          </a:xfrm>
          <a:prstGeom prst="rect">
            <a:avLst/>
          </a:prstGeom>
        </p:spPr>
        <p:txBody>
          <a:bodyPr vert="horz" lIns="91440" tIns="45720" rIns="91440" bIns="45720" rtlCol="0" anchor="ctr">
            <a:normAutofit lnSpcReduction="10000"/>
          </a:bodyPr>
          <a:lstStyle/>
          <a:p>
            <a:pPr>
              <a:spcBef>
                <a:spcPct val="20000"/>
              </a:spcBef>
              <a:spcAft>
                <a:spcPts val="600"/>
              </a:spcAft>
              <a:buClr>
                <a:schemeClr val="accent2"/>
              </a:buClr>
              <a:buSzPct val="92000"/>
              <a:buFont typeface="Wingdings 2" panose="05020102010507070707" pitchFamily="18" charset="2"/>
              <a:buChar char=""/>
            </a:pPr>
            <a:r>
              <a:rPr lang="en-US" sz="2000" dirty="0">
                <a:solidFill>
                  <a:schemeClr val="bg1"/>
                </a:solidFill>
                <a:latin typeface="Times New Roman" panose="02020603050405020304" pitchFamily="18" charset="0"/>
                <a:cs typeface="Times New Roman" panose="02020603050405020304" pitchFamily="18" charset="0"/>
              </a:rPr>
              <a:t>Photosynthesis is a chemical process in which plants use light energy to convert carbon dioxide and water into carbohydrates and stored chemical energy.</a:t>
            </a:r>
          </a:p>
          <a:p>
            <a:pPr>
              <a:spcBef>
                <a:spcPct val="20000"/>
              </a:spcBef>
              <a:spcAft>
                <a:spcPts val="600"/>
              </a:spcAft>
              <a:buClr>
                <a:schemeClr val="accent2"/>
              </a:buClr>
              <a:buSzPct val="92000"/>
              <a:buFont typeface="Wingdings 2" panose="05020102010507070707" pitchFamily="18" charset="2"/>
              <a:buChar char=""/>
            </a:pPr>
            <a:r>
              <a:rPr lang="en-US" sz="2000" dirty="0">
                <a:solidFill>
                  <a:schemeClr val="bg1"/>
                </a:solidFill>
                <a:latin typeface="Times New Roman" panose="02020603050405020304" pitchFamily="18" charset="0"/>
                <a:cs typeface="Times New Roman" panose="02020603050405020304" pitchFamily="18" charset="0"/>
              </a:rPr>
              <a:t>Photosynthesis occurs in the chloroplasts. </a:t>
            </a:r>
          </a:p>
          <a:p>
            <a:pPr>
              <a:spcBef>
                <a:spcPct val="20000"/>
              </a:spcBef>
              <a:spcAft>
                <a:spcPts val="600"/>
              </a:spcAft>
              <a:buClr>
                <a:schemeClr val="accent2"/>
              </a:buClr>
              <a:buSzPct val="92000"/>
              <a:buFont typeface="Wingdings 2" panose="05020102010507070707" pitchFamily="18" charset="2"/>
              <a:buChar char=""/>
            </a:pP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DCEDE204-3DF2-4B98-810A-866A17A6F9CA}"/>
              </a:ext>
            </a:extLst>
          </p:cNvPr>
          <p:cNvSpPr txBox="1"/>
          <p:nvPr/>
        </p:nvSpPr>
        <p:spPr>
          <a:xfrm>
            <a:off x="4704829" y="4605420"/>
            <a:ext cx="6479986" cy="1795380"/>
          </a:xfrm>
          <a:prstGeom prst="rect">
            <a:avLst/>
          </a:prstGeom>
        </p:spPr>
        <p:txBody>
          <a:bodyPr vert="horz" lIns="91440" tIns="45720" rIns="91440" bIns="45720" rtlCol="0" anchor="ctr">
            <a:normAutofit/>
          </a:bodyPr>
          <a:lstStyle/>
          <a:p>
            <a:pPr>
              <a:spcBef>
                <a:spcPct val="20000"/>
              </a:spcBef>
              <a:spcAft>
                <a:spcPts val="600"/>
              </a:spcAft>
              <a:buClr>
                <a:schemeClr val="accent2"/>
              </a:buClr>
              <a:buSzPct val="92000"/>
              <a:buFont typeface="Wingdings 2" panose="05020102010507070707" pitchFamily="18" charset="2"/>
              <a:buChar char=""/>
            </a:pPr>
            <a:r>
              <a:rPr lang="en-US" sz="1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Inside the chloroplasts, membrane sacs called thylakoids are stacked in interconnected piles called grana. Within these stacks, photosynthesis takes place.</a:t>
            </a:r>
            <a:r>
              <a:rPr lang="en-US" sz="1600" dirty="0">
                <a:solidFill>
                  <a:schemeClr val="tx1">
                    <a:lumMod val="95000"/>
                    <a:lumOff val="5000"/>
                  </a:schemeClr>
                </a:solidFill>
                <a:latin typeface="Times New Roman" panose="02020603050405020304" pitchFamily="18" charset="0"/>
                <a:cs typeface="Times New Roman" panose="02020603050405020304" pitchFamily="18" charset="0"/>
              </a:rPr>
              <a:t> </a:t>
            </a:r>
          </a:p>
          <a:p>
            <a:pPr>
              <a:spcBef>
                <a:spcPct val="20000"/>
              </a:spcBef>
              <a:spcAft>
                <a:spcPts val="600"/>
              </a:spcAft>
              <a:buClr>
                <a:schemeClr val="accent2"/>
              </a:buClr>
              <a:buSzPct val="92000"/>
              <a:buFont typeface="Wingdings 2" panose="05020102010507070707" pitchFamily="18" charset="2"/>
              <a:buChar char=""/>
            </a:pPr>
            <a:r>
              <a:rPr lang="en-US" sz="1600" dirty="0">
                <a:solidFill>
                  <a:schemeClr val="tx1">
                    <a:lumMod val="95000"/>
                    <a:lumOff val="5000"/>
                  </a:schemeClr>
                </a:solidFill>
                <a:latin typeface="Times New Roman" panose="02020603050405020304" pitchFamily="18" charset="0"/>
                <a:cs typeface="Times New Roman" panose="02020603050405020304" pitchFamily="18" charset="0"/>
              </a:rPr>
              <a:t>This picture is from the FLVS lesson, 02.06.</a:t>
            </a:r>
          </a:p>
        </p:txBody>
      </p:sp>
    </p:spTree>
    <p:extLst>
      <p:ext uri="{BB962C8B-B14F-4D97-AF65-F5344CB8AC3E}">
        <p14:creationId xmlns:p14="http://schemas.microsoft.com/office/powerpoint/2010/main" val="685753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A94E9B77-A24A-4879-AC16-8DC930AD21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4" name="Rectangle 43">
            <a:extLst>
              <a:ext uri="{FF2B5EF4-FFF2-40B4-BE49-F238E27FC236}">
                <a16:creationId xmlns:a16="http://schemas.microsoft.com/office/drawing/2014/main" id="{6CA37055-08E9-4FC6-909B-D66887E60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46" name="Rectangle 45">
            <a:extLst>
              <a:ext uri="{FF2B5EF4-FFF2-40B4-BE49-F238E27FC236}">
                <a16:creationId xmlns:a16="http://schemas.microsoft.com/office/drawing/2014/main" id="{849C8B35-87B0-40F5-9664-9C29A0D36E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8" name="Rectangle 47">
            <a:extLst>
              <a:ext uri="{FF2B5EF4-FFF2-40B4-BE49-F238E27FC236}">
                <a16:creationId xmlns:a16="http://schemas.microsoft.com/office/drawing/2014/main" id="{0C88BA7A-8734-4875-A572-8D0AA2A27B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50" name="Rectangle 49">
            <a:extLst>
              <a:ext uri="{FF2B5EF4-FFF2-40B4-BE49-F238E27FC236}">
                <a16:creationId xmlns:a16="http://schemas.microsoft.com/office/drawing/2014/main" id="{FBE7ADA7-D199-447B-83C7-7FB0F7BFE0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CF7BDE25-3D6C-4A65-AE1F-17B3C31DC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84446"/>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4" name="Rectangle 53">
            <a:extLst>
              <a:ext uri="{FF2B5EF4-FFF2-40B4-BE49-F238E27FC236}">
                <a16:creationId xmlns:a16="http://schemas.microsoft.com/office/drawing/2014/main" id="{5CD6E934-390A-4282-9C06-550879EA8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84446"/>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6" name="Rectangle 55">
            <a:extLst>
              <a:ext uri="{FF2B5EF4-FFF2-40B4-BE49-F238E27FC236}">
                <a16:creationId xmlns:a16="http://schemas.microsoft.com/office/drawing/2014/main" id="{5207C480-2ED1-4822-91D1-C253F6887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80889"/>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58" name="Rectangle 57">
            <a:extLst>
              <a:ext uri="{FF2B5EF4-FFF2-40B4-BE49-F238E27FC236}">
                <a16:creationId xmlns:a16="http://schemas.microsoft.com/office/drawing/2014/main" id="{A62FAE06-6CFA-41A5-8807-43DD2423C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4757866"/>
            <a:ext cx="11309338" cy="165668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25F118BE-1673-408E-B030-A78AB10B5C70}"/>
              </a:ext>
            </a:extLst>
          </p:cNvPr>
          <p:cNvSpPr>
            <a:spLocks noGrp="1"/>
          </p:cNvSpPr>
          <p:nvPr>
            <p:ph type="title"/>
          </p:nvPr>
        </p:nvSpPr>
        <p:spPr>
          <a:xfrm>
            <a:off x="581192" y="4845617"/>
            <a:ext cx="11029616" cy="1013800"/>
          </a:xfrm>
        </p:spPr>
        <p:txBody>
          <a:bodyPr vert="horz" lIns="91440" tIns="45720" rIns="91440" bIns="45720" rtlCol="0" anchor="b">
            <a:normAutofit/>
          </a:bodyPr>
          <a:lstStyle/>
          <a:p>
            <a:r>
              <a:rPr lang="en-US">
                <a:solidFill>
                  <a:srgbClr val="FFFEFF"/>
                </a:solidFill>
              </a:rPr>
              <a:t>The Light dependent Reactions</a:t>
            </a:r>
          </a:p>
        </p:txBody>
      </p:sp>
      <p:graphicFrame>
        <p:nvGraphicFramePr>
          <p:cNvPr id="5" name="TextBox 2">
            <a:extLst>
              <a:ext uri="{FF2B5EF4-FFF2-40B4-BE49-F238E27FC236}">
                <a16:creationId xmlns:a16="http://schemas.microsoft.com/office/drawing/2014/main" id="{52A1FFE1-D87B-44A2-8AD4-F3267EE73D06}"/>
              </a:ext>
            </a:extLst>
          </p:cNvPr>
          <p:cNvGraphicFramePr/>
          <p:nvPr>
            <p:extLst>
              <p:ext uri="{D42A27DB-BD31-4B8C-83A1-F6EECF244321}">
                <p14:modId xmlns:p14="http://schemas.microsoft.com/office/powerpoint/2010/main" val="627162750"/>
              </p:ext>
            </p:extLst>
          </p:nvPr>
        </p:nvGraphicFramePr>
        <p:xfrm>
          <a:off x="578515" y="236446"/>
          <a:ext cx="11029950" cy="41710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5931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A94E9B77-A24A-4879-AC16-8DC930AD21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4" name="Rectangle 43">
            <a:extLst>
              <a:ext uri="{FF2B5EF4-FFF2-40B4-BE49-F238E27FC236}">
                <a16:creationId xmlns:a16="http://schemas.microsoft.com/office/drawing/2014/main" id="{6CA37055-08E9-4FC6-909B-D66887E60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46" name="Rectangle 45">
            <a:extLst>
              <a:ext uri="{FF2B5EF4-FFF2-40B4-BE49-F238E27FC236}">
                <a16:creationId xmlns:a16="http://schemas.microsoft.com/office/drawing/2014/main" id="{849C8B35-87B0-40F5-9664-9C29A0D36E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8" name="Rectangle 47">
            <a:extLst>
              <a:ext uri="{FF2B5EF4-FFF2-40B4-BE49-F238E27FC236}">
                <a16:creationId xmlns:a16="http://schemas.microsoft.com/office/drawing/2014/main" id="{0C88BA7A-8734-4875-A572-8D0AA2A27B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50" name="Rectangle 49">
            <a:extLst>
              <a:ext uri="{FF2B5EF4-FFF2-40B4-BE49-F238E27FC236}">
                <a16:creationId xmlns:a16="http://schemas.microsoft.com/office/drawing/2014/main" id="{FBE7ADA7-D199-447B-83C7-7FB0F7BFE0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CF7BDE25-3D6C-4A65-AE1F-17B3C31DC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84446"/>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4" name="Rectangle 53">
            <a:extLst>
              <a:ext uri="{FF2B5EF4-FFF2-40B4-BE49-F238E27FC236}">
                <a16:creationId xmlns:a16="http://schemas.microsoft.com/office/drawing/2014/main" id="{5CD6E934-390A-4282-9C06-550879EA8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84446"/>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6" name="Rectangle 55">
            <a:extLst>
              <a:ext uri="{FF2B5EF4-FFF2-40B4-BE49-F238E27FC236}">
                <a16:creationId xmlns:a16="http://schemas.microsoft.com/office/drawing/2014/main" id="{5207C480-2ED1-4822-91D1-C253F6887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80889"/>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58" name="Rectangle 57">
            <a:extLst>
              <a:ext uri="{FF2B5EF4-FFF2-40B4-BE49-F238E27FC236}">
                <a16:creationId xmlns:a16="http://schemas.microsoft.com/office/drawing/2014/main" id="{A62FAE06-6CFA-41A5-8807-43DD2423C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4757866"/>
            <a:ext cx="11309338" cy="165668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25F118BE-1673-408E-B030-A78AB10B5C70}"/>
              </a:ext>
            </a:extLst>
          </p:cNvPr>
          <p:cNvSpPr>
            <a:spLocks noGrp="1"/>
          </p:cNvSpPr>
          <p:nvPr>
            <p:ph type="title"/>
          </p:nvPr>
        </p:nvSpPr>
        <p:spPr>
          <a:xfrm>
            <a:off x="581192" y="4845617"/>
            <a:ext cx="11029616" cy="1013800"/>
          </a:xfrm>
        </p:spPr>
        <p:txBody>
          <a:bodyPr vert="horz" lIns="91440" tIns="45720" rIns="91440" bIns="45720" rtlCol="0" anchor="b">
            <a:normAutofit/>
          </a:bodyPr>
          <a:lstStyle/>
          <a:p>
            <a:r>
              <a:rPr lang="en-US" dirty="0">
                <a:solidFill>
                  <a:srgbClr val="FFFEFF"/>
                </a:solidFill>
              </a:rPr>
              <a:t>The Light Independent Reactions</a:t>
            </a:r>
          </a:p>
        </p:txBody>
      </p:sp>
      <p:grpSp>
        <p:nvGrpSpPr>
          <p:cNvPr id="16" name="Group 15">
            <a:extLst>
              <a:ext uri="{FF2B5EF4-FFF2-40B4-BE49-F238E27FC236}">
                <a16:creationId xmlns:a16="http://schemas.microsoft.com/office/drawing/2014/main" id="{9730CDAC-E99C-4DBB-9B22-CC8DCC42C0D2}"/>
              </a:ext>
            </a:extLst>
          </p:cNvPr>
          <p:cNvGrpSpPr/>
          <p:nvPr/>
        </p:nvGrpSpPr>
        <p:grpSpPr>
          <a:xfrm>
            <a:off x="581192" y="166256"/>
            <a:ext cx="11019178" cy="4332653"/>
            <a:chOff x="5165" y="0"/>
            <a:chExt cx="11019178" cy="4171023"/>
          </a:xfrm>
        </p:grpSpPr>
        <p:sp>
          <p:nvSpPr>
            <p:cNvPr id="17" name="Rectangle 16">
              <a:extLst>
                <a:ext uri="{FF2B5EF4-FFF2-40B4-BE49-F238E27FC236}">
                  <a16:creationId xmlns:a16="http://schemas.microsoft.com/office/drawing/2014/main" id="{2AF20332-1EBE-485D-B2C4-85FBBD00A455}"/>
                </a:ext>
              </a:extLst>
            </p:cNvPr>
            <p:cNvSpPr/>
            <p:nvPr/>
          </p:nvSpPr>
          <p:spPr>
            <a:xfrm>
              <a:off x="5165" y="0"/>
              <a:ext cx="11019178" cy="4171023"/>
            </a:xfrm>
            <a:prstGeom prst="rect">
              <a:avLst/>
            </a:pr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sp>
        <p:sp>
          <p:nvSpPr>
            <p:cNvPr id="18" name="TextBox 17">
              <a:extLst>
                <a:ext uri="{FF2B5EF4-FFF2-40B4-BE49-F238E27FC236}">
                  <a16:creationId xmlns:a16="http://schemas.microsoft.com/office/drawing/2014/main" id="{D5A09275-FCD7-4D01-9B36-B942C71011C5}"/>
                </a:ext>
              </a:extLst>
            </p:cNvPr>
            <p:cNvSpPr txBox="1"/>
            <p:nvPr/>
          </p:nvSpPr>
          <p:spPr>
            <a:xfrm>
              <a:off x="5165" y="1467761"/>
              <a:ext cx="11019178" cy="250261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9098" tIns="330200" rIns="859098" bIns="330200" numCol="1" spcCol="1270" anchor="t" anchorCtr="0">
              <a:noAutofit/>
            </a:bodyPr>
            <a:lstStyle/>
            <a:p>
              <a:pPr marL="0" lvl="0" indent="0" algn="l"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The light independent reaction is often referred to as the Calvin cycle. Light independent reactions use the energy that was converted from light in the first stage of photosynthesis and can be completed without a light source.  This cycle uses six molecules of carbon dioxide to produce a single six-carbon glucose molecule. ATP and NADPH provide the energy needed for the light-independent reactions to occur. </a:t>
              </a:r>
            </a:p>
            <a:p>
              <a:pPr marL="0" lvl="0" indent="0" algn="l" defTabSz="889000">
                <a:lnSpc>
                  <a:spcPct val="90000"/>
                </a:lnSpc>
                <a:spcBef>
                  <a:spcPct val="0"/>
                </a:spcBef>
                <a:spcAft>
                  <a:spcPct val="35000"/>
                </a:spcAft>
                <a:buNone/>
              </a:pPr>
              <a:endParaRPr lang="en-US" sz="2000" kern="1200" dirty="0">
                <a:latin typeface="Times New Roman" panose="02020603050405020304" pitchFamily="18" charset="0"/>
                <a:cs typeface="Times New Roman" panose="02020603050405020304" pitchFamily="18" charset="0"/>
              </a:endParaRPr>
            </a:p>
          </p:txBody>
        </p:sp>
      </p:grpSp>
      <p:grpSp>
        <p:nvGrpSpPr>
          <p:cNvPr id="13" name="Group 12">
            <a:extLst>
              <a:ext uri="{FF2B5EF4-FFF2-40B4-BE49-F238E27FC236}">
                <a16:creationId xmlns:a16="http://schemas.microsoft.com/office/drawing/2014/main" id="{5E7A9D77-7C9E-4C51-BD71-0FA793D039DC}"/>
              </a:ext>
            </a:extLst>
          </p:cNvPr>
          <p:cNvGrpSpPr/>
          <p:nvPr/>
        </p:nvGrpSpPr>
        <p:grpSpPr>
          <a:xfrm>
            <a:off x="5467837" y="548640"/>
            <a:ext cx="1251306" cy="1251306"/>
            <a:chOff x="4889321" y="417102"/>
            <a:chExt cx="1251306" cy="1251306"/>
          </a:xfrm>
        </p:grpSpPr>
        <p:sp>
          <p:nvSpPr>
            <p:cNvPr id="14" name="Oval 13">
              <a:extLst>
                <a:ext uri="{FF2B5EF4-FFF2-40B4-BE49-F238E27FC236}">
                  <a16:creationId xmlns:a16="http://schemas.microsoft.com/office/drawing/2014/main" id="{FA596E58-D3A9-428C-80DC-21466F059801}"/>
                </a:ext>
              </a:extLst>
            </p:cNvPr>
            <p:cNvSpPr/>
            <p:nvPr/>
          </p:nvSpPr>
          <p:spPr>
            <a:xfrm>
              <a:off x="4889321" y="417102"/>
              <a:ext cx="1251306" cy="1251306"/>
            </a:xfrm>
            <a:prstGeom prst="ellipse">
              <a:avLst/>
            </a:pr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5" name="Oval 4">
              <a:extLst>
                <a:ext uri="{FF2B5EF4-FFF2-40B4-BE49-F238E27FC236}">
                  <a16:creationId xmlns:a16="http://schemas.microsoft.com/office/drawing/2014/main" id="{8107057C-9339-4FDE-84AF-74F75476E34C}"/>
                </a:ext>
              </a:extLst>
            </p:cNvPr>
            <p:cNvSpPr txBox="1"/>
            <p:nvPr/>
          </p:nvSpPr>
          <p:spPr>
            <a:xfrm>
              <a:off x="5072571" y="600352"/>
              <a:ext cx="884806" cy="8848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557" tIns="12700" rIns="97557" bIns="12700" numCol="1" spcCol="1270" anchor="ctr" anchorCtr="0">
              <a:noAutofit/>
            </a:bodyPr>
            <a:lstStyle/>
            <a:p>
              <a:pPr marL="0" lvl="0" indent="0" algn="ctr" defTabSz="2133600">
                <a:lnSpc>
                  <a:spcPct val="90000"/>
                </a:lnSpc>
                <a:spcBef>
                  <a:spcPct val="0"/>
                </a:spcBef>
                <a:spcAft>
                  <a:spcPct val="35000"/>
                </a:spcAft>
                <a:buNone/>
              </a:pPr>
              <a:r>
                <a:rPr lang="en-US" sz="4800" kern="1200" dirty="0"/>
                <a:t>2</a:t>
              </a:r>
            </a:p>
          </p:txBody>
        </p:sp>
      </p:grpSp>
      <p:pic>
        <p:nvPicPr>
          <p:cNvPr id="4" name="Picture 3" descr="A picture containing device&#10;&#10;Description generated with high confidence">
            <a:extLst>
              <a:ext uri="{FF2B5EF4-FFF2-40B4-BE49-F238E27FC236}">
                <a16:creationId xmlns:a16="http://schemas.microsoft.com/office/drawing/2014/main" id="{0021EBA4-36D1-4308-8E14-3E0DD7A5DF41}"/>
              </a:ext>
            </a:extLst>
          </p:cNvPr>
          <p:cNvPicPr>
            <a:picLocks noChangeAspect="1"/>
          </p:cNvPicPr>
          <p:nvPr/>
        </p:nvPicPr>
        <p:blipFill>
          <a:blip r:embed="rId2"/>
          <a:stretch>
            <a:fillRect/>
          </a:stretch>
        </p:blipFill>
        <p:spPr>
          <a:xfrm>
            <a:off x="7019587" y="4899486"/>
            <a:ext cx="4591221" cy="1373442"/>
          </a:xfrm>
          <a:prstGeom prst="rect">
            <a:avLst/>
          </a:prstGeom>
        </p:spPr>
      </p:pic>
    </p:spTree>
    <p:extLst>
      <p:ext uri="{BB962C8B-B14F-4D97-AF65-F5344CB8AC3E}">
        <p14:creationId xmlns:p14="http://schemas.microsoft.com/office/powerpoint/2010/main" val="2188509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A94E9B77-A24A-4879-AC16-8DC930AD21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4" name="Rectangle 43">
            <a:extLst>
              <a:ext uri="{FF2B5EF4-FFF2-40B4-BE49-F238E27FC236}">
                <a16:creationId xmlns:a16="http://schemas.microsoft.com/office/drawing/2014/main" id="{6CA37055-08E9-4FC6-909B-D66887E60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46" name="Rectangle 45">
            <a:extLst>
              <a:ext uri="{FF2B5EF4-FFF2-40B4-BE49-F238E27FC236}">
                <a16:creationId xmlns:a16="http://schemas.microsoft.com/office/drawing/2014/main" id="{849C8B35-87B0-40F5-9664-9C29A0D36E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8" name="Rectangle 47">
            <a:extLst>
              <a:ext uri="{FF2B5EF4-FFF2-40B4-BE49-F238E27FC236}">
                <a16:creationId xmlns:a16="http://schemas.microsoft.com/office/drawing/2014/main" id="{0C88BA7A-8734-4875-A572-8D0AA2A27B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50" name="Rectangle 49">
            <a:extLst>
              <a:ext uri="{FF2B5EF4-FFF2-40B4-BE49-F238E27FC236}">
                <a16:creationId xmlns:a16="http://schemas.microsoft.com/office/drawing/2014/main" id="{FBE7ADA7-D199-447B-83C7-7FB0F7BFE0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CF7BDE25-3D6C-4A65-AE1F-17B3C31DC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84446"/>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4" name="Rectangle 53">
            <a:extLst>
              <a:ext uri="{FF2B5EF4-FFF2-40B4-BE49-F238E27FC236}">
                <a16:creationId xmlns:a16="http://schemas.microsoft.com/office/drawing/2014/main" id="{5CD6E934-390A-4282-9C06-550879EA8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84446"/>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6" name="Rectangle 55">
            <a:extLst>
              <a:ext uri="{FF2B5EF4-FFF2-40B4-BE49-F238E27FC236}">
                <a16:creationId xmlns:a16="http://schemas.microsoft.com/office/drawing/2014/main" id="{5207C480-2ED1-4822-91D1-C253F6887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80889"/>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58" name="Rectangle 57">
            <a:extLst>
              <a:ext uri="{FF2B5EF4-FFF2-40B4-BE49-F238E27FC236}">
                <a16:creationId xmlns:a16="http://schemas.microsoft.com/office/drawing/2014/main" id="{A62FAE06-6CFA-41A5-8807-43DD2423C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4757866"/>
            <a:ext cx="11309338" cy="165668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25F118BE-1673-408E-B030-A78AB10B5C70}"/>
              </a:ext>
            </a:extLst>
          </p:cNvPr>
          <p:cNvSpPr>
            <a:spLocks noGrp="1"/>
          </p:cNvSpPr>
          <p:nvPr>
            <p:ph type="title"/>
          </p:nvPr>
        </p:nvSpPr>
        <p:spPr>
          <a:xfrm>
            <a:off x="581192" y="4845617"/>
            <a:ext cx="11029616" cy="1013800"/>
          </a:xfrm>
        </p:spPr>
        <p:txBody>
          <a:bodyPr vert="horz" lIns="91440" tIns="45720" rIns="91440" bIns="45720" rtlCol="0" anchor="b">
            <a:normAutofit/>
          </a:bodyPr>
          <a:lstStyle/>
          <a:p>
            <a:r>
              <a:rPr lang="en-US" dirty="0">
                <a:solidFill>
                  <a:srgbClr val="FFFEFF"/>
                </a:solidFill>
              </a:rPr>
              <a:t>The Transition between photosynthesis and respiration</a:t>
            </a:r>
          </a:p>
        </p:txBody>
      </p:sp>
      <p:grpSp>
        <p:nvGrpSpPr>
          <p:cNvPr id="16" name="Group 15">
            <a:extLst>
              <a:ext uri="{FF2B5EF4-FFF2-40B4-BE49-F238E27FC236}">
                <a16:creationId xmlns:a16="http://schemas.microsoft.com/office/drawing/2014/main" id="{9730CDAC-E99C-4DBB-9B22-CC8DCC42C0D2}"/>
              </a:ext>
            </a:extLst>
          </p:cNvPr>
          <p:cNvGrpSpPr/>
          <p:nvPr/>
        </p:nvGrpSpPr>
        <p:grpSpPr>
          <a:xfrm>
            <a:off x="-181815" y="166256"/>
            <a:ext cx="11782185" cy="4332653"/>
            <a:chOff x="-757842" y="0"/>
            <a:chExt cx="11782185" cy="4171023"/>
          </a:xfrm>
        </p:grpSpPr>
        <p:sp>
          <p:nvSpPr>
            <p:cNvPr id="17" name="Rectangle 16">
              <a:extLst>
                <a:ext uri="{FF2B5EF4-FFF2-40B4-BE49-F238E27FC236}">
                  <a16:creationId xmlns:a16="http://schemas.microsoft.com/office/drawing/2014/main" id="{2AF20332-1EBE-485D-B2C4-85FBBD00A455}"/>
                </a:ext>
              </a:extLst>
            </p:cNvPr>
            <p:cNvSpPr/>
            <p:nvPr/>
          </p:nvSpPr>
          <p:spPr>
            <a:xfrm>
              <a:off x="5165" y="0"/>
              <a:ext cx="11019178" cy="4171023"/>
            </a:xfrm>
            <a:prstGeom prst="rect">
              <a:avLst/>
            </a:pr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sp>
        <p:sp>
          <p:nvSpPr>
            <p:cNvPr id="18" name="TextBox 17">
              <a:extLst>
                <a:ext uri="{FF2B5EF4-FFF2-40B4-BE49-F238E27FC236}">
                  <a16:creationId xmlns:a16="http://schemas.microsoft.com/office/drawing/2014/main" id="{D5A09275-FCD7-4D01-9B36-B942C71011C5}"/>
                </a:ext>
              </a:extLst>
            </p:cNvPr>
            <p:cNvSpPr txBox="1"/>
            <p:nvPr/>
          </p:nvSpPr>
          <p:spPr>
            <a:xfrm>
              <a:off x="-757842" y="1639677"/>
              <a:ext cx="10077655" cy="250261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9098" tIns="330200" rIns="859098" bIns="330200" numCol="1" spcCol="1270" anchor="t" anchorCtr="0">
              <a:noAutofit/>
            </a:bodyPr>
            <a:lstStyle/>
            <a:p>
              <a:pPr lvl="0" defTabSz="889000">
                <a:lnSpc>
                  <a:spcPct val="90000"/>
                </a:lnSpc>
                <a:spcBef>
                  <a:spcPct val="0"/>
                </a:spcBef>
                <a:spcAft>
                  <a:spcPct val="35000"/>
                </a:spcAft>
              </a:pPr>
              <a:r>
                <a:rPr lang="en-US" sz="2000" dirty="0">
                  <a:latin typeface="Times New Roman" panose="02020603050405020304" pitchFamily="18" charset="0"/>
                  <a:cs typeface="Times New Roman" panose="02020603050405020304" pitchFamily="18" charset="0"/>
                </a:rPr>
                <a:t>Photosynthesis: </a:t>
              </a:r>
              <a:r>
                <a:rPr lang="pt-BR" sz="2000" dirty="0"/>
                <a:t>6 CO</a:t>
              </a:r>
              <a:r>
                <a:rPr lang="pt-BR" sz="2000" baseline="-25000" dirty="0"/>
                <a:t>2</a:t>
              </a:r>
              <a:r>
                <a:rPr lang="pt-BR" sz="2000" dirty="0"/>
                <a:t> + 6 H</a:t>
              </a:r>
              <a:r>
                <a:rPr lang="pt-BR" sz="2000" baseline="-25000" dirty="0"/>
                <a:t>2</a:t>
              </a:r>
              <a:r>
                <a:rPr lang="pt-BR" sz="2000" dirty="0"/>
                <a:t>O + Energy (Solar) → C</a:t>
              </a:r>
              <a:r>
                <a:rPr lang="pt-BR" sz="2000" baseline="-25000" dirty="0"/>
                <a:t>6</a:t>
              </a:r>
              <a:r>
                <a:rPr lang="pt-BR" sz="2000" dirty="0"/>
                <a:t>H</a:t>
              </a:r>
              <a:r>
                <a:rPr lang="pt-BR" sz="2000" baseline="-25000" dirty="0"/>
                <a:t>12</a:t>
              </a:r>
              <a:r>
                <a:rPr lang="pt-BR" sz="2000" dirty="0"/>
                <a:t>O6 + 6 O</a:t>
              </a:r>
              <a:r>
                <a:rPr lang="pt-BR" sz="2000" baseline="-25000" dirty="0"/>
                <a:t>2</a:t>
              </a:r>
            </a:p>
            <a:p>
              <a:pPr lvl="0" defTabSz="889000">
                <a:lnSpc>
                  <a:spcPct val="90000"/>
                </a:lnSpc>
                <a:spcBef>
                  <a:spcPct val="0"/>
                </a:spcBef>
                <a:spcAft>
                  <a:spcPct val="35000"/>
                </a:spcAft>
              </a:pPr>
              <a:r>
                <a:rPr lang="en-US" sz="2000" dirty="0">
                  <a:latin typeface="Times New Roman" panose="02020603050405020304" pitchFamily="18" charset="0"/>
                  <a:cs typeface="Times New Roman" panose="02020603050405020304" pitchFamily="18" charset="0"/>
                </a:rPr>
                <a:t>Cellular Respiration: C</a:t>
              </a:r>
              <a:r>
                <a:rPr lang="en-US" sz="2000" baseline="-25000" dirty="0">
                  <a:latin typeface="Times New Roman" panose="02020603050405020304" pitchFamily="18" charset="0"/>
                  <a:cs typeface="Times New Roman" panose="02020603050405020304" pitchFamily="18" charset="0"/>
                </a:rPr>
                <a:t>6</a:t>
              </a:r>
              <a:r>
                <a:rPr lang="en-US" sz="2000" dirty="0">
                  <a:latin typeface="Times New Roman" panose="02020603050405020304" pitchFamily="18" charset="0"/>
                  <a:cs typeface="Times New Roman" panose="02020603050405020304" pitchFamily="18" charset="0"/>
                </a:rPr>
                <a:t>H</a:t>
              </a:r>
              <a:r>
                <a:rPr lang="en-US" sz="2000" baseline="-25000" dirty="0">
                  <a:latin typeface="Times New Roman" panose="02020603050405020304" pitchFamily="18" charset="0"/>
                  <a:cs typeface="Times New Roman" panose="02020603050405020304" pitchFamily="18" charset="0"/>
                </a:rPr>
                <a:t>12</a:t>
              </a:r>
              <a:r>
                <a:rPr lang="en-US" sz="2000" dirty="0">
                  <a:latin typeface="Times New Roman" panose="02020603050405020304" pitchFamily="18" charset="0"/>
                  <a:cs typeface="Times New Roman" panose="02020603050405020304" pitchFamily="18" charset="0"/>
                </a:rPr>
                <a:t>O</a:t>
              </a:r>
              <a:r>
                <a:rPr lang="en-US" sz="2000" baseline="-25000" dirty="0">
                  <a:latin typeface="Times New Roman" panose="02020603050405020304" pitchFamily="18" charset="0"/>
                  <a:cs typeface="Times New Roman" panose="02020603050405020304" pitchFamily="18" charset="0"/>
                </a:rPr>
                <a:t>6</a:t>
              </a:r>
              <a:r>
                <a:rPr lang="en-US" sz="2000" dirty="0">
                  <a:latin typeface="Times New Roman" panose="02020603050405020304" pitchFamily="18" charset="0"/>
                  <a:cs typeface="Times New Roman" panose="02020603050405020304" pitchFamily="18" charset="0"/>
                </a:rPr>
                <a:t> + 6 O</a:t>
              </a:r>
              <a:r>
                <a:rPr lang="en-US" sz="2000" baseline="-25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 → 6 CO</a:t>
              </a:r>
              <a:r>
                <a:rPr lang="en-US" sz="2000" baseline="-25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 + 6 H</a:t>
              </a:r>
              <a:r>
                <a:rPr lang="en-US" sz="2000" baseline="-25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O + Energy (ATP and Heat)</a:t>
              </a:r>
            </a:p>
            <a:p>
              <a:pPr lvl="0" defTabSz="889000">
                <a:lnSpc>
                  <a:spcPct val="90000"/>
                </a:lnSpc>
                <a:spcBef>
                  <a:spcPct val="0"/>
                </a:spcBef>
                <a:spcAft>
                  <a:spcPct val="35000"/>
                </a:spcAft>
              </a:pPr>
              <a:r>
                <a:rPr lang="en-US" sz="2000" kern="1200" dirty="0">
                  <a:latin typeface="Times New Roman" panose="02020603050405020304" pitchFamily="18" charset="0"/>
                  <a:cs typeface="Times New Roman" panose="02020603050405020304" pitchFamily="18" charset="0"/>
                </a:rPr>
                <a:t>The carbon atom </a:t>
              </a:r>
              <a:r>
                <a:rPr lang="en-US" sz="2000" dirty="0">
                  <a:latin typeface="Times New Roman" panose="02020603050405020304" pitchFamily="18" charset="0"/>
                  <a:cs typeface="Times New Roman" panose="02020603050405020304" pitchFamily="18" charset="0"/>
                </a:rPr>
                <a:t>is split into two pyruvate molecules during glycolysis in glucose. The pyruvate is processed into Acetyl CoA. The Acetyl Coa is then oxidized in the citric acid cycle to make two molecules of CO2 per cycle. </a:t>
              </a:r>
              <a:endParaRPr lang="en-US" sz="2000" kern="1200" dirty="0">
                <a:latin typeface="Times New Roman" panose="02020603050405020304" pitchFamily="18" charset="0"/>
                <a:cs typeface="Times New Roman" panose="02020603050405020304" pitchFamily="18" charset="0"/>
              </a:endParaRPr>
            </a:p>
          </p:txBody>
        </p:sp>
      </p:grpSp>
      <p:grpSp>
        <p:nvGrpSpPr>
          <p:cNvPr id="13" name="Group 12">
            <a:extLst>
              <a:ext uri="{FF2B5EF4-FFF2-40B4-BE49-F238E27FC236}">
                <a16:creationId xmlns:a16="http://schemas.microsoft.com/office/drawing/2014/main" id="{5E7A9D77-7C9E-4C51-BD71-0FA793D039DC}"/>
              </a:ext>
            </a:extLst>
          </p:cNvPr>
          <p:cNvGrpSpPr/>
          <p:nvPr/>
        </p:nvGrpSpPr>
        <p:grpSpPr>
          <a:xfrm>
            <a:off x="5467837" y="548640"/>
            <a:ext cx="1251306" cy="1251306"/>
            <a:chOff x="4889321" y="417102"/>
            <a:chExt cx="1251306" cy="1251306"/>
          </a:xfrm>
        </p:grpSpPr>
        <p:sp>
          <p:nvSpPr>
            <p:cNvPr id="14" name="Oval 13">
              <a:extLst>
                <a:ext uri="{FF2B5EF4-FFF2-40B4-BE49-F238E27FC236}">
                  <a16:creationId xmlns:a16="http://schemas.microsoft.com/office/drawing/2014/main" id="{FA596E58-D3A9-428C-80DC-21466F059801}"/>
                </a:ext>
              </a:extLst>
            </p:cNvPr>
            <p:cNvSpPr/>
            <p:nvPr/>
          </p:nvSpPr>
          <p:spPr>
            <a:xfrm>
              <a:off x="4889321" y="417102"/>
              <a:ext cx="1251306" cy="1251306"/>
            </a:xfrm>
            <a:prstGeom prst="ellipse">
              <a:avLst/>
            </a:pr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5" name="Oval 4">
              <a:extLst>
                <a:ext uri="{FF2B5EF4-FFF2-40B4-BE49-F238E27FC236}">
                  <a16:creationId xmlns:a16="http://schemas.microsoft.com/office/drawing/2014/main" id="{8107057C-9339-4FDE-84AF-74F75476E34C}"/>
                </a:ext>
              </a:extLst>
            </p:cNvPr>
            <p:cNvSpPr txBox="1"/>
            <p:nvPr/>
          </p:nvSpPr>
          <p:spPr>
            <a:xfrm>
              <a:off x="5072571" y="600352"/>
              <a:ext cx="884806" cy="8848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557" tIns="12700" rIns="97557" bIns="12700" numCol="1" spcCol="1270" anchor="ctr" anchorCtr="0">
              <a:noAutofit/>
            </a:bodyPr>
            <a:lstStyle/>
            <a:p>
              <a:pPr marL="0" lvl="0" indent="0" algn="ctr" defTabSz="2133600">
                <a:lnSpc>
                  <a:spcPct val="90000"/>
                </a:lnSpc>
                <a:spcBef>
                  <a:spcPct val="0"/>
                </a:spcBef>
                <a:spcAft>
                  <a:spcPct val="35000"/>
                </a:spcAft>
                <a:buNone/>
              </a:pPr>
              <a:r>
                <a:rPr lang="en-US" sz="4800" dirty="0"/>
                <a:t>3</a:t>
              </a:r>
              <a:endParaRPr lang="en-US" sz="4800" kern="1200" dirty="0"/>
            </a:p>
          </p:txBody>
        </p:sp>
      </p:grpSp>
      <p:pic>
        <p:nvPicPr>
          <p:cNvPr id="5" name="Picture 4" descr="A picture containing text, map&#10;&#10;Description generated with very high confidence">
            <a:extLst>
              <a:ext uri="{FF2B5EF4-FFF2-40B4-BE49-F238E27FC236}">
                <a16:creationId xmlns:a16="http://schemas.microsoft.com/office/drawing/2014/main" id="{6218100F-E379-44C4-B338-F497CC8D739C}"/>
              </a:ext>
            </a:extLst>
          </p:cNvPr>
          <p:cNvPicPr>
            <a:picLocks noChangeAspect="1"/>
          </p:cNvPicPr>
          <p:nvPr/>
        </p:nvPicPr>
        <p:blipFill>
          <a:blip r:embed="rId2"/>
          <a:stretch>
            <a:fillRect/>
          </a:stretch>
        </p:blipFill>
        <p:spPr>
          <a:xfrm>
            <a:off x="9097459" y="302829"/>
            <a:ext cx="2344063" cy="4059505"/>
          </a:xfrm>
          <a:prstGeom prst="rect">
            <a:avLst/>
          </a:prstGeom>
        </p:spPr>
      </p:pic>
    </p:spTree>
    <p:extLst>
      <p:ext uri="{BB962C8B-B14F-4D97-AF65-F5344CB8AC3E}">
        <p14:creationId xmlns:p14="http://schemas.microsoft.com/office/powerpoint/2010/main" val="2749074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A94E9B77-A24A-4879-AC16-8DC930AD21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4" name="Rectangle 43">
            <a:extLst>
              <a:ext uri="{FF2B5EF4-FFF2-40B4-BE49-F238E27FC236}">
                <a16:creationId xmlns:a16="http://schemas.microsoft.com/office/drawing/2014/main" id="{6CA37055-08E9-4FC6-909B-D66887E60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46" name="Rectangle 45">
            <a:extLst>
              <a:ext uri="{FF2B5EF4-FFF2-40B4-BE49-F238E27FC236}">
                <a16:creationId xmlns:a16="http://schemas.microsoft.com/office/drawing/2014/main" id="{849C8B35-87B0-40F5-9664-9C29A0D36E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8" name="Rectangle 47">
            <a:extLst>
              <a:ext uri="{FF2B5EF4-FFF2-40B4-BE49-F238E27FC236}">
                <a16:creationId xmlns:a16="http://schemas.microsoft.com/office/drawing/2014/main" id="{0C88BA7A-8734-4875-A572-8D0AA2A27B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50" name="Rectangle 49">
            <a:extLst>
              <a:ext uri="{FF2B5EF4-FFF2-40B4-BE49-F238E27FC236}">
                <a16:creationId xmlns:a16="http://schemas.microsoft.com/office/drawing/2014/main" id="{FBE7ADA7-D199-447B-83C7-7FB0F7BFE0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CF7BDE25-3D6C-4A65-AE1F-17B3C31DC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84446"/>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4" name="Rectangle 53">
            <a:extLst>
              <a:ext uri="{FF2B5EF4-FFF2-40B4-BE49-F238E27FC236}">
                <a16:creationId xmlns:a16="http://schemas.microsoft.com/office/drawing/2014/main" id="{5CD6E934-390A-4282-9C06-550879EA8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84446"/>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6" name="Rectangle 55">
            <a:extLst>
              <a:ext uri="{FF2B5EF4-FFF2-40B4-BE49-F238E27FC236}">
                <a16:creationId xmlns:a16="http://schemas.microsoft.com/office/drawing/2014/main" id="{5207C480-2ED1-4822-91D1-C253F6887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80889"/>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58" name="Rectangle 57">
            <a:extLst>
              <a:ext uri="{FF2B5EF4-FFF2-40B4-BE49-F238E27FC236}">
                <a16:creationId xmlns:a16="http://schemas.microsoft.com/office/drawing/2014/main" id="{A62FAE06-6CFA-41A5-8807-43DD2423C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4757866"/>
            <a:ext cx="11309338" cy="165668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25F118BE-1673-408E-B030-A78AB10B5C70}"/>
              </a:ext>
            </a:extLst>
          </p:cNvPr>
          <p:cNvSpPr>
            <a:spLocks noGrp="1"/>
          </p:cNvSpPr>
          <p:nvPr>
            <p:ph type="title"/>
          </p:nvPr>
        </p:nvSpPr>
        <p:spPr>
          <a:xfrm>
            <a:off x="581192" y="4845617"/>
            <a:ext cx="11029616" cy="1013800"/>
          </a:xfrm>
        </p:spPr>
        <p:txBody>
          <a:bodyPr vert="horz" lIns="91440" tIns="45720" rIns="91440" bIns="45720" rtlCol="0" anchor="b">
            <a:normAutofit/>
          </a:bodyPr>
          <a:lstStyle/>
          <a:p>
            <a:r>
              <a:rPr lang="en-US" dirty="0">
                <a:solidFill>
                  <a:srgbClr val="FFFEFF"/>
                </a:solidFill>
              </a:rPr>
              <a:t>Cellular Respiration</a:t>
            </a:r>
          </a:p>
        </p:txBody>
      </p:sp>
      <p:grpSp>
        <p:nvGrpSpPr>
          <p:cNvPr id="16" name="Group 15">
            <a:extLst>
              <a:ext uri="{FF2B5EF4-FFF2-40B4-BE49-F238E27FC236}">
                <a16:creationId xmlns:a16="http://schemas.microsoft.com/office/drawing/2014/main" id="{9730CDAC-E99C-4DBB-9B22-CC8DCC42C0D2}"/>
              </a:ext>
            </a:extLst>
          </p:cNvPr>
          <p:cNvGrpSpPr/>
          <p:nvPr/>
        </p:nvGrpSpPr>
        <p:grpSpPr>
          <a:xfrm>
            <a:off x="-181815" y="166256"/>
            <a:ext cx="11782185" cy="4332653"/>
            <a:chOff x="-757842" y="0"/>
            <a:chExt cx="11782185" cy="4171023"/>
          </a:xfrm>
        </p:grpSpPr>
        <p:sp>
          <p:nvSpPr>
            <p:cNvPr id="17" name="Rectangle 16">
              <a:extLst>
                <a:ext uri="{FF2B5EF4-FFF2-40B4-BE49-F238E27FC236}">
                  <a16:creationId xmlns:a16="http://schemas.microsoft.com/office/drawing/2014/main" id="{2AF20332-1EBE-485D-B2C4-85FBBD00A455}"/>
                </a:ext>
              </a:extLst>
            </p:cNvPr>
            <p:cNvSpPr/>
            <p:nvPr/>
          </p:nvSpPr>
          <p:spPr>
            <a:xfrm>
              <a:off x="5165" y="0"/>
              <a:ext cx="11019178" cy="4171023"/>
            </a:xfrm>
            <a:prstGeom prst="rect">
              <a:avLst/>
            </a:pr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sp>
        <p:sp>
          <p:nvSpPr>
            <p:cNvPr id="18" name="TextBox 17">
              <a:extLst>
                <a:ext uri="{FF2B5EF4-FFF2-40B4-BE49-F238E27FC236}">
                  <a16:creationId xmlns:a16="http://schemas.microsoft.com/office/drawing/2014/main" id="{D5A09275-FCD7-4D01-9B36-B942C71011C5}"/>
                </a:ext>
              </a:extLst>
            </p:cNvPr>
            <p:cNvSpPr txBox="1"/>
            <p:nvPr/>
          </p:nvSpPr>
          <p:spPr>
            <a:xfrm>
              <a:off x="-757842" y="1346247"/>
              <a:ext cx="11782185" cy="250261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9098" tIns="330200" rIns="859098" bIns="330200" numCol="1" spcCol="1270" anchor="t" anchorCtr="0">
              <a:noAutofit/>
            </a:bodyPr>
            <a:lstStyle/>
            <a:p>
              <a:pPr lvl="0" defTabSz="889000">
                <a:lnSpc>
                  <a:spcPct val="90000"/>
                </a:lnSpc>
                <a:spcBef>
                  <a:spcPct val="0"/>
                </a:spcBef>
                <a:spcAft>
                  <a:spcPct val="35000"/>
                </a:spcAft>
              </a:pPr>
              <a:r>
                <a:rPr lang="en-US" sz="2000" dirty="0">
                  <a:latin typeface="Times New Roman" panose="02020603050405020304" pitchFamily="18" charset="0"/>
                  <a:cs typeface="Times New Roman" panose="02020603050405020304" pitchFamily="18" charset="0"/>
                </a:rPr>
                <a:t>Cellular respiration is a three part process. </a:t>
              </a:r>
            </a:p>
            <a:p>
              <a:pPr marL="457200" lvl="0" indent="-457200" defTabSz="889000">
                <a:lnSpc>
                  <a:spcPct val="90000"/>
                </a:lnSpc>
                <a:spcBef>
                  <a:spcPct val="0"/>
                </a:spcBef>
                <a:spcAft>
                  <a:spcPct val="35000"/>
                </a:spcAft>
                <a:buFont typeface="+mj-lt"/>
                <a:buAutoNum type="arabicPeriod"/>
              </a:pPr>
              <a:r>
                <a:rPr lang="en-US" sz="2000" kern="1200" dirty="0">
                  <a:latin typeface="Times New Roman" panose="02020603050405020304" pitchFamily="18" charset="0"/>
                  <a:cs typeface="Times New Roman" panose="02020603050405020304" pitchFamily="18" charset="0"/>
                </a:rPr>
                <a:t>Glycolysis: Glycolysis takes place in the cytoplasm of the cell. It splits glucose, a 6-carbon compound, into 3-carbon pyruvate molecules. </a:t>
              </a:r>
            </a:p>
            <a:p>
              <a:pPr marL="457200" lvl="0" indent="-457200" defTabSz="889000">
                <a:lnSpc>
                  <a:spcPct val="90000"/>
                </a:lnSpc>
                <a:spcBef>
                  <a:spcPct val="0"/>
                </a:spcBef>
                <a:spcAft>
                  <a:spcPct val="35000"/>
                </a:spcAft>
                <a:buFont typeface="+mj-lt"/>
                <a:buAutoNum type="arabicPeriod"/>
              </a:pPr>
              <a:r>
                <a:rPr lang="en-US" sz="2000" dirty="0">
                  <a:latin typeface="Times New Roman" panose="02020603050405020304" pitchFamily="18" charset="0"/>
                  <a:cs typeface="Times New Roman" panose="02020603050405020304" pitchFamily="18" charset="0"/>
                </a:rPr>
                <a:t>The Krebs Cycle: The Krebs Cycle sends energy-rich NADH and FADH2 molecules to the electron transport chain. </a:t>
              </a:r>
            </a:p>
            <a:p>
              <a:pPr marL="457200" lvl="0" indent="-457200" defTabSz="889000">
                <a:lnSpc>
                  <a:spcPct val="90000"/>
                </a:lnSpc>
                <a:spcBef>
                  <a:spcPct val="0"/>
                </a:spcBef>
                <a:spcAft>
                  <a:spcPct val="35000"/>
                </a:spcAft>
                <a:buFont typeface="+mj-lt"/>
                <a:buAutoNum type="arabicPeriod"/>
              </a:pPr>
              <a:r>
                <a:rPr lang="en-US" sz="2000" dirty="0">
                  <a:latin typeface="Times New Roman" panose="02020603050405020304" pitchFamily="18" charset="0"/>
                  <a:cs typeface="Times New Roman" panose="02020603050405020304" pitchFamily="18" charset="0"/>
                </a:rPr>
                <a:t>Electron Transport Chain: The ETC uses the high-energy electrons stored in NADH and FADH2. It then reforms NAD+ and FAD, which are sent back to participate in earlier stages of respiration</a:t>
              </a:r>
              <a:endParaRPr lang="en-US" sz="2000" kern="1200" dirty="0">
                <a:latin typeface="Times New Roman" panose="02020603050405020304" pitchFamily="18" charset="0"/>
                <a:cs typeface="Times New Roman" panose="02020603050405020304" pitchFamily="18" charset="0"/>
              </a:endParaRPr>
            </a:p>
          </p:txBody>
        </p:sp>
      </p:grpSp>
      <p:grpSp>
        <p:nvGrpSpPr>
          <p:cNvPr id="13" name="Group 12">
            <a:extLst>
              <a:ext uri="{FF2B5EF4-FFF2-40B4-BE49-F238E27FC236}">
                <a16:creationId xmlns:a16="http://schemas.microsoft.com/office/drawing/2014/main" id="{5E7A9D77-7C9E-4C51-BD71-0FA793D039DC}"/>
              </a:ext>
            </a:extLst>
          </p:cNvPr>
          <p:cNvGrpSpPr/>
          <p:nvPr/>
        </p:nvGrpSpPr>
        <p:grpSpPr>
          <a:xfrm>
            <a:off x="5467837" y="548640"/>
            <a:ext cx="1251306" cy="1251306"/>
            <a:chOff x="4889321" y="417102"/>
            <a:chExt cx="1251306" cy="1251306"/>
          </a:xfrm>
        </p:grpSpPr>
        <p:sp>
          <p:nvSpPr>
            <p:cNvPr id="14" name="Oval 13">
              <a:extLst>
                <a:ext uri="{FF2B5EF4-FFF2-40B4-BE49-F238E27FC236}">
                  <a16:creationId xmlns:a16="http://schemas.microsoft.com/office/drawing/2014/main" id="{FA596E58-D3A9-428C-80DC-21466F059801}"/>
                </a:ext>
              </a:extLst>
            </p:cNvPr>
            <p:cNvSpPr/>
            <p:nvPr/>
          </p:nvSpPr>
          <p:spPr>
            <a:xfrm>
              <a:off x="4889321" y="417102"/>
              <a:ext cx="1251306" cy="1251306"/>
            </a:xfrm>
            <a:prstGeom prst="ellipse">
              <a:avLst/>
            </a:pr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5" name="Oval 4">
              <a:extLst>
                <a:ext uri="{FF2B5EF4-FFF2-40B4-BE49-F238E27FC236}">
                  <a16:creationId xmlns:a16="http://schemas.microsoft.com/office/drawing/2014/main" id="{8107057C-9339-4FDE-84AF-74F75476E34C}"/>
                </a:ext>
              </a:extLst>
            </p:cNvPr>
            <p:cNvSpPr txBox="1"/>
            <p:nvPr/>
          </p:nvSpPr>
          <p:spPr>
            <a:xfrm>
              <a:off x="5072571" y="600352"/>
              <a:ext cx="884806" cy="8848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7557" tIns="12700" rIns="97557" bIns="12700" numCol="1" spcCol="1270" anchor="ctr" anchorCtr="0">
              <a:noAutofit/>
            </a:bodyPr>
            <a:lstStyle/>
            <a:p>
              <a:pPr marL="0" lvl="0" indent="0" algn="ctr" defTabSz="2133600">
                <a:lnSpc>
                  <a:spcPct val="90000"/>
                </a:lnSpc>
                <a:spcBef>
                  <a:spcPct val="0"/>
                </a:spcBef>
                <a:spcAft>
                  <a:spcPct val="35000"/>
                </a:spcAft>
                <a:buNone/>
              </a:pPr>
              <a:r>
                <a:rPr lang="en-US" sz="4800" kern="1200" dirty="0"/>
                <a:t>4</a:t>
              </a:r>
            </a:p>
          </p:txBody>
        </p:sp>
      </p:grpSp>
    </p:spTree>
    <p:extLst>
      <p:ext uri="{BB962C8B-B14F-4D97-AF65-F5344CB8AC3E}">
        <p14:creationId xmlns:p14="http://schemas.microsoft.com/office/powerpoint/2010/main" val="2088359223"/>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65359"/>
      </a:accent1>
      <a:accent2>
        <a:srgbClr val="ED8428"/>
      </a:accent2>
      <a:accent3>
        <a:srgbClr val="E6C46D"/>
      </a:accent3>
      <a:accent4>
        <a:srgbClr val="969FA7"/>
      </a:accent4>
      <a:accent5>
        <a:srgbClr val="A9C37C"/>
      </a:accent5>
      <a:accent6>
        <a:srgbClr val="5A8071"/>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5D8C9649-FBE1-4B5B-8258-8A170F9843AD}"/>
    </a:ext>
  </a:extLst>
</a:theme>
</file>

<file path=docProps/app.xml><?xml version="1.0" encoding="utf-8"?>
<Properties xmlns="http://schemas.openxmlformats.org/officeDocument/2006/extended-properties" xmlns:vt="http://schemas.openxmlformats.org/officeDocument/2006/docPropsVTypes">
  <Template>TM03457464[[fn=Dividend]]</Template>
  <TotalTime>55</TotalTime>
  <Words>605</Words>
  <Application>Microsoft Office PowerPoint</Application>
  <PresentationFormat>Widescreen</PresentationFormat>
  <Paragraphs>37</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Gill Sans MT</vt:lpstr>
      <vt:lpstr>Times New Roman</vt:lpstr>
      <vt:lpstr>Wingdings 2</vt:lpstr>
      <vt:lpstr>Dividend</vt:lpstr>
      <vt:lpstr>02.06 Introduction to Photosynthesis  </vt:lpstr>
      <vt:lpstr>The Assignment</vt:lpstr>
      <vt:lpstr>What is photosynthesis?</vt:lpstr>
      <vt:lpstr>The Light dependent Reactions</vt:lpstr>
      <vt:lpstr>The Light Independent Reactions</vt:lpstr>
      <vt:lpstr>The Transition between photosynthesis and respiration</vt:lpstr>
      <vt:lpstr>Cellular Respiration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02.06 Introduction to Photosynthesis</dc:title>
  <dc:creator>Sarah Webb</dc:creator>
  <cp:lastModifiedBy>Webb Sarah</cp:lastModifiedBy>
  <cp:revision>8</cp:revision>
  <dcterms:created xsi:type="dcterms:W3CDTF">2018-05-31T20:16:47Z</dcterms:created>
  <dcterms:modified xsi:type="dcterms:W3CDTF">2018-05-31T21:11:55Z</dcterms:modified>
</cp:coreProperties>
</file>