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0"/>
  </p:notesMasterIdLst>
  <p:sldIdLst>
    <p:sldId id="273" r:id="rId3"/>
    <p:sldId id="276" r:id="rId4"/>
    <p:sldId id="275" r:id="rId5"/>
    <p:sldId id="257" r:id="rId6"/>
    <p:sldId id="258" r:id="rId7"/>
    <p:sldId id="259" r:id="rId8"/>
    <p:sldId id="260" r:id="rId9"/>
    <p:sldId id="261" r:id="rId10"/>
    <p:sldId id="262" r:id="rId11"/>
    <p:sldId id="263" r:id="rId12"/>
    <p:sldId id="267" r:id="rId13"/>
    <p:sldId id="268" r:id="rId14"/>
    <p:sldId id="269" r:id="rId15"/>
    <p:sldId id="270" r:id="rId16"/>
    <p:sldId id="271" r:id="rId17"/>
    <p:sldId id="272"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1" d="100"/>
          <a:sy n="91" d="100"/>
        </p:scale>
        <p:origin x="-760" y="-12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6B9151-58E3-4305-9B3F-4D0FC47C9A1A}" type="datetimeFigureOut">
              <a:rPr lang="en-US" smtClean="0"/>
              <a:t>2/4/19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0D8B0D-7B9D-4E4E-AD2F-1102C6FE7447}" type="slidenum">
              <a:rPr lang="en-US" smtClean="0"/>
              <a:t>‹#›</a:t>
            </a:fld>
            <a:endParaRPr lang="en-US"/>
          </a:p>
        </p:txBody>
      </p:sp>
    </p:spTree>
    <p:extLst>
      <p:ext uri="{BB962C8B-B14F-4D97-AF65-F5344CB8AC3E}">
        <p14:creationId xmlns:p14="http://schemas.microsoft.com/office/powerpoint/2010/main" val="225082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0D8B0D-7B9D-4E4E-AD2F-1102C6FE7447}" type="slidenum">
              <a:rPr lang="en-US" smtClean="0"/>
              <a:t>2</a:t>
            </a:fld>
            <a:endParaRPr lang="en-US"/>
          </a:p>
        </p:txBody>
      </p:sp>
    </p:spTree>
    <p:extLst>
      <p:ext uri="{BB962C8B-B14F-4D97-AF65-F5344CB8AC3E}">
        <p14:creationId xmlns:p14="http://schemas.microsoft.com/office/powerpoint/2010/main" val="757265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5EE6D6D8-412E-4F34-A6C0-0CA414937CDE}" type="slidenum">
              <a:rPr lang="en-US" smtClean="0">
                <a:solidFill>
                  <a:prstClr val="black"/>
                </a:solidFill>
              </a:rPr>
              <a:pPr/>
              <a:t>15</a:t>
            </a:fld>
            <a:endParaRPr lang="en-US" smtClean="0">
              <a:solidFill>
                <a:prstClr val="black"/>
              </a:solidFill>
            </a:endParaRPr>
          </a:p>
        </p:txBody>
      </p:sp>
      <p:sp>
        <p:nvSpPr>
          <p:cNvPr id="39939" name="Rectangle 2"/>
          <p:cNvSpPr>
            <a:spLocks noGrp="1" noRot="1" noChangeAspect="1" noChangeArrowheads="1" noTextEdit="1"/>
          </p:cNvSpPr>
          <p:nvPr>
            <p:ph type="sldImg"/>
          </p:nvPr>
        </p:nvSpPr>
        <p:spPr>
          <a:solidFill>
            <a:srgbClr val="FFFFFF"/>
          </a:solidFill>
          <a:ln/>
        </p:spPr>
      </p:sp>
      <p:sp>
        <p:nvSpPr>
          <p:cNvPr id="39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5909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4926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351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8113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1824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014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5045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74867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5751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82406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50903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48104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74143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93311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02065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57836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0483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18572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51648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06135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81958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641205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5481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79FDE-6A21-4E62-B690-FDA215929F02}" type="datetimeFigureOut">
              <a:rPr lang="en-US" smtClean="0">
                <a:solidFill>
                  <a:prstClr val="black">
                    <a:tint val="75000"/>
                  </a:prstClr>
                </a:solidFill>
              </a:rPr>
              <a:pPr/>
              <a:t>2/4/19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25CF57-1B9F-4579-93F4-93F0F0816BB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2160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 Id="rId3"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2133600"/>
            <a:ext cx="7772400" cy="1143000"/>
          </a:xfrm>
        </p:spPr>
        <p:txBody>
          <a:bodyPr>
            <a:normAutofit fontScale="90000"/>
          </a:bodyPr>
          <a:lstStyle/>
          <a:p>
            <a:pPr eaLnBrk="1" hangingPunct="1"/>
            <a:r>
              <a:rPr lang="en-US" dirty="0" smtClean="0">
                <a:solidFill>
                  <a:schemeClr val="bg1"/>
                </a:solidFill>
              </a:rPr>
              <a:t>The Industrial System in the West</a:t>
            </a:r>
          </a:p>
        </p:txBody>
      </p:sp>
      <p:sp>
        <p:nvSpPr>
          <p:cNvPr id="3075" name="Rectangle 3"/>
          <p:cNvSpPr>
            <a:spLocks noGrp="1" noChangeArrowheads="1"/>
          </p:cNvSpPr>
          <p:nvPr>
            <p:ph type="body" idx="1"/>
          </p:nvPr>
        </p:nvSpPr>
        <p:spPr>
          <a:xfrm>
            <a:off x="762000" y="4038600"/>
            <a:ext cx="7772400" cy="1905000"/>
          </a:xfrm>
        </p:spPr>
        <p:txBody>
          <a:bodyPr>
            <a:normAutofit/>
          </a:bodyPr>
          <a:lstStyle/>
          <a:p>
            <a:pPr eaLnBrk="1" hangingPunct="1">
              <a:buFontTx/>
              <a:buNone/>
            </a:pPr>
            <a:endParaRPr lang="en-US"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8964" y="228600"/>
            <a:ext cx="2389187"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773" y="3810000"/>
            <a:ext cx="3971135"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38800" y="3810000"/>
            <a:ext cx="2695294"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89908" y="193964"/>
            <a:ext cx="2887525"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104075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Labor Songs Presentations</a:t>
            </a:r>
            <a:endParaRPr lang="en-US" dirty="0">
              <a:solidFill>
                <a:schemeClr val="bg1"/>
              </a:solidFill>
            </a:endParaRPr>
          </a:p>
        </p:txBody>
      </p:sp>
      <p:sp>
        <p:nvSpPr>
          <p:cNvPr id="3" name="Content Placeholder 2"/>
          <p:cNvSpPr>
            <a:spLocks noGrp="1"/>
          </p:cNvSpPr>
          <p:nvPr>
            <p:ph idx="1"/>
          </p:nvPr>
        </p:nvSpPr>
        <p:spPr/>
        <p:txBody>
          <a:bodyPr>
            <a:normAutofit fontScale="92500" lnSpcReduction="10000"/>
          </a:bodyPr>
          <a:lstStyle/>
          <a:p>
            <a:r>
              <a:rPr lang="en-US" dirty="0" smtClean="0">
                <a:solidFill>
                  <a:srgbClr val="FFFFFF"/>
                </a:solidFill>
              </a:rPr>
              <a:t>“Title: “Men of Steel”</a:t>
            </a:r>
          </a:p>
          <a:p>
            <a:r>
              <a:rPr lang="en-US" dirty="0" smtClean="0">
                <a:solidFill>
                  <a:srgbClr val="FFFFFF"/>
                </a:solidFill>
              </a:rPr>
              <a:t>Lyric: “We struggle and toil to fill hungry mouths.”</a:t>
            </a:r>
          </a:p>
          <a:p>
            <a:r>
              <a:rPr lang="en-US" dirty="0" smtClean="0">
                <a:solidFill>
                  <a:srgbClr val="FFFFFF"/>
                </a:solidFill>
              </a:rPr>
              <a:t>Weak analysis: The workers worked hard to feed their families.</a:t>
            </a:r>
          </a:p>
          <a:p>
            <a:r>
              <a:rPr lang="en-US" dirty="0" smtClean="0">
                <a:solidFill>
                  <a:srgbClr val="FFFFFF"/>
                </a:solidFill>
              </a:rPr>
              <a:t>Strong analysis: The song’s title in combination with the lyric line suggest men felt a gendered pressure to provide for their families.</a:t>
            </a:r>
          </a:p>
          <a:p>
            <a:r>
              <a:rPr lang="en-US" dirty="0" smtClean="0">
                <a:solidFill>
                  <a:srgbClr val="FFFFFF"/>
                </a:solidFill>
              </a:rPr>
              <a:t>Use historical rather than contemporary photos.</a:t>
            </a:r>
            <a:endParaRPr lang="en-US" dirty="0">
              <a:solidFill>
                <a:srgbClr val="FFFFFF"/>
              </a:solidFill>
            </a:endParaRPr>
          </a:p>
        </p:txBody>
      </p:sp>
      <p:pic>
        <p:nvPicPr>
          <p:cNvPr id="4" name="Picture 3"/>
          <p:cNvPicPr>
            <a:picLocks noChangeAspect="1"/>
          </p:cNvPicPr>
          <p:nvPr/>
        </p:nvPicPr>
        <p:blipFill>
          <a:blip r:embed="rId3"/>
          <a:stretch>
            <a:fillRect/>
          </a:stretch>
        </p:blipFill>
        <p:spPr>
          <a:xfrm>
            <a:off x="7735870" y="381001"/>
            <a:ext cx="1255730" cy="838200"/>
          </a:xfrm>
          <a:prstGeom prst="rect">
            <a:avLst/>
          </a:prstGeom>
        </p:spPr>
      </p:pic>
      <p:pic>
        <p:nvPicPr>
          <p:cNvPr id="5" name="Picture 4"/>
          <p:cNvPicPr>
            <a:picLocks noChangeAspect="1"/>
          </p:cNvPicPr>
          <p:nvPr/>
        </p:nvPicPr>
        <p:blipFill>
          <a:blip r:embed="rId4"/>
          <a:stretch>
            <a:fillRect/>
          </a:stretch>
        </p:blipFill>
        <p:spPr>
          <a:xfrm>
            <a:off x="304800" y="457200"/>
            <a:ext cx="1066800" cy="846328"/>
          </a:xfrm>
          <a:prstGeom prst="rect">
            <a:avLst/>
          </a:prstGeom>
        </p:spPr>
      </p:pic>
    </p:spTree>
    <p:extLst>
      <p:ext uri="{BB962C8B-B14F-4D97-AF65-F5344CB8AC3E}">
        <p14:creationId xmlns:p14="http://schemas.microsoft.com/office/powerpoint/2010/main" val="2107761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FF"/>
                </a:solidFill>
              </a:rPr>
              <a:t>Review</a:t>
            </a:r>
            <a:endParaRPr lang="en-US" dirty="0">
              <a:solidFill>
                <a:srgbClr val="FFFFFF"/>
              </a:solidFill>
            </a:endParaRPr>
          </a:p>
        </p:txBody>
      </p:sp>
      <p:sp>
        <p:nvSpPr>
          <p:cNvPr id="3" name="Content Placeholder 2"/>
          <p:cNvSpPr>
            <a:spLocks noGrp="1"/>
          </p:cNvSpPr>
          <p:nvPr>
            <p:ph idx="1"/>
          </p:nvPr>
        </p:nvSpPr>
        <p:spPr/>
        <p:txBody>
          <a:bodyPr/>
          <a:lstStyle/>
          <a:p>
            <a:r>
              <a:rPr lang="en-US" dirty="0" smtClean="0">
                <a:solidFill>
                  <a:srgbClr val="FFFFFF"/>
                </a:solidFill>
              </a:rPr>
              <a:t>Second industrial system</a:t>
            </a:r>
          </a:p>
          <a:p>
            <a:pPr lvl="1"/>
            <a:r>
              <a:rPr lang="en-US" dirty="0" smtClean="0">
                <a:solidFill>
                  <a:srgbClr val="FFFFFF"/>
                </a:solidFill>
              </a:rPr>
              <a:t>Pros and cons</a:t>
            </a:r>
            <a:endParaRPr lang="en-US" dirty="0">
              <a:solidFill>
                <a:srgbClr val="FFFFFF"/>
              </a:solidFill>
            </a:endParaRPr>
          </a:p>
          <a:p>
            <a:endParaRPr lang="en-US" dirty="0" smtClean="0">
              <a:solidFill>
                <a:srgbClr val="FFFFFF"/>
              </a:solidFill>
            </a:endParaRPr>
          </a:p>
          <a:p>
            <a:r>
              <a:rPr lang="en-US" dirty="0" smtClean="0">
                <a:solidFill>
                  <a:srgbClr val="FFFFFF"/>
                </a:solidFill>
              </a:rPr>
              <a:t>The South</a:t>
            </a:r>
            <a:r>
              <a:rPr lang="en-US" dirty="0">
                <a:solidFill>
                  <a:srgbClr val="FFFFFF"/>
                </a:solidFill>
              </a:rPr>
              <a:t>:</a:t>
            </a:r>
            <a:r>
              <a:rPr lang="en-US" dirty="0" smtClean="0">
                <a:solidFill>
                  <a:srgbClr val="FFFFFF"/>
                </a:solidFill>
              </a:rPr>
              <a:t> Reconstruction</a:t>
            </a:r>
          </a:p>
          <a:p>
            <a:pPr lvl="1"/>
            <a:r>
              <a:rPr lang="en-US" dirty="0" smtClean="0">
                <a:solidFill>
                  <a:srgbClr val="FFFFFF"/>
                </a:solidFill>
              </a:rPr>
              <a:t>Continuation of white supremacy</a:t>
            </a:r>
            <a:r>
              <a:rPr lang="en-US" dirty="0" smtClean="0">
                <a:solidFill>
                  <a:srgbClr val="FFFFFF"/>
                </a:solidFill>
              </a:rPr>
              <a:t> </a:t>
            </a:r>
            <a:endParaRPr lang="en-US" dirty="0" smtClean="0">
              <a:solidFill>
                <a:srgbClr val="FFFFFF"/>
              </a:solidFill>
            </a:endParaRPr>
          </a:p>
          <a:p>
            <a:pPr lvl="1"/>
            <a:r>
              <a:rPr lang="en-US" dirty="0" smtClean="0">
                <a:solidFill>
                  <a:srgbClr val="FFFFFF"/>
                </a:solidFill>
              </a:rPr>
              <a:t>Industrialization </a:t>
            </a:r>
            <a:endParaRPr lang="en-US" dirty="0">
              <a:solidFill>
                <a:srgbClr val="FFFFFF"/>
              </a:solidFill>
            </a:endParaRPr>
          </a:p>
        </p:txBody>
      </p:sp>
    </p:spTree>
    <p:extLst>
      <p:ext uri="{BB962C8B-B14F-4D97-AF65-F5344CB8AC3E}">
        <p14:creationId xmlns:p14="http://schemas.microsoft.com/office/powerpoint/2010/main" val="217615627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33400" y="228600"/>
            <a:ext cx="7772400" cy="1143000"/>
          </a:xfrm>
        </p:spPr>
        <p:txBody>
          <a:bodyPr/>
          <a:lstStyle/>
          <a:p>
            <a:pPr eaLnBrk="1" hangingPunct="1"/>
            <a:r>
              <a:rPr lang="en-US" dirty="0" smtClean="0">
                <a:solidFill>
                  <a:schemeClr val="bg1"/>
                </a:solidFill>
              </a:rPr>
              <a:t>Manifest Destiny</a:t>
            </a:r>
          </a:p>
        </p:txBody>
      </p:sp>
      <p:pic>
        <p:nvPicPr>
          <p:cNvPr id="4099" name="Picture 3" descr="manifestdestiny"/>
          <p:cNvPicPr>
            <a:picLocks noGrp="1" noChangeAspect="1" noChangeArrowheads="1"/>
          </p:cNvPicPr>
          <p:nvPr>
            <p:ph type="body" idx="1"/>
          </p:nvPr>
        </p:nvPicPr>
        <p:blipFill>
          <a:blip r:embed="rId2" cstate="print"/>
          <a:srcRect/>
          <a:stretch>
            <a:fillRect/>
          </a:stretch>
        </p:blipFill>
        <p:spPr>
          <a:xfrm>
            <a:off x="990600" y="1295400"/>
            <a:ext cx="6934200" cy="5189538"/>
          </a:xfrm>
        </p:spPr>
      </p:pic>
    </p:spTree>
    <p:extLst>
      <p:ext uri="{BB962C8B-B14F-4D97-AF65-F5344CB8AC3E}">
        <p14:creationId xmlns:p14="http://schemas.microsoft.com/office/powerpoint/2010/main" val="332570805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dirty="0" smtClean="0">
                <a:solidFill>
                  <a:schemeClr val="bg1"/>
                </a:solidFill>
              </a:rPr>
              <a:t>The West</a:t>
            </a:r>
          </a:p>
        </p:txBody>
      </p:sp>
      <p:sp>
        <p:nvSpPr>
          <p:cNvPr id="5123" name="Rectangle 3"/>
          <p:cNvSpPr>
            <a:spLocks noGrp="1" noChangeArrowheads="1"/>
          </p:cNvSpPr>
          <p:nvPr>
            <p:ph type="body" idx="1"/>
          </p:nvPr>
        </p:nvSpPr>
        <p:spPr>
          <a:xfrm>
            <a:off x="685800" y="1371600"/>
            <a:ext cx="7772400" cy="3048000"/>
          </a:xfrm>
        </p:spPr>
        <p:txBody>
          <a:bodyPr/>
          <a:lstStyle/>
          <a:p>
            <a:pPr marL="0" indent="0" eaLnBrk="1" hangingPunct="1">
              <a:buNone/>
            </a:pPr>
            <a:r>
              <a:rPr lang="en-US" sz="2800" dirty="0" smtClean="0">
                <a:solidFill>
                  <a:schemeClr val="bg1"/>
                </a:solidFill>
              </a:rPr>
              <a:t> Lincoln’s plans: </a:t>
            </a:r>
            <a:r>
              <a:rPr lang="en-US" sz="2800" dirty="0">
                <a:solidFill>
                  <a:schemeClr val="bg1"/>
                </a:solidFill>
              </a:rPr>
              <a:t>T</a:t>
            </a:r>
            <a:r>
              <a:rPr lang="en-US" sz="2800" dirty="0" smtClean="0">
                <a:solidFill>
                  <a:schemeClr val="bg1"/>
                </a:solidFill>
              </a:rPr>
              <a:t>he Homestead Act (1862):</a:t>
            </a:r>
          </a:p>
          <a:p>
            <a:pPr eaLnBrk="1" hangingPunct="1">
              <a:buFontTx/>
              <a:buNone/>
            </a:pPr>
            <a:r>
              <a:rPr lang="en-US" sz="2800" dirty="0" smtClean="0">
                <a:solidFill>
                  <a:schemeClr val="bg1"/>
                </a:solidFill>
              </a:rPr>
              <a:t>		</a:t>
            </a:r>
            <a:r>
              <a:rPr lang="en-US" sz="2000" dirty="0" smtClean="0">
                <a:solidFill>
                  <a:schemeClr val="bg1"/>
                </a:solidFill>
              </a:rPr>
              <a:t>* 160 acres of public domain free to any settler who lived on the 		land and improved it for at least 5 years</a:t>
            </a:r>
          </a:p>
          <a:p>
            <a:pPr eaLnBrk="1" hangingPunct="1">
              <a:buFontTx/>
              <a:buNone/>
            </a:pPr>
            <a:r>
              <a:rPr lang="en-US" sz="2000" dirty="0" smtClean="0">
                <a:solidFill>
                  <a:schemeClr val="bg1"/>
                </a:solidFill>
              </a:rPr>
              <a:t>		* settler could purchase the land for $1.25 per acre after 6 			months’ residence</a:t>
            </a:r>
          </a:p>
          <a:p>
            <a:pPr eaLnBrk="1" hangingPunct="1">
              <a:buFontTx/>
              <a:buNone/>
            </a:pPr>
            <a:r>
              <a:rPr lang="en-US" sz="2000" dirty="0" smtClean="0">
                <a:solidFill>
                  <a:schemeClr val="bg1"/>
                </a:solidFill>
              </a:rPr>
              <a:t>		* 605 million acres available</a:t>
            </a:r>
          </a:p>
          <a:p>
            <a:pPr eaLnBrk="1" hangingPunct="1">
              <a:buFontTx/>
              <a:buNone/>
            </a:pPr>
            <a:r>
              <a:rPr lang="en-US" sz="2000" dirty="0" smtClean="0">
                <a:solidFill>
                  <a:schemeClr val="bg1"/>
                </a:solidFill>
              </a:rPr>
              <a:t>		* land given to male heads of households and single or widowed 		women</a:t>
            </a:r>
          </a:p>
          <a:p>
            <a:pPr eaLnBrk="1" hangingPunct="1">
              <a:buFontTx/>
              <a:buNone/>
            </a:pPr>
            <a:endParaRPr lang="en-US" sz="2000" dirty="0" smtClean="0"/>
          </a:p>
        </p:txBody>
      </p:sp>
      <p:sp>
        <p:nvSpPr>
          <p:cNvPr id="2" name="TextBox 1"/>
          <p:cNvSpPr txBox="1"/>
          <p:nvPr/>
        </p:nvSpPr>
        <p:spPr>
          <a:xfrm>
            <a:off x="914400" y="4724400"/>
            <a:ext cx="7543800" cy="1938992"/>
          </a:xfrm>
          <a:prstGeom prst="rect">
            <a:avLst/>
          </a:prstGeom>
          <a:noFill/>
        </p:spPr>
        <p:txBody>
          <a:bodyPr wrap="square" rtlCol="0">
            <a:spAutoFit/>
          </a:bodyPr>
          <a:lstStyle/>
          <a:p>
            <a:r>
              <a:rPr lang="en-US" sz="2400" dirty="0" smtClean="0">
                <a:solidFill>
                  <a:srgbClr val="FFFFFF"/>
                </a:solidFill>
              </a:rPr>
              <a:t>What future did Lincoln foresee for the nation if his “solution” was the Homestead Act?</a:t>
            </a:r>
          </a:p>
          <a:p>
            <a:endParaRPr lang="en-US" sz="2400" dirty="0" smtClean="0">
              <a:solidFill>
                <a:srgbClr val="FFFFFF"/>
              </a:solidFill>
            </a:endParaRPr>
          </a:p>
          <a:p>
            <a:r>
              <a:rPr lang="en-US" sz="2400" dirty="0" smtClean="0">
                <a:solidFill>
                  <a:srgbClr val="FFFFFF"/>
                </a:solidFill>
              </a:rPr>
              <a:t>What were potential problems associated with westward expansion?</a:t>
            </a:r>
            <a:endParaRPr lang="en-US" sz="2400" dirty="0">
              <a:solidFill>
                <a:srgbClr val="FFFFFF"/>
              </a:solidFill>
            </a:endParaRPr>
          </a:p>
        </p:txBody>
      </p:sp>
    </p:spTree>
    <p:extLst>
      <p:ext uri="{BB962C8B-B14F-4D97-AF65-F5344CB8AC3E}">
        <p14:creationId xmlns:p14="http://schemas.microsoft.com/office/powerpoint/2010/main" val="28985039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2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2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dirty="0" smtClean="0">
                <a:solidFill>
                  <a:schemeClr val="bg1"/>
                </a:solidFill>
              </a:rPr>
              <a:t>“Barriers” to Westward Expansion</a:t>
            </a:r>
          </a:p>
        </p:txBody>
      </p:sp>
      <p:sp>
        <p:nvSpPr>
          <p:cNvPr id="6147" name="Rectangle 3"/>
          <p:cNvSpPr>
            <a:spLocks noGrp="1" noChangeArrowheads="1"/>
          </p:cNvSpPr>
          <p:nvPr>
            <p:ph type="body" idx="1"/>
          </p:nvPr>
        </p:nvSpPr>
        <p:spPr>
          <a:xfrm>
            <a:off x="1905000" y="2438400"/>
            <a:ext cx="5486400" cy="4114800"/>
          </a:xfrm>
        </p:spPr>
        <p:txBody>
          <a:bodyPr/>
          <a:lstStyle/>
          <a:p>
            <a:pPr eaLnBrk="1" hangingPunct="1"/>
            <a:r>
              <a:rPr lang="en-US" dirty="0" smtClean="0">
                <a:solidFill>
                  <a:schemeClr val="bg1"/>
                </a:solidFill>
              </a:rPr>
              <a:t>People already lived there.</a:t>
            </a:r>
          </a:p>
          <a:p>
            <a:pPr eaLnBrk="1" hangingPunct="1"/>
            <a:endParaRPr lang="en-US" dirty="0" smtClean="0">
              <a:solidFill>
                <a:schemeClr val="bg1"/>
              </a:solidFill>
            </a:endParaRPr>
          </a:p>
          <a:p>
            <a:pPr eaLnBrk="1" hangingPunct="1"/>
            <a:r>
              <a:rPr lang="en-US" dirty="0" smtClean="0">
                <a:solidFill>
                  <a:schemeClr val="bg1"/>
                </a:solidFill>
              </a:rPr>
              <a:t>Transportation</a:t>
            </a:r>
          </a:p>
        </p:txBody>
      </p:sp>
    </p:spTree>
    <p:extLst>
      <p:ext uri="{BB962C8B-B14F-4D97-AF65-F5344CB8AC3E}">
        <p14:creationId xmlns:p14="http://schemas.microsoft.com/office/powerpoint/2010/main" val="36415419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fade">
                                      <p:cBhvr>
                                        <p:cTn id="7" dur="20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7">
                                            <p:txEl>
                                              <p:pRg st="2" end="2"/>
                                            </p:txEl>
                                          </p:spTgt>
                                        </p:tgtEl>
                                        <p:attrNameLst>
                                          <p:attrName>style.visibility</p:attrName>
                                        </p:attrNameLst>
                                      </p:cBhvr>
                                      <p:to>
                                        <p:strVal val="visible"/>
                                      </p:to>
                                    </p:set>
                                    <p:animEffect transition="in" filter="fade">
                                      <p:cBhvr>
                                        <p:cTn id="12" dur="20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09600" y="381000"/>
            <a:ext cx="7772400" cy="1143000"/>
          </a:xfrm>
        </p:spPr>
        <p:txBody>
          <a:bodyPr>
            <a:normAutofit fontScale="90000"/>
          </a:bodyPr>
          <a:lstStyle/>
          <a:p>
            <a:pPr eaLnBrk="1" hangingPunct="1"/>
            <a:r>
              <a:rPr lang="en-US" sz="3600" dirty="0" smtClean="0">
                <a:solidFill>
                  <a:schemeClr val="bg1"/>
                </a:solidFill>
              </a:rPr>
              <a:t>Westward Expansion and Native Americans</a:t>
            </a:r>
          </a:p>
        </p:txBody>
      </p:sp>
      <p:sp>
        <p:nvSpPr>
          <p:cNvPr id="7171" name="Rectangle 3"/>
          <p:cNvSpPr>
            <a:spLocks noGrp="1" noChangeArrowheads="1"/>
          </p:cNvSpPr>
          <p:nvPr>
            <p:ph type="body" idx="1"/>
          </p:nvPr>
        </p:nvSpPr>
        <p:spPr>
          <a:xfrm>
            <a:off x="381000" y="1905000"/>
            <a:ext cx="2895600" cy="4114800"/>
          </a:xfrm>
        </p:spPr>
        <p:txBody>
          <a:bodyPr/>
          <a:lstStyle/>
          <a:p>
            <a:pPr eaLnBrk="1" hangingPunct="1">
              <a:lnSpc>
                <a:spcPct val="90000"/>
              </a:lnSpc>
            </a:pPr>
            <a:r>
              <a:rPr lang="en-US" sz="2800" dirty="0" smtClean="0">
                <a:solidFill>
                  <a:schemeClr val="bg1"/>
                </a:solidFill>
              </a:rPr>
              <a:t>1865- 360,000 Native Americans lived on the Great Plains</a:t>
            </a:r>
          </a:p>
          <a:p>
            <a:pPr eaLnBrk="1" hangingPunct="1">
              <a:lnSpc>
                <a:spcPct val="90000"/>
              </a:lnSpc>
            </a:pPr>
            <a:r>
              <a:rPr lang="en-US" sz="2800" dirty="0" smtClean="0">
                <a:solidFill>
                  <a:schemeClr val="bg1"/>
                </a:solidFill>
              </a:rPr>
              <a:t>1900- 70,000 Native Americans lived on the Great Plains</a:t>
            </a:r>
          </a:p>
          <a:p>
            <a:pPr eaLnBrk="1" hangingPunct="1">
              <a:lnSpc>
                <a:spcPct val="90000"/>
              </a:lnSpc>
              <a:buFontTx/>
              <a:buNone/>
            </a:pPr>
            <a:endParaRPr lang="en-US" sz="2800" dirty="0" smtClean="0"/>
          </a:p>
        </p:txBody>
      </p:sp>
      <p:pic>
        <p:nvPicPr>
          <p:cNvPr id="7172" name="Picture 4" descr="NAlands"/>
          <p:cNvPicPr>
            <a:picLocks noChangeAspect="1" noChangeArrowheads="1"/>
          </p:cNvPicPr>
          <p:nvPr/>
        </p:nvPicPr>
        <p:blipFill>
          <a:blip r:embed="rId2" cstate="print"/>
          <a:srcRect/>
          <a:stretch>
            <a:fillRect/>
          </a:stretch>
        </p:blipFill>
        <p:spPr bwMode="auto">
          <a:xfrm>
            <a:off x="3352800" y="1752600"/>
            <a:ext cx="5519738" cy="4883150"/>
          </a:xfrm>
          <a:prstGeom prst="rect">
            <a:avLst/>
          </a:prstGeom>
          <a:noFill/>
          <a:ln w="9525">
            <a:noFill/>
            <a:miter lim="800000"/>
            <a:headEnd/>
            <a:tailEnd/>
          </a:ln>
        </p:spPr>
      </p:pic>
    </p:spTree>
    <p:extLst>
      <p:ext uri="{BB962C8B-B14F-4D97-AF65-F5344CB8AC3E}">
        <p14:creationId xmlns:p14="http://schemas.microsoft.com/office/powerpoint/2010/main" val="12619553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381000"/>
            <a:ext cx="7772400" cy="1371600"/>
          </a:xfrm>
        </p:spPr>
        <p:txBody>
          <a:bodyPr>
            <a:normAutofit fontScale="90000"/>
          </a:bodyPr>
          <a:lstStyle/>
          <a:p>
            <a:pPr eaLnBrk="1" hangingPunct="1"/>
            <a:r>
              <a:rPr lang="en-US" dirty="0" smtClean="0">
                <a:solidFill>
                  <a:schemeClr val="bg1"/>
                </a:solidFill>
              </a:rPr>
              <a:t>Federal Policies towards </a:t>
            </a:r>
            <a:br>
              <a:rPr lang="en-US" dirty="0" smtClean="0">
                <a:solidFill>
                  <a:schemeClr val="bg1"/>
                </a:solidFill>
              </a:rPr>
            </a:br>
            <a:r>
              <a:rPr lang="en-US" dirty="0" smtClean="0">
                <a:solidFill>
                  <a:schemeClr val="bg1"/>
                </a:solidFill>
              </a:rPr>
              <a:t>Native Americans</a:t>
            </a:r>
          </a:p>
        </p:txBody>
      </p:sp>
      <p:sp>
        <p:nvSpPr>
          <p:cNvPr id="8195" name="Rectangle 3"/>
          <p:cNvSpPr>
            <a:spLocks noGrp="1" noChangeArrowheads="1"/>
          </p:cNvSpPr>
          <p:nvPr>
            <p:ph type="body" idx="1"/>
          </p:nvPr>
        </p:nvSpPr>
        <p:spPr>
          <a:xfrm>
            <a:off x="381000" y="2133600"/>
            <a:ext cx="3962400" cy="4419600"/>
          </a:xfrm>
        </p:spPr>
        <p:txBody>
          <a:bodyPr/>
          <a:lstStyle/>
          <a:p>
            <a:pPr eaLnBrk="1" hangingPunct="1"/>
            <a:r>
              <a:rPr lang="en-US" sz="2800" dirty="0" smtClean="0">
                <a:solidFill>
                  <a:schemeClr val="bg1"/>
                </a:solidFill>
              </a:rPr>
              <a:t>Autonomous dependent  nations</a:t>
            </a:r>
          </a:p>
          <a:p>
            <a:pPr eaLnBrk="1" hangingPunct="1"/>
            <a:r>
              <a:rPr lang="en-US" sz="2800" dirty="0" smtClean="0">
                <a:solidFill>
                  <a:schemeClr val="bg1"/>
                </a:solidFill>
              </a:rPr>
              <a:t>Segregation</a:t>
            </a:r>
          </a:p>
          <a:p>
            <a:pPr lvl="1" eaLnBrk="1" hangingPunct="1"/>
            <a:r>
              <a:rPr lang="en-US" dirty="0" smtClean="0">
                <a:solidFill>
                  <a:schemeClr val="bg1"/>
                </a:solidFill>
              </a:rPr>
              <a:t>Indian Removal Act (1830) - relocate all eastern tribes by force if necessary</a:t>
            </a:r>
          </a:p>
          <a:p>
            <a:pPr lvl="1" eaLnBrk="1" hangingPunct="1">
              <a:buFontTx/>
              <a:buNone/>
            </a:pPr>
            <a:endParaRPr lang="en-US" dirty="0" smtClean="0"/>
          </a:p>
        </p:txBody>
      </p:sp>
      <p:pic>
        <p:nvPicPr>
          <p:cNvPr id="8196" name="Picture 4"/>
          <p:cNvPicPr>
            <a:picLocks noChangeArrowheads="1"/>
          </p:cNvPicPr>
          <p:nvPr/>
        </p:nvPicPr>
        <p:blipFill>
          <a:blip r:embed="rId2" cstate="print"/>
          <a:srcRect/>
          <a:stretch>
            <a:fillRect/>
          </a:stretch>
        </p:blipFill>
        <p:spPr bwMode="auto">
          <a:xfrm>
            <a:off x="4572000" y="2514600"/>
            <a:ext cx="4275138" cy="2514600"/>
          </a:xfrm>
          <a:prstGeom prst="rect">
            <a:avLst/>
          </a:prstGeom>
          <a:noFill/>
          <a:ln w="9525">
            <a:noFill/>
            <a:miter lim="800000"/>
            <a:headEnd/>
            <a:tailEnd/>
          </a:ln>
        </p:spPr>
      </p:pic>
    </p:spTree>
    <p:extLst>
      <p:ext uri="{BB962C8B-B14F-4D97-AF65-F5344CB8AC3E}">
        <p14:creationId xmlns:p14="http://schemas.microsoft.com/office/powerpoint/2010/main" val="393377008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dirty="0" smtClean="0">
                <a:solidFill>
                  <a:schemeClr val="bg1"/>
                </a:solidFill>
              </a:rPr>
              <a:t>Conflict on the Plains</a:t>
            </a:r>
          </a:p>
        </p:txBody>
      </p:sp>
      <p:sp>
        <p:nvSpPr>
          <p:cNvPr id="9219" name="Rectangle 3"/>
          <p:cNvSpPr>
            <a:spLocks noGrp="1" noChangeArrowheads="1"/>
          </p:cNvSpPr>
          <p:nvPr>
            <p:ph type="body" idx="1"/>
          </p:nvPr>
        </p:nvSpPr>
        <p:spPr>
          <a:xfrm>
            <a:off x="457200" y="1295400"/>
            <a:ext cx="3308350" cy="4525963"/>
          </a:xfrm>
        </p:spPr>
        <p:txBody>
          <a:bodyPr/>
          <a:lstStyle/>
          <a:p>
            <a:pPr eaLnBrk="1" hangingPunct="1">
              <a:lnSpc>
                <a:spcPct val="90000"/>
              </a:lnSpc>
            </a:pPr>
            <a:r>
              <a:rPr lang="en-US" sz="2800" dirty="0" smtClean="0">
                <a:solidFill>
                  <a:schemeClr val="bg1"/>
                </a:solidFill>
              </a:rPr>
              <a:t>White settlement</a:t>
            </a:r>
          </a:p>
          <a:p>
            <a:pPr eaLnBrk="1" hangingPunct="1">
              <a:lnSpc>
                <a:spcPct val="90000"/>
              </a:lnSpc>
              <a:buFontTx/>
              <a:buNone/>
            </a:pPr>
            <a:r>
              <a:rPr lang="en-US" sz="2800" dirty="0" smtClean="0">
                <a:solidFill>
                  <a:schemeClr val="bg1"/>
                </a:solidFill>
              </a:rPr>
              <a:t>	</a:t>
            </a:r>
            <a:r>
              <a:rPr lang="en-US" sz="2400" dirty="0" smtClean="0">
                <a:solidFill>
                  <a:schemeClr val="bg1"/>
                </a:solidFill>
              </a:rPr>
              <a:t>* land claim disputes</a:t>
            </a:r>
          </a:p>
          <a:p>
            <a:pPr eaLnBrk="1" hangingPunct="1">
              <a:lnSpc>
                <a:spcPct val="90000"/>
              </a:lnSpc>
              <a:buFontTx/>
              <a:buNone/>
            </a:pPr>
            <a:r>
              <a:rPr lang="en-US" sz="2400" dirty="0" smtClean="0">
                <a:solidFill>
                  <a:schemeClr val="bg1"/>
                </a:solidFill>
              </a:rPr>
              <a:t>	* disease</a:t>
            </a:r>
          </a:p>
          <a:p>
            <a:pPr eaLnBrk="1" hangingPunct="1">
              <a:lnSpc>
                <a:spcPct val="90000"/>
              </a:lnSpc>
            </a:pPr>
            <a:r>
              <a:rPr lang="en-US" sz="2800" dirty="0" smtClean="0">
                <a:solidFill>
                  <a:schemeClr val="bg1"/>
                </a:solidFill>
              </a:rPr>
              <a:t>Mining</a:t>
            </a:r>
          </a:p>
          <a:p>
            <a:pPr eaLnBrk="1" hangingPunct="1">
              <a:lnSpc>
                <a:spcPct val="90000"/>
              </a:lnSpc>
            </a:pPr>
            <a:r>
              <a:rPr lang="en-US" sz="2800" dirty="0" smtClean="0">
                <a:solidFill>
                  <a:schemeClr val="bg1"/>
                </a:solidFill>
              </a:rPr>
              <a:t>Disappearance of the buffalo</a:t>
            </a:r>
          </a:p>
          <a:p>
            <a:pPr eaLnBrk="1" hangingPunct="1">
              <a:lnSpc>
                <a:spcPct val="90000"/>
              </a:lnSpc>
            </a:pPr>
            <a:r>
              <a:rPr lang="en-US" sz="2800" dirty="0" smtClean="0">
                <a:solidFill>
                  <a:schemeClr val="bg1"/>
                </a:solidFill>
              </a:rPr>
              <a:t>Anger, mistrust and warfare. Indian Wars 1860s-1890s</a:t>
            </a:r>
          </a:p>
          <a:p>
            <a:pPr eaLnBrk="1" hangingPunct="1">
              <a:lnSpc>
                <a:spcPct val="90000"/>
              </a:lnSpc>
              <a:buFontTx/>
              <a:buNone/>
            </a:pPr>
            <a:endParaRPr lang="en-US" sz="2800" dirty="0" smtClean="0">
              <a:solidFill>
                <a:schemeClr val="bg1"/>
              </a:solidFill>
            </a:endParaRPr>
          </a:p>
        </p:txBody>
      </p:sp>
      <p:pic>
        <p:nvPicPr>
          <p:cNvPr id="9220" name="Picture 4" descr="map,landbattles"/>
          <p:cNvPicPr>
            <a:picLocks noChangeAspect="1" noChangeArrowheads="1"/>
          </p:cNvPicPr>
          <p:nvPr/>
        </p:nvPicPr>
        <p:blipFill>
          <a:blip r:embed="rId2" cstate="print"/>
          <a:srcRect/>
          <a:stretch>
            <a:fillRect/>
          </a:stretch>
        </p:blipFill>
        <p:spPr bwMode="auto">
          <a:xfrm>
            <a:off x="5562600" y="3733800"/>
            <a:ext cx="2906713" cy="2743200"/>
          </a:xfrm>
          <a:prstGeom prst="rect">
            <a:avLst/>
          </a:prstGeom>
          <a:noFill/>
          <a:ln w="9525">
            <a:noFill/>
            <a:miter lim="800000"/>
            <a:headEnd/>
            <a:tailEnd/>
          </a:ln>
        </p:spPr>
      </p:pic>
      <p:pic>
        <p:nvPicPr>
          <p:cNvPr id="9221" name="Picture 4" descr="buffaloskulls"/>
          <p:cNvPicPr>
            <a:picLocks noChangeAspect="1" noChangeArrowheads="1"/>
          </p:cNvPicPr>
          <p:nvPr/>
        </p:nvPicPr>
        <p:blipFill>
          <a:blip r:embed="rId3" cstate="print"/>
          <a:srcRect/>
          <a:stretch>
            <a:fillRect/>
          </a:stretch>
        </p:blipFill>
        <p:spPr bwMode="auto">
          <a:xfrm>
            <a:off x="5791200" y="1676400"/>
            <a:ext cx="2387600" cy="1828800"/>
          </a:xfrm>
          <a:prstGeom prst="rect">
            <a:avLst/>
          </a:prstGeom>
          <a:noFill/>
          <a:ln w="9525">
            <a:noFill/>
            <a:miter lim="800000"/>
            <a:headEnd/>
            <a:tailEnd/>
          </a:ln>
        </p:spPr>
      </p:pic>
      <p:sp>
        <p:nvSpPr>
          <p:cNvPr id="2" name="TextBox 1"/>
          <p:cNvSpPr txBox="1"/>
          <p:nvPr/>
        </p:nvSpPr>
        <p:spPr>
          <a:xfrm>
            <a:off x="838200" y="5867400"/>
            <a:ext cx="4114800" cy="646331"/>
          </a:xfrm>
          <a:prstGeom prst="rect">
            <a:avLst/>
          </a:prstGeom>
          <a:noFill/>
        </p:spPr>
        <p:txBody>
          <a:bodyPr wrap="square" rtlCol="0">
            <a:spAutoFit/>
          </a:bodyPr>
          <a:lstStyle/>
          <a:p>
            <a:r>
              <a:rPr lang="en-US" dirty="0" smtClean="0">
                <a:solidFill>
                  <a:srgbClr val="FFFFFF"/>
                </a:solidFill>
              </a:rPr>
              <a:t>What are potential solutions to the problems westward expansion created?</a:t>
            </a:r>
            <a:endParaRPr lang="en-US" dirty="0">
              <a:solidFill>
                <a:srgbClr val="FFFFFF"/>
              </a:solidFill>
            </a:endParaRPr>
          </a:p>
        </p:txBody>
      </p:sp>
    </p:spTree>
    <p:extLst>
      <p:ext uri="{BB962C8B-B14F-4D97-AF65-F5344CB8AC3E}">
        <p14:creationId xmlns:p14="http://schemas.microsoft.com/office/powerpoint/2010/main" val="156357756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304800"/>
            <a:ext cx="7772400" cy="1143000"/>
          </a:xfrm>
        </p:spPr>
        <p:txBody>
          <a:bodyPr>
            <a:normAutofit fontScale="90000"/>
          </a:bodyPr>
          <a:lstStyle/>
          <a:p>
            <a:pPr eaLnBrk="1" hangingPunct="1"/>
            <a:r>
              <a:rPr lang="en-US" sz="4000" dirty="0" smtClean="0">
                <a:solidFill>
                  <a:schemeClr val="bg1"/>
                </a:solidFill>
              </a:rPr>
              <a:t>A Solution? Assimilation and Citizenship</a:t>
            </a:r>
          </a:p>
        </p:txBody>
      </p:sp>
      <p:sp>
        <p:nvSpPr>
          <p:cNvPr id="10243" name="Rectangle 3"/>
          <p:cNvSpPr>
            <a:spLocks noGrp="1" noChangeArrowheads="1"/>
          </p:cNvSpPr>
          <p:nvPr>
            <p:ph type="body" idx="1"/>
          </p:nvPr>
        </p:nvSpPr>
        <p:spPr>
          <a:xfrm>
            <a:off x="685800" y="1676400"/>
            <a:ext cx="7772400" cy="4419600"/>
          </a:xfrm>
        </p:spPr>
        <p:txBody>
          <a:bodyPr/>
          <a:lstStyle/>
          <a:p>
            <a:pPr eaLnBrk="1" hangingPunct="1">
              <a:lnSpc>
                <a:spcPct val="90000"/>
              </a:lnSpc>
            </a:pPr>
            <a:r>
              <a:rPr lang="en-US" sz="2800" dirty="0" smtClean="0">
                <a:solidFill>
                  <a:schemeClr val="bg1"/>
                </a:solidFill>
              </a:rPr>
              <a:t>Dawes Severalty Act (1887) </a:t>
            </a:r>
          </a:p>
          <a:p>
            <a:pPr eaLnBrk="1" hangingPunct="1">
              <a:lnSpc>
                <a:spcPct val="90000"/>
              </a:lnSpc>
              <a:buFontTx/>
              <a:buNone/>
            </a:pPr>
            <a:r>
              <a:rPr lang="en-US" sz="2800" dirty="0" smtClean="0">
                <a:solidFill>
                  <a:schemeClr val="bg1"/>
                </a:solidFill>
              </a:rPr>
              <a:t>		* 160 acres per male head of family</a:t>
            </a:r>
          </a:p>
          <a:p>
            <a:pPr eaLnBrk="1" hangingPunct="1">
              <a:lnSpc>
                <a:spcPct val="90000"/>
              </a:lnSpc>
              <a:buFontTx/>
              <a:buNone/>
            </a:pPr>
            <a:r>
              <a:rPr lang="en-US" sz="2800" dirty="0" smtClean="0">
                <a:solidFill>
                  <a:schemeClr val="bg1"/>
                </a:solidFill>
              </a:rPr>
              <a:t>		* individuals could petition for U.S. 			citizenship</a:t>
            </a:r>
          </a:p>
          <a:p>
            <a:pPr eaLnBrk="1" hangingPunct="1">
              <a:lnSpc>
                <a:spcPct val="90000"/>
              </a:lnSpc>
            </a:pPr>
            <a:r>
              <a:rPr lang="en-US" sz="2800" dirty="0" smtClean="0">
                <a:solidFill>
                  <a:schemeClr val="bg1"/>
                </a:solidFill>
              </a:rPr>
              <a:t>Assimilation efforts</a:t>
            </a:r>
          </a:p>
          <a:p>
            <a:pPr eaLnBrk="1" hangingPunct="1">
              <a:lnSpc>
                <a:spcPct val="90000"/>
              </a:lnSpc>
            </a:pPr>
            <a:r>
              <a:rPr lang="en-US" sz="2800" dirty="0" smtClean="0">
                <a:solidFill>
                  <a:schemeClr val="bg1"/>
                </a:solidFill>
              </a:rPr>
              <a:t>60% of reservation lands lost</a:t>
            </a:r>
          </a:p>
          <a:p>
            <a:pPr eaLnBrk="1" hangingPunct="1">
              <a:lnSpc>
                <a:spcPct val="90000"/>
              </a:lnSpc>
            </a:pPr>
            <a:r>
              <a:rPr lang="en-US" sz="2800" dirty="0" smtClean="0">
                <a:solidFill>
                  <a:schemeClr val="bg1"/>
                </a:solidFill>
              </a:rPr>
              <a:t>66% of allotted lands eventually lost</a:t>
            </a:r>
          </a:p>
          <a:p>
            <a:pPr eaLnBrk="1" hangingPunct="1">
              <a:lnSpc>
                <a:spcPct val="90000"/>
              </a:lnSpc>
            </a:pPr>
            <a:endParaRPr lang="en-US" sz="2800" dirty="0">
              <a:solidFill>
                <a:schemeClr val="bg1"/>
              </a:solidFill>
            </a:endParaRPr>
          </a:p>
          <a:p>
            <a:pPr eaLnBrk="1" hangingPunct="1">
              <a:lnSpc>
                <a:spcPct val="90000"/>
              </a:lnSpc>
            </a:pPr>
            <a:r>
              <a:rPr lang="en-US" sz="2800" dirty="0" smtClean="0">
                <a:solidFill>
                  <a:schemeClr val="bg1"/>
                </a:solidFill>
              </a:rPr>
              <a:t>Indian boarding schools</a:t>
            </a:r>
          </a:p>
        </p:txBody>
      </p:sp>
      <p:pic>
        <p:nvPicPr>
          <p:cNvPr id="3" name="Picture 2"/>
          <p:cNvPicPr>
            <a:picLocks noChangeAspect="1"/>
          </p:cNvPicPr>
          <p:nvPr/>
        </p:nvPicPr>
        <p:blipFill>
          <a:blip r:embed="rId2"/>
          <a:stretch>
            <a:fillRect/>
          </a:stretch>
        </p:blipFill>
        <p:spPr>
          <a:xfrm>
            <a:off x="6705600" y="3200400"/>
            <a:ext cx="1905000" cy="1371600"/>
          </a:xfrm>
          <a:prstGeom prst="rect">
            <a:avLst/>
          </a:prstGeom>
        </p:spPr>
      </p:pic>
    </p:spTree>
    <p:extLst>
      <p:ext uri="{BB962C8B-B14F-4D97-AF65-F5344CB8AC3E}">
        <p14:creationId xmlns:p14="http://schemas.microsoft.com/office/powerpoint/2010/main" val="53233617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09600" y="152400"/>
            <a:ext cx="7620000" cy="762000"/>
          </a:xfrm>
        </p:spPr>
        <p:txBody>
          <a:bodyPr/>
          <a:lstStyle/>
          <a:p>
            <a:pPr eaLnBrk="1" hangingPunct="1"/>
            <a:r>
              <a:rPr lang="en-US" sz="3600" dirty="0" smtClean="0">
                <a:solidFill>
                  <a:schemeClr val="bg1"/>
                </a:solidFill>
              </a:rPr>
              <a:t>The Transportation “Barrier”</a:t>
            </a:r>
          </a:p>
        </p:txBody>
      </p:sp>
      <p:sp>
        <p:nvSpPr>
          <p:cNvPr id="16387" name="Text Box 3"/>
          <p:cNvSpPr txBox="1">
            <a:spLocks noChangeArrowheads="1"/>
          </p:cNvSpPr>
          <p:nvPr/>
        </p:nvSpPr>
        <p:spPr bwMode="auto">
          <a:xfrm>
            <a:off x="533400" y="4724400"/>
            <a:ext cx="8229600" cy="1477328"/>
          </a:xfrm>
          <a:prstGeom prst="rect">
            <a:avLst/>
          </a:prstGeom>
          <a:noFill/>
          <a:ln w="9525">
            <a:noFill/>
            <a:miter lim="800000"/>
            <a:headEnd/>
            <a:tailEnd/>
          </a:ln>
        </p:spPr>
        <p:txBody>
          <a:bodyPr>
            <a:spAutoFit/>
          </a:bodyPr>
          <a:lstStyle/>
          <a:p>
            <a:pPr algn="ctr" eaLnBrk="0" hangingPunct="0">
              <a:spcBef>
                <a:spcPct val="50000"/>
              </a:spcBef>
            </a:pPr>
            <a:r>
              <a:rPr lang="en-US" b="1" dirty="0">
                <a:solidFill>
                  <a:prstClr val="white"/>
                </a:solidFill>
              </a:rPr>
              <a:t>Free land for Railroad companies</a:t>
            </a:r>
          </a:p>
          <a:p>
            <a:pPr eaLnBrk="0" hangingPunct="0">
              <a:spcBef>
                <a:spcPct val="50000"/>
              </a:spcBef>
            </a:pPr>
            <a:r>
              <a:rPr lang="en-US" dirty="0">
                <a:solidFill>
                  <a:prstClr val="white"/>
                </a:solidFill>
              </a:rPr>
              <a:t>Between 1862 and 1872, Congress awarded 100 million acres of public lands to railroad companies.</a:t>
            </a:r>
          </a:p>
          <a:p>
            <a:pPr eaLnBrk="0" hangingPunct="0">
              <a:spcBef>
                <a:spcPct val="50000"/>
              </a:spcBef>
            </a:pPr>
            <a:r>
              <a:rPr lang="en-US" dirty="0">
                <a:solidFill>
                  <a:prstClr val="white"/>
                </a:solidFill>
              </a:rPr>
              <a:t>In 1880s, 40,000 miles of track laid west of Mississippi.</a:t>
            </a:r>
          </a:p>
        </p:txBody>
      </p:sp>
      <p:pic>
        <p:nvPicPr>
          <p:cNvPr id="16388" name="Picture 4" descr="railroad,1870-1890"/>
          <p:cNvPicPr>
            <a:picLocks noChangeAspect="1" noChangeArrowheads="1"/>
          </p:cNvPicPr>
          <p:nvPr/>
        </p:nvPicPr>
        <p:blipFill>
          <a:blip r:embed="rId2" cstate="print"/>
          <a:srcRect/>
          <a:stretch>
            <a:fillRect/>
          </a:stretch>
        </p:blipFill>
        <p:spPr bwMode="auto">
          <a:xfrm>
            <a:off x="1447800" y="838200"/>
            <a:ext cx="5943600" cy="3803650"/>
          </a:xfrm>
          <a:prstGeom prst="rect">
            <a:avLst/>
          </a:prstGeom>
          <a:noFill/>
          <a:ln w="9525">
            <a:noFill/>
            <a:miter lim="800000"/>
            <a:headEnd/>
            <a:tailEnd/>
          </a:ln>
        </p:spPr>
      </p:pic>
    </p:spTree>
    <p:extLst>
      <p:ext uri="{BB962C8B-B14F-4D97-AF65-F5344CB8AC3E}">
        <p14:creationId xmlns:p14="http://schemas.microsoft.com/office/powerpoint/2010/main" val="218164926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dirty="0" smtClean="0">
                <a:solidFill>
                  <a:schemeClr val="bg1"/>
                </a:solidFill>
              </a:rPr>
              <a:t>Railroads and Land Promotion</a:t>
            </a:r>
          </a:p>
        </p:txBody>
      </p:sp>
      <p:sp>
        <p:nvSpPr>
          <p:cNvPr id="17411" name="Rectangle 3"/>
          <p:cNvSpPr>
            <a:spLocks noGrp="1" noChangeArrowheads="1"/>
          </p:cNvSpPr>
          <p:nvPr>
            <p:ph type="body" idx="1"/>
          </p:nvPr>
        </p:nvSpPr>
        <p:spPr>
          <a:xfrm>
            <a:off x="5257800" y="1828800"/>
            <a:ext cx="3200400" cy="4267200"/>
          </a:xfrm>
        </p:spPr>
        <p:txBody>
          <a:bodyPr/>
          <a:lstStyle/>
          <a:p>
            <a:pPr eaLnBrk="1" hangingPunct="1"/>
            <a:r>
              <a:rPr lang="en-US" sz="2400" dirty="0" smtClean="0">
                <a:solidFill>
                  <a:schemeClr val="bg1"/>
                </a:solidFill>
              </a:rPr>
              <a:t>Only 10% of western settlers (400,000 families) received their land under the Homestead Act.</a:t>
            </a:r>
          </a:p>
          <a:p>
            <a:pPr eaLnBrk="1" hangingPunct="1"/>
            <a:r>
              <a:rPr lang="en-US" sz="2400" dirty="0" smtClean="0">
                <a:solidFill>
                  <a:schemeClr val="bg1"/>
                </a:solidFill>
              </a:rPr>
              <a:t>Land adjacent to railroads most valuable.   </a:t>
            </a:r>
          </a:p>
          <a:p>
            <a:pPr eaLnBrk="1" hangingPunct="1"/>
            <a:r>
              <a:rPr lang="en-US" sz="2400" dirty="0" smtClean="0">
                <a:solidFill>
                  <a:schemeClr val="bg1"/>
                </a:solidFill>
              </a:rPr>
              <a:t>By 1870, railroads charged $6-$8/acre</a:t>
            </a:r>
            <a:r>
              <a:rPr lang="en-US" sz="2400" dirty="0" smtClean="0"/>
              <a:t>.</a:t>
            </a:r>
            <a:endParaRPr lang="en-US" sz="1800" dirty="0" smtClean="0"/>
          </a:p>
        </p:txBody>
      </p:sp>
      <p:pic>
        <p:nvPicPr>
          <p:cNvPr id="17412" name="Picture 4" descr="trainpeop"/>
          <p:cNvPicPr>
            <a:picLocks noChangeAspect="1" noChangeArrowheads="1"/>
          </p:cNvPicPr>
          <p:nvPr/>
        </p:nvPicPr>
        <p:blipFill>
          <a:blip r:embed="rId2" cstate="print"/>
          <a:srcRect/>
          <a:stretch>
            <a:fillRect/>
          </a:stretch>
        </p:blipFill>
        <p:spPr bwMode="auto">
          <a:xfrm>
            <a:off x="762000" y="1828800"/>
            <a:ext cx="4106863" cy="4179888"/>
          </a:xfrm>
          <a:prstGeom prst="rect">
            <a:avLst/>
          </a:prstGeom>
          <a:noFill/>
          <a:ln w="9525">
            <a:noFill/>
            <a:miter lim="800000"/>
            <a:headEnd/>
            <a:tailEnd/>
          </a:ln>
        </p:spPr>
      </p:pic>
    </p:spTree>
    <p:extLst>
      <p:ext uri="{BB962C8B-B14F-4D97-AF65-F5344CB8AC3E}">
        <p14:creationId xmlns:p14="http://schemas.microsoft.com/office/powerpoint/2010/main" val="350397425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z="4800" dirty="0" smtClean="0">
                <a:solidFill>
                  <a:schemeClr val="bg1"/>
                </a:solidFill>
              </a:rPr>
              <a:t>Farmers’ Debt</a:t>
            </a:r>
          </a:p>
        </p:txBody>
      </p:sp>
      <p:sp>
        <p:nvSpPr>
          <p:cNvPr id="18435" name="Rectangle 3"/>
          <p:cNvSpPr>
            <a:spLocks noGrp="1" noChangeArrowheads="1"/>
          </p:cNvSpPr>
          <p:nvPr>
            <p:ph type="body" sz="half" idx="1"/>
          </p:nvPr>
        </p:nvSpPr>
        <p:spPr>
          <a:xfrm>
            <a:off x="609600" y="2438400"/>
            <a:ext cx="2895600" cy="4114800"/>
          </a:xfrm>
        </p:spPr>
        <p:txBody>
          <a:bodyPr/>
          <a:lstStyle/>
          <a:p>
            <a:pPr eaLnBrk="1" hangingPunct="1"/>
            <a:r>
              <a:rPr lang="en-US" sz="4000" dirty="0" smtClean="0">
                <a:solidFill>
                  <a:schemeClr val="bg1"/>
                </a:solidFill>
              </a:rPr>
              <a:t>Land</a:t>
            </a:r>
          </a:p>
          <a:p>
            <a:pPr eaLnBrk="1" hangingPunct="1"/>
            <a:r>
              <a:rPr lang="en-US" sz="4000" dirty="0" smtClean="0">
                <a:solidFill>
                  <a:schemeClr val="bg1"/>
                </a:solidFill>
              </a:rPr>
              <a:t>Seeds </a:t>
            </a:r>
          </a:p>
          <a:p>
            <a:pPr eaLnBrk="1" hangingPunct="1"/>
            <a:r>
              <a:rPr lang="en-US" sz="4000" dirty="0" smtClean="0">
                <a:solidFill>
                  <a:schemeClr val="bg1"/>
                </a:solidFill>
              </a:rPr>
              <a:t>Equipment</a:t>
            </a:r>
          </a:p>
          <a:p>
            <a:pPr eaLnBrk="1" hangingPunct="1">
              <a:buFontTx/>
              <a:buNone/>
            </a:pPr>
            <a:endParaRPr lang="en-US" dirty="0" smtClean="0"/>
          </a:p>
        </p:txBody>
      </p:sp>
      <p:sp>
        <p:nvSpPr>
          <p:cNvPr id="18436" name="Rectangle 4"/>
          <p:cNvSpPr>
            <a:spLocks noGrp="1" noChangeArrowheads="1"/>
          </p:cNvSpPr>
          <p:nvPr>
            <p:ph type="body" sz="half" idx="2"/>
          </p:nvPr>
        </p:nvSpPr>
        <p:spPr>
          <a:xfrm>
            <a:off x="5334000" y="3124200"/>
            <a:ext cx="3810000" cy="1828800"/>
          </a:xfrm>
        </p:spPr>
        <p:txBody>
          <a:bodyPr/>
          <a:lstStyle/>
          <a:p>
            <a:pPr eaLnBrk="1" hangingPunct="1">
              <a:buFontTx/>
              <a:buNone/>
            </a:pPr>
            <a:r>
              <a:rPr lang="en-US" sz="4800" dirty="0" smtClean="0">
                <a:solidFill>
                  <a:schemeClr val="bg1"/>
                </a:solidFill>
              </a:rPr>
              <a:t>DEBT</a:t>
            </a:r>
          </a:p>
        </p:txBody>
      </p:sp>
      <p:sp>
        <p:nvSpPr>
          <p:cNvPr id="18437" name="AutoShape 6"/>
          <p:cNvSpPr>
            <a:spLocks noChangeArrowheads="1"/>
          </p:cNvSpPr>
          <p:nvPr/>
        </p:nvSpPr>
        <p:spPr bwMode="auto">
          <a:xfrm>
            <a:off x="3657600" y="3276600"/>
            <a:ext cx="976313" cy="485775"/>
          </a:xfrm>
          <a:prstGeom prst="rightArrow">
            <a:avLst>
              <a:gd name="adj1" fmla="val 50000"/>
              <a:gd name="adj2" fmla="val 50245"/>
            </a:avLst>
          </a:prstGeom>
          <a:solidFill>
            <a:schemeClr val="accent1"/>
          </a:solidFill>
          <a:ln w="9525">
            <a:solidFill>
              <a:schemeClr val="tx1"/>
            </a:solidFill>
            <a:miter lim="800000"/>
            <a:headEnd/>
            <a:tailEnd/>
          </a:ln>
        </p:spPr>
        <p:txBody>
          <a:bodyPr wrap="none" anchor="ctr"/>
          <a:lstStyle/>
          <a:p>
            <a:endParaRPr lang="en-US">
              <a:solidFill>
                <a:prstClr val="black"/>
              </a:solidFill>
            </a:endParaRPr>
          </a:p>
        </p:txBody>
      </p:sp>
    </p:spTree>
    <p:extLst>
      <p:ext uri="{BB962C8B-B14F-4D97-AF65-F5344CB8AC3E}">
        <p14:creationId xmlns:p14="http://schemas.microsoft.com/office/powerpoint/2010/main" val="213984863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dirty="0" smtClean="0">
                <a:solidFill>
                  <a:schemeClr val="bg1"/>
                </a:solidFill>
              </a:rPr>
              <a:t>Transportation and Storage Costs</a:t>
            </a:r>
          </a:p>
        </p:txBody>
      </p:sp>
      <p:sp>
        <p:nvSpPr>
          <p:cNvPr id="23555" name="Rectangle 3"/>
          <p:cNvSpPr>
            <a:spLocks noGrp="1" noChangeArrowheads="1"/>
          </p:cNvSpPr>
          <p:nvPr>
            <p:ph type="body" sz="half" idx="1"/>
          </p:nvPr>
        </p:nvSpPr>
        <p:spPr>
          <a:xfrm>
            <a:off x="609600" y="2438400"/>
            <a:ext cx="7772400" cy="1143000"/>
          </a:xfrm>
        </p:spPr>
        <p:txBody>
          <a:bodyPr>
            <a:normAutofit fontScale="85000" lnSpcReduction="20000"/>
          </a:bodyPr>
          <a:lstStyle/>
          <a:p>
            <a:pPr eaLnBrk="1" hangingPunct="1">
              <a:lnSpc>
                <a:spcPct val="90000"/>
              </a:lnSpc>
              <a:buFontTx/>
              <a:buNone/>
              <a:defRPr/>
            </a:pPr>
            <a:endParaRPr lang="en-US" sz="2400" dirty="0" smtClean="0"/>
          </a:p>
          <a:p>
            <a:pPr algn="ctr" eaLnBrk="1" hangingPunct="1">
              <a:lnSpc>
                <a:spcPct val="90000"/>
              </a:lnSpc>
              <a:buFontTx/>
              <a:buNone/>
              <a:defRPr/>
            </a:pPr>
            <a:r>
              <a:rPr lang="en-US" sz="6600" b="1" dirty="0" smtClean="0">
                <a:solidFill>
                  <a:schemeClr val="bg1"/>
                </a:solidFill>
                <a:effectLst>
                  <a:outerShdw blurRad="38100" dist="38100" dir="2700000" algn="tl">
                    <a:srgbClr val="FFFFFF"/>
                  </a:outerShdw>
                </a:effectLst>
              </a:rPr>
              <a:t>DEBT</a:t>
            </a:r>
          </a:p>
        </p:txBody>
      </p:sp>
      <p:sp>
        <p:nvSpPr>
          <p:cNvPr id="19460" name="Rectangle 4"/>
          <p:cNvSpPr>
            <a:spLocks noGrp="1" noChangeArrowheads="1"/>
          </p:cNvSpPr>
          <p:nvPr>
            <p:ph type="body" sz="half" idx="2"/>
          </p:nvPr>
        </p:nvSpPr>
        <p:spPr>
          <a:xfrm>
            <a:off x="609600" y="4648200"/>
            <a:ext cx="7772400" cy="2209800"/>
          </a:xfrm>
        </p:spPr>
        <p:txBody>
          <a:bodyPr/>
          <a:lstStyle/>
          <a:p>
            <a:pPr eaLnBrk="1" hangingPunct="1"/>
            <a:r>
              <a:rPr lang="en-US" dirty="0" smtClean="0">
                <a:solidFill>
                  <a:schemeClr val="bg1"/>
                </a:solidFill>
              </a:rPr>
              <a:t>Railroad monopolies</a:t>
            </a:r>
          </a:p>
          <a:p>
            <a:pPr eaLnBrk="1" hangingPunct="1"/>
            <a:r>
              <a:rPr lang="en-US" dirty="0" smtClean="0">
                <a:solidFill>
                  <a:schemeClr val="bg1"/>
                </a:solidFill>
              </a:rPr>
              <a:t>1870s- Railroads paid farmers 50 cents for a bushel of corn and sold it in cities for $1.25.</a:t>
            </a:r>
          </a:p>
        </p:txBody>
      </p:sp>
      <p:sp>
        <p:nvSpPr>
          <p:cNvPr id="19461" name="AutoShape 6"/>
          <p:cNvSpPr>
            <a:spLocks noChangeArrowheads="1"/>
          </p:cNvSpPr>
          <p:nvPr/>
        </p:nvSpPr>
        <p:spPr bwMode="auto">
          <a:xfrm>
            <a:off x="4267200" y="1828800"/>
            <a:ext cx="485775" cy="976313"/>
          </a:xfrm>
          <a:prstGeom prst="downArrow">
            <a:avLst>
              <a:gd name="adj1" fmla="val 50000"/>
              <a:gd name="adj2" fmla="val 50245"/>
            </a:avLst>
          </a:prstGeom>
          <a:solidFill>
            <a:schemeClr val="accent1"/>
          </a:solidFill>
          <a:ln w="9525">
            <a:solidFill>
              <a:schemeClr val="tx1"/>
            </a:solidFill>
            <a:miter lim="800000"/>
            <a:headEnd/>
            <a:tailEnd/>
          </a:ln>
        </p:spPr>
        <p:txBody>
          <a:bodyPr wrap="none" anchor="ctr"/>
          <a:lstStyle/>
          <a:p>
            <a:endParaRPr lang="en-US">
              <a:solidFill>
                <a:prstClr val="black"/>
              </a:solidFill>
            </a:endParaRPr>
          </a:p>
        </p:txBody>
      </p:sp>
    </p:spTree>
    <p:extLst>
      <p:ext uri="{BB962C8B-B14F-4D97-AF65-F5344CB8AC3E}">
        <p14:creationId xmlns:p14="http://schemas.microsoft.com/office/powerpoint/2010/main" val="275989266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28600"/>
            <a:ext cx="7772400" cy="1143000"/>
          </a:xfrm>
        </p:spPr>
        <p:txBody>
          <a:bodyPr/>
          <a:lstStyle/>
          <a:p>
            <a:pPr eaLnBrk="1" hangingPunct="1"/>
            <a:r>
              <a:rPr lang="en-US" dirty="0" smtClean="0">
                <a:solidFill>
                  <a:schemeClr val="bg1"/>
                </a:solidFill>
              </a:rPr>
              <a:t>High tenancy and turnover rates</a:t>
            </a:r>
          </a:p>
        </p:txBody>
      </p:sp>
      <p:sp>
        <p:nvSpPr>
          <p:cNvPr id="20483" name="Rectangle 3"/>
          <p:cNvSpPr>
            <a:spLocks noGrp="1" noChangeArrowheads="1"/>
          </p:cNvSpPr>
          <p:nvPr>
            <p:ph type="body" idx="1"/>
          </p:nvPr>
        </p:nvSpPr>
        <p:spPr>
          <a:xfrm>
            <a:off x="685800" y="1600200"/>
            <a:ext cx="3048000" cy="4495800"/>
          </a:xfrm>
        </p:spPr>
        <p:txBody>
          <a:bodyPr>
            <a:normAutofit lnSpcReduction="10000"/>
          </a:bodyPr>
          <a:lstStyle/>
          <a:p>
            <a:pPr eaLnBrk="1" hangingPunct="1"/>
            <a:r>
              <a:rPr lang="en-US" sz="2800" dirty="0" smtClean="0">
                <a:solidFill>
                  <a:schemeClr val="bg1"/>
                </a:solidFill>
              </a:rPr>
              <a:t>1900- more than 1/3 of all farmers on the Plains were tenants</a:t>
            </a:r>
          </a:p>
          <a:p>
            <a:pPr eaLnBrk="1" hangingPunct="1"/>
            <a:r>
              <a:rPr lang="en-US" sz="2800" dirty="0" smtClean="0">
                <a:solidFill>
                  <a:schemeClr val="bg1"/>
                </a:solidFill>
              </a:rPr>
              <a:t>1/3 to 1/2 moved within a decade</a:t>
            </a:r>
          </a:p>
          <a:p>
            <a:pPr eaLnBrk="1" hangingPunct="1"/>
            <a:r>
              <a:rPr lang="en-US" sz="2800" dirty="0" smtClean="0">
                <a:solidFill>
                  <a:schemeClr val="bg1"/>
                </a:solidFill>
              </a:rPr>
              <a:t>Farm corporations and hired laborers</a:t>
            </a:r>
          </a:p>
        </p:txBody>
      </p:sp>
      <p:pic>
        <p:nvPicPr>
          <p:cNvPr id="20484" name="Picture 4" descr="farmtenancy"/>
          <p:cNvPicPr>
            <a:picLocks noChangeAspect="1" noChangeArrowheads="1"/>
          </p:cNvPicPr>
          <p:nvPr/>
        </p:nvPicPr>
        <p:blipFill>
          <a:blip r:embed="rId3" cstate="print"/>
          <a:srcRect/>
          <a:stretch>
            <a:fillRect/>
          </a:stretch>
        </p:blipFill>
        <p:spPr bwMode="auto">
          <a:xfrm>
            <a:off x="5181600" y="1219200"/>
            <a:ext cx="2546039" cy="3108960"/>
          </a:xfrm>
          <a:prstGeom prst="rect">
            <a:avLst/>
          </a:prstGeom>
          <a:noFill/>
          <a:ln w="9525">
            <a:noFill/>
            <a:miter lim="800000"/>
            <a:headEnd/>
            <a:tailEnd/>
          </a:ln>
        </p:spPr>
      </p:pic>
      <p:pic>
        <p:nvPicPr>
          <p:cNvPr id="5" name="Picture 2" descr="http://www.lidgerwoodnd.com/City/Pictures/Attractions/BonanzaAerial.jpg"/>
          <p:cNvPicPr>
            <a:picLocks noChangeAspect="1" noChangeArrowheads="1"/>
          </p:cNvPicPr>
          <p:nvPr/>
        </p:nvPicPr>
        <p:blipFill>
          <a:blip r:embed="rId4" cstate="print"/>
          <a:srcRect/>
          <a:stretch>
            <a:fillRect/>
          </a:stretch>
        </p:blipFill>
        <p:spPr bwMode="auto">
          <a:xfrm>
            <a:off x="4876800" y="4495800"/>
            <a:ext cx="3252521" cy="2194560"/>
          </a:xfrm>
          <a:prstGeom prst="rect">
            <a:avLst/>
          </a:prstGeom>
          <a:noFill/>
        </p:spPr>
      </p:pic>
    </p:spTree>
    <p:extLst>
      <p:ext uri="{BB962C8B-B14F-4D97-AF65-F5344CB8AC3E}">
        <p14:creationId xmlns:p14="http://schemas.microsoft.com/office/powerpoint/2010/main" val="66522371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pPr eaLnBrk="1" hangingPunct="1"/>
            <a:r>
              <a:rPr lang="en-US" dirty="0" smtClean="0">
                <a:solidFill>
                  <a:schemeClr val="bg1"/>
                </a:solidFill>
              </a:rPr>
              <a:t>The Second Industrial System in the West</a:t>
            </a:r>
          </a:p>
        </p:txBody>
      </p:sp>
      <p:sp>
        <p:nvSpPr>
          <p:cNvPr id="21507" name="Rectangle 3"/>
          <p:cNvSpPr>
            <a:spLocks noGrp="1" noChangeArrowheads="1"/>
          </p:cNvSpPr>
          <p:nvPr>
            <p:ph type="body" sz="half" idx="1"/>
          </p:nvPr>
        </p:nvSpPr>
        <p:spPr>
          <a:xfrm>
            <a:off x="609600" y="2362200"/>
            <a:ext cx="3810000" cy="4114800"/>
          </a:xfrm>
        </p:spPr>
        <p:txBody>
          <a:bodyPr/>
          <a:lstStyle/>
          <a:p>
            <a:pPr eaLnBrk="1" hangingPunct="1">
              <a:lnSpc>
                <a:spcPct val="90000"/>
              </a:lnSpc>
              <a:buFontTx/>
              <a:buNone/>
            </a:pPr>
            <a:r>
              <a:rPr lang="en-US" dirty="0" smtClean="0">
                <a:solidFill>
                  <a:schemeClr val="bg1"/>
                </a:solidFill>
              </a:rPr>
              <a:t>On the one hand:</a:t>
            </a:r>
          </a:p>
          <a:p>
            <a:pPr eaLnBrk="1" hangingPunct="1">
              <a:lnSpc>
                <a:spcPct val="90000"/>
              </a:lnSpc>
            </a:pPr>
            <a:r>
              <a:rPr lang="en-US" dirty="0" smtClean="0">
                <a:solidFill>
                  <a:schemeClr val="bg1"/>
                </a:solidFill>
              </a:rPr>
              <a:t>A more spatially unified nation.</a:t>
            </a:r>
          </a:p>
          <a:p>
            <a:pPr eaLnBrk="1" hangingPunct="1">
              <a:lnSpc>
                <a:spcPct val="90000"/>
              </a:lnSpc>
            </a:pPr>
            <a:r>
              <a:rPr lang="en-US" dirty="0" smtClean="0">
                <a:solidFill>
                  <a:schemeClr val="bg1"/>
                </a:solidFill>
              </a:rPr>
              <a:t>The spread of technology: transportation and communication links.</a:t>
            </a:r>
          </a:p>
          <a:p>
            <a:pPr eaLnBrk="1" hangingPunct="1">
              <a:lnSpc>
                <a:spcPct val="90000"/>
              </a:lnSpc>
            </a:pPr>
            <a:r>
              <a:rPr lang="en-US" dirty="0" smtClean="0">
                <a:solidFill>
                  <a:schemeClr val="bg1"/>
                </a:solidFill>
              </a:rPr>
              <a:t>Opportunities for upward mobility.</a:t>
            </a:r>
          </a:p>
        </p:txBody>
      </p:sp>
      <p:sp>
        <p:nvSpPr>
          <p:cNvPr id="21508" name="Rectangle 4"/>
          <p:cNvSpPr>
            <a:spLocks noGrp="1" noChangeArrowheads="1"/>
          </p:cNvSpPr>
          <p:nvPr>
            <p:ph type="body" sz="half" idx="2"/>
          </p:nvPr>
        </p:nvSpPr>
        <p:spPr>
          <a:xfrm>
            <a:off x="4648200" y="2362200"/>
            <a:ext cx="3810000" cy="4114800"/>
          </a:xfrm>
        </p:spPr>
        <p:txBody>
          <a:bodyPr/>
          <a:lstStyle/>
          <a:p>
            <a:pPr eaLnBrk="1" hangingPunct="1">
              <a:buFontTx/>
              <a:buNone/>
            </a:pPr>
            <a:r>
              <a:rPr lang="en-US" dirty="0" smtClean="0">
                <a:solidFill>
                  <a:schemeClr val="bg1"/>
                </a:solidFill>
              </a:rPr>
              <a:t>On the other hand:</a:t>
            </a:r>
          </a:p>
          <a:p>
            <a:pPr eaLnBrk="1" hangingPunct="1">
              <a:buFontTx/>
              <a:buNone/>
            </a:pPr>
            <a:endParaRPr lang="en-US" dirty="0" smtClean="0">
              <a:solidFill>
                <a:schemeClr val="bg1"/>
              </a:solidFill>
            </a:endParaRPr>
          </a:p>
          <a:p>
            <a:pPr eaLnBrk="1" hangingPunct="1"/>
            <a:r>
              <a:rPr lang="en-US" dirty="0" smtClean="0">
                <a:solidFill>
                  <a:schemeClr val="bg1"/>
                </a:solidFill>
              </a:rPr>
              <a:t>Violence, warfare and the destruction of cultures</a:t>
            </a:r>
          </a:p>
          <a:p>
            <a:pPr eaLnBrk="1" hangingPunct="1">
              <a:buFontTx/>
              <a:buNone/>
            </a:pPr>
            <a:endParaRPr lang="en-US" dirty="0" smtClean="0">
              <a:solidFill>
                <a:schemeClr val="bg1"/>
              </a:solidFill>
            </a:endParaRPr>
          </a:p>
          <a:p>
            <a:pPr eaLnBrk="1" hangingPunct="1"/>
            <a:r>
              <a:rPr lang="en-US" dirty="0" smtClean="0">
                <a:solidFill>
                  <a:schemeClr val="bg1"/>
                </a:solidFill>
              </a:rPr>
              <a:t>Farmers’ debt, despair and mounting anger</a:t>
            </a:r>
          </a:p>
          <a:p>
            <a:pPr eaLnBrk="1" hangingPunct="1">
              <a:buFontTx/>
              <a:buNone/>
            </a:pPr>
            <a:endParaRPr lang="en-US" dirty="0" smtClean="0"/>
          </a:p>
        </p:txBody>
      </p:sp>
    </p:spTree>
    <p:extLst>
      <p:ext uri="{BB962C8B-B14F-4D97-AF65-F5344CB8AC3E}">
        <p14:creationId xmlns:p14="http://schemas.microsoft.com/office/powerpoint/2010/main" val="168765923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solidFill>
                  <a:schemeClr val="bg1"/>
                </a:solidFill>
              </a:rPr>
              <a:t>Group Activity</a:t>
            </a:r>
            <a:endParaRPr lang="en-US" dirty="0">
              <a:solidFill>
                <a:schemeClr val="bg1"/>
              </a:solidFill>
            </a:endParaRPr>
          </a:p>
        </p:txBody>
      </p:sp>
      <p:sp>
        <p:nvSpPr>
          <p:cNvPr id="3" name="Content Placeholder 2"/>
          <p:cNvSpPr>
            <a:spLocks noGrp="1"/>
          </p:cNvSpPr>
          <p:nvPr>
            <p:ph idx="1"/>
          </p:nvPr>
        </p:nvSpPr>
        <p:spPr>
          <a:xfrm>
            <a:off x="457200" y="1295400"/>
            <a:ext cx="8229600" cy="5181600"/>
          </a:xfrm>
        </p:spPr>
        <p:txBody>
          <a:bodyPr>
            <a:normAutofit fontScale="77500" lnSpcReduction="20000"/>
          </a:bodyPr>
          <a:lstStyle/>
          <a:p>
            <a:r>
              <a:rPr lang="en-US" dirty="0" smtClean="0">
                <a:solidFill>
                  <a:schemeClr val="bg1"/>
                </a:solidFill>
              </a:rPr>
              <a:t>Analyze  the photographs for the insights they provide about Indian boarding schools.  Based on the photographs, what was involved in assimilation</a:t>
            </a:r>
            <a:r>
              <a:rPr lang="en-US" dirty="0" smtClean="0">
                <a:solidFill>
                  <a:schemeClr val="bg1"/>
                </a:solidFill>
              </a:rPr>
              <a:t>?  What were educators supposed to do to assimilate native children?</a:t>
            </a:r>
            <a:endParaRPr lang="en-US" dirty="0" smtClean="0">
              <a:solidFill>
                <a:schemeClr val="bg1"/>
              </a:solidFill>
            </a:endParaRPr>
          </a:p>
          <a:p>
            <a:r>
              <a:rPr lang="en-US" dirty="0" smtClean="0">
                <a:solidFill>
                  <a:schemeClr val="bg1"/>
                </a:solidFill>
              </a:rPr>
              <a:t>Imagine you have to write a paper on the topic of the assimilation of American Indians in boarding schools.   Your primary sources are the historical photographs.  How would you organize your paper?  Write an outline for the paper that includes a thesis, the topics for your paragraphs, and the evidence you would use in each paragraph</a:t>
            </a:r>
            <a:r>
              <a:rPr lang="en-US" dirty="0" smtClean="0">
                <a:solidFill>
                  <a:schemeClr val="bg1"/>
                </a:solidFill>
              </a:rPr>
              <a:t>.  Write the thesis last.</a:t>
            </a:r>
            <a:endParaRPr lang="en-US" dirty="0" smtClean="0">
              <a:solidFill>
                <a:schemeClr val="bg1"/>
              </a:solidFill>
            </a:endParaRPr>
          </a:p>
          <a:p>
            <a:r>
              <a:rPr lang="en-US" dirty="0" smtClean="0">
                <a:solidFill>
                  <a:schemeClr val="bg1"/>
                </a:solidFill>
              </a:rPr>
              <a:t>Along the spectrum of views on Indian/American relations that the documents in the Document Project represent, where would you put assimilation efforts such as boarding schools?</a:t>
            </a:r>
          </a:p>
        </p:txBody>
      </p:sp>
    </p:spTree>
    <p:extLst>
      <p:ext uri="{BB962C8B-B14F-4D97-AF65-F5344CB8AC3E}">
        <p14:creationId xmlns:p14="http://schemas.microsoft.com/office/powerpoint/2010/main" val="370817519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577</TotalTime>
  <Words>561</Words>
  <Application>Microsoft Macintosh PowerPoint</Application>
  <PresentationFormat>On-screen Show (4:3)</PresentationFormat>
  <Paragraphs>90</Paragraphs>
  <Slides>17</Slides>
  <Notes>2</Notes>
  <HiddenSlides>0</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1_Office Theme</vt:lpstr>
      <vt:lpstr>2_Office Theme</vt:lpstr>
      <vt:lpstr>The Industrial System in the West</vt:lpstr>
      <vt:lpstr>Labor Songs Presentations</vt:lpstr>
      <vt:lpstr>Review</vt:lpstr>
      <vt:lpstr>Manifest Destiny</vt:lpstr>
      <vt:lpstr>The West</vt:lpstr>
      <vt:lpstr>“Barriers” to Westward Expansion</vt:lpstr>
      <vt:lpstr>Westward Expansion and Native Americans</vt:lpstr>
      <vt:lpstr>Federal Policies towards  Native Americans</vt:lpstr>
      <vt:lpstr>Conflict on the Plains</vt:lpstr>
      <vt:lpstr>A Solution? Assimilation and Citizenship</vt:lpstr>
      <vt:lpstr>The Transportation “Barrier”</vt:lpstr>
      <vt:lpstr>Railroads and Land Promotion</vt:lpstr>
      <vt:lpstr>Farmers’ Debt</vt:lpstr>
      <vt:lpstr>Transportation and Storage Costs</vt:lpstr>
      <vt:lpstr>High tenancy and turnover rates</vt:lpstr>
      <vt:lpstr>The Second Industrial System in the West</vt:lpstr>
      <vt:lpstr>Group Activity</vt:lpstr>
    </vt:vector>
  </TitlesOfParts>
  <Company>Moravian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Berger, Jane</dc:creator>
  <cp:lastModifiedBy>Berger, Jane</cp:lastModifiedBy>
  <cp:revision>24</cp:revision>
  <dcterms:created xsi:type="dcterms:W3CDTF">2011-09-12T18:03:37Z</dcterms:created>
  <dcterms:modified xsi:type="dcterms:W3CDTF">2019-02-04T17:44:47Z</dcterms:modified>
</cp:coreProperties>
</file>