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av" ContentType="audio/wav"/>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350" r:id="rId3"/>
    <p:sldId id="282" r:id="rId4"/>
    <p:sldId id="283" r:id="rId5"/>
    <p:sldId id="285" r:id="rId6"/>
    <p:sldId id="292" r:id="rId7"/>
    <p:sldId id="293" r:id="rId8"/>
    <p:sldId id="295" r:id="rId9"/>
    <p:sldId id="328" r:id="rId10"/>
    <p:sldId id="297" r:id="rId11"/>
    <p:sldId id="298" r:id="rId12"/>
    <p:sldId id="324" r:id="rId13"/>
    <p:sldId id="316" r:id="rId14"/>
    <p:sldId id="351" r:id="rId15"/>
    <p:sldId id="352" r:id="rId16"/>
    <p:sldId id="353" r:id="rId17"/>
    <p:sldId id="354" r:id="rId18"/>
    <p:sldId id="325" r:id="rId19"/>
    <p:sldId id="322" r:id="rId20"/>
    <p:sldId id="326" r:id="rId21"/>
    <p:sldId id="348" r:id="rId22"/>
  </p:sldIdLst>
  <p:sldSz cx="9144000" cy="6858000" type="screen4x3"/>
  <p:notesSz cx="6858000" cy="908367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35" autoAdjust="0"/>
    <p:restoredTop sz="93813" autoAdjust="0"/>
  </p:normalViewPr>
  <p:slideViewPr>
    <p:cSldViewPr>
      <p:cViewPr varScale="1">
        <p:scale>
          <a:sx n="80" d="100"/>
          <a:sy n="80" d="100"/>
        </p:scale>
        <p:origin x="-124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1026"/>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4515" name="Rectangle 1027"/>
          <p:cNvSpPr>
            <a:spLocks noGrp="1" noChangeArrowheads="1"/>
          </p:cNvSpPr>
          <p:nvPr>
            <p:ph type="dt" sz="quarter" idx="1"/>
          </p:nvPr>
        </p:nvSpPr>
        <p:spPr bwMode="auto">
          <a:xfrm>
            <a:off x="3886200" y="0"/>
            <a:ext cx="2971800" cy="454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4516" name="Rectangle 1028"/>
          <p:cNvSpPr>
            <a:spLocks noGrp="1" noChangeArrowheads="1"/>
          </p:cNvSpPr>
          <p:nvPr>
            <p:ph type="ftr" sz="quarter" idx="2"/>
          </p:nvPr>
        </p:nvSpPr>
        <p:spPr bwMode="auto">
          <a:xfrm>
            <a:off x="0" y="862965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4517" name="Rectangle 1029"/>
          <p:cNvSpPr>
            <a:spLocks noGrp="1" noChangeArrowheads="1"/>
          </p:cNvSpPr>
          <p:nvPr>
            <p:ph type="sldNum" sz="quarter" idx="3"/>
          </p:nvPr>
        </p:nvSpPr>
        <p:spPr bwMode="auto">
          <a:xfrm>
            <a:off x="3886200" y="8629650"/>
            <a:ext cx="2971800" cy="4540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9813399-E56A-4818-8736-2A09A530B333}" type="slidenum">
              <a:rPr lang="en-US"/>
              <a:pPr>
                <a:defRPr/>
              </a:pPr>
              <a:t>‹#›</a:t>
            </a:fld>
            <a:endParaRPr lang="en-US"/>
          </a:p>
        </p:txBody>
      </p:sp>
    </p:spTree>
    <p:extLst>
      <p:ext uri="{BB962C8B-B14F-4D97-AF65-F5344CB8AC3E}">
        <p14:creationId xmlns:p14="http://schemas.microsoft.com/office/powerpoint/2010/main" val="1871256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40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4025"/>
          </a:xfrm>
          <a:prstGeom prst="rect">
            <a:avLst/>
          </a:prstGeom>
        </p:spPr>
        <p:txBody>
          <a:bodyPr vert="horz" lIns="91440" tIns="45720" rIns="91440" bIns="45720" rtlCol="0"/>
          <a:lstStyle>
            <a:lvl1pPr algn="r">
              <a:defRPr sz="1200"/>
            </a:lvl1pPr>
          </a:lstStyle>
          <a:p>
            <a:pPr>
              <a:defRPr/>
            </a:pPr>
            <a:fld id="{8A4FF771-BD2F-4200-8D82-E20FEAB853F4}" type="datetimeFigureOut">
              <a:rPr lang="en-US"/>
              <a:pPr>
                <a:defRPr/>
              </a:pPr>
              <a:t>2/11/19</a:t>
            </a:fld>
            <a:endParaRPr lang="en-US"/>
          </a:p>
        </p:txBody>
      </p:sp>
      <p:sp>
        <p:nvSpPr>
          <p:cNvPr id="4" name="Slide Image Placeholder 3"/>
          <p:cNvSpPr>
            <a:spLocks noGrp="1" noRot="1" noChangeAspect="1"/>
          </p:cNvSpPr>
          <p:nvPr>
            <p:ph type="sldImg" idx="2"/>
          </p:nvPr>
        </p:nvSpPr>
        <p:spPr>
          <a:xfrm>
            <a:off x="1157288" y="681038"/>
            <a:ext cx="4543425" cy="3406775"/>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14825"/>
            <a:ext cx="5486400" cy="4087813"/>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28063"/>
            <a:ext cx="2971800" cy="454025"/>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28063"/>
            <a:ext cx="2971800" cy="454025"/>
          </a:xfrm>
          <a:prstGeom prst="rect">
            <a:avLst/>
          </a:prstGeom>
        </p:spPr>
        <p:txBody>
          <a:bodyPr vert="horz" lIns="91440" tIns="45720" rIns="91440" bIns="45720" rtlCol="0" anchor="b"/>
          <a:lstStyle>
            <a:lvl1pPr algn="r">
              <a:defRPr sz="1200"/>
            </a:lvl1pPr>
          </a:lstStyle>
          <a:p>
            <a:pPr>
              <a:defRPr/>
            </a:pPr>
            <a:fld id="{E0068F73-785A-4D96-B772-DE4CF5E1D2D3}" type="slidenum">
              <a:rPr lang="en-US"/>
              <a:pPr>
                <a:defRPr/>
              </a:pPr>
              <a:t>‹#›</a:t>
            </a:fld>
            <a:endParaRPr lang="en-US"/>
          </a:p>
        </p:txBody>
      </p:sp>
    </p:spTree>
    <p:extLst>
      <p:ext uri="{BB962C8B-B14F-4D97-AF65-F5344CB8AC3E}">
        <p14:creationId xmlns:p14="http://schemas.microsoft.com/office/powerpoint/2010/main" val="23084472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146 deaths; sweatshop; subcontracting; had walked out to protest unsafe working conditions; </a:t>
            </a:r>
          </a:p>
          <a:p>
            <a:pPr eaLnBrk="1" hangingPunct="1">
              <a:spcBef>
                <a:spcPct val="0"/>
              </a:spcBef>
            </a:pPr>
            <a:r>
              <a:rPr lang="en-US" dirty="0" smtClean="0"/>
              <a:t>Recent studies conducted by the U.S. Department of Labor found that 67% of Los Angeles garment factories and 63% of New York garment factories violate minimum wage and overtime laws. Ninety-eight percent of Los Angeles garment factories have workplace health and safety problems serious enough to lead to severe injuries or death.</a:t>
            </a:r>
          </a:p>
          <a:p>
            <a:pPr eaLnBrk="1" hangingPunct="1">
              <a:spcBef>
                <a:spcPct val="0"/>
              </a:spcBef>
            </a:pPr>
            <a:endParaRPr 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02C072CB-5E9E-4C01-A55D-FA94D1E95851}" type="slidenum">
              <a:rPr lang="en-US" sz="1200" smtClean="0"/>
              <a:pPr eaLnBrk="1" hangingPunct="1"/>
              <a:t>9</a:t>
            </a:fld>
            <a:endParaRPr 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56ABD4-F925-4620-BA21-22B4E66009BF}" type="slidenum">
              <a:rPr lang="en-US"/>
              <a:pPr>
                <a:defRPr/>
              </a:pPr>
              <a:t>‹#›</a:t>
            </a:fld>
            <a:endParaRPr lang="en-US"/>
          </a:p>
        </p:txBody>
      </p:sp>
    </p:spTree>
    <p:extLst>
      <p:ext uri="{BB962C8B-B14F-4D97-AF65-F5344CB8AC3E}">
        <p14:creationId xmlns:p14="http://schemas.microsoft.com/office/powerpoint/2010/main" val="1351935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FB4D43-BF65-4356-AA56-A3ABFB51D4AF}" type="slidenum">
              <a:rPr lang="en-US"/>
              <a:pPr>
                <a:defRPr/>
              </a:pPr>
              <a:t>‹#›</a:t>
            </a:fld>
            <a:endParaRPr lang="en-US"/>
          </a:p>
        </p:txBody>
      </p:sp>
    </p:spTree>
    <p:extLst>
      <p:ext uri="{BB962C8B-B14F-4D97-AF65-F5344CB8AC3E}">
        <p14:creationId xmlns:p14="http://schemas.microsoft.com/office/powerpoint/2010/main" val="1170224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5412AE-5AA1-4FCA-9028-0F1423EB09C8}" type="slidenum">
              <a:rPr lang="en-US"/>
              <a:pPr>
                <a:defRPr/>
              </a:pPr>
              <a:t>‹#›</a:t>
            </a:fld>
            <a:endParaRPr lang="en-US"/>
          </a:p>
        </p:txBody>
      </p:sp>
    </p:spTree>
    <p:extLst>
      <p:ext uri="{BB962C8B-B14F-4D97-AF65-F5344CB8AC3E}">
        <p14:creationId xmlns:p14="http://schemas.microsoft.com/office/powerpoint/2010/main" val="614541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FDF4F1-F99A-46BB-A271-4D7DA911A7BF}" type="slidenum">
              <a:rPr lang="en-US"/>
              <a:pPr>
                <a:defRPr/>
              </a:pPr>
              <a:t>‹#›</a:t>
            </a:fld>
            <a:endParaRPr lang="en-US"/>
          </a:p>
        </p:txBody>
      </p:sp>
    </p:spTree>
    <p:extLst>
      <p:ext uri="{BB962C8B-B14F-4D97-AF65-F5344CB8AC3E}">
        <p14:creationId xmlns:p14="http://schemas.microsoft.com/office/powerpoint/2010/main" val="2624627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6319B77-D390-4912-9F66-2B1DFFBB317D}" type="slidenum">
              <a:rPr lang="en-US"/>
              <a:pPr>
                <a:defRPr/>
              </a:pPr>
              <a:t>‹#›</a:t>
            </a:fld>
            <a:endParaRPr lang="en-US"/>
          </a:p>
        </p:txBody>
      </p:sp>
    </p:spTree>
    <p:extLst>
      <p:ext uri="{BB962C8B-B14F-4D97-AF65-F5344CB8AC3E}">
        <p14:creationId xmlns:p14="http://schemas.microsoft.com/office/powerpoint/2010/main" val="2425680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27746BA-20D2-41FB-9D10-A1CE87C99B5A}" type="slidenum">
              <a:rPr lang="en-US"/>
              <a:pPr>
                <a:defRPr/>
              </a:pPr>
              <a:t>‹#›</a:t>
            </a:fld>
            <a:endParaRPr lang="en-US"/>
          </a:p>
        </p:txBody>
      </p:sp>
    </p:spTree>
    <p:extLst>
      <p:ext uri="{BB962C8B-B14F-4D97-AF65-F5344CB8AC3E}">
        <p14:creationId xmlns:p14="http://schemas.microsoft.com/office/powerpoint/2010/main" val="942481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58C7756-24A8-497B-A406-1BCD48B3D79B}" type="slidenum">
              <a:rPr lang="en-US"/>
              <a:pPr>
                <a:defRPr/>
              </a:pPr>
              <a:t>‹#›</a:t>
            </a:fld>
            <a:endParaRPr lang="en-US"/>
          </a:p>
        </p:txBody>
      </p:sp>
    </p:spTree>
    <p:extLst>
      <p:ext uri="{BB962C8B-B14F-4D97-AF65-F5344CB8AC3E}">
        <p14:creationId xmlns:p14="http://schemas.microsoft.com/office/powerpoint/2010/main" val="3226533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0F9712-3590-454C-8001-6DDC486A5DA8}" type="slidenum">
              <a:rPr lang="en-US"/>
              <a:pPr>
                <a:defRPr/>
              </a:pPr>
              <a:t>‹#›</a:t>
            </a:fld>
            <a:endParaRPr lang="en-US"/>
          </a:p>
        </p:txBody>
      </p:sp>
    </p:spTree>
    <p:extLst>
      <p:ext uri="{BB962C8B-B14F-4D97-AF65-F5344CB8AC3E}">
        <p14:creationId xmlns:p14="http://schemas.microsoft.com/office/powerpoint/2010/main" val="222254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58FAE62-75A8-43E0-A04E-D41F6C82FB2C}" type="slidenum">
              <a:rPr lang="en-US"/>
              <a:pPr>
                <a:defRPr/>
              </a:pPr>
              <a:t>‹#›</a:t>
            </a:fld>
            <a:endParaRPr lang="en-US"/>
          </a:p>
        </p:txBody>
      </p:sp>
    </p:spTree>
    <p:extLst>
      <p:ext uri="{BB962C8B-B14F-4D97-AF65-F5344CB8AC3E}">
        <p14:creationId xmlns:p14="http://schemas.microsoft.com/office/powerpoint/2010/main" val="401219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0CFB06-565F-47D6-8B35-FE032B708FE5}" type="slidenum">
              <a:rPr lang="en-US"/>
              <a:pPr>
                <a:defRPr/>
              </a:pPr>
              <a:t>‹#›</a:t>
            </a:fld>
            <a:endParaRPr lang="en-US"/>
          </a:p>
        </p:txBody>
      </p:sp>
    </p:spTree>
    <p:extLst>
      <p:ext uri="{BB962C8B-B14F-4D97-AF65-F5344CB8AC3E}">
        <p14:creationId xmlns:p14="http://schemas.microsoft.com/office/powerpoint/2010/main" val="2216832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01B95B-88BF-4BCE-A237-F3C2D3E07759}" type="slidenum">
              <a:rPr lang="en-US"/>
              <a:pPr>
                <a:defRPr/>
              </a:pPr>
              <a:t>‹#›</a:t>
            </a:fld>
            <a:endParaRPr lang="en-US"/>
          </a:p>
        </p:txBody>
      </p:sp>
    </p:spTree>
    <p:extLst>
      <p:ext uri="{BB962C8B-B14F-4D97-AF65-F5344CB8AC3E}">
        <p14:creationId xmlns:p14="http://schemas.microsoft.com/office/powerpoint/2010/main" val="234890762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18823"/>
          </a:srgb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CB2B01F2-9549-49A9-A5E8-4057AA95412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lcweb.loc.gov/exhibits/odyssey/archive/06/0614001r.jpg" TargetMode="External"/><Relationship Id="rId4" Type="http://schemas.openxmlformats.org/officeDocument/2006/relationships/image" Target="../media/image1.png"/><Relationship Id="rId5" Type="http://schemas.openxmlformats.org/officeDocument/2006/relationships/image" Target="../media/image2.jpeg"/><Relationship Id="rId6" Type="http://schemas.openxmlformats.org/officeDocument/2006/relationships/hyperlink" Target="http://multimedia.history.ohio-state.edu/dsp_showZoom.cfm?pathOfFile=0936.jpg" TargetMode="External"/><Relationship Id="rId7" Type="http://schemas.openxmlformats.org/officeDocument/2006/relationships/image" Target="../media/image3.jpeg"/><Relationship Id="rId8" Type="http://schemas.openxmlformats.org/officeDocument/2006/relationships/hyperlink" Target="http://multimedia.history.ohio-state.edu/dsp_showZoom.cfm?pathOfFile=0742.jpg" TargetMode="External"/><Relationship Id="rId9" Type="http://schemas.openxmlformats.org/officeDocument/2006/relationships/image" Target="../media/image4.jpeg"/><Relationship Id="rId1" Type="http://schemas.openxmlformats.org/officeDocument/2006/relationships/themeOverride" Target="../theme/themeOverride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5" Type="http://schemas.openxmlformats.org/officeDocument/2006/relationships/hyperlink" Target="http://www.ilr.cornell.edu/trianglefire/photos/photo_enlargements.html?image_id=28&amp;sec_id=4" TargetMode="External"/><Relationship Id="rId6" Type="http://schemas.openxmlformats.org/officeDocument/2006/relationships/image" Target="../media/image14.jpeg"/><Relationship Id="rId7" Type="http://schemas.openxmlformats.org/officeDocument/2006/relationships/image" Target="../media/image15.png"/><Relationship Id="rId8" Type="http://schemas.openxmlformats.org/officeDocument/2006/relationships/image" Target="../media/image16.jpeg"/><Relationship Id="rId9"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audio" Target="../media/audio1.wav"/></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hyperlink" Target="http://multimedia.history.ohio-state.edu/dsp_showZoom.cfm?pathOfFile=0727.jpg" TargetMode="External"/><Relationship Id="rId5" Type="http://schemas.openxmlformats.org/officeDocument/2006/relationships/image" Target="../media/image4.jpeg"/><Relationship Id="rId1" Type="http://schemas.openxmlformats.org/officeDocument/2006/relationships/slideLayout" Target="../slideLayouts/slideLayout4.xml"/><Relationship Id="rId2" Type="http://schemas.openxmlformats.org/officeDocument/2006/relationships/hyperlink" Target="http://multimedia.history.ohio-state.edu/dsp_showZoom.cfm?pathOfFile=0611.gi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hyperlink" Target="http://multimedia.history.ohio-state.edu/dsp_showZoom.cfm?pathOfFile=1606.jpg" TargetMode="External"/><Relationship Id="rId5" Type="http://schemas.openxmlformats.org/officeDocument/2006/relationships/image" Target="../media/image23.jpeg"/><Relationship Id="rId6" Type="http://schemas.openxmlformats.org/officeDocument/2006/relationships/hyperlink" Target="http://multimedia.history.ohio-state.edu/dsp_showZoom.cfm?pathOfFile=1608.jpg" TargetMode="External"/><Relationship Id="rId7"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hyperlink" Target="http://multimedia.history.ohio-state.edu/dsp_showZoom.cfm?pathOfFile=1612.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hyperlink" Target="http://multimedia.history.ohio-state.edu/dsp_showZoom.cfm?pathOfFile=1602.jpg" TargetMode="External"/><Relationship Id="rId5" Type="http://schemas.openxmlformats.org/officeDocument/2006/relationships/image" Target="../media/image26.jpeg"/><Relationship Id="rId6" Type="http://schemas.openxmlformats.org/officeDocument/2006/relationships/hyperlink" Target="http://multimedia.history.ohio-state.edu/dsp_showZoom.cfm?pathOfFile=1639.jpg" TargetMode="External"/><Relationship Id="rId7" Type="http://schemas.openxmlformats.org/officeDocument/2006/relationships/image" Target="../media/image27.jpeg"/><Relationship Id="rId1" Type="http://schemas.openxmlformats.org/officeDocument/2006/relationships/slideLayout" Target="../slideLayouts/slideLayout6.xml"/><Relationship Id="rId2" Type="http://schemas.openxmlformats.org/officeDocument/2006/relationships/hyperlink" Target="http://multimedia.history.ohio-state.edu/dsp_showZoom.cfm?pathOfFile=1557.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 Id="rId3"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hyperlink" Target="http://www.theodore-roosevelt.com/trr27.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533400" y="304800"/>
            <a:ext cx="5486400" cy="3048000"/>
          </a:xfrm>
        </p:spPr>
        <p:txBody>
          <a:bodyPr/>
          <a:lstStyle/>
          <a:p>
            <a:pPr eaLnBrk="1" hangingPunct="1"/>
            <a:r>
              <a:rPr lang="en-US" sz="4800" smtClean="0"/>
              <a:t>Progressivism:</a:t>
            </a:r>
            <a:r>
              <a:rPr lang="en-US" sz="5400" smtClean="0"/>
              <a:t/>
            </a:r>
            <a:br>
              <a:rPr lang="en-US" sz="5400" smtClean="0"/>
            </a:br>
            <a:r>
              <a:rPr lang="en-US" sz="3600" smtClean="0"/>
              <a:t>Reforming the</a:t>
            </a:r>
            <a:br>
              <a:rPr lang="en-US" sz="3600" smtClean="0"/>
            </a:br>
            <a:r>
              <a:rPr lang="en-US" sz="3600" smtClean="0"/>
              <a:t>Second Industrial</a:t>
            </a:r>
            <a:br>
              <a:rPr lang="en-US" sz="3600" smtClean="0"/>
            </a:br>
            <a:r>
              <a:rPr lang="en-US" sz="3600" smtClean="0"/>
              <a:t>System</a:t>
            </a:r>
            <a:endParaRPr lang="en-US" sz="5400" smtClean="0"/>
          </a:p>
        </p:txBody>
      </p:sp>
      <p:pic>
        <p:nvPicPr>
          <p:cNvPr id="19459" name="Picture 6" descr="http://lcweb.loc.gov/exhibits/odyssey/archive/06/0614001t.gif">
            <a:hlinkClick r:id="rId3"/>
          </p:cNvPr>
          <p:cNvPicPr>
            <a:picLocks noGrp="1" noChangeAspect="1" noChangeArrowheads="1"/>
          </p:cNvPicPr>
          <p:nvPr>
            <p:ph type="subTitle" idx="1"/>
          </p:nvPr>
        </p:nvPicPr>
        <p:blipFill>
          <a:blip r:embed="rId4">
            <a:extLst>
              <a:ext uri="{28A0092B-C50C-407E-A947-70E740481C1C}">
                <a14:useLocalDpi xmlns:a14="http://schemas.microsoft.com/office/drawing/2010/main" val="0"/>
              </a:ext>
            </a:extLst>
          </a:blip>
          <a:srcRect/>
          <a:stretch>
            <a:fillRect/>
          </a:stretch>
        </p:blipFill>
        <p:spPr>
          <a:xfrm>
            <a:off x="6324600" y="304800"/>
            <a:ext cx="2386013" cy="2759075"/>
          </a:xfrm>
        </p:spPr>
      </p:pic>
      <p:pic>
        <p:nvPicPr>
          <p:cNvPr id="19460" name="Picture 8" descr="saving children"/>
          <p:cNvPicPr>
            <a:picLocks noChangeAspect="1" noChangeArrowheads="1"/>
          </p:cNvPicPr>
          <p:nvPr/>
        </p:nvPicPr>
        <p:blipFill>
          <a:blip r:embed="rId5">
            <a:extLst>
              <a:ext uri="{28A0092B-C50C-407E-A947-70E740481C1C}">
                <a14:useLocalDpi xmlns:a14="http://schemas.microsoft.com/office/drawing/2010/main" val="0"/>
              </a:ext>
            </a:extLst>
          </a:blip>
          <a:srcRect r="2188"/>
          <a:stretch>
            <a:fillRect/>
          </a:stretch>
        </p:blipFill>
        <p:spPr bwMode="auto">
          <a:xfrm>
            <a:off x="381000" y="3429000"/>
            <a:ext cx="380047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9" descr="Theodore Roosevel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3581400"/>
            <a:ext cx="2047875" cy="274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10" descr="F-123:  Woodrow Wilson">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1800" y="3581400"/>
            <a:ext cx="1882775" cy="274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Review</a:t>
            </a:r>
            <a:endParaRPr lang="en-US" dirty="0"/>
          </a:p>
        </p:txBody>
      </p:sp>
      <p:sp>
        <p:nvSpPr>
          <p:cNvPr id="3" name="Content Placeholder 2"/>
          <p:cNvSpPr>
            <a:spLocks noGrp="1"/>
          </p:cNvSpPr>
          <p:nvPr>
            <p:ph idx="1"/>
          </p:nvPr>
        </p:nvSpPr>
        <p:spPr>
          <a:xfrm>
            <a:off x="685800" y="1371600"/>
            <a:ext cx="7772400" cy="4114800"/>
          </a:xfrm>
        </p:spPr>
        <p:txBody>
          <a:bodyPr/>
          <a:lstStyle/>
          <a:p>
            <a:r>
              <a:rPr lang="en-US" sz="2800" dirty="0" smtClean="0"/>
              <a:t>What is laissez-faire capitalism?</a:t>
            </a:r>
          </a:p>
          <a:p>
            <a:r>
              <a:rPr lang="en-US" sz="2800" dirty="0" smtClean="0"/>
              <a:t>Who defended it and why?</a:t>
            </a:r>
          </a:p>
          <a:p>
            <a:r>
              <a:rPr lang="en-US" sz="2800" dirty="0" smtClean="0"/>
              <a:t>Who wanted to see it entirely replaced and why? </a:t>
            </a:r>
          </a:p>
          <a:p>
            <a:r>
              <a:rPr lang="en-US" sz="2800" dirty="0" smtClean="0"/>
              <a:t>Why did some workers want to organize labor unions?</a:t>
            </a:r>
          </a:p>
          <a:p>
            <a:r>
              <a:rPr lang="en-US" sz="2800" dirty="0" smtClean="0"/>
              <a:t>Can you have labor unions in a laissez-faire system?</a:t>
            </a:r>
          </a:p>
          <a:p>
            <a:r>
              <a:rPr lang="en-US" sz="2800" dirty="0" smtClean="0"/>
              <a:t>How would you characterize workers’ views when it comes to laissez-</a:t>
            </a:r>
            <a:r>
              <a:rPr lang="en-US" sz="2800" dirty="0" smtClean="0"/>
              <a:t>faire based on what you’ve learned so far?</a:t>
            </a:r>
            <a:endParaRPr lang="en-US" sz="2800" dirty="0" smtClean="0"/>
          </a:p>
        </p:txBody>
      </p:sp>
    </p:spTree>
    <p:extLst>
      <p:ext uri="{BB962C8B-B14F-4D97-AF65-F5344CB8AC3E}">
        <p14:creationId xmlns:p14="http://schemas.microsoft.com/office/powerpoint/2010/main" val="1659093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Progressives</a:t>
            </a:r>
          </a:p>
        </p:txBody>
      </p:sp>
      <p:sp>
        <p:nvSpPr>
          <p:cNvPr id="20483" name="Rectangle 3"/>
          <p:cNvSpPr>
            <a:spLocks noGrp="1" noChangeArrowheads="1"/>
          </p:cNvSpPr>
          <p:nvPr>
            <p:ph type="body" sz="half" idx="1"/>
          </p:nvPr>
        </p:nvSpPr>
        <p:spPr/>
        <p:txBody>
          <a:bodyPr/>
          <a:lstStyle/>
          <a:p>
            <a:pPr eaLnBrk="1" hangingPunct="1">
              <a:buFontTx/>
              <a:buNone/>
            </a:pPr>
            <a:r>
              <a:rPr lang="en-US" u="sng" smtClean="0">
                <a:solidFill>
                  <a:schemeClr val="tx2"/>
                </a:solidFill>
              </a:rPr>
              <a:t>Progressives were not:</a:t>
            </a:r>
          </a:p>
          <a:p>
            <a:pPr eaLnBrk="1" hangingPunct="1"/>
            <a:r>
              <a:rPr lang="en-US" smtClean="0">
                <a:solidFill>
                  <a:schemeClr val="tx2"/>
                </a:solidFill>
              </a:rPr>
              <a:t>Members of a single political party.</a:t>
            </a:r>
          </a:p>
        </p:txBody>
      </p:sp>
      <p:sp>
        <p:nvSpPr>
          <p:cNvPr id="20484" name="Rectangle 4"/>
          <p:cNvSpPr>
            <a:spLocks noGrp="1" noChangeArrowheads="1"/>
          </p:cNvSpPr>
          <p:nvPr>
            <p:ph type="body" sz="half" idx="2"/>
          </p:nvPr>
        </p:nvSpPr>
        <p:spPr/>
        <p:txBody>
          <a:bodyPr/>
          <a:lstStyle/>
          <a:p>
            <a:pPr eaLnBrk="1" hangingPunct="1">
              <a:lnSpc>
                <a:spcPct val="90000"/>
              </a:lnSpc>
              <a:buFontTx/>
              <a:buNone/>
            </a:pPr>
            <a:r>
              <a:rPr lang="en-US" u="sng" smtClean="0">
                <a:solidFill>
                  <a:schemeClr val="tx2"/>
                </a:solidFill>
              </a:rPr>
              <a:t>Progressives generally were:</a:t>
            </a:r>
          </a:p>
          <a:p>
            <a:pPr eaLnBrk="1" hangingPunct="1">
              <a:lnSpc>
                <a:spcPct val="90000"/>
              </a:lnSpc>
            </a:pPr>
            <a:r>
              <a:rPr lang="en-US" smtClean="0">
                <a:solidFill>
                  <a:schemeClr val="tx2"/>
                </a:solidFill>
              </a:rPr>
              <a:t>Members of the middle class</a:t>
            </a:r>
          </a:p>
          <a:p>
            <a:pPr eaLnBrk="1" hangingPunct="1">
              <a:lnSpc>
                <a:spcPct val="90000"/>
              </a:lnSpc>
            </a:pPr>
            <a:r>
              <a:rPr lang="en-US" smtClean="0">
                <a:solidFill>
                  <a:schemeClr val="tx2"/>
                </a:solidFill>
              </a:rPr>
              <a:t>Products of the second industrial system.</a:t>
            </a:r>
          </a:p>
          <a:p>
            <a:pPr eaLnBrk="1" hangingPunct="1">
              <a:lnSpc>
                <a:spcPct val="90000"/>
              </a:lnSpc>
            </a:pPr>
            <a:r>
              <a:rPr lang="en-US" smtClean="0">
                <a:solidFill>
                  <a:schemeClr val="tx2"/>
                </a:solidFill>
              </a:rPr>
              <a:t>Concerned that businessmen were corrupting the system</a:t>
            </a:r>
            <a:r>
              <a:rPr lang="en-US" smtClean="0"/>
              <a:t>.</a:t>
            </a:r>
          </a:p>
        </p:txBody>
      </p:sp>
    </p:spTree>
  </p:cSld>
  <p:clrMapOvr>
    <a:overrideClrMapping bg1="dk2" tx1="lt1" bg2="dk1" tx2="lt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Progressives Diagnose the Problem</a:t>
            </a:r>
          </a:p>
        </p:txBody>
      </p:sp>
      <p:sp>
        <p:nvSpPr>
          <p:cNvPr id="21507" name="Rectangle 3"/>
          <p:cNvSpPr>
            <a:spLocks noGrp="1" noChangeArrowheads="1"/>
          </p:cNvSpPr>
          <p:nvPr>
            <p:ph type="body" idx="1"/>
          </p:nvPr>
        </p:nvSpPr>
        <p:spPr>
          <a:xfrm>
            <a:off x="2209800" y="2362200"/>
            <a:ext cx="4724400" cy="3276600"/>
          </a:xfrm>
        </p:spPr>
        <p:txBody>
          <a:bodyPr/>
          <a:lstStyle/>
          <a:p>
            <a:pPr eaLnBrk="1" hangingPunct="1">
              <a:lnSpc>
                <a:spcPct val="90000"/>
              </a:lnSpc>
              <a:buFontTx/>
              <a:buNone/>
            </a:pPr>
            <a:r>
              <a:rPr lang="en-US" dirty="0" smtClean="0"/>
              <a:t>1.) Corruption in Politics</a:t>
            </a:r>
          </a:p>
          <a:p>
            <a:pPr eaLnBrk="1" hangingPunct="1">
              <a:lnSpc>
                <a:spcPct val="90000"/>
              </a:lnSpc>
              <a:buFontTx/>
              <a:buNone/>
            </a:pPr>
            <a:endParaRPr lang="en-US" dirty="0" smtClean="0"/>
          </a:p>
          <a:p>
            <a:pPr eaLnBrk="1" hangingPunct="1">
              <a:lnSpc>
                <a:spcPct val="90000"/>
              </a:lnSpc>
              <a:buFontTx/>
              <a:buNone/>
            </a:pPr>
            <a:r>
              <a:rPr lang="en-US" dirty="0" smtClean="0"/>
              <a:t>2.) Monopolies</a:t>
            </a:r>
          </a:p>
          <a:p>
            <a:pPr eaLnBrk="1" hangingPunct="1">
              <a:lnSpc>
                <a:spcPct val="90000"/>
              </a:lnSpc>
              <a:buFontTx/>
              <a:buNone/>
            </a:pPr>
            <a:endParaRPr lang="en-US" dirty="0" smtClean="0"/>
          </a:p>
          <a:p>
            <a:pPr eaLnBrk="1" hangingPunct="1">
              <a:lnSpc>
                <a:spcPct val="90000"/>
              </a:lnSpc>
              <a:buFontTx/>
              <a:buNone/>
            </a:pPr>
            <a:r>
              <a:rPr lang="en-US" dirty="0" smtClean="0"/>
              <a:t>3.) Mistreatment</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3505200"/>
            <a:ext cx="7772400" cy="2971800"/>
          </a:xfrm>
        </p:spPr>
        <p:txBody>
          <a:bodyPr/>
          <a:lstStyle/>
          <a:p>
            <a:pPr eaLnBrk="1" hangingPunct="1"/>
            <a:r>
              <a:rPr lang="en-US" sz="4800" dirty="0" smtClean="0"/>
              <a:t>The Middle Class had to fix the system by finding the middle ground,</a:t>
            </a:r>
            <a:br>
              <a:rPr lang="en-US" sz="4800" dirty="0" smtClean="0"/>
            </a:br>
            <a:r>
              <a:rPr lang="en-US" sz="3600" dirty="0" smtClean="0"/>
              <a:t>middle-class Progressives believed.</a:t>
            </a:r>
            <a:endParaRPr lang="en-US" sz="4800" dirty="0" smtClean="0"/>
          </a:p>
        </p:txBody>
      </p:sp>
      <p:sp>
        <p:nvSpPr>
          <p:cNvPr id="23555" name="Rectangle 3"/>
          <p:cNvSpPr>
            <a:spLocks noGrp="1" noChangeArrowheads="1"/>
          </p:cNvSpPr>
          <p:nvPr>
            <p:ph type="body" sz="half" idx="1"/>
          </p:nvPr>
        </p:nvSpPr>
        <p:spPr>
          <a:xfrm>
            <a:off x="457200" y="685800"/>
            <a:ext cx="3810000" cy="2438400"/>
          </a:xfrm>
        </p:spPr>
        <p:txBody>
          <a:bodyPr/>
          <a:lstStyle/>
          <a:p>
            <a:pPr eaLnBrk="1" hangingPunct="1">
              <a:buFontTx/>
              <a:buNone/>
            </a:pPr>
            <a:r>
              <a:rPr lang="en-US" sz="3200" dirty="0" smtClean="0"/>
              <a:t>	Poor people were too easily swayed by radical and other “half-baked” ideas.</a:t>
            </a:r>
          </a:p>
        </p:txBody>
      </p:sp>
      <p:sp>
        <p:nvSpPr>
          <p:cNvPr id="23556" name="Rectangle 4"/>
          <p:cNvSpPr>
            <a:spLocks noGrp="1" noChangeArrowheads="1"/>
          </p:cNvSpPr>
          <p:nvPr>
            <p:ph type="body" sz="half" idx="2"/>
          </p:nvPr>
        </p:nvSpPr>
        <p:spPr>
          <a:xfrm>
            <a:off x="4953000" y="457200"/>
            <a:ext cx="3810000" cy="3200400"/>
          </a:xfrm>
        </p:spPr>
        <p:txBody>
          <a:bodyPr/>
          <a:lstStyle/>
          <a:p>
            <a:pPr eaLnBrk="1" hangingPunct="1">
              <a:buFontTx/>
              <a:buNone/>
            </a:pPr>
            <a:r>
              <a:rPr lang="en-US" sz="3600" smtClean="0"/>
              <a:t>	</a:t>
            </a:r>
            <a:r>
              <a:rPr lang="en-US" sz="3200" smtClean="0"/>
              <a:t>Business men would just leave things as they were, many progressives believed.</a:t>
            </a:r>
          </a:p>
        </p:txBody>
      </p:sp>
    </p:spTree>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Middle and Upper-Class Women and Higher Education</a:t>
            </a:r>
          </a:p>
        </p:txBody>
      </p:sp>
      <p:sp>
        <p:nvSpPr>
          <p:cNvPr id="24579" name="Rectangle 3"/>
          <p:cNvSpPr>
            <a:spLocks noGrp="1" noChangeArrowheads="1"/>
          </p:cNvSpPr>
          <p:nvPr>
            <p:ph type="body" idx="1"/>
          </p:nvPr>
        </p:nvSpPr>
        <p:spPr/>
        <p:txBody>
          <a:bodyPr/>
          <a:lstStyle/>
          <a:p>
            <a:pPr eaLnBrk="1" hangingPunct="1">
              <a:buFontTx/>
              <a:buNone/>
            </a:pPr>
            <a:endParaRPr lang="en-US" sz="2800" smtClean="0"/>
          </a:p>
        </p:txBody>
      </p:sp>
      <p:pic>
        <p:nvPicPr>
          <p:cNvPr id="24580" name="Picture 7" descr="http://www.gcah.org/atf/cf/%7b9FFCD624-0CB2-4EB6-9D68-68E9775A36DA%7d/Deaconesses%20before%20Deaconess%20Home%20Boston%20MA%20Min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743200"/>
            <a:ext cx="2630488" cy="393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9" descr="http://phayemuss.files.wordpress.com/2009/06/gaygroup.jpg"/>
          <p:cNvPicPr>
            <a:picLocks noChangeAspect="1" noChangeArrowheads="1"/>
          </p:cNvPicPr>
          <p:nvPr/>
        </p:nvPicPr>
        <p:blipFill>
          <a:blip r:embed="rId3">
            <a:extLst>
              <a:ext uri="{28A0092B-C50C-407E-A947-70E740481C1C}">
                <a14:useLocalDpi xmlns:a14="http://schemas.microsoft.com/office/drawing/2010/main" val="0"/>
              </a:ext>
            </a:extLst>
          </a:blip>
          <a:srcRect l="10001" t="12549" r="11250" b="14117"/>
          <a:stretch>
            <a:fillRect/>
          </a:stretch>
        </p:blipFill>
        <p:spPr bwMode="auto">
          <a:xfrm>
            <a:off x="457200" y="1905000"/>
            <a:ext cx="271145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1" descr="Anna Julia Coop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962400"/>
            <a:ext cx="17224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9" descr="http://upload.wikimedia.org/wikipedia/commons/c/cb/FlorenceKelle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362200"/>
            <a:ext cx="235426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381000"/>
            <a:ext cx="5486400" cy="1143000"/>
          </a:xfrm>
        </p:spPr>
        <p:txBody>
          <a:bodyPr/>
          <a:lstStyle/>
          <a:p>
            <a:pPr eaLnBrk="1" hangingPunct="1"/>
            <a:r>
              <a:rPr lang="en-US" dirty="0" smtClean="0"/>
              <a:t>Jane Addams</a:t>
            </a:r>
          </a:p>
        </p:txBody>
      </p:sp>
      <p:sp>
        <p:nvSpPr>
          <p:cNvPr id="25603" name="Rectangle 3"/>
          <p:cNvSpPr>
            <a:spLocks noGrp="1" noChangeArrowheads="1"/>
          </p:cNvSpPr>
          <p:nvPr>
            <p:ph type="body" idx="1"/>
          </p:nvPr>
        </p:nvSpPr>
        <p:spPr>
          <a:xfrm>
            <a:off x="609600" y="5181600"/>
            <a:ext cx="5334000" cy="1371600"/>
          </a:xfrm>
        </p:spPr>
        <p:txBody>
          <a:bodyPr/>
          <a:lstStyle/>
          <a:p>
            <a:pPr eaLnBrk="1" hangingPunct="1">
              <a:lnSpc>
                <a:spcPct val="90000"/>
              </a:lnSpc>
            </a:pPr>
            <a:r>
              <a:rPr lang="en-US" sz="2800" dirty="0" smtClean="0"/>
              <a:t>Middle (and not working) class women lived in the settlement houses.</a:t>
            </a:r>
          </a:p>
        </p:txBody>
      </p:sp>
      <p:pic>
        <p:nvPicPr>
          <p:cNvPr id="25604" name="Picture 5" descr="http://www.spartacus.schoolnet.co.uk/USAWstar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810000"/>
            <a:ext cx="1885950" cy="273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7" descr="http://www.uic.edu/depts/uichistory/janeadda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04800"/>
            <a:ext cx="29337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9" descr="Postcard featuring Hull House Settleme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676400"/>
            <a:ext cx="50784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457200"/>
            <a:ext cx="7772400" cy="1143000"/>
          </a:xfrm>
        </p:spPr>
        <p:txBody>
          <a:bodyPr/>
          <a:lstStyle/>
          <a:p>
            <a:pPr eaLnBrk="1" hangingPunct="1"/>
            <a:r>
              <a:rPr lang="en-US" smtClean="0"/>
              <a:t>“Social Housecleaning”</a:t>
            </a:r>
          </a:p>
        </p:txBody>
      </p:sp>
      <p:sp>
        <p:nvSpPr>
          <p:cNvPr id="29699" name="Rectangle 3"/>
          <p:cNvSpPr>
            <a:spLocks noGrp="1" noChangeArrowheads="1"/>
          </p:cNvSpPr>
          <p:nvPr>
            <p:ph type="body" idx="1"/>
          </p:nvPr>
        </p:nvSpPr>
        <p:spPr>
          <a:xfrm>
            <a:off x="685800" y="1600200"/>
            <a:ext cx="7772400" cy="4876800"/>
          </a:xfrm>
        </p:spPr>
        <p:txBody>
          <a:bodyPr/>
          <a:lstStyle/>
          <a:p>
            <a:pPr eaLnBrk="1" hangingPunct="1"/>
            <a:r>
              <a:rPr lang="en-US" smtClean="0"/>
              <a:t>From cleaning up the kitchen to cleaning up the neighborhood.</a:t>
            </a:r>
          </a:p>
          <a:p>
            <a:pPr eaLnBrk="1" hangingPunct="1">
              <a:buFontTx/>
              <a:buNone/>
            </a:pPr>
            <a:r>
              <a:rPr lang="en-US" smtClean="0"/>
              <a:t>		</a:t>
            </a:r>
            <a:r>
              <a:rPr lang="en-US" sz="2800" smtClean="0"/>
              <a:t>* sanitation</a:t>
            </a:r>
          </a:p>
          <a:p>
            <a:pPr eaLnBrk="1" hangingPunct="1">
              <a:buFontTx/>
              <a:buNone/>
            </a:pPr>
            <a:r>
              <a:rPr lang="en-US" sz="2800" smtClean="0"/>
              <a:t>		* day care, playgrounds</a:t>
            </a:r>
          </a:p>
          <a:p>
            <a:pPr eaLnBrk="1" hangingPunct="1">
              <a:buFontTx/>
              <a:buNone/>
            </a:pPr>
            <a:r>
              <a:rPr lang="en-US" sz="2800" smtClean="0"/>
              <a:t>		* child labor</a:t>
            </a:r>
          </a:p>
          <a:p>
            <a:pPr eaLnBrk="1" hangingPunct="1">
              <a:buFontTx/>
              <a:buNone/>
            </a:pPr>
            <a:r>
              <a:rPr lang="en-US" sz="2800" smtClean="0"/>
              <a:t>		* child and public health and safety</a:t>
            </a:r>
          </a:p>
          <a:p>
            <a:pPr eaLnBrk="1" hangingPunct="1">
              <a:buFontTx/>
              <a:buNone/>
            </a:pPr>
            <a:r>
              <a:rPr lang="en-US" sz="2800" smtClean="0"/>
              <a:t>		* protective labor legislation</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819400" y="381000"/>
            <a:ext cx="5638800" cy="1143000"/>
          </a:xfrm>
        </p:spPr>
        <p:txBody>
          <a:bodyPr/>
          <a:lstStyle/>
          <a:p>
            <a:r>
              <a:rPr lang="en-US" smtClean="0"/>
              <a:t>Triangle Shirtwaist Factory Fire (1911)</a:t>
            </a:r>
          </a:p>
        </p:txBody>
      </p:sp>
      <p:sp>
        <p:nvSpPr>
          <p:cNvPr id="30723" name="Content Placeholder 2"/>
          <p:cNvSpPr>
            <a:spLocks noGrp="1"/>
          </p:cNvSpPr>
          <p:nvPr>
            <p:ph idx="1"/>
          </p:nvPr>
        </p:nvSpPr>
        <p:spPr/>
        <p:txBody>
          <a:bodyPr/>
          <a:lstStyle/>
          <a:p>
            <a:endParaRPr lang="en-US" smtClean="0"/>
          </a:p>
        </p:txBody>
      </p:sp>
      <p:pic>
        <p:nvPicPr>
          <p:cNvPr id="30724" name="Picture 5" descr="http://forquignon.com/history/american/progressivism/holdingdo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05000"/>
            <a:ext cx="26892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2" descr="http://www.accd.edu/pac/faculty/pmyers/hist1302/triangle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0988" y="2457450"/>
            <a:ext cx="5299075"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14" descr="Photo: twisted fire escap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228600"/>
            <a:ext cx="600075"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10" descr="http://www-personal.arts.usyd.edu.au/sterobrt/hsty3080/3rdYr3080/trianglewebsite/collection/trianglefire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1525" y="1981200"/>
            <a:ext cx="2268538" cy="173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4" descr="http://forquignon.com/history/american/progressivism/murdered.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65713" y="4343400"/>
            <a:ext cx="406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9" name="Picture 11" descr="Water from fire hoses spraying the top floors of the Asch Buildi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 y="476250"/>
            <a:ext cx="2667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The Key to Progressives’ Solutions</a:t>
            </a:r>
          </a:p>
        </p:txBody>
      </p:sp>
      <p:sp>
        <p:nvSpPr>
          <p:cNvPr id="32771" name="Rectangle 3"/>
          <p:cNvSpPr>
            <a:spLocks noGrp="1" noChangeArrowheads="1"/>
          </p:cNvSpPr>
          <p:nvPr>
            <p:ph type="body" idx="1"/>
          </p:nvPr>
        </p:nvSpPr>
        <p:spPr>
          <a:xfrm>
            <a:off x="685800" y="1981200"/>
            <a:ext cx="7772400" cy="2057400"/>
          </a:xfrm>
        </p:spPr>
        <p:txBody>
          <a:bodyPr/>
          <a:lstStyle/>
          <a:p>
            <a:pPr eaLnBrk="1" hangingPunct="1">
              <a:lnSpc>
                <a:spcPct val="90000"/>
              </a:lnSpc>
            </a:pPr>
            <a:r>
              <a:rPr lang="en-US" sz="2800" smtClean="0"/>
              <a:t>The second industrial system has great potential.</a:t>
            </a:r>
          </a:p>
          <a:p>
            <a:pPr eaLnBrk="1" hangingPunct="1">
              <a:lnSpc>
                <a:spcPct val="90000"/>
              </a:lnSpc>
            </a:pPr>
            <a:r>
              <a:rPr lang="en-US" sz="2800" smtClean="0"/>
              <a:t>But the system is susceptible to abuse. </a:t>
            </a:r>
          </a:p>
          <a:p>
            <a:pPr eaLnBrk="1" hangingPunct="1">
              <a:lnSpc>
                <a:spcPct val="90000"/>
              </a:lnSpc>
            </a:pPr>
            <a:r>
              <a:rPr lang="en-US" sz="2800" smtClean="0"/>
              <a:t>The system isn’t providing the opportunities it could.</a:t>
            </a:r>
          </a:p>
          <a:p>
            <a:pPr eaLnBrk="1" hangingPunct="1">
              <a:lnSpc>
                <a:spcPct val="90000"/>
              </a:lnSpc>
            </a:pPr>
            <a:endParaRPr lang="en-US" sz="2800" smtClean="0"/>
          </a:p>
        </p:txBody>
      </p:sp>
      <p:sp>
        <p:nvSpPr>
          <p:cNvPr id="44037" name="WordArt 5"/>
          <p:cNvSpPr>
            <a:spLocks noChangeArrowheads="1" noChangeShapeType="1" noTextEdit="1"/>
          </p:cNvSpPr>
          <p:nvPr/>
        </p:nvSpPr>
        <p:spPr bwMode="auto">
          <a:xfrm>
            <a:off x="685800" y="4419600"/>
            <a:ext cx="8001000" cy="2057400"/>
          </a:xfrm>
          <a:prstGeom prst="rect">
            <a:avLst/>
          </a:prstGeom>
        </p:spPr>
        <p:txBody>
          <a:bodyPr wrap="none" fromWordArt="1">
            <a:prstTxWarp prst="textPlain">
              <a:avLst>
                <a:gd name="adj" fmla="val 50218"/>
              </a:avLst>
            </a:prstTxWarp>
          </a:bodyPr>
          <a:lstStyle/>
          <a:p>
            <a:pPr algn="ctr"/>
            <a:r>
              <a:rPr lang="en-US" sz="3600" kern="10">
                <a:ln w="12700">
                  <a:solidFill>
                    <a:srgbClr val="3333CC"/>
                  </a:solidFill>
                  <a:round/>
                  <a:headEnd/>
                  <a:tailEnd/>
                </a:ln>
                <a:solidFill>
                  <a:srgbClr val="B2B2B2">
                    <a:alpha val="50195"/>
                  </a:srgbClr>
                </a:solidFill>
                <a:effectLst>
                  <a:outerShdw dist="45791" dir="2021404" algn="ctr" rotWithShape="0">
                    <a:srgbClr val="9999FF"/>
                  </a:outerShdw>
                </a:effectLst>
                <a:latin typeface="Times New Roman"/>
                <a:cs typeface="Times New Roman"/>
              </a:rPr>
              <a:t>The Government Has to Take Action!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anim calcmode="lin" valueType="num">
                                      <p:cBhvr>
                                        <p:cTn id="7" dur="500" fill="hold"/>
                                        <p:tgtEl>
                                          <p:spTgt spid="44037"/>
                                        </p:tgtEl>
                                        <p:attrNameLst>
                                          <p:attrName>ppt_w</p:attrName>
                                        </p:attrNameLst>
                                      </p:cBhvr>
                                      <p:tavLst>
                                        <p:tav tm="0">
                                          <p:val>
                                            <p:fltVal val="0"/>
                                          </p:val>
                                        </p:tav>
                                        <p:tav tm="100000">
                                          <p:val>
                                            <p:strVal val="#ppt_w"/>
                                          </p:val>
                                        </p:tav>
                                      </p:tavLst>
                                    </p:anim>
                                    <p:anim calcmode="lin" valueType="num">
                                      <p:cBhvr>
                                        <p:cTn id="8" dur="500" fill="hold"/>
                                        <p:tgtEl>
                                          <p:spTgt spid="4403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ricoche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A Greater Role for Government:</a:t>
            </a:r>
          </a:p>
        </p:txBody>
      </p:sp>
      <p:sp>
        <p:nvSpPr>
          <p:cNvPr id="33795" name="Rectangle 3"/>
          <p:cNvSpPr>
            <a:spLocks noGrp="1" noChangeArrowheads="1"/>
          </p:cNvSpPr>
          <p:nvPr>
            <p:ph type="body" idx="1"/>
          </p:nvPr>
        </p:nvSpPr>
        <p:spPr>
          <a:xfrm>
            <a:off x="3048000" y="2514600"/>
            <a:ext cx="3276600" cy="2514600"/>
          </a:xfrm>
        </p:spPr>
        <p:txBody>
          <a:bodyPr/>
          <a:lstStyle/>
          <a:p>
            <a:pPr eaLnBrk="1" hangingPunct="1">
              <a:lnSpc>
                <a:spcPct val="90000"/>
              </a:lnSpc>
              <a:buFontTx/>
              <a:buNone/>
            </a:pPr>
            <a:r>
              <a:rPr lang="en-US" smtClean="0"/>
              <a:t>1.) Services</a:t>
            </a:r>
          </a:p>
          <a:p>
            <a:pPr eaLnBrk="1" hangingPunct="1">
              <a:lnSpc>
                <a:spcPct val="90000"/>
              </a:lnSpc>
              <a:buFontTx/>
              <a:buNone/>
            </a:pPr>
            <a:endParaRPr lang="en-US" smtClean="0"/>
          </a:p>
          <a:p>
            <a:pPr eaLnBrk="1" hangingPunct="1">
              <a:lnSpc>
                <a:spcPct val="90000"/>
              </a:lnSpc>
              <a:buFontTx/>
              <a:buNone/>
            </a:pPr>
            <a:r>
              <a:rPr lang="en-US" smtClean="0"/>
              <a:t>2.) Regulation</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5800" y="304800"/>
            <a:ext cx="6172200" cy="990600"/>
          </a:xfrm>
        </p:spPr>
        <p:txBody>
          <a:bodyPr/>
          <a:lstStyle/>
          <a:p>
            <a:pPr eaLnBrk="1" hangingPunct="1"/>
            <a:r>
              <a:rPr lang="en-US" smtClean="0"/>
              <a:t>Progressivism and Labor: State Level</a:t>
            </a:r>
          </a:p>
        </p:txBody>
      </p:sp>
      <p:sp>
        <p:nvSpPr>
          <p:cNvPr id="34819" name="Content Placeholder 2"/>
          <p:cNvSpPr>
            <a:spLocks noGrp="1"/>
          </p:cNvSpPr>
          <p:nvPr>
            <p:ph idx="1"/>
          </p:nvPr>
        </p:nvSpPr>
        <p:spPr>
          <a:xfrm>
            <a:off x="685800" y="1447800"/>
            <a:ext cx="7772400" cy="3810000"/>
          </a:xfrm>
        </p:spPr>
        <p:txBody>
          <a:bodyPr/>
          <a:lstStyle/>
          <a:p>
            <a:pPr eaLnBrk="1" hangingPunct="1"/>
            <a:r>
              <a:rPr lang="en-US" sz="2800" smtClean="0"/>
              <a:t>Anti-child labor legislation</a:t>
            </a:r>
          </a:p>
          <a:p>
            <a:pPr eaLnBrk="1" hangingPunct="1"/>
            <a:r>
              <a:rPr lang="en-US" sz="2800" smtClean="0"/>
              <a:t>Ten-hour day for women: </a:t>
            </a:r>
            <a:r>
              <a:rPr lang="en-US" sz="2800" i="1" smtClean="0"/>
              <a:t>Muller v. Oregon</a:t>
            </a:r>
            <a:r>
              <a:rPr lang="en-US" sz="2800" smtClean="0"/>
              <a:t> (1908)</a:t>
            </a:r>
          </a:p>
          <a:p>
            <a:pPr eaLnBrk="1" hangingPunct="1"/>
            <a:r>
              <a:rPr lang="en-US" sz="2800" smtClean="0"/>
              <a:t>Ten-hour day for women and men: </a:t>
            </a:r>
            <a:r>
              <a:rPr lang="en-US" sz="2800" i="1" smtClean="0"/>
              <a:t>Bunting v. Oregon</a:t>
            </a:r>
            <a:r>
              <a:rPr lang="en-US" sz="2800" smtClean="0"/>
              <a:t> (1917)</a:t>
            </a:r>
          </a:p>
          <a:p>
            <a:pPr eaLnBrk="1" hangingPunct="1"/>
            <a:r>
              <a:rPr lang="en-US" sz="2800" smtClean="0"/>
              <a:t>Workmen’s compensation laws</a:t>
            </a:r>
          </a:p>
          <a:p>
            <a:pPr eaLnBrk="1" hangingPunct="1"/>
            <a:r>
              <a:rPr lang="en-US" sz="2800" smtClean="0"/>
              <a:t>Workplace safety laws</a:t>
            </a:r>
          </a:p>
          <a:p>
            <a:pPr eaLnBrk="1" hangingPunct="1">
              <a:buFontTx/>
              <a:buNone/>
            </a:pPr>
            <a:endParaRPr lang="en-US" sz="2800" smtClean="0"/>
          </a:p>
        </p:txBody>
      </p:sp>
      <p:pic>
        <p:nvPicPr>
          <p:cNvPr id="34820" name="Picture 2" descr="http://twoliablog.com/zoboxrox/files/2008/12/child-lab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28600"/>
            <a:ext cx="12906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6" descr="http://faculty.uml.edu/sgallagher/GENDERSTUDIESTXT_files/womenlab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4419600"/>
            <a:ext cx="20875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8" descr="Women working in a Portland biscuit factory in the early 1990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876800"/>
            <a:ext cx="53895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228600"/>
            <a:ext cx="7772400" cy="1143000"/>
          </a:xfrm>
        </p:spPr>
        <p:txBody>
          <a:bodyPr/>
          <a:lstStyle/>
          <a:p>
            <a:pPr eaLnBrk="1" hangingPunct="1"/>
            <a:r>
              <a:rPr lang="en-US" smtClean="0"/>
              <a:t>Progressive Presidents</a:t>
            </a:r>
          </a:p>
        </p:txBody>
      </p:sp>
      <p:sp>
        <p:nvSpPr>
          <p:cNvPr id="36867" name="Rectangle 3"/>
          <p:cNvSpPr>
            <a:spLocks noGrp="1" noChangeArrowheads="1"/>
          </p:cNvSpPr>
          <p:nvPr>
            <p:ph type="body" sz="half" idx="1"/>
          </p:nvPr>
        </p:nvSpPr>
        <p:spPr>
          <a:xfrm>
            <a:off x="381000" y="1371600"/>
            <a:ext cx="3810000" cy="2286000"/>
          </a:xfrm>
        </p:spPr>
        <p:txBody>
          <a:bodyPr/>
          <a:lstStyle/>
          <a:p>
            <a:pPr eaLnBrk="1" hangingPunct="1">
              <a:buFontTx/>
              <a:buNone/>
            </a:pPr>
            <a:r>
              <a:rPr lang="en-US" u="sng" smtClean="0"/>
              <a:t>Teddy Roosevelt</a:t>
            </a:r>
          </a:p>
          <a:p>
            <a:pPr eaLnBrk="1" hangingPunct="1"/>
            <a:r>
              <a:rPr lang="en-US" smtClean="0"/>
              <a:t>Loved the limelight and good political fights.</a:t>
            </a:r>
          </a:p>
        </p:txBody>
      </p:sp>
      <p:sp>
        <p:nvSpPr>
          <p:cNvPr id="36868" name="Rectangle 4"/>
          <p:cNvSpPr>
            <a:spLocks noGrp="1" noChangeArrowheads="1"/>
          </p:cNvSpPr>
          <p:nvPr>
            <p:ph type="body" sz="half" idx="2"/>
          </p:nvPr>
        </p:nvSpPr>
        <p:spPr>
          <a:xfrm>
            <a:off x="5105400" y="1295400"/>
            <a:ext cx="3810000" cy="2286000"/>
          </a:xfrm>
        </p:spPr>
        <p:txBody>
          <a:bodyPr/>
          <a:lstStyle/>
          <a:p>
            <a:pPr eaLnBrk="1" hangingPunct="1">
              <a:buFontTx/>
              <a:buNone/>
            </a:pPr>
            <a:r>
              <a:rPr lang="en-US" u="sng" smtClean="0"/>
              <a:t>Woodrow Wilson</a:t>
            </a:r>
          </a:p>
          <a:p>
            <a:pPr eaLnBrk="1" hangingPunct="1"/>
            <a:r>
              <a:rPr lang="en-US" smtClean="0"/>
              <a:t>Righteous and rather humorless.</a:t>
            </a:r>
          </a:p>
          <a:p>
            <a:pPr eaLnBrk="1" hangingPunct="1"/>
            <a:endParaRPr lang="en-US" smtClean="0"/>
          </a:p>
          <a:p>
            <a:pPr eaLnBrk="1" hangingPunct="1"/>
            <a:endParaRPr lang="en-US" smtClean="0"/>
          </a:p>
        </p:txBody>
      </p:sp>
      <p:pic>
        <p:nvPicPr>
          <p:cNvPr id="36869" name="Picture 5" descr="President Theodore Roosevelt operating a steam shove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b="10667"/>
          <a:stretch>
            <a:fillRect/>
          </a:stretch>
        </p:blipFill>
        <p:spPr bwMode="auto">
          <a:xfrm>
            <a:off x="1905000" y="2971800"/>
            <a:ext cx="2778125"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 descr="F-123:  Woodrow Wilson">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2895600"/>
            <a:ext cx="2514600" cy="366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524000" y="381000"/>
            <a:ext cx="6781800" cy="1600200"/>
          </a:xfrm>
        </p:spPr>
        <p:txBody>
          <a:bodyPr/>
          <a:lstStyle/>
          <a:p>
            <a:pPr eaLnBrk="1" hangingPunct="1"/>
            <a:r>
              <a:rPr lang="en-US" sz="4800" smtClean="0"/>
              <a:t>“That Damned Cowboy”</a:t>
            </a:r>
          </a:p>
        </p:txBody>
      </p:sp>
      <p:sp>
        <p:nvSpPr>
          <p:cNvPr id="37891" name="Rectangle 3"/>
          <p:cNvSpPr>
            <a:spLocks noGrp="1" noChangeArrowheads="1"/>
          </p:cNvSpPr>
          <p:nvPr>
            <p:ph type="body" idx="1"/>
          </p:nvPr>
        </p:nvSpPr>
        <p:spPr>
          <a:xfrm>
            <a:off x="990600" y="1981200"/>
            <a:ext cx="7391400" cy="4114800"/>
          </a:xfrm>
        </p:spPr>
        <p:txBody>
          <a:bodyPr/>
          <a:lstStyle/>
          <a:p>
            <a:pPr eaLnBrk="1" hangingPunct="1">
              <a:lnSpc>
                <a:spcPct val="90000"/>
              </a:lnSpc>
              <a:buFontTx/>
              <a:buNone/>
            </a:pPr>
            <a:r>
              <a:rPr lang="en-US" dirty="0" smtClean="0"/>
              <a:t>Teddy Roosevelt was:</a:t>
            </a:r>
          </a:p>
          <a:p>
            <a:pPr eaLnBrk="1" hangingPunct="1">
              <a:lnSpc>
                <a:spcPct val="90000"/>
              </a:lnSpc>
            </a:pPr>
            <a:r>
              <a:rPr lang="en-US" dirty="0" smtClean="0"/>
              <a:t>Concerned with monopolies.</a:t>
            </a:r>
          </a:p>
          <a:p>
            <a:pPr eaLnBrk="1" hangingPunct="1">
              <a:lnSpc>
                <a:spcPct val="90000"/>
              </a:lnSpc>
            </a:pPr>
            <a:r>
              <a:rPr lang="en-US" dirty="0" smtClean="0"/>
              <a:t>Felt Americans needed an institution on their side as strong and powerful as monopolies and big corporations.</a:t>
            </a:r>
          </a:p>
          <a:p>
            <a:pPr eaLnBrk="1" hangingPunct="1">
              <a:lnSpc>
                <a:spcPct val="90000"/>
              </a:lnSpc>
            </a:pPr>
            <a:r>
              <a:rPr lang="en-US" dirty="0" smtClean="0"/>
              <a:t>Created the modern presidency.</a:t>
            </a:r>
          </a:p>
          <a:p>
            <a:pPr eaLnBrk="1" hangingPunct="1">
              <a:lnSpc>
                <a:spcPct val="90000"/>
              </a:lnSpc>
            </a:pPr>
            <a:r>
              <a:rPr lang="en-US" dirty="0" smtClean="0"/>
              <a:t>Tried to balance corporate power with presidential power.</a:t>
            </a:r>
          </a:p>
        </p:txBody>
      </p:sp>
    </p:spTree>
    <p:extLst>
      <p:ext uri="{BB962C8B-B14F-4D97-AF65-F5344CB8AC3E}">
        <p14:creationId xmlns:p14="http://schemas.microsoft.com/office/powerpoint/2010/main" val="265659951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228600"/>
            <a:ext cx="7772400" cy="1143000"/>
          </a:xfrm>
        </p:spPr>
        <p:txBody>
          <a:bodyPr/>
          <a:lstStyle/>
          <a:p>
            <a:pPr eaLnBrk="1" hangingPunct="1"/>
            <a:r>
              <a:rPr lang="en-US" smtClean="0"/>
              <a:t>1902 Coal-Miners’ Strike</a:t>
            </a:r>
          </a:p>
        </p:txBody>
      </p:sp>
      <p:pic>
        <p:nvPicPr>
          <p:cNvPr id="38915" name="Picture 3" descr="Typical coal-miners.">
            <a:hlinkClick r:id="rId2"/>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228600" y="1676400"/>
            <a:ext cx="5821363" cy="4114800"/>
          </a:xfrm>
        </p:spPr>
      </p:pic>
      <p:pic>
        <p:nvPicPr>
          <p:cNvPr id="38916" name="Picture 4" descr="Miners' wives and child.">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219200"/>
            <a:ext cx="2468563"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descr="A group of miners.">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53000" y="3886200"/>
            <a:ext cx="2293938"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6074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33400" y="381000"/>
            <a:ext cx="3505200" cy="2133600"/>
          </a:xfrm>
        </p:spPr>
        <p:txBody>
          <a:bodyPr/>
          <a:lstStyle/>
          <a:p>
            <a:pPr eaLnBrk="1" hangingPunct="1"/>
            <a:r>
              <a:rPr lang="en-US" smtClean="0"/>
              <a:t>1902 Coal-Miners’ Strike</a:t>
            </a:r>
          </a:p>
        </p:txBody>
      </p:sp>
      <p:pic>
        <p:nvPicPr>
          <p:cNvPr id="39939" name="Picture 3" descr="Miners Going to Work.(About to descend the slop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1000"/>
            <a:ext cx="3573463"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descr="Anthracite miners, with breaker boys, at the lunch hour.">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971800"/>
            <a:ext cx="4725988"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descr="Miners in carriage descending a shaft.">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3581400"/>
            <a:ext cx="2413000"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56568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theodore-roosevelt.com/images/harpertoons/harpertoons1902/1902harpertoon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3988530" cy="301752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theodore-roosevelt.com/images/harpertoons/harpertoons1902/1902harpertoon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973185"/>
            <a:ext cx="4064000" cy="2926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43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14400" y="381000"/>
            <a:ext cx="4191000" cy="1676400"/>
          </a:xfrm>
        </p:spPr>
        <p:txBody>
          <a:bodyPr/>
          <a:lstStyle/>
          <a:p>
            <a:pPr eaLnBrk="1" hangingPunct="1"/>
            <a:r>
              <a:rPr lang="en-US" smtClean="0"/>
              <a:t>Trust Busting: </a:t>
            </a:r>
            <a:br>
              <a:rPr lang="en-US" smtClean="0"/>
            </a:br>
            <a:r>
              <a:rPr lang="en-US" smtClean="0"/>
              <a:t>A Square Deal</a:t>
            </a:r>
          </a:p>
        </p:txBody>
      </p:sp>
      <p:sp>
        <p:nvSpPr>
          <p:cNvPr id="41987" name="Content Placeholder 2"/>
          <p:cNvSpPr>
            <a:spLocks noGrp="1"/>
          </p:cNvSpPr>
          <p:nvPr>
            <p:ph idx="1"/>
          </p:nvPr>
        </p:nvSpPr>
        <p:spPr>
          <a:xfrm>
            <a:off x="685800" y="2133600"/>
            <a:ext cx="4800600" cy="4419600"/>
          </a:xfrm>
        </p:spPr>
        <p:txBody>
          <a:bodyPr/>
          <a:lstStyle/>
          <a:p>
            <a:pPr eaLnBrk="1" hangingPunct="1"/>
            <a:r>
              <a:rPr lang="en-US" smtClean="0"/>
              <a:t>1903: Bureau of Corporations</a:t>
            </a:r>
          </a:p>
          <a:p>
            <a:pPr eaLnBrk="1" hangingPunct="1"/>
            <a:r>
              <a:rPr lang="en-US" smtClean="0"/>
              <a:t>1906: Hepburn Act (maximum freight rates)</a:t>
            </a:r>
          </a:p>
          <a:p>
            <a:pPr eaLnBrk="1" hangingPunct="1"/>
            <a:r>
              <a:rPr lang="en-US" smtClean="0"/>
              <a:t>1906: Meat Inspection Act and the Pure Food and Drug Act</a:t>
            </a:r>
          </a:p>
        </p:txBody>
      </p:sp>
      <p:pic>
        <p:nvPicPr>
          <p:cNvPr id="41988" name="Picture 2" descr="http://www.theodore-roosevelt.com/trmiddle2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429000"/>
            <a:ext cx="31956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4" descr="&lt;The Lion-Tamer&gt; Political Cartoon, Original caption: 1904-Political cartoon, 'The Lion Tamer.'  It shows President Theodore Roosevelt as the lion tamer, in the arena of Wall Street, taming the lions, which are the oil trust, the beef trust, the steel trust, and others., © Bettmann/CORBIS, RM, 1, People, Theodore Rooseve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81000"/>
            <a:ext cx="203993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TextBox 5"/>
          <p:cNvSpPr txBox="1">
            <a:spLocks noChangeArrowheads="1"/>
          </p:cNvSpPr>
          <p:nvPr/>
        </p:nvSpPr>
        <p:spPr bwMode="auto">
          <a:xfrm>
            <a:off x="6553200" y="62484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t>Trust Buster</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28600" y="3048000"/>
            <a:ext cx="3733800" cy="1981200"/>
          </a:xfrm>
        </p:spPr>
        <p:txBody>
          <a:bodyPr/>
          <a:lstStyle/>
          <a:p>
            <a:pPr eaLnBrk="1" hangingPunct="1"/>
            <a:r>
              <a:rPr lang="en-US" sz="3600" smtClean="0"/>
              <a:t>Using the law to keep things fair</a:t>
            </a:r>
          </a:p>
        </p:txBody>
      </p:sp>
      <p:sp>
        <p:nvSpPr>
          <p:cNvPr id="43011" name="Rectangle 3"/>
          <p:cNvSpPr>
            <a:spLocks noGrp="1" noChangeArrowheads="1"/>
          </p:cNvSpPr>
          <p:nvPr>
            <p:ph type="body" sz="half" idx="1"/>
          </p:nvPr>
        </p:nvSpPr>
        <p:spPr>
          <a:xfrm>
            <a:off x="5105400" y="2438400"/>
            <a:ext cx="2971800" cy="1143000"/>
          </a:xfrm>
        </p:spPr>
        <p:txBody>
          <a:bodyPr/>
          <a:lstStyle/>
          <a:p>
            <a:pPr eaLnBrk="1" hangingPunct="1">
              <a:buFontTx/>
              <a:buNone/>
            </a:pPr>
            <a:r>
              <a:rPr lang="en-US" u="sng" smtClean="0"/>
              <a:t>The Federal Trade Commission</a:t>
            </a:r>
          </a:p>
        </p:txBody>
      </p:sp>
      <p:sp>
        <p:nvSpPr>
          <p:cNvPr id="43012" name="Rectangle 4"/>
          <p:cNvSpPr>
            <a:spLocks noGrp="1" noChangeArrowheads="1"/>
          </p:cNvSpPr>
          <p:nvPr>
            <p:ph type="body" sz="half" idx="2"/>
          </p:nvPr>
        </p:nvSpPr>
        <p:spPr>
          <a:xfrm>
            <a:off x="5181600" y="4876800"/>
            <a:ext cx="3429000" cy="1295400"/>
          </a:xfrm>
        </p:spPr>
        <p:txBody>
          <a:bodyPr/>
          <a:lstStyle/>
          <a:p>
            <a:pPr eaLnBrk="1" hangingPunct="1">
              <a:buFontTx/>
              <a:buNone/>
            </a:pPr>
            <a:r>
              <a:rPr lang="en-US" u="sng" smtClean="0"/>
              <a:t>The Federal Reserve System</a:t>
            </a:r>
          </a:p>
        </p:txBody>
      </p:sp>
      <p:sp>
        <p:nvSpPr>
          <p:cNvPr id="43013" name="AutoShape 5"/>
          <p:cNvSpPr>
            <a:spLocks noChangeArrowheads="1"/>
          </p:cNvSpPr>
          <p:nvPr/>
        </p:nvSpPr>
        <p:spPr bwMode="auto">
          <a:xfrm rot="-1615429">
            <a:off x="3775075" y="3311525"/>
            <a:ext cx="1281113" cy="485775"/>
          </a:xfrm>
          <a:prstGeom prst="rightArrow">
            <a:avLst>
              <a:gd name="adj1" fmla="val 50324"/>
              <a:gd name="adj2" fmla="val 94123"/>
            </a:avLst>
          </a:prstGeom>
          <a:solidFill>
            <a:schemeClr val="accent1"/>
          </a:solidFill>
          <a:ln w="9525">
            <a:solidFill>
              <a:schemeClr val="tx1"/>
            </a:solidFill>
            <a:miter lim="800000"/>
            <a:headEnd/>
            <a:tailEnd/>
          </a:ln>
        </p:spPr>
        <p:txBody>
          <a:bodyPr wrap="none" anchor="ctr"/>
          <a:lstStyle/>
          <a:p>
            <a:endParaRPr lang="en-US"/>
          </a:p>
        </p:txBody>
      </p:sp>
      <p:sp>
        <p:nvSpPr>
          <p:cNvPr id="43014" name="AutoShape 6"/>
          <p:cNvSpPr>
            <a:spLocks noChangeArrowheads="1"/>
          </p:cNvSpPr>
          <p:nvPr/>
        </p:nvSpPr>
        <p:spPr bwMode="auto">
          <a:xfrm rot="1865533">
            <a:off x="3690938" y="4714875"/>
            <a:ext cx="1281112" cy="485775"/>
          </a:xfrm>
          <a:prstGeom prst="rightArrow">
            <a:avLst>
              <a:gd name="adj1" fmla="val 50324"/>
              <a:gd name="adj2" fmla="val 94123"/>
            </a:avLst>
          </a:prstGeom>
          <a:solidFill>
            <a:schemeClr val="accent1"/>
          </a:solidFill>
          <a:ln w="9525">
            <a:solidFill>
              <a:schemeClr val="tx1"/>
            </a:solidFill>
            <a:miter lim="800000"/>
            <a:headEnd/>
            <a:tailEnd/>
          </a:ln>
        </p:spPr>
        <p:txBody>
          <a:bodyPr wrap="none" anchor="ctr"/>
          <a:lstStyle/>
          <a:p>
            <a:endParaRPr lang="en-US"/>
          </a:p>
        </p:txBody>
      </p:sp>
      <p:sp>
        <p:nvSpPr>
          <p:cNvPr id="43015" name="TextBox 7"/>
          <p:cNvSpPr txBox="1">
            <a:spLocks noChangeArrowheads="1"/>
          </p:cNvSpPr>
          <p:nvPr/>
        </p:nvSpPr>
        <p:spPr bwMode="auto">
          <a:xfrm>
            <a:off x="381000" y="381000"/>
            <a:ext cx="8382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4400"/>
              <a:t>Wilson’s Domestic Progressivism</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smtClean="0"/>
              <a:t> Wilson, Farmers and Workers</a:t>
            </a:r>
          </a:p>
        </p:txBody>
      </p:sp>
      <p:sp>
        <p:nvSpPr>
          <p:cNvPr id="44035" name="Content Placeholder 2"/>
          <p:cNvSpPr>
            <a:spLocks noGrp="1"/>
          </p:cNvSpPr>
          <p:nvPr>
            <p:ph idx="1"/>
          </p:nvPr>
        </p:nvSpPr>
        <p:spPr>
          <a:xfrm>
            <a:off x="685800" y="1981200"/>
            <a:ext cx="5105400" cy="3200400"/>
          </a:xfrm>
        </p:spPr>
        <p:txBody>
          <a:bodyPr/>
          <a:lstStyle/>
          <a:p>
            <a:pPr eaLnBrk="1" hangingPunct="1"/>
            <a:r>
              <a:rPr lang="en-US" smtClean="0"/>
              <a:t>Federal Farm Loan Act (1916)  </a:t>
            </a:r>
          </a:p>
          <a:p>
            <a:pPr eaLnBrk="1" hangingPunct="1"/>
            <a:r>
              <a:rPr lang="en-US" smtClean="0"/>
              <a:t>Keating-Owen Child Labor Act (overturned by the Supreme Court)</a:t>
            </a:r>
          </a:p>
          <a:p>
            <a:pPr eaLnBrk="1" hangingPunct="1"/>
            <a:r>
              <a:rPr lang="en-US" smtClean="0"/>
              <a:t>Adamson Act (1916): 8-hour workday for interstate railroad workers</a:t>
            </a:r>
          </a:p>
        </p:txBody>
      </p:sp>
      <p:pic>
        <p:nvPicPr>
          <p:cNvPr id="44036" name="Picture 2" descr="http://aboutgovernmentstates.com/i/ags/img016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2286000"/>
            <a:ext cx="32369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Progressives</a:t>
            </a:r>
            <a:endParaRPr lang="en-US" dirty="0"/>
          </a:p>
        </p:txBody>
      </p:sp>
      <p:sp>
        <p:nvSpPr>
          <p:cNvPr id="3" name="Content Placeholder 2"/>
          <p:cNvSpPr>
            <a:spLocks noGrp="1"/>
          </p:cNvSpPr>
          <p:nvPr>
            <p:ph idx="1"/>
          </p:nvPr>
        </p:nvSpPr>
        <p:spPr/>
        <p:txBody>
          <a:bodyPr/>
          <a:lstStyle/>
          <a:p>
            <a:r>
              <a:rPr lang="en-US" dirty="0" smtClean="0"/>
              <a:t>There were advantages to the second industrial system</a:t>
            </a:r>
            <a:r>
              <a:rPr lang="en-US" dirty="0" smtClean="0"/>
              <a:t>,</a:t>
            </a:r>
          </a:p>
          <a:p>
            <a:r>
              <a:rPr lang="en-US" dirty="0" smtClean="0"/>
              <a:t>But laissez-faire was too extreme because</a:t>
            </a:r>
            <a:r>
              <a:rPr lang="en-US" dirty="0"/>
              <a:t> </a:t>
            </a:r>
            <a:r>
              <a:rPr lang="en-US" dirty="0" smtClean="0"/>
              <a:t>the </a:t>
            </a:r>
            <a:r>
              <a:rPr lang="en-US" dirty="0" smtClean="0"/>
              <a:t>system concentrated wealth and power at the top,</a:t>
            </a:r>
          </a:p>
          <a:p>
            <a:r>
              <a:rPr lang="en-US" dirty="0" smtClean="0"/>
              <a:t>So the government had to play a role in making things more fair for the average people.</a:t>
            </a:r>
            <a:endParaRPr lang="en-US" dirty="0"/>
          </a:p>
        </p:txBody>
      </p:sp>
    </p:spTree>
    <p:extLst>
      <p:ext uri="{BB962C8B-B14F-4D97-AF65-F5344CB8AC3E}">
        <p14:creationId xmlns:p14="http://schemas.microsoft.com/office/powerpoint/2010/main" val="365384182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CC3399"/>
    </a:lt1>
    <a:dk2>
      <a:srgbClr val="000000"/>
    </a:dk2>
    <a:lt2>
      <a:srgbClr val="808080"/>
    </a:lt2>
    <a:accent1>
      <a:srgbClr val="00CC99"/>
    </a:accent1>
    <a:accent2>
      <a:srgbClr val="3333CC"/>
    </a:accent2>
    <a:accent3>
      <a:srgbClr val="E2ADCA"/>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
    <a:dk1>
      <a:srgbClr val="808080"/>
    </a:dk1>
    <a:lt1>
      <a:srgbClr val="FFFFFF"/>
    </a:lt1>
    <a:dk2>
      <a:srgbClr val="993366"/>
    </a:dk2>
    <a:lt2>
      <a:srgbClr val="000000"/>
    </a:lt2>
    <a:accent1>
      <a:srgbClr val="00CC99"/>
    </a:accent1>
    <a:accent2>
      <a:srgbClr val="3333CC"/>
    </a:accent2>
    <a:accent3>
      <a:srgbClr val="CAADB8"/>
    </a:accent3>
    <a:accent4>
      <a:srgbClr val="DADADA"/>
    </a:accent4>
    <a:accent5>
      <a:srgbClr val="AAE2CA"/>
    </a:accent5>
    <a:accent6>
      <a:srgbClr val="2D2DB9"/>
    </a:accent6>
    <a:hlink>
      <a:srgbClr val="CCCCFF"/>
    </a:hlink>
    <a:folHlink>
      <a:srgbClr val="B2B2B2"/>
    </a:folHlink>
  </a:clrScheme>
</a:themeOverride>
</file>

<file path=ppt/theme/themeOverride3.xml><?xml version="1.0" encoding="utf-8"?>
<a:themeOverride xmlns:a="http://schemas.openxmlformats.org/drawingml/2006/main">
  <a:clrScheme name="">
    <a:dk1>
      <a:srgbClr val="000000"/>
    </a:dk1>
    <a:lt1>
      <a:srgbClr val="FFFF99"/>
    </a:lt1>
    <a:dk2>
      <a:srgbClr val="000000"/>
    </a:dk2>
    <a:lt2>
      <a:srgbClr val="808080"/>
    </a:lt2>
    <a:accent1>
      <a:srgbClr val="00CC99"/>
    </a:accent1>
    <a:accent2>
      <a:srgbClr val="3333CC"/>
    </a:accent2>
    <a:accent3>
      <a:srgbClr val="FFFFCA"/>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5122</TotalTime>
  <Words>571</Words>
  <Application>Microsoft Macintosh PowerPoint</Application>
  <PresentationFormat>On-screen Show (4:3)</PresentationFormat>
  <Paragraphs>83</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Default Design</vt:lpstr>
      <vt:lpstr>Progressivism: Reforming the Second Industrial System</vt:lpstr>
      <vt:lpstr>Review</vt:lpstr>
      <vt:lpstr>Progressives</vt:lpstr>
      <vt:lpstr>Progressives Diagnose the Problem</vt:lpstr>
      <vt:lpstr>The Middle Class had to fix the system by finding the middle ground, middle-class Progressives believed.</vt:lpstr>
      <vt:lpstr>Middle and Upper-Class Women and Higher Education</vt:lpstr>
      <vt:lpstr>Jane Addams</vt:lpstr>
      <vt:lpstr>“Social Housecleaning”</vt:lpstr>
      <vt:lpstr>Triangle Shirtwaist Factory Fire (1911)</vt:lpstr>
      <vt:lpstr>The Key to Progressives’ Solutions</vt:lpstr>
      <vt:lpstr>A Greater Role for Government:</vt:lpstr>
      <vt:lpstr>Progressivism and Labor: State Level</vt:lpstr>
      <vt:lpstr>Progressive Presidents</vt:lpstr>
      <vt:lpstr>“That Damned Cowboy”</vt:lpstr>
      <vt:lpstr>1902 Coal-Miners’ Strike</vt:lpstr>
      <vt:lpstr>1902 Coal-Miners’ Strike</vt:lpstr>
      <vt:lpstr>PowerPoint Presentation</vt:lpstr>
      <vt:lpstr>Trust Busting:  A Square Deal</vt:lpstr>
      <vt:lpstr>Using the law to keep things fair</vt:lpstr>
      <vt:lpstr> Wilson, Farmers and Workers</vt:lpstr>
      <vt:lpstr>Progressives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Progressivism</dc:title>
  <dc:creator>Julie  Gallagher</dc:creator>
  <cp:lastModifiedBy>Berger, Jane</cp:lastModifiedBy>
  <cp:revision>228</cp:revision>
  <cp:lastPrinted>2017-02-07T14:17:32Z</cp:lastPrinted>
  <dcterms:created xsi:type="dcterms:W3CDTF">2003-09-22T21:48:55Z</dcterms:created>
  <dcterms:modified xsi:type="dcterms:W3CDTF">2019-02-11T18:04:13Z</dcterms:modified>
</cp:coreProperties>
</file>