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80" r:id="rId2"/>
    <p:sldId id="259" r:id="rId3"/>
    <p:sldId id="260" r:id="rId4"/>
    <p:sldId id="261" r:id="rId5"/>
    <p:sldId id="262" r:id="rId6"/>
    <p:sldId id="263" r:id="rId7"/>
    <p:sldId id="264" r:id="rId8"/>
    <p:sldId id="265" r:id="rId9"/>
    <p:sldId id="281" r:id="rId10"/>
    <p:sldId id="267" r:id="rId11"/>
    <p:sldId id="268" r:id="rId12"/>
    <p:sldId id="269" r:id="rId13"/>
    <p:sldId id="270" r:id="rId14"/>
    <p:sldId id="271" r:id="rId15"/>
    <p:sldId id="282" r:id="rId16"/>
    <p:sldId id="283" r:id="rId17"/>
    <p:sldId id="284" r:id="rId18"/>
    <p:sldId id="285" r:id="rId19"/>
    <p:sldId id="286" r:id="rId20"/>
    <p:sldId id="287" r:id="rId21"/>
    <p:sldId id="288" r:id="rId22"/>
    <p:sldId id="28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15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522DB-0FE7-48D5-8E55-BE1802E7E5B0}" type="datetimeFigureOut">
              <a:rPr lang="en-CA" smtClean="0"/>
              <a:t>08/01/2019</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2F1C3D-AC2E-48D6-AF4A-D91228C8967D}" type="slidenum">
              <a:rPr lang="en-CA" smtClean="0"/>
              <a:t>‹#›</a:t>
            </a:fld>
            <a:endParaRPr lang="en-CA"/>
          </a:p>
        </p:txBody>
      </p:sp>
    </p:spTree>
    <p:extLst>
      <p:ext uri="{BB962C8B-B14F-4D97-AF65-F5344CB8AC3E}">
        <p14:creationId xmlns:p14="http://schemas.microsoft.com/office/powerpoint/2010/main" val="3513931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7C9A5872-CD65-4B8E-9AAD-BED71EB469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F6B1AC50-0C32-408C-A7B3-001153C2D4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a:t>This is an example of a title slide</a:t>
            </a:r>
          </a:p>
          <a:p>
            <a:pPr eaLnBrk="1" hangingPunct="1">
              <a:spcBef>
                <a:spcPct val="0"/>
              </a:spcBef>
            </a:pPr>
            <a:endParaRPr lang="en-US" altLang="en-US"/>
          </a:p>
        </p:txBody>
      </p:sp>
      <p:sp>
        <p:nvSpPr>
          <p:cNvPr id="93188" name="Slide Number Placeholder 3">
            <a:extLst>
              <a:ext uri="{FF2B5EF4-FFF2-40B4-BE49-F238E27FC236}">
                <a16:creationId xmlns:a16="http://schemas.microsoft.com/office/drawing/2014/main" id="{28C3E194-A983-4E5B-9768-D1C8711ADE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F5BA196-2617-48BF-93CF-6E07C775CF8B}" type="slidenum">
              <a:rPr lang="en-US" altLang="en-US" smtClean="0">
                <a:latin typeface="Arial" panose="020B0604020202020204" pitchFamily="34" charset="0"/>
              </a:rPr>
              <a:pPr eaLnBrk="1" hangingPunct="1">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3289619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Tree>
    <p:extLst>
      <p:ext uri="{BB962C8B-B14F-4D97-AF65-F5344CB8AC3E}">
        <p14:creationId xmlns:p14="http://schemas.microsoft.com/office/powerpoint/2010/main" val="157175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353096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254309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1126159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981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819399"/>
            <a:ext cx="4040188" cy="3306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5" name="Text Placeholder 4"/>
          <p:cNvSpPr>
            <a:spLocks noGrp="1"/>
          </p:cNvSpPr>
          <p:nvPr>
            <p:ph type="body" sz="quarter" idx="3"/>
          </p:nvPr>
        </p:nvSpPr>
        <p:spPr>
          <a:xfrm>
            <a:off x="4648200" y="1981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819399"/>
            <a:ext cx="4041775" cy="3306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364353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1451345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65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3008313" cy="1162050"/>
          </a:xfrm>
        </p:spPr>
        <p:txBody>
          <a:bodyPr anchor="b"/>
          <a:lstStyle>
            <a:lvl1pPr algn="l">
              <a:defRPr sz="2000" b="1"/>
            </a:lvl1pPr>
          </a:lstStyle>
          <a:p>
            <a:r>
              <a:rPr lang="en-US"/>
              <a:t>Click to edit Master title style</a:t>
            </a:r>
            <a:endParaRPr lang="en-CA" dirty="0"/>
          </a:p>
        </p:txBody>
      </p:sp>
      <p:sp>
        <p:nvSpPr>
          <p:cNvPr id="3" name="Content Placeholder 2"/>
          <p:cNvSpPr>
            <a:spLocks noGrp="1"/>
          </p:cNvSpPr>
          <p:nvPr>
            <p:ph idx="1"/>
          </p:nvPr>
        </p:nvSpPr>
        <p:spPr>
          <a:xfrm>
            <a:off x="3575050" y="838200"/>
            <a:ext cx="5111750" cy="5287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83283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914399"/>
            <a:ext cx="5486400" cy="38131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280332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6838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838200"/>
            <a:ext cx="2057400" cy="5287963"/>
          </a:xfrm>
        </p:spPr>
        <p:txBody>
          <a:bodyPr vert="eaVert"/>
          <a:lstStyle/>
          <a:p>
            <a:r>
              <a:rPr lang="en-US"/>
              <a:t>Click to edit Master title style</a:t>
            </a:r>
            <a:endParaRPr lang="en-CA" dirty="0"/>
          </a:p>
        </p:txBody>
      </p:sp>
      <p:sp>
        <p:nvSpPr>
          <p:cNvPr id="3" name="Vertical Text Placeholder 2"/>
          <p:cNvSpPr>
            <a:spLocks noGrp="1"/>
          </p:cNvSpPr>
          <p:nvPr>
            <p:ph type="body" orient="vert" idx="1"/>
          </p:nvPr>
        </p:nvSpPr>
        <p:spPr>
          <a:xfrm>
            <a:off x="457200" y="838200"/>
            <a:ext cx="6019800" cy="52879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647917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5E1D0564-3BB7-4379-A5B0-8F7071B65DC8}"/>
              </a:ext>
            </a:extLst>
          </p:cNvPr>
          <p:cNvSpPr txBox="1">
            <a:spLocks noChangeArrowheads="1"/>
          </p:cNvSpPr>
          <p:nvPr/>
        </p:nvSpPr>
        <p:spPr bwMode="auto">
          <a:xfrm>
            <a:off x="457200" y="2743200"/>
            <a:ext cx="82296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CA" altLang="en-US" sz="5000">
                <a:solidFill>
                  <a:srgbClr val="3C3C7D"/>
                </a:solidFill>
                <a:latin typeface="Arial" panose="020B0604020202020204" pitchFamily="34" charset="0"/>
                <a:cs typeface="Arial" panose="020B0604020202020204" pitchFamily="34" charset="0"/>
              </a:rPr>
              <a:t>Thank you for choosing the University of Toronto School of Continuing Studies</a:t>
            </a:r>
          </a:p>
        </p:txBody>
      </p:sp>
      <p:sp>
        <p:nvSpPr>
          <p:cNvPr id="3" name="TextBox 9">
            <a:extLst>
              <a:ext uri="{FF2B5EF4-FFF2-40B4-BE49-F238E27FC236}">
                <a16:creationId xmlns:a16="http://schemas.microsoft.com/office/drawing/2014/main" id="{6608F61E-1C91-476A-99DC-76AFFB5FCC18}"/>
              </a:ext>
            </a:extLst>
          </p:cNvPr>
          <p:cNvSpPr txBox="1">
            <a:spLocks noChangeArrowheads="1"/>
          </p:cNvSpPr>
          <p:nvPr/>
        </p:nvSpPr>
        <p:spPr bwMode="auto">
          <a:xfrm>
            <a:off x="533400" y="1371600"/>
            <a:ext cx="7543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6600">
                <a:solidFill>
                  <a:srgbClr val="ED1C24"/>
                </a:solidFill>
                <a:latin typeface="Arial" panose="020B0604020202020204" pitchFamily="34" charset="0"/>
                <a:cs typeface="Arial" panose="020B0604020202020204" pitchFamily="34" charset="0"/>
              </a:rPr>
              <a:t>Thank you!</a:t>
            </a:r>
            <a:endParaRPr lang="en-CA" altLang="en-US" sz="6600">
              <a:solidFill>
                <a:srgbClr val="ED1C2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154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rogram areas">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078189A8-5DC8-4251-88BF-23B593C8DCB1}"/>
              </a:ext>
            </a:extLst>
          </p:cNvPr>
          <p:cNvSpPr txBox="1">
            <a:spLocks noChangeArrowheads="1"/>
          </p:cNvSpPr>
          <p:nvPr/>
        </p:nvSpPr>
        <p:spPr bwMode="auto">
          <a:xfrm>
            <a:off x="1524000" y="2667000"/>
            <a:ext cx="71628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2000">
                <a:solidFill>
                  <a:srgbClr val="3C3C7D"/>
                </a:solidFill>
                <a:latin typeface="Arial" panose="020B0604020202020204" pitchFamily="34" charset="0"/>
                <a:cs typeface="Arial" panose="020B0604020202020204" pitchFamily="34" charset="0"/>
              </a:rPr>
              <a:t>The School offers more than 600 courses in 80 certificates, both classroom-based and online, covering a vast range of interests and specializations:</a:t>
            </a:r>
            <a:br>
              <a:rPr lang="en-US" altLang="en-US" sz="2000">
                <a:solidFill>
                  <a:srgbClr val="3C3C7D"/>
                </a:solidFill>
                <a:latin typeface="Arial" panose="020B0604020202020204" pitchFamily="34" charset="0"/>
                <a:cs typeface="Arial" panose="020B0604020202020204" pitchFamily="34" charset="0"/>
              </a:rPr>
            </a:br>
            <a:endParaRPr lang="en-US" altLang="en-US" sz="2000">
              <a:solidFill>
                <a:srgbClr val="3C3C7D"/>
              </a:solidFill>
              <a:latin typeface="Arial" panose="020B0604020202020204" pitchFamily="34" charset="0"/>
              <a:cs typeface="Arial" panose="020B0604020202020204" pitchFamily="34" charset="0"/>
            </a:endParaRPr>
          </a:p>
          <a:p>
            <a:pPr>
              <a:lnSpc>
                <a:spcPct val="150000"/>
              </a:lnSpc>
              <a:defRPr/>
            </a:pPr>
            <a:r>
              <a:rPr lang="en-CA" altLang="en-US" sz="2000">
                <a:solidFill>
                  <a:srgbClr val="3C3C7D"/>
                </a:solidFill>
                <a:latin typeface="Arial" panose="020B0604020202020204" pitchFamily="34" charset="0"/>
                <a:cs typeface="Arial" panose="020B0604020202020204" pitchFamily="34" charset="0"/>
              </a:rPr>
              <a:t>• Business &amp; Professional Studies</a:t>
            </a:r>
          </a:p>
          <a:p>
            <a:pPr>
              <a:lnSpc>
                <a:spcPct val="150000"/>
              </a:lnSpc>
              <a:defRPr/>
            </a:pPr>
            <a:r>
              <a:rPr lang="en-CA" altLang="en-US" sz="2000">
                <a:solidFill>
                  <a:srgbClr val="3C3C7D"/>
                </a:solidFill>
                <a:latin typeface="Arial" panose="020B0604020202020204" pitchFamily="34" charset="0"/>
                <a:cs typeface="Arial" panose="020B0604020202020204" pitchFamily="34" charset="0"/>
              </a:rPr>
              <a:t>• English Language Program</a:t>
            </a:r>
          </a:p>
          <a:p>
            <a:pPr>
              <a:lnSpc>
                <a:spcPct val="150000"/>
              </a:lnSpc>
              <a:defRPr/>
            </a:pPr>
            <a:r>
              <a:rPr lang="en-US" altLang="en-US" sz="2000">
                <a:solidFill>
                  <a:srgbClr val="3C3C7D"/>
                </a:solidFill>
                <a:latin typeface="Arial" panose="020B0604020202020204" pitchFamily="34" charset="0"/>
                <a:cs typeface="Arial" panose="020B0604020202020204" pitchFamily="34" charset="0"/>
              </a:rPr>
              <a:t>• Arts &amp; Science</a:t>
            </a:r>
            <a:br>
              <a:rPr lang="en-US" altLang="en-US" sz="2000">
                <a:solidFill>
                  <a:srgbClr val="3C3C7D"/>
                </a:solidFill>
                <a:latin typeface="Arial" panose="020B0604020202020204" pitchFamily="34" charset="0"/>
                <a:cs typeface="Arial" panose="020B0604020202020204" pitchFamily="34" charset="0"/>
              </a:rPr>
            </a:br>
            <a:r>
              <a:rPr lang="en-US" altLang="en-US" sz="2000">
                <a:solidFill>
                  <a:srgbClr val="3C3C7D"/>
                </a:solidFill>
                <a:latin typeface="Arial" panose="020B0604020202020204" pitchFamily="34" charset="0"/>
                <a:cs typeface="Arial" panose="020B0604020202020204" pitchFamily="34" charset="0"/>
              </a:rPr>
              <a:t>• Languages &amp; Translation</a:t>
            </a:r>
            <a:br>
              <a:rPr lang="en-US" altLang="en-US" sz="2000">
                <a:solidFill>
                  <a:srgbClr val="3C3C7D"/>
                </a:solidFill>
                <a:latin typeface="Arial" panose="020B0604020202020204" pitchFamily="34" charset="0"/>
                <a:cs typeface="Arial" panose="020B0604020202020204" pitchFamily="34" charset="0"/>
              </a:rPr>
            </a:br>
            <a:r>
              <a:rPr lang="en-US" altLang="en-US" sz="2000">
                <a:solidFill>
                  <a:srgbClr val="3C3C7D"/>
                </a:solidFill>
                <a:latin typeface="Arial" panose="020B0604020202020204" pitchFamily="34" charset="0"/>
                <a:cs typeface="Arial" panose="020B0604020202020204" pitchFamily="34" charset="0"/>
              </a:rPr>
              <a:t>• Creative Writing</a:t>
            </a:r>
            <a:endParaRPr lang="en-CA" altLang="en-US" sz="2000">
              <a:solidFill>
                <a:srgbClr val="3C3C7D"/>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CC53C480-3B16-4806-9121-1F8D24790325}"/>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4" name="TextBox 10">
            <a:extLst>
              <a:ext uri="{FF2B5EF4-FFF2-40B4-BE49-F238E27FC236}">
                <a16:creationId xmlns:a16="http://schemas.microsoft.com/office/drawing/2014/main" id="{F3D4C10D-DC07-47D3-B3D9-4A8062A8B7A8}"/>
              </a:ext>
            </a:extLst>
          </p:cNvPr>
          <p:cNvSpPr txBox="1">
            <a:spLocks noChangeArrowheads="1"/>
          </p:cNvSpPr>
          <p:nvPr/>
        </p:nvSpPr>
        <p:spPr bwMode="auto">
          <a:xfrm>
            <a:off x="1524000" y="1219200"/>
            <a:ext cx="7086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Our Courses &amp; Programs</a:t>
            </a:r>
            <a:endParaRPr lang="en-CA" altLang="en-US" sz="4400">
              <a:solidFill>
                <a:srgbClr val="ED1C2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588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p-social">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540FFB86-C977-4D8B-A027-B135B06050C9}"/>
              </a:ext>
            </a:extLst>
          </p:cNvPr>
          <p:cNvSpPr txBox="1">
            <a:spLocks noChangeArrowheads="1"/>
          </p:cNvSpPr>
          <p:nvPr/>
        </p:nvSpPr>
        <p:spPr bwMode="auto">
          <a:xfrm>
            <a:off x="1524000" y="2667000"/>
            <a:ext cx="716280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2000">
                <a:solidFill>
                  <a:srgbClr val="3C3C7D"/>
                </a:solidFill>
                <a:latin typeface="Arial" panose="020B0604020202020204" pitchFamily="34" charset="0"/>
                <a:cs typeface="Arial" panose="020B0604020202020204" pitchFamily="34" charset="0"/>
              </a:rPr>
              <a:t>Join the conversation with us online:</a:t>
            </a:r>
          </a:p>
          <a:p>
            <a:pPr>
              <a:defRPr/>
            </a:pPr>
            <a:endParaRPr lang="en-US" altLang="en-US" sz="2000">
              <a:solidFill>
                <a:srgbClr val="3C3C7D"/>
              </a:solidFill>
              <a:latin typeface="Arial" panose="020B0604020202020204" pitchFamily="34" charset="0"/>
              <a:cs typeface="Arial" panose="020B0604020202020204" pitchFamily="34" charset="0"/>
            </a:endParaRPr>
          </a:p>
          <a:p>
            <a:pPr>
              <a:lnSpc>
                <a:spcPct val="150000"/>
              </a:lnSpc>
              <a:defRPr/>
            </a:pPr>
            <a:r>
              <a:rPr lang="en-CA" altLang="en-US" sz="2000">
                <a:solidFill>
                  <a:srgbClr val="3C3C7D"/>
                </a:solidFill>
                <a:latin typeface="Arial" panose="020B0604020202020204" pitchFamily="34" charset="0"/>
                <a:cs typeface="Arial" panose="020B0604020202020204" pitchFamily="34" charset="0"/>
              </a:rPr>
              <a:t>       facebook.com/UofTLearnMore</a:t>
            </a:r>
          </a:p>
          <a:p>
            <a:pPr>
              <a:lnSpc>
                <a:spcPct val="150000"/>
              </a:lnSpc>
              <a:defRPr/>
            </a:pPr>
            <a:r>
              <a:rPr lang="en-CA" altLang="en-US" sz="2000">
                <a:solidFill>
                  <a:srgbClr val="3C3C7D"/>
                </a:solidFill>
                <a:latin typeface="Arial" panose="020B0604020202020204" pitchFamily="34" charset="0"/>
                <a:cs typeface="Arial" panose="020B0604020202020204" pitchFamily="34" charset="0"/>
              </a:rPr>
              <a:t> </a:t>
            </a:r>
            <a:r>
              <a:rPr lang="en-CA" altLang="en-US" sz="2000">
                <a:solidFill>
                  <a:srgbClr val="FF0000"/>
                </a:solidFill>
                <a:latin typeface="Arial" panose="020B0604020202020204" pitchFamily="34" charset="0"/>
                <a:cs typeface="Arial" panose="020B0604020202020204" pitchFamily="34" charset="0"/>
              </a:rPr>
              <a:t>      </a:t>
            </a:r>
            <a:r>
              <a:rPr lang="en-CA" altLang="en-US" sz="2000">
                <a:solidFill>
                  <a:srgbClr val="3C3C7D"/>
                </a:solidFill>
                <a:latin typeface="Arial" panose="020B0604020202020204" pitchFamily="34" charset="0"/>
                <a:cs typeface="Arial" panose="020B0604020202020204" pitchFamily="34" charset="0"/>
              </a:rPr>
              <a:t>@UofTLearnMore</a:t>
            </a:r>
          </a:p>
          <a:p>
            <a:pPr>
              <a:lnSpc>
                <a:spcPct val="150000"/>
              </a:lnSpc>
              <a:defRPr/>
            </a:pPr>
            <a:r>
              <a:rPr lang="en-US" altLang="en-US" sz="2000">
                <a:solidFill>
                  <a:srgbClr val="3C3C7D"/>
                </a:solidFill>
                <a:latin typeface="Arial" panose="020B0604020202020204" pitchFamily="34" charset="0"/>
                <a:cs typeface="Arial" panose="020B0604020202020204" pitchFamily="34" charset="0"/>
              </a:rPr>
              <a:t>       linkedin.com/company/university-of-toronto-</a:t>
            </a:r>
            <a:br>
              <a:rPr lang="en-US" altLang="en-US" sz="2000">
                <a:solidFill>
                  <a:srgbClr val="3C3C7D"/>
                </a:solidFill>
                <a:latin typeface="Arial" panose="020B0604020202020204" pitchFamily="34" charset="0"/>
                <a:cs typeface="Arial" panose="020B0604020202020204" pitchFamily="34" charset="0"/>
              </a:rPr>
            </a:br>
            <a:r>
              <a:rPr lang="en-US" altLang="en-US" sz="2000">
                <a:solidFill>
                  <a:srgbClr val="3C3C7D"/>
                </a:solidFill>
                <a:latin typeface="Arial" panose="020B0604020202020204" pitchFamily="34" charset="0"/>
                <a:cs typeface="Arial" panose="020B0604020202020204" pitchFamily="34" charset="0"/>
              </a:rPr>
              <a:t>       school-of-continuing-studies</a:t>
            </a:r>
            <a:endParaRPr lang="en-CA" altLang="en-US" sz="2000">
              <a:solidFill>
                <a:srgbClr val="3C3C7D"/>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682B65E1-98B8-445C-B072-BC721CAC493E}"/>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4" name="TextBox 10">
            <a:extLst>
              <a:ext uri="{FF2B5EF4-FFF2-40B4-BE49-F238E27FC236}">
                <a16:creationId xmlns:a16="http://schemas.microsoft.com/office/drawing/2014/main" id="{FCFD727C-8485-4943-A2DE-13FB1BCF0220}"/>
              </a:ext>
            </a:extLst>
          </p:cNvPr>
          <p:cNvSpPr txBox="1">
            <a:spLocks noChangeArrowheads="1"/>
          </p:cNvSpPr>
          <p:nvPr/>
        </p:nvSpPr>
        <p:spPr bwMode="auto">
          <a:xfrm>
            <a:off x="1524000" y="1219200"/>
            <a:ext cx="7086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Follow us on social</a:t>
            </a:r>
            <a:endParaRPr lang="en-CA" altLang="en-US" sz="4400">
              <a:solidFill>
                <a:srgbClr val="ED1C24"/>
              </a:solidFill>
              <a:latin typeface="Arial" panose="020B0604020202020204" pitchFamily="34" charset="0"/>
              <a:cs typeface="Arial" panose="020B0604020202020204" pitchFamily="34" charset="0"/>
            </a:endParaRPr>
          </a:p>
        </p:txBody>
      </p:sp>
      <p:pic>
        <p:nvPicPr>
          <p:cNvPr id="5" name="Picture 11">
            <a:extLst>
              <a:ext uri="{FF2B5EF4-FFF2-40B4-BE49-F238E27FC236}">
                <a16:creationId xmlns:a16="http://schemas.microsoft.com/office/drawing/2014/main" id="{8F960D67-0CA3-42E5-BEA7-CD31A9CF160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676400" y="3908425"/>
            <a:ext cx="276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a:extLst>
              <a:ext uri="{FF2B5EF4-FFF2-40B4-BE49-F238E27FC236}">
                <a16:creationId xmlns:a16="http://schemas.microsoft.com/office/drawing/2014/main" id="{C45B9850-F1B3-47F0-BC6D-81A35C3FC94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r="11261"/>
          <a:stretch>
            <a:fillRect/>
          </a:stretch>
        </p:blipFill>
        <p:spPr bwMode="auto">
          <a:xfrm>
            <a:off x="1676400" y="4419600"/>
            <a:ext cx="276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 descr="https://www.facebookbrand.com/img/fb-art.jpg">
            <a:extLst>
              <a:ext uri="{FF2B5EF4-FFF2-40B4-BE49-F238E27FC236}">
                <a16:creationId xmlns:a16="http://schemas.microsoft.com/office/drawing/2014/main" id="{55C4E1A2-3AF5-4FFC-B4F7-4E58273A8309}"/>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endParaRPr lang="en-CA" altLang="en-US"/>
          </a:p>
        </p:txBody>
      </p:sp>
      <p:pic>
        <p:nvPicPr>
          <p:cNvPr id="8" name="Picture 15">
            <a:extLst>
              <a:ext uri="{FF2B5EF4-FFF2-40B4-BE49-F238E27FC236}">
                <a16:creationId xmlns:a16="http://schemas.microsoft.com/office/drawing/2014/main" id="{CCD6153D-D11F-47AD-826E-795712DF1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429000"/>
            <a:ext cx="276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11882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ow did we do">
    <p:spTree>
      <p:nvGrpSpPr>
        <p:cNvPr id="1" name=""/>
        <p:cNvGrpSpPr/>
        <p:nvPr/>
      </p:nvGrpSpPr>
      <p:grpSpPr>
        <a:xfrm>
          <a:off x="0" y="0"/>
          <a:ext cx="0" cy="0"/>
          <a:chOff x="0" y="0"/>
          <a:chExt cx="0" cy="0"/>
        </a:xfrm>
      </p:grpSpPr>
      <p:sp>
        <p:nvSpPr>
          <p:cNvPr id="2" name="TextBox 8">
            <a:extLst>
              <a:ext uri="{FF2B5EF4-FFF2-40B4-BE49-F238E27FC236}">
                <a16:creationId xmlns:a16="http://schemas.microsoft.com/office/drawing/2014/main" id="{C193F36F-1B4C-4494-BFBD-61B8179DDA14}"/>
              </a:ext>
            </a:extLst>
          </p:cNvPr>
          <p:cNvSpPr txBox="1">
            <a:spLocks noChangeArrowheads="1"/>
          </p:cNvSpPr>
          <p:nvPr/>
        </p:nvSpPr>
        <p:spPr bwMode="auto">
          <a:xfrm>
            <a:off x="1428750" y="1212850"/>
            <a:ext cx="71628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lnSpc>
                <a:spcPct val="150000"/>
              </a:lnSpc>
              <a:defRPr/>
            </a:pPr>
            <a:r>
              <a:rPr lang="en-US" altLang="en-US" sz="2000">
                <a:solidFill>
                  <a:srgbClr val="3C3C7D"/>
                </a:solidFill>
                <a:latin typeface="Arial" panose="020B0604020202020204" pitchFamily="34" charset="0"/>
                <a:cs typeface="Arial" panose="020B0604020202020204" pitchFamily="34" charset="0"/>
              </a:rPr>
              <a:t>• The School values your feedback and treats it seriously</a:t>
            </a:r>
          </a:p>
          <a:p>
            <a:pPr>
              <a:lnSpc>
                <a:spcPct val="150000"/>
              </a:lnSpc>
              <a:defRPr/>
            </a:pPr>
            <a:r>
              <a:rPr lang="en-US" altLang="en-US" sz="2000">
                <a:solidFill>
                  <a:srgbClr val="3C3C7D"/>
                </a:solidFill>
                <a:latin typeface="Arial" panose="020B0604020202020204" pitchFamily="34" charset="0"/>
                <a:cs typeface="Arial" panose="020B0604020202020204" pitchFamily="34" charset="0"/>
              </a:rPr>
              <a:t>• Why it’s important that you complete your course evaluation</a:t>
            </a:r>
          </a:p>
          <a:p>
            <a:pPr>
              <a:lnSpc>
                <a:spcPct val="150000"/>
              </a:lnSpc>
              <a:defRPr/>
            </a:pPr>
            <a:r>
              <a:rPr lang="en-US" altLang="en-US" sz="2000">
                <a:solidFill>
                  <a:srgbClr val="3C3C7D"/>
                </a:solidFill>
                <a:latin typeface="Arial" panose="020B0604020202020204" pitchFamily="34" charset="0"/>
                <a:cs typeface="Arial" panose="020B0604020202020204" pitchFamily="34" charset="0"/>
              </a:rPr>
              <a:t>• Instructions on how to complete your course evaluation</a:t>
            </a:r>
            <a:endParaRPr lang="en-CA" altLang="en-US" sz="2000">
              <a:solidFill>
                <a:srgbClr val="3C3C7D"/>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B85588C6-8447-437A-9CEF-08932977823A}"/>
              </a:ext>
            </a:extLst>
          </p:cNvPr>
          <p:cNvCxnSpPr/>
          <p:nvPr/>
        </p:nvCxnSpPr>
        <p:spPr>
          <a:xfrm>
            <a:off x="1438275" y="990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4" name="TextBox 10">
            <a:extLst>
              <a:ext uri="{FF2B5EF4-FFF2-40B4-BE49-F238E27FC236}">
                <a16:creationId xmlns:a16="http://schemas.microsoft.com/office/drawing/2014/main" id="{2F768CB8-1196-41D7-9516-97E1B715C641}"/>
              </a:ext>
            </a:extLst>
          </p:cNvPr>
          <p:cNvSpPr txBox="1">
            <a:spLocks noChangeArrowheads="1"/>
          </p:cNvSpPr>
          <p:nvPr/>
        </p:nvSpPr>
        <p:spPr bwMode="auto">
          <a:xfrm>
            <a:off x="1514475" y="144463"/>
            <a:ext cx="70866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How did we do?</a:t>
            </a:r>
            <a:endParaRPr lang="en-CA" altLang="en-US" sz="4400">
              <a:solidFill>
                <a:srgbClr val="ED1C24"/>
              </a:solidFill>
              <a:latin typeface="Arial" panose="020B0604020202020204" pitchFamily="34" charset="0"/>
              <a:cs typeface="Arial" panose="020B0604020202020204" pitchFamily="34" charset="0"/>
            </a:endParaRPr>
          </a:p>
        </p:txBody>
      </p:sp>
      <p:pic>
        <p:nvPicPr>
          <p:cNvPr id="5" name="Picture 11">
            <a:extLst>
              <a:ext uri="{FF2B5EF4-FFF2-40B4-BE49-F238E27FC236}">
                <a16:creationId xmlns:a16="http://schemas.microsoft.com/office/drawing/2014/main" id="{26D849E0-526D-4471-808F-4355D3D63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096000"/>
            <a:ext cx="2667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9703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ertificate benefits">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5F60869-B25F-4BB7-BDEA-7BFDC7AA394B}"/>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5" name="TextBox 9">
            <a:extLst>
              <a:ext uri="{FF2B5EF4-FFF2-40B4-BE49-F238E27FC236}">
                <a16:creationId xmlns:a16="http://schemas.microsoft.com/office/drawing/2014/main" id="{61FE7A69-7F4F-497A-A4DC-36C64C3D5135}"/>
              </a:ext>
            </a:extLst>
          </p:cNvPr>
          <p:cNvSpPr txBox="1">
            <a:spLocks noChangeArrowheads="1"/>
          </p:cNvSpPr>
          <p:nvPr/>
        </p:nvSpPr>
        <p:spPr bwMode="auto">
          <a:xfrm>
            <a:off x="1524000" y="990600"/>
            <a:ext cx="716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Certificate</a:t>
            </a:r>
            <a:endParaRPr lang="en-CA" altLang="en-US" sz="4400">
              <a:solidFill>
                <a:srgbClr val="ED1C24"/>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600200" y="1676400"/>
            <a:ext cx="7162800" cy="685800"/>
          </a:xfrm>
        </p:spPr>
        <p:txBody>
          <a:bodyPr>
            <a:noAutofit/>
          </a:bodyPr>
          <a:lstStyle>
            <a:lvl1pPr algn="l">
              <a:defRPr sz="2800" b="0" baseline="0">
                <a:latin typeface="Arial" pitchFamily="34" charset="0"/>
                <a:cs typeface="Arial" pitchFamily="34" charset="0"/>
              </a:defRPr>
            </a:lvl1pPr>
          </a:lstStyle>
          <a:p>
            <a:r>
              <a:rPr lang="en-US"/>
              <a:t>Click to edit Master title style</a:t>
            </a:r>
            <a:endParaRPr lang="en-CA" dirty="0"/>
          </a:p>
        </p:txBody>
      </p:sp>
      <p:sp>
        <p:nvSpPr>
          <p:cNvPr id="10" name="Text Placeholder 9"/>
          <p:cNvSpPr>
            <a:spLocks noGrp="1"/>
          </p:cNvSpPr>
          <p:nvPr>
            <p:ph type="body" sz="quarter" idx="10"/>
          </p:nvPr>
        </p:nvSpPr>
        <p:spPr>
          <a:xfrm>
            <a:off x="1600200" y="2590800"/>
            <a:ext cx="7239000" cy="3505200"/>
          </a:xfrm>
        </p:spPr>
        <p:txBody>
          <a:bodyPr>
            <a:normAutofit/>
          </a:bodyPr>
          <a:lstStyle>
            <a:lvl1pPr marL="0" indent="0">
              <a:buNone/>
              <a:defRPr lang="en-US" sz="2000" b="0" i="0" u="none" strike="noStrike" kern="1200" baseline="0" smtClean="0">
                <a:solidFill>
                  <a:srgbClr val="3C3C7D"/>
                </a:solidFill>
                <a:latin typeface="Arial" pitchFamily="34" charset="0"/>
                <a:cs typeface="Arial"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3780797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ertificate courses">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BBA9B9D-045D-41F8-9E5E-D3CC9B8FB9A3}"/>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0"/>
          </p:nvPr>
        </p:nvSpPr>
        <p:spPr>
          <a:xfrm>
            <a:off x="1524000" y="2667000"/>
            <a:ext cx="7162800" cy="3429000"/>
          </a:xfrm>
        </p:spPr>
        <p:txBody>
          <a:bodyPr>
            <a:normAutofit/>
          </a:bodyPr>
          <a:lstStyle>
            <a:lvl1pPr marL="0" indent="0">
              <a:buFont typeface="Arial" pitchFamily="34" charset="0"/>
              <a:buNone/>
              <a:defRPr lang="en-CA" sz="2000" b="0" i="0" u="none" strike="noStrike" kern="1200" baseline="0" smtClean="0">
                <a:solidFill>
                  <a:srgbClr val="3C3C7D"/>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0" name="Text Placeholder 9"/>
          <p:cNvSpPr>
            <a:spLocks noGrp="1"/>
          </p:cNvSpPr>
          <p:nvPr>
            <p:ph type="body" sz="quarter" idx="11"/>
          </p:nvPr>
        </p:nvSpPr>
        <p:spPr>
          <a:xfrm>
            <a:off x="1524000" y="914400"/>
            <a:ext cx="7162800" cy="1446213"/>
          </a:xfrm>
        </p:spPr>
        <p:txBody>
          <a:bodyPr>
            <a:normAutofit/>
          </a:bodyPr>
          <a:lstStyle>
            <a:lvl1pPr marL="0" indent="0">
              <a:buNone/>
              <a:defRPr sz="4400">
                <a:solidFill>
                  <a:srgbClr val="ED1C24"/>
                </a:solidFill>
              </a:defRPr>
            </a:lvl1pPr>
          </a:lstStyle>
          <a:p>
            <a:pPr lvl="0"/>
            <a:r>
              <a:rPr lang="en-US"/>
              <a:t>Edit Master text styles</a:t>
            </a:r>
          </a:p>
        </p:txBody>
      </p:sp>
    </p:spTree>
    <p:extLst>
      <p:ext uri="{BB962C8B-B14F-4D97-AF65-F5344CB8AC3E}">
        <p14:creationId xmlns:p14="http://schemas.microsoft.com/office/powerpoint/2010/main" val="42009707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ssociations">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DBDADEA-8A7F-4735-8BEE-C5FC833E48CB}"/>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4" name="TextBox 9">
            <a:extLst>
              <a:ext uri="{FF2B5EF4-FFF2-40B4-BE49-F238E27FC236}">
                <a16:creationId xmlns:a16="http://schemas.microsoft.com/office/drawing/2014/main" id="{0E7B3043-AE63-4A9B-8310-225E361F40DB}"/>
              </a:ext>
            </a:extLst>
          </p:cNvPr>
          <p:cNvSpPr txBox="1">
            <a:spLocks noChangeArrowheads="1"/>
          </p:cNvSpPr>
          <p:nvPr/>
        </p:nvSpPr>
        <p:spPr bwMode="auto">
          <a:xfrm>
            <a:off x="1524000" y="1219200"/>
            <a:ext cx="716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Professional Associations</a:t>
            </a:r>
            <a:endParaRPr lang="en-CA" altLang="en-US" sz="4400">
              <a:solidFill>
                <a:srgbClr val="ED1C24"/>
              </a:solidFill>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0"/>
          </p:nvPr>
        </p:nvSpPr>
        <p:spPr>
          <a:xfrm>
            <a:off x="1524000" y="2667000"/>
            <a:ext cx="7162800" cy="3505200"/>
          </a:xfrm>
        </p:spPr>
        <p:txBody>
          <a:bodyPr>
            <a:normAutofit/>
          </a:bodyPr>
          <a:lstStyle>
            <a:lvl1pPr marL="0" indent="0">
              <a:buNone/>
              <a:defRPr sz="2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5379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ulti cert cours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A684E0-15E8-49C6-A8A3-A83A6C9B8E3D}"/>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0" y="1066800"/>
            <a:ext cx="7162800" cy="1143000"/>
          </a:xfrm>
        </p:spPr>
        <p:txBody>
          <a:bodyPr/>
          <a:lstStyle>
            <a:lvl1pPr algn="l">
              <a:defRPr b="0" baseline="0">
                <a:latin typeface="Arial" pitchFamily="34" charset="0"/>
                <a:cs typeface="Arial" pitchFamily="34" charset="0"/>
              </a:defRPr>
            </a:lvl1pPr>
          </a:lstStyle>
          <a:p>
            <a:r>
              <a:rPr lang="en-US"/>
              <a:t>Click to edit Master title style</a:t>
            </a:r>
            <a:endParaRPr lang="en-CA" dirty="0"/>
          </a:p>
        </p:txBody>
      </p:sp>
      <p:sp>
        <p:nvSpPr>
          <p:cNvPr id="6" name="Text Placeholder 5"/>
          <p:cNvSpPr>
            <a:spLocks noGrp="1"/>
          </p:cNvSpPr>
          <p:nvPr>
            <p:ph type="body" sz="quarter" idx="10"/>
          </p:nvPr>
        </p:nvSpPr>
        <p:spPr>
          <a:xfrm>
            <a:off x="1524000" y="2590800"/>
            <a:ext cx="7239000" cy="3733800"/>
          </a:xfrm>
        </p:spPr>
        <p:txBody>
          <a:bodyPr>
            <a:noAutofit/>
          </a:bodyPr>
          <a:lstStyle>
            <a:lvl1pPr marL="0" indent="0">
              <a:lnSpc>
                <a:spcPct val="100000"/>
              </a:lnSpc>
              <a:buNone/>
              <a:defRPr sz="20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8321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ssociations 2">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D91DAEF-9985-4AE7-AA3D-79BE8D01C70C}"/>
              </a:ext>
            </a:extLst>
          </p:cNvPr>
          <p:cNvCxnSpPr/>
          <p:nvPr/>
        </p:nvCxnSpPr>
        <p:spPr>
          <a:xfrm>
            <a:off x="1524000" y="2514600"/>
            <a:ext cx="7162800" cy="0"/>
          </a:xfrm>
          <a:prstGeom prst="line">
            <a:avLst/>
          </a:prstGeom>
          <a:ln w="12700">
            <a:solidFill>
              <a:srgbClr val="3C3C7D"/>
            </a:solidFill>
            <a:prstDash val="sysDot"/>
          </a:ln>
        </p:spPr>
        <p:style>
          <a:lnRef idx="1">
            <a:schemeClr val="accent1"/>
          </a:lnRef>
          <a:fillRef idx="0">
            <a:schemeClr val="accent1"/>
          </a:fillRef>
          <a:effectRef idx="0">
            <a:schemeClr val="accent1"/>
          </a:effectRef>
          <a:fontRef idx="minor">
            <a:schemeClr val="tx1"/>
          </a:fontRef>
        </p:style>
      </p:cxnSp>
      <p:sp>
        <p:nvSpPr>
          <p:cNvPr id="4" name="TextBox 9">
            <a:extLst>
              <a:ext uri="{FF2B5EF4-FFF2-40B4-BE49-F238E27FC236}">
                <a16:creationId xmlns:a16="http://schemas.microsoft.com/office/drawing/2014/main" id="{EC7A0C8C-79E9-443A-85B1-C428D5F400DE}"/>
              </a:ext>
            </a:extLst>
          </p:cNvPr>
          <p:cNvSpPr txBox="1">
            <a:spLocks noChangeArrowheads="1"/>
          </p:cNvSpPr>
          <p:nvPr/>
        </p:nvSpPr>
        <p:spPr bwMode="auto">
          <a:xfrm>
            <a:off x="1524000" y="1295400"/>
            <a:ext cx="71628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4400">
                <a:solidFill>
                  <a:srgbClr val="ED1C24"/>
                </a:solidFill>
                <a:latin typeface="Arial" panose="020B0604020202020204" pitchFamily="34" charset="0"/>
                <a:cs typeface="Arial" panose="020B0604020202020204" pitchFamily="34" charset="0"/>
              </a:rPr>
              <a:t>Professional Associations</a:t>
            </a:r>
            <a:endParaRPr lang="en-CA" altLang="en-US" sz="4400">
              <a:solidFill>
                <a:srgbClr val="ED1C24"/>
              </a:solidFill>
              <a:latin typeface="Arial" panose="020B0604020202020204" pitchFamily="34" charset="0"/>
              <a:cs typeface="Arial" panose="020B0604020202020204" pitchFamily="34" charset="0"/>
            </a:endParaRPr>
          </a:p>
        </p:txBody>
      </p:sp>
      <p:sp>
        <p:nvSpPr>
          <p:cNvPr id="6" name="Text Placeholder 5"/>
          <p:cNvSpPr>
            <a:spLocks noGrp="1"/>
          </p:cNvSpPr>
          <p:nvPr>
            <p:ph type="body" sz="quarter" idx="10"/>
          </p:nvPr>
        </p:nvSpPr>
        <p:spPr>
          <a:xfrm>
            <a:off x="1524000" y="2590800"/>
            <a:ext cx="7239000" cy="3581400"/>
          </a:xfrm>
        </p:spPr>
        <p:txBody>
          <a:bodyPr>
            <a:normAutofit/>
          </a:bodyPr>
          <a:lstStyle>
            <a:lvl1pPr marL="0" indent="0">
              <a:lnSpc>
                <a:spcPct val="100000"/>
              </a:lnSpc>
              <a:buNone/>
              <a:defRPr sz="2000">
                <a:latin typeface="Arial" pitchFamily="34" charset="0"/>
                <a:cs typeface="Arial" pitchFamily="34" charset="0"/>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356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1772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NoBar-Title and Content">
    <p:spTree>
      <p:nvGrpSpPr>
        <p:cNvPr id="1" name=""/>
        <p:cNvGrpSpPr/>
        <p:nvPr/>
      </p:nvGrpSpPr>
      <p:grpSpPr>
        <a:xfrm>
          <a:off x="0" y="0"/>
          <a:ext cx="0" cy="0"/>
          <a:chOff x="0" y="0"/>
          <a:chExt cx="0" cy="0"/>
        </a:xfrm>
      </p:grpSpPr>
      <p:sp>
        <p:nvSpPr>
          <p:cNvPr id="4" name="Slide Title">
            <a:extLst>
              <a:ext uri="{FF2B5EF4-FFF2-40B4-BE49-F238E27FC236}">
                <a16:creationId xmlns:a16="http://schemas.microsoft.com/office/drawing/2014/main" id="{4B07DA6E-F678-4342-B29A-DB98EA5C8F49}"/>
              </a:ext>
            </a:extLst>
          </p:cNvPr>
          <p:cNvSpPr txBox="1">
            <a:spLocks/>
          </p:cNvSpPr>
          <p:nvPr/>
        </p:nvSpPr>
        <p:spPr bwMode="auto">
          <a:xfrm>
            <a:off x="0" y="0"/>
            <a:ext cx="9144000" cy="838200"/>
          </a:xfrm>
          <a:prstGeom prst="rect">
            <a:avLst/>
          </a:prstGeom>
          <a:solidFill>
            <a:srgbClr val="717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defTabSz="0">
              <a:defRPr>
                <a:solidFill>
                  <a:schemeClr val="tx1"/>
                </a:solidFill>
                <a:latin typeface="Franklin Gothic Book" panose="020B0503020102020204" pitchFamily="34" charset="0"/>
              </a:defRPr>
            </a:lvl1pPr>
            <a:lvl2pPr marL="461963" indent="-4763" defTabSz="0">
              <a:defRPr>
                <a:solidFill>
                  <a:schemeClr val="tx1"/>
                </a:solidFill>
                <a:latin typeface="Franklin Gothic Book" panose="020B0503020102020204" pitchFamily="34" charset="0"/>
              </a:defRPr>
            </a:lvl2pPr>
            <a:lvl3pPr marL="461963" indent="-4763" defTabSz="0">
              <a:defRPr>
                <a:solidFill>
                  <a:schemeClr val="tx1"/>
                </a:solidFill>
                <a:latin typeface="Franklin Gothic Book" panose="020B0503020102020204" pitchFamily="34" charset="0"/>
              </a:defRPr>
            </a:lvl3pPr>
            <a:lvl4pPr marL="461963" indent="-4763" defTabSz="0">
              <a:defRPr>
                <a:solidFill>
                  <a:schemeClr val="tx1"/>
                </a:solidFill>
                <a:latin typeface="Franklin Gothic Book" panose="020B0503020102020204" pitchFamily="34" charset="0"/>
              </a:defRPr>
            </a:lvl4pPr>
            <a:lvl5pPr marL="461963" indent="-4763" defTabSz="0">
              <a:defRPr>
                <a:solidFill>
                  <a:schemeClr val="tx1"/>
                </a:solidFill>
                <a:latin typeface="Franklin Gothic Book" panose="020B0503020102020204" pitchFamily="34" charset="0"/>
              </a:defRPr>
            </a:lvl5pPr>
            <a:lvl6pPr marL="919163" indent="-4763" defTabSz="0" eaLnBrk="0" fontAlgn="base" hangingPunct="0">
              <a:spcBef>
                <a:spcPct val="0"/>
              </a:spcBef>
              <a:spcAft>
                <a:spcPct val="0"/>
              </a:spcAft>
              <a:defRPr>
                <a:solidFill>
                  <a:schemeClr val="tx1"/>
                </a:solidFill>
                <a:latin typeface="Franklin Gothic Book" panose="020B0503020102020204" pitchFamily="34" charset="0"/>
              </a:defRPr>
            </a:lvl6pPr>
            <a:lvl7pPr marL="1376363" indent="-4763" defTabSz="0" eaLnBrk="0" fontAlgn="base" hangingPunct="0">
              <a:spcBef>
                <a:spcPct val="0"/>
              </a:spcBef>
              <a:spcAft>
                <a:spcPct val="0"/>
              </a:spcAft>
              <a:defRPr>
                <a:solidFill>
                  <a:schemeClr val="tx1"/>
                </a:solidFill>
                <a:latin typeface="Franklin Gothic Book" panose="020B0503020102020204" pitchFamily="34" charset="0"/>
              </a:defRPr>
            </a:lvl7pPr>
            <a:lvl8pPr marL="1833563" indent="-4763" defTabSz="0" eaLnBrk="0" fontAlgn="base" hangingPunct="0">
              <a:spcBef>
                <a:spcPct val="0"/>
              </a:spcBef>
              <a:spcAft>
                <a:spcPct val="0"/>
              </a:spcAft>
              <a:defRPr>
                <a:solidFill>
                  <a:schemeClr val="tx1"/>
                </a:solidFill>
                <a:latin typeface="Franklin Gothic Book" panose="020B0503020102020204" pitchFamily="34" charset="0"/>
              </a:defRPr>
            </a:lvl8pPr>
            <a:lvl9pPr marL="2290763" indent="-4763" defTabSz="0" eaLnBrk="0" fontAlgn="base" hangingPunct="0">
              <a:spcBef>
                <a:spcPct val="0"/>
              </a:spcBef>
              <a:spcAft>
                <a:spcPct val="0"/>
              </a:spcAft>
              <a:defRPr>
                <a:solidFill>
                  <a:schemeClr val="tx1"/>
                </a:solidFill>
                <a:latin typeface="Franklin Gothic Book" panose="020B0503020102020204" pitchFamily="34" charset="0"/>
              </a:defRPr>
            </a:lvl9pPr>
          </a:lstStyle>
          <a:p>
            <a:pPr algn="ctr">
              <a:defRPr/>
            </a:pPr>
            <a:r>
              <a:rPr lang="en-US" altLang="en-US" sz="3600">
                <a:solidFill>
                  <a:schemeClr val="bg1"/>
                </a:solidFill>
              </a:rPr>
              <a:t>Click to edit Master title style</a:t>
            </a:r>
          </a:p>
        </p:txBody>
      </p:sp>
      <p:sp>
        <p:nvSpPr>
          <p:cNvPr id="5" name="TextBox 10">
            <a:extLst>
              <a:ext uri="{FF2B5EF4-FFF2-40B4-BE49-F238E27FC236}">
                <a16:creationId xmlns:a16="http://schemas.microsoft.com/office/drawing/2014/main" id="{9D8E0DA7-AD45-47D0-9949-FDBC728FC4E1}"/>
              </a:ext>
            </a:extLst>
          </p:cNvPr>
          <p:cNvSpPr txBox="1">
            <a:spLocks noChangeArrowheads="1"/>
          </p:cNvSpPr>
          <p:nvPr/>
        </p:nvSpPr>
        <p:spPr bwMode="auto">
          <a:xfrm>
            <a:off x="0" y="6651625"/>
            <a:ext cx="12303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700">
                <a:solidFill>
                  <a:srgbClr val="7F7F7F"/>
                </a:solidFill>
              </a:rPr>
              <a:t>© McGraw-Hill Education.</a:t>
            </a:r>
            <a:endParaRPr lang="en-US" altLang="en-US">
              <a:solidFill>
                <a:srgbClr val="7F7F7F"/>
              </a:solidFill>
            </a:endParaRPr>
          </a:p>
        </p:txBody>
      </p:sp>
      <p:sp>
        <p:nvSpPr>
          <p:cNvPr id="3" name="Content Placeholder 1"/>
          <p:cNvSpPr>
            <a:spLocks noGrp="1"/>
          </p:cNvSpPr>
          <p:nvPr>
            <p:ph idx="1"/>
          </p:nvPr>
        </p:nvSpPr>
        <p:spPr>
          <a:xfrm>
            <a:off x="457200" y="990600"/>
            <a:ext cx="8229600" cy="5562600"/>
          </a:xfrm>
          <a:prstGeom prst="rect">
            <a:avLst/>
          </a:prstGeom>
        </p:spPr>
        <p:txBody>
          <a:bodyPr/>
          <a:lstStyle>
            <a:lvl1pPr>
              <a:spcBef>
                <a:spcPts val="1200"/>
              </a:spcBef>
              <a:spcAft>
                <a:spcPts val="600"/>
              </a:spcAft>
              <a:defRPr sz="2800">
                <a:solidFill>
                  <a:schemeClr val="tx1"/>
                </a:solidFill>
                <a:latin typeface="Arial" panose="020B0604020202020204" pitchFamily="34" charset="0"/>
              </a:defRPr>
            </a:lvl1pPr>
            <a:lvl2pPr>
              <a:spcBef>
                <a:spcPts val="1200"/>
              </a:spcBef>
              <a:spcAft>
                <a:spcPts val="600"/>
              </a:spcAft>
              <a:defRPr sz="2400">
                <a:solidFill>
                  <a:schemeClr val="tx1"/>
                </a:solidFill>
                <a:latin typeface="Arial" panose="020B0604020202020204" pitchFamily="34" charset="0"/>
              </a:defRPr>
            </a:lvl2pPr>
            <a:lvl3pPr>
              <a:spcBef>
                <a:spcPts val="1200"/>
              </a:spcBef>
              <a:spcAft>
                <a:spcPts val="600"/>
              </a:spcAft>
              <a:defRPr sz="2000">
                <a:solidFill>
                  <a:schemeClr val="tx1"/>
                </a:solidFill>
                <a:latin typeface="Arial" panose="020B0604020202020204" pitchFamily="34" charset="0"/>
              </a:defRPr>
            </a:lvl3pPr>
            <a:lvl4pPr>
              <a:spcBef>
                <a:spcPts val="1200"/>
              </a:spcBef>
              <a:spcAft>
                <a:spcPts val="600"/>
              </a:spcAft>
              <a:defRPr sz="1800">
                <a:solidFill>
                  <a:schemeClr val="tx1"/>
                </a:solidFill>
                <a:latin typeface="Arial" panose="020B0604020202020204" pitchFamily="34" charset="0"/>
              </a:defRPr>
            </a:lvl4pPr>
            <a:lvl5pPr>
              <a:spcBef>
                <a:spcPts val="1200"/>
              </a:spcBef>
              <a:spcAft>
                <a:spcPts val="600"/>
              </a:spcAft>
              <a:defRPr sz="1800">
                <a:solidFill>
                  <a:schemeClr val="tx1"/>
                </a:solidFill>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Jump Link"/>
          <p:cNvSpPr>
            <a:spLocks noGrp="1"/>
          </p:cNvSpPr>
          <p:nvPr>
            <p:ph type="body" sz="quarter" idx="16"/>
          </p:nvPr>
        </p:nvSpPr>
        <p:spPr>
          <a:xfrm>
            <a:off x="3499200" y="655320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a:t>Edit Master text styles</a:t>
            </a:r>
          </a:p>
        </p:txBody>
      </p:sp>
    </p:spTree>
    <p:extLst>
      <p:ext uri="{BB962C8B-B14F-4D97-AF65-F5344CB8AC3E}">
        <p14:creationId xmlns:p14="http://schemas.microsoft.com/office/powerpoint/2010/main" val="2630877312"/>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cSld name="2_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ECF42FD-15F4-4447-80EC-C579871FFD7B}"/>
              </a:ext>
            </a:extLst>
          </p:cNvPr>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a:extLst>
              <a:ext uri="{FF2B5EF4-FFF2-40B4-BE49-F238E27FC236}">
                <a16:creationId xmlns:a16="http://schemas.microsoft.com/office/drawing/2014/main" id="{511FE0B5-ADA5-4593-93D0-F750CCA1288E}"/>
              </a:ext>
            </a:extLst>
          </p:cNvPr>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6" name="Slide Title">
            <a:extLst>
              <a:ext uri="{FF2B5EF4-FFF2-40B4-BE49-F238E27FC236}">
                <a16:creationId xmlns:a16="http://schemas.microsoft.com/office/drawing/2014/main" id="{F11F7C5E-0A0D-46E0-8B4E-BF831C6B1997}"/>
              </a:ext>
            </a:extLst>
          </p:cNvPr>
          <p:cNvSpPr txBox="1">
            <a:spLocks/>
          </p:cNvSpPr>
          <p:nvPr/>
        </p:nvSpPr>
        <p:spPr bwMode="auto">
          <a:xfrm>
            <a:off x="0" y="0"/>
            <a:ext cx="9144000" cy="838200"/>
          </a:xfrm>
          <a:prstGeom prst="rect">
            <a:avLst/>
          </a:prstGeom>
          <a:solidFill>
            <a:srgbClr val="717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defTabSz="0">
              <a:defRPr>
                <a:solidFill>
                  <a:schemeClr val="tx1"/>
                </a:solidFill>
                <a:latin typeface="Franklin Gothic Book" panose="020B0503020102020204" pitchFamily="34" charset="0"/>
              </a:defRPr>
            </a:lvl1pPr>
            <a:lvl2pPr marL="461963" indent="-4763" defTabSz="0">
              <a:defRPr>
                <a:solidFill>
                  <a:schemeClr val="tx1"/>
                </a:solidFill>
                <a:latin typeface="Franklin Gothic Book" panose="020B0503020102020204" pitchFamily="34" charset="0"/>
              </a:defRPr>
            </a:lvl2pPr>
            <a:lvl3pPr marL="461963" indent="-4763" defTabSz="0">
              <a:defRPr>
                <a:solidFill>
                  <a:schemeClr val="tx1"/>
                </a:solidFill>
                <a:latin typeface="Franklin Gothic Book" panose="020B0503020102020204" pitchFamily="34" charset="0"/>
              </a:defRPr>
            </a:lvl3pPr>
            <a:lvl4pPr marL="461963" indent="-4763" defTabSz="0">
              <a:defRPr>
                <a:solidFill>
                  <a:schemeClr val="tx1"/>
                </a:solidFill>
                <a:latin typeface="Franklin Gothic Book" panose="020B0503020102020204" pitchFamily="34" charset="0"/>
              </a:defRPr>
            </a:lvl4pPr>
            <a:lvl5pPr marL="461963" indent="-4763" defTabSz="0">
              <a:defRPr>
                <a:solidFill>
                  <a:schemeClr val="tx1"/>
                </a:solidFill>
                <a:latin typeface="Franklin Gothic Book" panose="020B0503020102020204" pitchFamily="34" charset="0"/>
              </a:defRPr>
            </a:lvl5pPr>
            <a:lvl6pPr marL="919163" indent="-4763" defTabSz="0" eaLnBrk="0" fontAlgn="base" hangingPunct="0">
              <a:spcBef>
                <a:spcPct val="0"/>
              </a:spcBef>
              <a:spcAft>
                <a:spcPct val="0"/>
              </a:spcAft>
              <a:defRPr>
                <a:solidFill>
                  <a:schemeClr val="tx1"/>
                </a:solidFill>
                <a:latin typeface="Franklin Gothic Book" panose="020B0503020102020204" pitchFamily="34" charset="0"/>
              </a:defRPr>
            </a:lvl6pPr>
            <a:lvl7pPr marL="1376363" indent="-4763" defTabSz="0" eaLnBrk="0" fontAlgn="base" hangingPunct="0">
              <a:spcBef>
                <a:spcPct val="0"/>
              </a:spcBef>
              <a:spcAft>
                <a:spcPct val="0"/>
              </a:spcAft>
              <a:defRPr>
                <a:solidFill>
                  <a:schemeClr val="tx1"/>
                </a:solidFill>
                <a:latin typeface="Franklin Gothic Book" panose="020B0503020102020204" pitchFamily="34" charset="0"/>
              </a:defRPr>
            </a:lvl7pPr>
            <a:lvl8pPr marL="1833563" indent="-4763" defTabSz="0" eaLnBrk="0" fontAlgn="base" hangingPunct="0">
              <a:spcBef>
                <a:spcPct val="0"/>
              </a:spcBef>
              <a:spcAft>
                <a:spcPct val="0"/>
              </a:spcAft>
              <a:defRPr>
                <a:solidFill>
                  <a:schemeClr val="tx1"/>
                </a:solidFill>
                <a:latin typeface="Franklin Gothic Book" panose="020B0503020102020204" pitchFamily="34" charset="0"/>
              </a:defRPr>
            </a:lvl8pPr>
            <a:lvl9pPr marL="2290763" indent="-4763" defTabSz="0" eaLnBrk="0" fontAlgn="base" hangingPunct="0">
              <a:spcBef>
                <a:spcPct val="0"/>
              </a:spcBef>
              <a:spcAft>
                <a:spcPct val="0"/>
              </a:spcAft>
              <a:defRPr>
                <a:solidFill>
                  <a:schemeClr val="tx1"/>
                </a:solidFill>
                <a:latin typeface="Franklin Gothic Book" panose="020B0503020102020204" pitchFamily="34" charset="0"/>
              </a:defRPr>
            </a:lvl9pPr>
          </a:lstStyle>
          <a:p>
            <a:pPr algn="ctr">
              <a:defRPr/>
            </a:pPr>
            <a:r>
              <a:rPr lang="en-US" altLang="en-US" sz="3600">
                <a:solidFill>
                  <a:schemeClr val="bg1"/>
                </a:solidFill>
              </a:rPr>
              <a:t>Click to edit Master title style</a:t>
            </a:r>
          </a:p>
        </p:txBody>
      </p:sp>
      <p:sp>
        <p:nvSpPr>
          <p:cNvPr id="7" name="TextBox 12">
            <a:extLst>
              <a:ext uri="{FF2B5EF4-FFF2-40B4-BE49-F238E27FC236}">
                <a16:creationId xmlns:a16="http://schemas.microsoft.com/office/drawing/2014/main" id="{CB681EFF-26B3-4151-82A6-FA5B9E5D1FA7}"/>
              </a:ext>
            </a:extLst>
          </p:cNvPr>
          <p:cNvSpPr txBox="1">
            <a:spLocks noChangeArrowheads="1"/>
          </p:cNvSpPr>
          <p:nvPr/>
        </p:nvSpPr>
        <p:spPr bwMode="auto">
          <a:xfrm>
            <a:off x="0" y="6651625"/>
            <a:ext cx="12303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defRPr/>
            </a:pPr>
            <a:r>
              <a:rPr lang="en-US" altLang="en-US" sz="700">
                <a:solidFill>
                  <a:srgbClr val="7F7F7F"/>
                </a:solidFill>
              </a:rPr>
              <a:t>© McGraw-Hill Education.</a:t>
            </a:r>
            <a:endParaRPr lang="en-US" altLang="en-US">
              <a:solidFill>
                <a:srgbClr val="7F7F7F"/>
              </a:solidFill>
            </a:endParaRPr>
          </a:p>
        </p:txBody>
      </p:sp>
      <p:sp>
        <p:nvSpPr>
          <p:cNvPr id="3" name="Content Placeholder 2"/>
          <p:cNvSpPr>
            <a:spLocks noGrp="1"/>
          </p:cNvSpPr>
          <p:nvPr>
            <p:ph idx="1"/>
          </p:nvPr>
        </p:nvSpPr>
        <p:spPr>
          <a:xfrm>
            <a:off x="504825" y="1432801"/>
            <a:ext cx="8126413" cy="4983874"/>
          </a:xfrm>
        </p:spPr>
        <p:txBody>
          <a:bodyPr/>
          <a:lstStyle>
            <a:lvl1pPr marL="349250" indent="-349250">
              <a:spcBef>
                <a:spcPts val="1200"/>
              </a:spcBef>
              <a:buClrTx/>
              <a:buSzPct val="65000"/>
              <a:buFont typeface="Wingdings" pitchFamily="2" charset="2"/>
              <a:buChar char=""/>
              <a:defRPr sz="2800">
                <a:solidFill>
                  <a:schemeClr val="tx1"/>
                </a:solidFill>
              </a:defRPr>
            </a:lvl1pPr>
            <a:lvl2pPr marL="685800" indent="-279400">
              <a:spcBef>
                <a:spcPts val="1200"/>
              </a:spcBef>
              <a:buClr>
                <a:srgbClr val="CC6600"/>
              </a:buClr>
              <a:buSzPct val="80000"/>
              <a:buFont typeface="Arial" pitchFamily="34" charset="0"/>
              <a:buChar char="●"/>
              <a:defRPr sz="2400">
                <a:solidFill>
                  <a:schemeClr val="tx1"/>
                </a:solidFill>
              </a:defRPr>
            </a:lvl2pPr>
            <a:lvl3pPr marL="1035050" indent="-349250">
              <a:spcBef>
                <a:spcPts val="1200"/>
              </a:spcBef>
              <a:buClrTx/>
              <a:buSzPct val="80000"/>
              <a:buFont typeface="Wingdings" pitchFamily="2" charset="2"/>
              <a:buChar char="v"/>
              <a:defRPr sz="2800">
                <a:solidFill>
                  <a:schemeClr val="tx1"/>
                </a:solidFill>
              </a:defRPr>
            </a:lvl3pPr>
            <a:lvl4pPr>
              <a:spcBef>
                <a:spcPts val="1200"/>
              </a:spcBef>
              <a:buClrTx/>
              <a:defRPr sz="2400">
                <a:solidFill>
                  <a:schemeClr val="tx1"/>
                </a:solidFill>
              </a:defRPr>
            </a:lvl4pPr>
            <a:lvl5pPr>
              <a:spcBef>
                <a:spcPts val="1200"/>
              </a:spcBef>
              <a:buClrTx/>
              <a:defRPr sz="20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10">
            <a:extLst>
              <a:ext uri="{FF2B5EF4-FFF2-40B4-BE49-F238E27FC236}">
                <a16:creationId xmlns:a16="http://schemas.microsoft.com/office/drawing/2014/main" id="{239A49C6-8A5C-4F8E-A4AD-E8C62004B922}"/>
              </a:ext>
            </a:extLst>
          </p:cNvPr>
          <p:cNvSpPr>
            <a:spLocks noGrp="1"/>
          </p:cNvSpPr>
          <p:nvPr>
            <p:ph type="sldNum" sz="quarter" idx="10"/>
          </p:nvPr>
        </p:nvSpPr>
        <p:spPr>
          <a:xfrm>
            <a:off x="7104063" y="6453188"/>
            <a:ext cx="1196975" cy="404812"/>
          </a:xfrm>
          <a:prstGeom prst="rect">
            <a:avLst/>
          </a:prstGeom>
        </p:spPr>
        <p:txBody>
          <a:bodyPr/>
          <a:lstStyle>
            <a:lvl1pPr>
              <a:defRPr b="1"/>
            </a:lvl1pPr>
          </a:lstStyle>
          <a:p>
            <a:pPr>
              <a:defRPr/>
            </a:pPr>
            <a:fld id="{153F8CB6-A52C-4932-9882-ACDEA2A83B64}" type="slidenum">
              <a:rPr lang="en-US" smtClean="0"/>
              <a:pPr>
                <a:defRPr/>
              </a:pPr>
              <a:t>‹#›</a:t>
            </a:fld>
            <a:endParaRPr lang="en-US" dirty="0"/>
          </a:p>
        </p:txBody>
      </p:sp>
    </p:spTree>
    <p:extLst>
      <p:ext uri="{BB962C8B-B14F-4D97-AF65-F5344CB8AC3E}">
        <p14:creationId xmlns:p14="http://schemas.microsoft.com/office/powerpoint/2010/main" val="1402157836"/>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300F223-7430-4FA5-8B4A-BA42AC5A2992}"/>
              </a:ext>
            </a:extLst>
          </p:cNvPr>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4" name="Straight Connector 12">
            <a:extLst>
              <a:ext uri="{FF2B5EF4-FFF2-40B4-BE49-F238E27FC236}">
                <a16:creationId xmlns:a16="http://schemas.microsoft.com/office/drawing/2014/main" id="{13943980-B1F5-4A4D-86B8-1FB9B3C60E23}"/>
              </a:ext>
            </a:extLst>
          </p:cNvPr>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5" name="Title 1"/>
          <p:cNvSpPr>
            <a:spLocks noGrp="1"/>
          </p:cNvSpPr>
          <p:nvPr>
            <p:ph type="title"/>
          </p:nvPr>
        </p:nvSpPr>
        <p:spPr>
          <a:xfrm>
            <a:off x="0" y="212646"/>
            <a:ext cx="9140332" cy="1098698"/>
          </a:xfrm>
          <a:blipFill dpi="0" rotWithShape="1">
            <a:blip r:embed="rId2">
              <a:extLst>
                <a:ext uri="{28A0092B-C50C-407E-A947-70E740481C1C}">
                  <a14:useLocalDpi xmlns:a14="http://schemas.microsoft.com/office/drawing/2010/main" val="0"/>
                </a:ext>
              </a:extLst>
            </a:blip>
            <a:srcRect/>
            <a:stretch>
              <a:fillRect/>
            </a:stretch>
          </a:blipFill>
          <a:ln w="9525">
            <a:noFill/>
            <a:miter lim="800000"/>
            <a:headEnd/>
            <a:tailEnd/>
          </a:ln>
        </p:spPr>
        <p:txBody>
          <a:bodyPr anchor="ctr"/>
          <a:lstStyle>
            <a:lvl1pPr>
              <a:defRPr lang="en-US" sz="2800" b="0" dirty="0">
                <a:solidFill>
                  <a:schemeClr val="bg1"/>
                </a:solidFill>
                <a:effectLst/>
                <a:latin typeface="+mn-lt"/>
              </a:defRPr>
            </a:lvl1pPr>
          </a:lstStyle>
          <a:p>
            <a:pPr lvl="0"/>
            <a:r>
              <a:rPr lang="en-US" dirty="0"/>
              <a:t>Click to edit Master title style</a:t>
            </a:r>
          </a:p>
        </p:txBody>
      </p:sp>
      <p:sp>
        <p:nvSpPr>
          <p:cNvPr id="6" name="Footer Placeholder 1">
            <a:extLst>
              <a:ext uri="{FF2B5EF4-FFF2-40B4-BE49-F238E27FC236}">
                <a16:creationId xmlns:a16="http://schemas.microsoft.com/office/drawing/2014/main" id="{A000046D-46E7-4A68-9D36-5B48CEB606A5}"/>
              </a:ext>
            </a:extLst>
          </p:cNvPr>
          <p:cNvSpPr>
            <a:spLocks noGrp="1"/>
          </p:cNvSpPr>
          <p:nvPr>
            <p:ph type="ftr" sz="quarter" idx="10"/>
          </p:nvPr>
        </p:nvSpPr>
        <p:spPr>
          <a:xfrm>
            <a:off x="2170113" y="6453188"/>
            <a:ext cx="4710112" cy="404812"/>
          </a:xfrm>
          <a:prstGeom prst="rect">
            <a:avLst/>
          </a:prstGeom>
        </p:spPr>
        <p:txBody>
          <a:bodyPr/>
          <a:lstStyle>
            <a:lvl1pPr eaLnBrk="0" hangingPunct="0">
              <a:defRPr b="1"/>
            </a:lvl1pPr>
          </a:lstStyle>
          <a:p>
            <a:pPr>
              <a:defRPr/>
            </a:pPr>
            <a:r>
              <a:rPr lang="en-US"/>
              <a:t>(c) 2016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3">
            <a:extLst>
              <a:ext uri="{FF2B5EF4-FFF2-40B4-BE49-F238E27FC236}">
                <a16:creationId xmlns:a16="http://schemas.microsoft.com/office/drawing/2014/main" id="{0936D04E-3939-4CD8-89B8-7FCBAE418A98}"/>
              </a:ext>
            </a:extLst>
          </p:cNvPr>
          <p:cNvSpPr>
            <a:spLocks noGrp="1"/>
          </p:cNvSpPr>
          <p:nvPr>
            <p:ph type="sldNum" sz="quarter" idx="11"/>
          </p:nvPr>
        </p:nvSpPr>
        <p:spPr>
          <a:xfrm>
            <a:off x="8094663" y="6419850"/>
            <a:ext cx="533400" cy="365125"/>
          </a:xfrm>
          <a:prstGeom prst="rect">
            <a:avLst/>
          </a:prstGeom>
        </p:spPr>
        <p:txBody>
          <a:bodyPr/>
          <a:lstStyle>
            <a:lvl1pPr algn="r">
              <a:defRPr sz="800" b="1">
                <a:solidFill>
                  <a:schemeClr val="tx1"/>
                </a:solidFill>
              </a:defRPr>
            </a:lvl1pPr>
          </a:lstStyle>
          <a:p>
            <a:pPr>
              <a:defRPr/>
            </a:pPr>
            <a:r>
              <a:rPr lang="en-US"/>
              <a:t>4–</a:t>
            </a:r>
            <a:fld id="{AC9E67C3-927A-496A-B0DB-DDCEFE8C6AE4}" type="slidenum">
              <a:rPr lang="en-US" smtClean="0"/>
              <a:pPr>
                <a:defRPr/>
              </a:pPr>
              <a:t>‹#›</a:t>
            </a:fld>
            <a:endParaRPr lang="en-US"/>
          </a:p>
        </p:txBody>
      </p:sp>
    </p:spTree>
    <p:extLst>
      <p:ext uri="{BB962C8B-B14F-4D97-AF65-F5344CB8AC3E}">
        <p14:creationId xmlns:p14="http://schemas.microsoft.com/office/powerpoint/2010/main" val="1213822675"/>
      </p:ext>
    </p:extLst>
  </p:cSld>
  <p:clrMapOvr>
    <a:masterClrMapping/>
  </p:clrMapOvr>
  <p:transition spd="slow">
    <p:cut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E161091-5B16-4AB7-B8BE-6036C806BBC2}"/>
              </a:ext>
            </a:extLst>
          </p:cNvPr>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4" name="Straight Connector 12">
            <a:extLst>
              <a:ext uri="{FF2B5EF4-FFF2-40B4-BE49-F238E27FC236}">
                <a16:creationId xmlns:a16="http://schemas.microsoft.com/office/drawing/2014/main" id="{23261B55-B54F-427C-B1B0-70D87E59A7E2}"/>
              </a:ext>
            </a:extLst>
          </p:cNvPr>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5" name="Title 1"/>
          <p:cNvSpPr>
            <a:spLocks noGrp="1"/>
          </p:cNvSpPr>
          <p:nvPr>
            <p:ph type="title"/>
          </p:nvPr>
        </p:nvSpPr>
        <p:spPr>
          <a:xfrm>
            <a:off x="0" y="212646"/>
            <a:ext cx="9140332" cy="1304266"/>
          </a:xfrm>
          <a:blipFill dpi="0" rotWithShape="1">
            <a:blip r:embed="rId2">
              <a:extLst>
                <a:ext uri="{28A0092B-C50C-407E-A947-70E740481C1C}">
                  <a14:useLocalDpi xmlns:a14="http://schemas.microsoft.com/office/drawing/2010/main" val="0"/>
                </a:ext>
              </a:extLst>
            </a:blip>
            <a:srcRect/>
            <a:stretch>
              <a:fillRect/>
            </a:stretch>
          </a:blipFill>
          <a:ln w="9525">
            <a:noFill/>
            <a:miter lim="800000"/>
            <a:headEnd/>
            <a:tailEnd/>
          </a:ln>
        </p:spPr>
        <p:txBody>
          <a:bodyPr anchor="ctr"/>
          <a:lstStyle>
            <a:lvl1pPr>
              <a:defRPr lang="en-US" sz="2800" b="0" dirty="0">
                <a:solidFill>
                  <a:schemeClr val="bg1"/>
                </a:solidFill>
                <a:effectLst/>
                <a:latin typeface="+mn-lt"/>
              </a:defRPr>
            </a:lvl1pPr>
          </a:lstStyle>
          <a:p>
            <a:pPr lvl="0"/>
            <a:r>
              <a:rPr lang="en-US" dirty="0"/>
              <a:t>Click to edit Master title style</a:t>
            </a:r>
          </a:p>
        </p:txBody>
      </p:sp>
      <p:sp>
        <p:nvSpPr>
          <p:cNvPr id="6" name="Footer Placeholder 1">
            <a:extLst>
              <a:ext uri="{FF2B5EF4-FFF2-40B4-BE49-F238E27FC236}">
                <a16:creationId xmlns:a16="http://schemas.microsoft.com/office/drawing/2014/main" id="{58CDB67F-5B0D-4CD8-9D95-BF6805747E07}"/>
              </a:ext>
            </a:extLst>
          </p:cNvPr>
          <p:cNvSpPr>
            <a:spLocks noGrp="1"/>
          </p:cNvSpPr>
          <p:nvPr>
            <p:ph type="ftr" sz="quarter" idx="10"/>
          </p:nvPr>
        </p:nvSpPr>
        <p:spPr>
          <a:xfrm>
            <a:off x="2170113" y="6453188"/>
            <a:ext cx="4710112" cy="404812"/>
          </a:xfrm>
          <a:prstGeom prst="rect">
            <a:avLst/>
          </a:prstGeom>
        </p:spPr>
        <p:txBody>
          <a:bodyPr/>
          <a:lstStyle>
            <a:lvl1pPr eaLnBrk="0" hangingPunct="0">
              <a:defRPr b="1"/>
            </a:lvl1pPr>
          </a:lstStyle>
          <a:p>
            <a:pPr>
              <a:defRPr/>
            </a:pPr>
            <a:r>
              <a:rPr lang="en-US"/>
              <a:t>(c) 2016 by McGraw-Hill Education. This is proprietary material solely for authorized instructor use. Not authorized for sale or distribution in any manner. This document may not be copied, scanned, duplicated, forwarded, distributed, or posted on a website, in whole or part. </a:t>
            </a:r>
            <a:endParaRPr lang="en-US" dirty="0"/>
          </a:p>
        </p:txBody>
      </p:sp>
      <p:sp>
        <p:nvSpPr>
          <p:cNvPr id="7" name="Slide Number Placeholder 3">
            <a:extLst>
              <a:ext uri="{FF2B5EF4-FFF2-40B4-BE49-F238E27FC236}">
                <a16:creationId xmlns:a16="http://schemas.microsoft.com/office/drawing/2014/main" id="{663A5C64-C896-4F8A-A818-EF23E847309C}"/>
              </a:ext>
            </a:extLst>
          </p:cNvPr>
          <p:cNvSpPr>
            <a:spLocks noGrp="1"/>
          </p:cNvSpPr>
          <p:nvPr>
            <p:ph type="sldNum" sz="quarter" idx="11"/>
          </p:nvPr>
        </p:nvSpPr>
        <p:spPr>
          <a:xfrm>
            <a:off x="8094663" y="6419850"/>
            <a:ext cx="533400" cy="365125"/>
          </a:xfrm>
          <a:prstGeom prst="rect">
            <a:avLst/>
          </a:prstGeom>
        </p:spPr>
        <p:txBody>
          <a:bodyPr/>
          <a:lstStyle>
            <a:lvl1pPr algn="r">
              <a:defRPr sz="800" b="1">
                <a:solidFill>
                  <a:schemeClr val="tx1"/>
                </a:solidFill>
              </a:defRPr>
            </a:lvl1pPr>
          </a:lstStyle>
          <a:p>
            <a:pPr>
              <a:defRPr/>
            </a:pPr>
            <a:r>
              <a:rPr lang="en-US"/>
              <a:t>7–</a:t>
            </a:r>
            <a:fld id="{5B115E8A-6209-4182-83C8-5B58A2369524}" type="slidenum">
              <a:rPr lang="en-US" smtClean="0"/>
              <a:pPr>
                <a:defRPr/>
              </a:pPr>
              <a:t>‹#›</a:t>
            </a:fld>
            <a:endParaRPr lang="en-US"/>
          </a:p>
        </p:txBody>
      </p:sp>
    </p:spTree>
    <p:extLst>
      <p:ext uri="{BB962C8B-B14F-4D97-AF65-F5344CB8AC3E}">
        <p14:creationId xmlns:p14="http://schemas.microsoft.com/office/powerpoint/2010/main" val="2193365952"/>
      </p:ext>
    </p:extLst>
  </p:cSld>
  <p:clrMapOvr>
    <a:masterClrMapping/>
  </p:clrMapOvr>
  <p:transition spd="slow">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B96A78BC-3D04-472D-8213-67D6537DA2E0}"/>
              </a:ext>
            </a:extLst>
          </p:cNvPr>
          <p:cNvSpPr>
            <a:spLocks noGrp="1" noChangeArrowheads="1"/>
          </p:cNvSpPr>
          <p:nvPr>
            <p:ph type="title"/>
          </p:nvPr>
        </p:nvSpPr>
        <p:spPr bwMode="auto">
          <a:xfrm>
            <a:off x="457200" y="1524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CA" altLang="en-US"/>
          </a:p>
        </p:txBody>
      </p:sp>
      <p:sp>
        <p:nvSpPr>
          <p:cNvPr id="3075" name="Text Placeholder 2">
            <a:extLst>
              <a:ext uri="{FF2B5EF4-FFF2-40B4-BE49-F238E27FC236}">
                <a16:creationId xmlns:a16="http://schemas.microsoft.com/office/drawing/2014/main" id="{175F95F4-7031-4130-9D99-F1805CD1D4BE}"/>
              </a:ext>
            </a:extLst>
          </p:cNvPr>
          <p:cNvSpPr>
            <a:spLocks noGrp="1" noChangeArrowheads="1"/>
          </p:cNvSpPr>
          <p:nvPr>
            <p:ph type="body" idx="1"/>
          </p:nvPr>
        </p:nvSpPr>
        <p:spPr bwMode="auto">
          <a:xfrm>
            <a:off x="457200" y="1447800"/>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CA" altLang="en-US"/>
          </a:p>
        </p:txBody>
      </p:sp>
      <p:sp>
        <p:nvSpPr>
          <p:cNvPr id="3076" name="TextBox 12">
            <a:extLst>
              <a:ext uri="{FF2B5EF4-FFF2-40B4-BE49-F238E27FC236}">
                <a16:creationId xmlns:a16="http://schemas.microsoft.com/office/drawing/2014/main" id="{DC7923F3-204C-453B-B055-6152A783C395}"/>
              </a:ext>
            </a:extLst>
          </p:cNvPr>
          <p:cNvSpPr txBox="1">
            <a:spLocks noChangeArrowheads="1"/>
          </p:cNvSpPr>
          <p:nvPr/>
        </p:nvSpPr>
        <p:spPr bwMode="auto">
          <a:xfrm>
            <a:off x="6019800" y="6445250"/>
            <a:ext cx="2667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pPr algn="r" defTabSz="914400" eaLnBrk="1" hangingPunct="1">
              <a:defRPr/>
            </a:pPr>
            <a:r>
              <a:rPr lang="en-US" altLang="en-US" sz="700">
                <a:latin typeface="Arial" panose="020B0604020202020204" pitchFamily="34" charset="0"/>
                <a:cs typeface="Arial" panose="020B0604020202020204" pitchFamily="34" charset="0"/>
              </a:rPr>
              <a:t>LEARN</a:t>
            </a:r>
            <a:r>
              <a:rPr lang="en-US" altLang="en-US" sz="1000">
                <a:latin typeface="Arial" panose="020B0604020202020204" pitchFamily="34" charset="0"/>
                <a:cs typeface="Arial" panose="020B0604020202020204" pitchFamily="34" charset="0"/>
              </a:rPr>
              <a:t>.</a:t>
            </a:r>
            <a:r>
              <a:rPr lang="en-US" altLang="en-US" sz="700">
                <a:latin typeface="Arial" panose="020B0604020202020204" pitchFamily="34" charset="0"/>
                <a:cs typeface="Arial" panose="020B0604020202020204" pitchFamily="34" charset="0"/>
              </a:rPr>
              <a:t>UTORONTO</a:t>
            </a:r>
            <a:r>
              <a:rPr lang="en-US" altLang="en-US" sz="1000">
                <a:latin typeface="Arial" panose="020B0604020202020204" pitchFamily="34" charset="0"/>
                <a:cs typeface="Arial" panose="020B0604020202020204" pitchFamily="34" charset="0"/>
              </a:rPr>
              <a:t>.</a:t>
            </a:r>
            <a:r>
              <a:rPr lang="en-US" altLang="en-US" sz="700">
                <a:latin typeface="Arial" panose="020B0604020202020204" pitchFamily="34" charset="0"/>
                <a:cs typeface="Arial" panose="020B0604020202020204" pitchFamily="34" charset="0"/>
              </a:rPr>
              <a:t>CA</a:t>
            </a:r>
            <a:endParaRPr lang="en-CA" altLang="en-US" sz="700">
              <a:latin typeface="Arial" panose="020B0604020202020204" pitchFamily="34" charset="0"/>
              <a:cs typeface="Arial" panose="020B0604020202020204" pitchFamily="34" charset="0"/>
            </a:endParaRPr>
          </a:p>
        </p:txBody>
      </p:sp>
      <p:pic>
        <p:nvPicPr>
          <p:cNvPr id="3077" name="Picture 4">
            <a:extLst>
              <a:ext uri="{FF2B5EF4-FFF2-40B4-BE49-F238E27FC236}">
                <a16:creationId xmlns:a16="http://schemas.microsoft.com/office/drawing/2014/main" id="{23AFEFBD-A63D-4095-B8D3-A82331F759BF}"/>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b="18910"/>
          <a:stretch>
            <a:fillRect/>
          </a:stretch>
        </p:blipFill>
        <p:spPr bwMode="auto">
          <a:xfrm>
            <a:off x="7150100" y="6226175"/>
            <a:ext cx="406400"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7">
            <a:extLst>
              <a:ext uri="{FF2B5EF4-FFF2-40B4-BE49-F238E27FC236}">
                <a16:creationId xmlns:a16="http://schemas.microsoft.com/office/drawing/2014/main" id="{E1963FA4-294F-4396-9AD8-383B27E43FFF}"/>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2400" y="6164263"/>
            <a:ext cx="2667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9" name="TextBox 3">
            <a:extLst>
              <a:ext uri="{FF2B5EF4-FFF2-40B4-BE49-F238E27FC236}">
                <a16:creationId xmlns:a16="http://schemas.microsoft.com/office/drawing/2014/main" id="{1ED5723D-1108-4CFA-9A3F-F09B713CE08E}"/>
              </a:ext>
            </a:extLst>
          </p:cNvPr>
          <p:cNvSpPr txBox="1">
            <a:spLocks noChangeArrowheads="1"/>
          </p:cNvSpPr>
          <p:nvPr/>
        </p:nvSpPr>
        <p:spPr bwMode="auto">
          <a:xfrm>
            <a:off x="4229100" y="6437313"/>
            <a:ext cx="6858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algn="ctr">
              <a:defRPr/>
            </a:pPr>
            <a:fld id="{0F93AEAE-9184-4C3F-8224-2EF37CB27BC4}" type="slidenum">
              <a:rPr lang="en-CA" altLang="en-US" sz="1100" smtClean="0">
                <a:solidFill>
                  <a:srgbClr val="7F7F7F"/>
                </a:solidFill>
                <a:latin typeface="Arial" panose="020B0604020202020204" pitchFamily="34" charset="0"/>
                <a:cs typeface="Arial" panose="020B0604020202020204" pitchFamily="34" charset="0"/>
              </a:rPr>
              <a:pPr algn="ctr">
                <a:defRPr/>
              </a:pPr>
              <a:t>‹#›</a:t>
            </a:fld>
            <a:endParaRPr lang="en-CA" altLang="en-US" sz="1100">
              <a:solidFill>
                <a:srgbClr val="7F7F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65797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Lst>
  <p:txStyles>
    <p:titleStyle>
      <a:lvl1pPr algn="ctr" rtl="0" eaLnBrk="1" fontAlgn="base" hangingPunct="1">
        <a:spcBef>
          <a:spcPct val="0"/>
        </a:spcBef>
        <a:spcAft>
          <a:spcPct val="0"/>
        </a:spcAft>
        <a:defRPr sz="4400" kern="1200">
          <a:solidFill>
            <a:srgbClr val="ED1C24"/>
          </a:solidFill>
          <a:latin typeface="Arial" pitchFamily="34" charset="0"/>
          <a:ea typeface="+mj-ea"/>
          <a:cs typeface="Arial" pitchFamily="34" charset="0"/>
        </a:defRPr>
      </a:lvl1pPr>
      <a:lvl2pPr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rgbClr val="ED1C24"/>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rgbClr val="3C3C7D"/>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3C3C7D"/>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rgbClr val="3C3C7D"/>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rgbClr val="3C3C7D"/>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rgbClr val="3C3C7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Box 3">
            <a:extLst>
              <a:ext uri="{FF2B5EF4-FFF2-40B4-BE49-F238E27FC236}">
                <a16:creationId xmlns:a16="http://schemas.microsoft.com/office/drawing/2014/main" id="{502856AC-F9FD-4CBF-894E-6B4E30DAE94C}"/>
              </a:ext>
            </a:extLst>
          </p:cNvPr>
          <p:cNvSpPr txBox="1">
            <a:spLocks noChangeArrowheads="1"/>
          </p:cNvSpPr>
          <p:nvPr/>
        </p:nvSpPr>
        <p:spPr bwMode="auto">
          <a:xfrm>
            <a:off x="5105400" y="5307013"/>
            <a:ext cx="249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3C3C7D"/>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rgbClr val="3C3C7D"/>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rgbClr val="3C3C7D"/>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rgbClr val="3C3C7D"/>
                </a:solidFill>
                <a:latin typeface="Arial" panose="020B0604020202020204" pitchFamily="34" charset="0"/>
                <a:cs typeface="Arial" panose="020B0604020202020204" pitchFamily="34" charset="0"/>
              </a:defRPr>
            </a:lvl9pPr>
          </a:lstStyle>
          <a:p>
            <a:pPr>
              <a:spcBef>
                <a:spcPct val="0"/>
              </a:spcBef>
              <a:buFontTx/>
              <a:buNone/>
            </a:pPr>
            <a:r>
              <a:rPr lang="en-US" altLang="en-US" sz="1800">
                <a:solidFill>
                  <a:srgbClr val="FF0000"/>
                </a:solidFill>
                <a:latin typeface="Franklin Gothic Book" panose="020B0503020102020204" pitchFamily="34" charset="0"/>
              </a:rPr>
              <a:t> </a:t>
            </a:r>
            <a:endParaRPr lang="en-CA" altLang="en-US" sz="1800">
              <a:solidFill>
                <a:srgbClr val="FF0000"/>
              </a:solidFill>
              <a:latin typeface="Franklin Gothic Book" panose="020B0503020102020204" pitchFamily="34" charset="0"/>
            </a:endParaRPr>
          </a:p>
        </p:txBody>
      </p:sp>
      <p:sp>
        <p:nvSpPr>
          <p:cNvPr id="6" name="Title 5">
            <a:extLst>
              <a:ext uri="{FF2B5EF4-FFF2-40B4-BE49-F238E27FC236}">
                <a16:creationId xmlns:a16="http://schemas.microsoft.com/office/drawing/2014/main" id="{F68EC75C-5D8E-420C-8229-E14D3C360C2A}"/>
              </a:ext>
            </a:extLst>
          </p:cNvPr>
          <p:cNvSpPr>
            <a:spLocks noGrp="1"/>
          </p:cNvSpPr>
          <p:nvPr>
            <p:ph type="title"/>
          </p:nvPr>
        </p:nvSpPr>
        <p:spPr>
          <a:xfrm>
            <a:off x="722313" y="3886200"/>
            <a:ext cx="7772400" cy="2209800"/>
          </a:xfrm>
        </p:spPr>
        <p:txBody>
          <a:bodyPr rtlCol="0">
            <a:noAutofit/>
          </a:bodyPr>
          <a:lstStyle/>
          <a:p>
            <a:pPr eaLnBrk="1" fontAlgn="auto" hangingPunct="1">
              <a:spcAft>
                <a:spcPts val="0"/>
              </a:spcAft>
              <a:defRPr/>
            </a:pPr>
            <a:r>
              <a:rPr lang="en-CA" sz="3600" dirty="0"/>
              <a:t>Case study term assignment</a:t>
            </a:r>
            <a:endParaRPr lang="en-CA" sz="3600" dirty="0">
              <a:solidFill>
                <a:srgbClr val="FF0000"/>
              </a:solidFill>
            </a:endParaRPr>
          </a:p>
        </p:txBody>
      </p:sp>
      <p:sp>
        <p:nvSpPr>
          <p:cNvPr id="92164" name="Subtitle 6">
            <a:extLst>
              <a:ext uri="{FF2B5EF4-FFF2-40B4-BE49-F238E27FC236}">
                <a16:creationId xmlns:a16="http://schemas.microsoft.com/office/drawing/2014/main" id="{6342EF72-3EEF-406D-B769-7C9789350E6F}"/>
              </a:ext>
            </a:extLst>
          </p:cNvPr>
          <p:cNvSpPr>
            <a:spLocks noGrp="1" noChangeArrowheads="1"/>
          </p:cNvSpPr>
          <p:nvPr>
            <p:ph type="body" idx="1"/>
          </p:nvPr>
        </p:nvSpPr>
        <p:spPr>
          <a:xfrm>
            <a:off x="722313" y="2462213"/>
            <a:ext cx="7772400" cy="1500187"/>
          </a:xfrm>
        </p:spPr>
        <p:txBody>
          <a:bodyPr/>
          <a:lstStyle/>
          <a:p>
            <a:pPr eaLnBrk="1" hangingPunct="1"/>
            <a:r>
              <a:rPr lang="en-US" altLang="en-US" sz="4000" dirty="0">
                <a:solidFill>
                  <a:srgbClr val="002060"/>
                </a:solidFill>
              </a:rPr>
              <a:t>SCS00974 Business Strategy </a:t>
            </a:r>
          </a:p>
        </p:txBody>
      </p:sp>
    </p:spTree>
    <p:extLst>
      <p:ext uri="{BB962C8B-B14F-4D97-AF65-F5344CB8AC3E}">
        <p14:creationId xmlns:p14="http://schemas.microsoft.com/office/powerpoint/2010/main" val="2767046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BBF72FE5-CC4D-4D9E-8B64-6744D9CFDE76}"/>
              </a:ext>
            </a:extLst>
          </p:cNvPr>
          <p:cNvSpPr>
            <a:spLocks noGrp="1"/>
          </p:cNvSpPr>
          <p:nvPr>
            <p:ph type="title"/>
          </p:nvPr>
        </p:nvSpPr>
        <p:spPr/>
        <p:txBody>
          <a:bodyPr/>
          <a:lstStyle/>
          <a:p>
            <a:pPr eaLnBrk="1" hangingPunct="1"/>
            <a:r>
              <a:rPr lang="en-CA" altLang="en-US" dirty="0">
                <a:solidFill>
                  <a:schemeClr val="tx1"/>
                </a:solidFill>
              </a:rPr>
              <a:t>Submission guidelines</a:t>
            </a:r>
          </a:p>
        </p:txBody>
      </p:sp>
      <p:sp>
        <p:nvSpPr>
          <p:cNvPr id="136195" name="Content Placeholder 2">
            <a:extLst>
              <a:ext uri="{FF2B5EF4-FFF2-40B4-BE49-F238E27FC236}">
                <a16:creationId xmlns:a16="http://schemas.microsoft.com/office/drawing/2014/main" id="{38BE6E3C-E5B4-4C63-852E-49046D66FE57}"/>
              </a:ext>
            </a:extLst>
          </p:cNvPr>
          <p:cNvSpPr>
            <a:spLocks noGrp="1"/>
          </p:cNvSpPr>
          <p:nvPr>
            <p:ph idx="1"/>
          </p:nvPr>
        </p:nvSpPr>
        <p:spPr/>
        <p:txBody>
          <a:bodyPr/>
          <a:lstStyle/>
          <a:p>
            <a:pPr eaLnBrk="1" hangingPunct="1"/>
            <a:r>
              <a:rPr lang="en-CA" altLang="en-US"/>
              <a:t>10 pages double-spaced main report, plus up to 10 pages double-spaced appendix.</a:t>
            </a:r>
          </a:p>
          <a:p>
            <a:pPr eaLnBrk="1" hangingPunct="1"/>
            <a:r>
              <a:rPr lang="en-CA" altLang="en-US"/>
              <a:t>Analysis should be based off case study in textbook, not internet or other sources.</a:t>
            </a:r>
          </a:p>
          <a:p>
            <a:pPr eaLnBrk="1" hangingPunct="1"/>
            <a:r>
              <a:rPr lang="en-CA" altLang="en-US"/>
              <a:t>Current state of the company is not necessarily the “correct answer”</a:t>
            </a:r>
          </a:p>
        </p:txBody>
      </p:sp>
    </p:spTree>
    <p:extLst>
      <p:ext uri="{BB962C8B-B14F-4D97-AF65-F5344CB8AC3E}">
        <p14:creationId xmlns:p14="http://schemas.microsoft.com/office/powerpoint/2010/main" val="150287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91E2A4DD-38F7-4C51-9034-0AB84B0D9500}"/>
              </a:ext>
            </a:extLst>
          </p:cNvPr>
          <p:cNvSpPr>
            <a:spLocks noGrp="1"/>
          </p:cNvSpPr>
          <p:nvPr>
            <p:ph type="title"/>
          </p:nvPr>
        </p:nvSpPr>
        <p:spPr/>
        <p:txBody>
          <a:bodyPr/>
          <a:lstStyle/>
          <a:p>
            <a:pPr eaLnBrk="1" hangingPunct="1"/>
            <a:r>
              <a:rPr lang="en-CA" altLang="en-US" dirty="0">
                <a:solidFill>
                  <a:schemeClr val="tx1"/>
                </a:solidFill>
              </a:rPr>
              <a:t>Consider your audience!</a:t>
            </a:r>
            <a:br>
              <a:rPr lang="en-CA" altLang="en-US" dirty="0">
                <a:solidFill>
                  <a:schemeClr val="tx1"/>
                </a:solidFill>
              </a:rPr>
            </a:br>
            <a:r>
              <a:rPr lang="en-CA" altLang="en-US" sz="1800" dirty="0">
                <a:solidFill>
                  <a:schemeClr val="tx1"/>
                </a:solidFill>
              </a:rPr>
              <a:t>Your are presenting to the </a:t>
            </a:r>
            <a:r>
              <a:rPr lang="en-CA" altLang="en-US" sz="1800" b="1" dirty="0">
                <a:solidFill>
                  <a:schemeClr val="tx1"/>
                </a:solidFill>
              </a:rPr>
              <a:t>Board of Directors </a:t>
            </a:r>
            <a:r>
              <a:rPr lang="en-CA" altLang="en-US" sz="1800" dirty="0">
                <a:solidFill>
                  <a:schemeClr val="tx1"/>
                </a:solidFill>
              </a:rPr>
              <a:t>of The Corporation</a:t>
            </a:r>
            <a:endParaRPr lang="en-CA" altLang="en-US" dirty="0">
              <a:solidFill>
                <a:schemeClr val="tx1"/>
              </a:solidFill>
            </a:endParaRPr>
          </a:p>
        </p:txBody>
      </p:sp>
      <p:sp>
        <p:nvSpPr>
          <p:cNvPr id="137219" name="Content Placeholder 2">
            <a:extLst>
              <a:ext uri="{FF2B5EF4-FFF2-40B4-BE49-F238E27FC236}">
                <a16:creationId xmlns:a16="http://schemas.microsoft.com/office/drawing/2014/main" id="{01905DEA-8BC3-4ECF-8EE9-E221EF9C2CB6}"/>
              </a:ext>
            </a:extLst>
          </p:cNvPr>
          <p:cNvSpPr>
            <a:spLocks noGrp="1"/>
          </p:cNvSpPr>
          <p:nvPr>
            <p:ph idx="1"/>
          </p:nvPr>
        </p:nvSpPr>
        <p:spPr/>
        <p:txBody>
          <a:bodyPr/>
          <a:lstStyle/>
          <a:p>
            <a:pPr eaLnBrk="1" hangingPunct="1"/>
            <a:r>
              <a:rPr lang="en-CA" altLang="en-US"/>
              <a:t>Executive audience</a:t>
            </a:r>
          </a:p>
          <a:p>
            <a:pPr lvl="1" eaLnBrk="1" hangingPunct="1"/>
            <a:r>
              <a:rPr lang="en-CA" altLang="en-US"/>
              <a:t>Familiar with company, strategy and history</a:t>
            </a:r>
          </a:p>
          <a:p>
            <a:pPr lvl="1" eaLnBrk="1" hangingPunct="1"/>
            <a:r>
              <a:rPr lang="en-CA" altLang="en-US"/>
              <a:t>Light on background &amp; preamble</a:t>
            </a:r>
          </a:p>
          <a:p>
            <a:pPr lvl="1" eaLnBrk="1" hangingPunct="1"/>
            <a:r>
              <a:rPr lang="en-CA" altLang="en-US"/>
              <a:t>High level vs. too detailed</a:t>
            </a:r>
          </a:p>
          <a:p>
            <a:pPr lvl="1" eaLnBrk="1" hangingPunct="1"/>
            <a:r>
              <a:rPr lang="en-CA" altLang="en-US"/>
              <a:t>Get to the point, be concise, be specific about problem areas and opportunities</a:t>
            </a:r>
          </a:p>
          <a:p>
            <a:pPr lvl="1" eaLnBrk="1" hangingPunct="1"/>
            <a:r>
              <a:rPr lang="en-CA" altLang="en-US"/>
              <a:t>Support arguments with fact</a:t>
            </a:r>
          </a:p>
          <a:p>
            <a:pPr lvl="1" eaLnBrk="1" hangingPunct="1"/>
            <a:r>
              <a:rPr lang="en-CA" altLang="en-US"/>
              <a:t>Get to the WHAT, WHY, SO WHAT, and NOW WHAT</a:t>
            </a:r>
          </a:p>
        </p:txBody>
      </p:sp>
    </p:spTree>
    <p:extLst>
      <p:ext uri="{BB962C8B-B14F-4D97-AF65-F5344CB8AC3E}">
        <p14:creationId xmlns:p14="http://schemas.microsoft.com/office/powerpoint/2010/main" val="924130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60D17208-6B3E-48B1-97A2-A199DF0D55BC}"/>
              </a:ext>
            </a:extLst>
          </p:cNvPr>
          <p:cNvSpPr>
            <a:spLocks noGrp="1"/>
          </p:cNvSpPr>
          <p:nvPr>
            <p:ph type="title"/>
          </p:nvPr>
        </p:nvSpPr>
        <p:spPr/>
        <p:txBody>
          <a:bodyPr/>
          <a:lstStyle/>
          <a:p>
            <a:pPr eaLnBrk="1" hangingPunct="1"/>
            <a:r>
              <a:rPr lang="en-CA" altLang="en-US">
                <a:solidFill>
                  <a:schemeClr val="tx1"/>
                </a:solidFill>
              </a:rPr>
              <a:t>Use your space wisely</a:t>
            </a:r>
          </a:p>
        </p:txBody>
      </p:sp>
      <p:sp>
        <p:nvSpPr>
          <p:cNvPr id="138243" name="Content Placeholder 2">
            <a:extLst>
              <a:ext uri="{FF2B5EF4-FFF2-40B4-BE49-F238E27FC236}">
                <a16:creationId xmlns:a16="http://schemas.microsoft.com/office/drawing/2014/main" id="{B4F2F606-3277-4AFD-8BE1-E20BE20AF2BB}"/>
              </a:ext>
            </a:extLst>
          </p:cNvPr>
          <p:cNvSpPr>
            <a:spLocks noGrp="1"/>
          </p:cNvSpPr>
          <p:nvPr>
            <p:ph idx="1"/>
          </p:nvPr>
        </p:nvSpPr>
        <p:spPr/>
        <p:txBody>
          <a:bodyPr/>
          <a:lstStyle/>
          <a:p>
            <a:pPr eaLnBrk="1" hangingPunct="1"/>
            <a:r>
              <a:rPr lang="en-CA" altLang="en-US"/>
              <a:t>Allocate the bulk of the report to the Analysis and recommendations, not problem identification</a:t>
            </a:r>
          </a:p>
          <a:p>
            <a:pPr eaLnBrk="1" hangingPunct="1"/>
            <a:r>
              <a:rPr lang="en-CA" altLang="en-US"/>
              <a:t>Avoid large charts, graphs, lists and tables in the report (put these in the appendix)</a:t>
            </a:r>
          </a:p>
          <a:p>
            <a:pPr eaLnBrk="1" hangingPunct="1"/>
            <a:r>
              <a:rPr lang="en-CA" altLang="en-US"/>
              <a:t>Appendix may be reviewed but will not be marked.</a:t>
            </a:r>
          </a:p>
        </p:txBody>
      </p:sp>
    </p:spTree>
    <p:extLst>
      <p:ext uri="{BB962C8B-B14F-4D97-AF65-F5344CB8AC3E}">
        <p14:creationId xmlns:p14="http://schemas.microsoft.com/office/powerpoint/2010/main" val="2680387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1">
            <a:extLst>
              <a:ext uri="{FF2B5EF4-FFF2-40B4-BE49-F238E27FC236}">
                <a16:creationId xmlns:a16="http://schemas.microsoft.com/office/drawing/2014/main" id="{64891629-B95F-4918-B9BE-1774F18E25A8}"/>
              </a:ext>
            </a:extLst>
          </p:cNvPr>
          <p:cNvSpPr>
            <a:spLocks noGrp="1"/>
          </p:cNvSpPr>
          <p:nvPr>
            <p:ph type="title"/>
          </p:nvPr>
        </p:nvSpPr>
        <p:spPr/>
        <p:txBody>
          <a:bodyPr/>
          <a:lstStyle/>
          <a:p>
            <a:r>
              <a:rPr lang="en-CA" altLang="en-US">
                <a:solidFill>
                  <a:schemeClr val="tx1"/>
                </a:solidFill>
              </a:rPr>
              <a:t>Make it presentable</a:t>
            </a:r>
          </a:p>
        </p:txBody>
      </p:sp>
      <p:sp>
        <p:nvSpPr>
          <p:cNvPr id="139267" name="Content Placeholder 2">
            <a:extLst>
              <a:ext uri="{FF2B5EF4-FFF2-40B4-BE49-F238E27FC236}">
                <a16:creationId xmlns:a16="http://schemas.microsoft.com/office/drawing/2014/main" id="{ABF2356F-0B43-4AF0-951A-277673C2B828}"/>
              </a:ext>
            </a:extLst>
          </p:cNvPr>
          <p:cNvSpPr>
            <a:spLocks noGrp="1"/>
          </p:cNvSpPr>
          <p:nvPr>
            <p:ph idx="1"/>
          </p:nvPr>
        </p:nvSpPr>
        <p:spPr/>
        <p:txBody>
          <a:bodyPr/>
          <a:lstStyle/>
          <a:p>
            <a:r>
              <a:rPr lang="en-CA" altLang="en-US" sz="2800"/>
              <a:t>Summarize your key points</a:t>
            </a:r>
          </a:p>
          <a:p>
            <a:r>
              <a:rPr lang="en-CA" altLang="en-US" sz="2800"/>
              <a:t>Write it out in paragraph form – don’t forget:  “Why should I care?”</a:t>
            </a:r>
          </a:p>
          <a:p>
            <a:r>
              <a:rPr lang="en-CA" altLang="en-US" sz="2800"/>
              <a:t>Don’t include lists and tables in the case study, put them in the appendix</a:t>
            </a:r>
          </a:p>
          <a:p>
            <a:endParaRPr lang="en-CA" altLang="en-US" sz="2800"/>
          </a:p>
        </p:txBody>
      </p:sp>
    </p:spTree>
    <p:extLst>
      <p:ext uri="{BB962C8B-B14F-4D97-AF65-F5344CB8AC3E}">
        <p14:creationId xmlns:p14="http://schemas.microsoft.com/office/powerpoint/2010/main" val="1188914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a:extLst>
              <a:ext uri="{FF2B5EF4-FFF2-40B4-BE49-F238E27FC236}">
                <a16:creationId xmlns:a16="http://schemas.microsoft.com/office/drawing/2014/main" id="{95DC8E84-27CA-4197-8948-235C1FC415A9}"/>
              </a:ext>
            </a:extLst>
          </p:cNvPr>
          <p:cNvSpPr>
            <a:spLocks noGrp="1"/>
          </p:cNvSpPr>
          <p:nvPr>
            <p:ph type="title"/>
          </p:nvPr>
        </p:nvSpPr>
        <p:spPr/>
        <p:txBody>
          <a:bodyPr/>
          <a:lstStyle/>
          <a:p>
            <a:pPr eaLnBrk="1" hangingPunct="1"/>
            <a:r>
              <a:rPr lang="en-CA" altLang="en-US" dirty="0">
                <a:solidFill>
                  <a:schemeClr val="tx1"/>
                </a:solidFill>
              </a:rPr>
              <a:t>Key elements of the report</a:t>
            </a:r>
          </a:p>
        </p:txBody>
      </p:sp>
      <p:sp>
        <p:nvSpPr>
          <p:cNvPr id="3" name="Content Placeholder 2">
            <a:extLst>
              <a:ext uri="{FF2B5EF4-FFF2-40B4-BE49-F238E27FC236}">
                <a16:creationId xmlns:a16="http://schemas.microsoft.com/office/drawing/2014/main" id="{DBE17931-79EA-41B3-B5AE-9440F085DEAF}"/>
              </a:ext>
            </a:extLst>
          </p:cNvPr>
          <p:cNvSpPr>
            <a:spLocks noGrp="1"/>
          </p:cNvSpPr>
          <p:nvPr>
            <p:ph idx="1"/>
          </p:nvPr>
        </p:nvSpPr>
        <p:spPr>
          <a:xfrm>
            <a:off x="959689" y="1295400"/>
            <a:ext cx="7804150" cy="4435475"/>
          </a:xfrm>
        </p:spPr>
        <p:txBody>
          <a:bodyPr rtlCol="0">
            <a:normAutofit lnSpcReduction="10000"/>
          </a:bodyPr>
          <a:lstStyle/>
          <a:p>
            <a:pPr marL="384048" indent="-384048" eaLnBrk="1" fontAlgn="auto" hangingPunct="1">
              <a:defRPr/>
            </a:pPr>
            <a:r>
              <a:rPr lang="en-CA" sz="1600" b="1" dirty="0"/>
              <a:t>Background &amp; Identification of Problem  (10%)</a:t>
            </a:r>
          </a:p>
          <a:p>
            <a:pPr lvl="1" indent="-384048" eaLnBrk="1" fontAlgn="auto" hangingPunct="1">
              <a:defRPr/>
            </a:pPr>
            <a:r>
              <a:rPr lang="en-CA" sz="1600" dirty="0"/>
              <a:t>What are the major issues/concerns that face </a:t>
            </a:r>
            <a:r>
              <a:rPr lang="en-CA" sz="1600" u="sng" dirty="0"/>
              <a:t>the company?</a:t>
            </a:r>
            <a:endParaRPr lang="en-CA" sz="1600" dirty="0"/>
          </a:p>
          <a:p>
            <a:pPr lvl="1" indent="-384048" eaLnBrk="1" fontAlgn="auto" hangingPunct="1">
              <a:defRPr/>
            </a:pPr>
            <a:r>
              <a:rPr lang="en-CA" sz="1600" dirty="0"/>
              <a:t>i.e. why are you writing this report?</a:t>
            </a:r>
          </a:p>
          <a:p>
            <a:pPr marL="384048" indent="-384048" eaLnBrk="1" fontAlgn="auto" hangingPunct="1">
              <a:defRPr/>
            </a:pPr>
            <a:r>
              <a:rPr lang="en-CA" sz="1600" b="1" dirty="0"/>
              <a:t>Industry Analysis (20%)</a:t>
            </a:r>
          </a:p>
          <a:p>
            <a:pPr marL="915860" lvl="1" indent="-384048" eaLnBrk="1" fontAlgn="auto" hangingPunct="1">
              <a:defRPr/>
            </a:pPr>
            <a:r>
              <a:rPr lang="en-CA" sz="1600" dirty="0"/>
              <a:t>What are the dominant economic characteristics, the driving forces impacting the industry, and the industry’s key success factors?</a:t>
            </a:r>
            <a:endParaRPr lang="en-CA" sz="1600" b="1" dirty="0"/>
          </a:p>
          <a:p>
            <a:pPr marL="384048" indent="-384048" eaLnBrk="1" fontAlgn="auto" hangingPunct="1">
              <a:defRPr/>
            </a:pPr>
            <a:r>
              <a:rPr lang="en-CA" sz="1600" b="1" dirty="0"/>
              <a:t>Analysis of company and Identified problem  (40%)</a:t>
            </a:r>
          </a:p>
          <a:p>
            <a:pPr lvl="1" indent="-384048" eaLnBrk="1" fontAlgn="auto" hangingPunct="1">
              <a:defRPr/>
            </a:pPr>
            <a:r>
              <a:rPr lang="en-CA" sz="1600" dirty="0"/>
              <a:t>What information from the case leads to you cite the above as the key problem?</a:t>
            </a:r>
          </a:p>
          <a:p>
            <a:pPr marL="384048" indent="-384048" eaLnBrk="1" fontAlgn="auto" hangingPunct="1">
              <a:defRPr/>
            </a:pPr>
            <a:r>
              <a:rPr lang="en-CA" sz="1600" b="1" dirty="0"/>
              <a:t>Recommendations  (20%)</a:t>
            </a:r>
          </a:p>
          <a:p>
            <a:pPr lvl="1" indent="-384048" eaLnBrk="1" fontAlgn="auto" hangingPunct="1">
              <a:defRPr/>
            </a:pPr>
            <a:r>
              <a:rPr lang="en-CA" sz="1600" dirty="0"/>
              <a:t>What should the company do, and why? What are the implications if they do/do not carry out the recommendations?</a:t>
            </a:r>
          </a:p>
          <a:p>
            <a:pPr marL="384048" indent="-384048" eaLnBrk="1" fontAlgn="auto" hangingPunct="1">
              <a:defRPr/>
            </a:pPr>
            <a:r>
              <a:rPr lang="en-CA" sz="1600" b="1" dirty="0"/>
              <a:t>Structure and Quality of report (10%)</a:t>
            </a:r>
            <a:endParaRPr lang="en-CA" sz="2400" b="1" dirty="0"/>
          </a:p>
          <a:p>
            <a:pPr lvl="1" indent="-384048" eaLnBrk="1" fontAlgn="auto" hangingPunct="1">
              <a:defRPr/>
            </a:pPr>
            <a:r>
              <a:rPr lang="en-CA" sz="1600" dirty="0"/>
              <a:t>Proper formatting, paragraphs, sentences vs. point form.  Clear flow and messaging, correct spelling and grammar.  Use third-person, formal business writing.</a:t>
            </a:r>
            <a:endParaRPr lang="en-CA" sz="2400" dirty="0"/>
          </a:p>
          <a:p>
            <a:pPr lvl="1" indent="-384048" eaLnBrk="1" fontAlgn="auto" hangingPunct="1">
              <a:defRPr/>
            </a:pPr>
            <a:endParaRPr lang="en-CA" sz="1600" dirty="0"/>
          </a:p>
          <a:p>
            <a:pPr lvl="1" indent="-384048" eaLnBrk="1" fontAlgn="auto" hangingPunct="1">
              <a:defRPr/>
            </a:pPr>
            <a:endParaRPr lang="en-CA" sz="1600" dirty="0"/>
          </a:p>
        </p:txBody>
      </p:sp>
    </p:spTree>
    <p:extLst>
      <p:ext uri="{BB962C8B-B14F-4D97-AF65-F5344CB8AC3E}">
        <p14:creationId xmlns:p14="http://schemas.microsoft.com/office/powerpoint/2010/main" val="3006904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itle 1">
            <a:extLst>
              <a:ext uri="{FF2B5EF4-FFF2-40B4-BE49-F238E27FC236}">
                <a16:creationId xmlns:a16="http://schemas.microsoft.com/office/drawing/2014/main" id="{FBCB7CA5-009D-40F9-BAE3-A5AF0AC2066B}"/>
              </a:ext>
            </a:extLst>
          </p:cNvPr>
          <p:cNvSpPr>
            <a:spLocks noGrp="1"/>
          </p:cNvSpPr>
          <p:nvPr>
            <p:ph type="title"/>
          </p:nvPr>
        </p:nvSpPr>
        <p:spPr/>
        <p:txBody>
          <a:bodyPr/>
          <a:lstStyle/>
          <a:p>
            <a:r>
              <a:rPr lang="en-CA" altLang="en-US" b="1" dirty="0">
                <a:solidFill>
                  <a:schemeClr val="tx1"/>
                </a:solidFill>
              </a:rPr>
              <a:t>Issue Identification (10%)</a:t>
            </a:r>
          </a:p>
        </p:txBody>
      </p:sp>
      <p:sp>
        <p:nvSpPr>
          <p:cNvPr id="141314" name="Content Placeholder 2">
            <a:extLst>
              <a:ext uri="{FF2B5EF4-FFF2-40B4-BE49-F238E27FC236}">
                <a16:creationId xmlns:a16="http://schemas.microsoft.com/office/drawing/2014/main" id="{35D64B81-2CD8-4547-8BE1-EF1142508443}"/>
              </a:ext>
            </a:extLst>
          </p:cNvPr>
          <p:cNvSpPr>
            <a:spLocks noGrp="1"/>
          </p:cNvSpPr>
          <p:nvPr>
            <p:ph idx="1"/>
          </p:nvPr>
        </p:nvSpPr>
        <p:spPr>
          <a:xfrm>
            <a:off x="942974" y="1414463"/>
            <a:ext cx="7666187" cy="3581400"/>
          </a:xfrm>
        </p:spPr>
        <p:txBody>
          <a:bodyPr/>
          <a:lstStyle/>
          <a:p>
            <a:r>
              <a:rPr lang="en-CA" altLang="en-US" sz="2000" dirty="0"/>
              <a:t>Use the facts provided by the case to identify the key issue or issues facing the company you are studying.</a:t>
            </a:r>
          </a:p>
          <a:p>
            <a:r>
              <a:rPr lang="en-CA" altLang="en-US" sz="2000" dirty="0"/>
              <a:t>Identify the most important and separate them from more trivial issues. </a:t>
            </a:r>
          </a:p>
          <a:p>
            <a:r>
              <a:rPr lang="en-CA" altLang="en-US" sz="2000" dirty="0"/>
              <a:t>State the major problem or challenge facing the company</a:t>
            </a:r>
            <a:r>
              <a:rPr lang="en-CA" altLang="en-US" sz="2000" b="1" dirty="0"/>
              <a:t>. You should be able to describe each problem or challenge in one or two sentences. </a:t>
            </a:r>
            <a:r>
              <a:rPr lang="en-CA" altLang="en-US" sz="2000" dirty="0"/>
              <a:t>Explain how this problem affects the strategy or performance of the organization.</a:t>
            </a:r>
          </a:p>
          <a:p>
            <a:r>
              <a:rPr lang="en-CA" altLang="en-US" sz="2000" dirty="0"/>
              <a:t>You will need to explain </a:t>
            </a:r>
            <a:r>
              <a:rPr lang="en-CA" altLang="en-US" sz="2000" b="1" dirty="0"/>
              <a:t>why</a:t>
            </a:r>
            <a:r>
              <a:rPr lang="en-CA" altLang="en-US" sz="2000" dirty="0"/>
              <a:t> the problem occurred. </a:t>
            </a:r>
          </a:p>
          <a:p>
            <a:pPr lvl="1"/>
            <a:r>
              <a:rPr lang="en-CA" altLang="en-US" sz="1800" dirty="0"/>
              <a:t>Does the problem or challenge facing the company comes from a changing environment, new opportunities, a declining market share, or inefficient internal or external business processes? </a:t>
            </a:r>
          </a:p>
          <a:p>
            <a:endParaRPr lang="en-CA" altLang="en-US" sz="2000" dirty="0"/>
          </a:p>
        </p:txBody>
      </p:sp>
    </p:spTree>
    <p:extLst>
      <p:ext uri="{BB962C8B-B14F-4D97-AF65-F5344CB8AC3E}">
        <p14:creationId xmlns:p14="http://schemas.microsoft.com/office/powerpoint/2010/main" val="2902696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6D35FC5C-D71A-4033-B951-47AC8633AAB9}"/>
              </a:ext>
            </a:extLst>
          </p:cNvPr>
          <p:cNvSpPr>
            <a:spLocks noGrp="1"/>
          </p:cNvSpPr>
          <p:nvPr>
            <p:ph type="title"/>
          </p:nvPr>
        </p:nvSpPr>
        <p:spPr/>
        <p:txBody>
          <a:bodyPr/>
          <a:lstStyle/>
          <a:p>
            <a:r>
              <a:rPr lang="en-CA" altLang="en-US" b="1" dirty="0">
                <a:solidFill>
                  <a:schemeClr val="tx1"/>
                </a:solidFill>
              </a:rPr>
              <a:t>Industry Analysis (20%)</a:t>
            </a:r>
            <a:endParaRPr lang="en-CA" altLang="en-US" dirty="0">
              <a:solidFill>
                <a:schemeClr val="tx1"/>
              </a:solidFill>
            </a:endParaRPr>
          </a:p>
        </p:txBody>
      </p:sp>
      <p:sp>
        <p:nvSpPr>
          <p:cNvPr id="142339" name="Content Placeholder 2">
            <a:extLst>
              <a:ext uri="{FF2B5EF4-FFF2-40B4-BE49-F238E27FC236}">
                <a16:creationId xmlns:a16="http://schemas.microsoft.com/office/drawing/2014/main" id="{2F9F578A-A241-4F54-97C2-E70356F54A7E}"/>
              </a:ext>
            </a:extLst>
          </p:cNvPr>
          <p:cNvSpPr>
            <a:spLocks noGrp="1"/>
          </p:cNvSpPr>
          <p:nvPr>
            <p:ph idx="1"/>
          </p:nvPr>
        </p:nvSpPr>
        <p:spPr/>
        <p:txBody>
          <a:bodyPr/>
          <a:lstStyle/>
          <a:p>
            <a:r>
              <a:rPr lang="en-CA" altLang="en-US" sz="3200"/>
              <a:t>What are the dominant economic characteristics, the driving forces impacting the industry, and the industry’s key success factors?</a:t>
            </a:r>
          </a:p>
          <a:p>
            <a:endParaRPr lang="en-CA" altLang="en-US" sz="3600"/>
          </a:p>
        </p:txBody>
      </p:sp>
    </p:spTree>
    <p:extLst>
      <p:ext uri="{BB962C8B-B14F-4D97-AF65-F5344CB8AC3E}">
        <p14:creationId xmlns:p14="http://schemas.microsoft.com/office/powerpoint/2010/main" val="452416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43917E3F-735D-48F4-85B5-43A29C444FCE}"/>
              </a:ext>
            </a:extLst>
          </p:cNvPr>
          <p:cNvSpPr>
            <a:spLocks noGrp="1" noChangeArrowheads="1"/>
          </p:cNvSpPr>
          <p:nvPr>
            <p:ph type="title"/>
          </p:nvPr>
        </p:nvSpPr>
        <p:spPr>
          <a:xfrm>
            <a:off x="457200" y="411163"/>
            <a:ext cx="8229600" cy="1143000"/>
          </a:xfrm>
        </p:spPr>
        <p:txBody>
          <a:bodyPr/>
          <a:lstStyle/>
          <a:p>
            <a:pPr eaLnBrk="1" hangingPunct="1"/>
            <a:r>
              <a:rPr lang="en-CA" altLang="en-US" b="1" dirty="0">
                <a:solidFill>
                  <a:schemeClr val="tx1"/>
                </a:solidFill>
              </a:rPr>
              <a:t>Analysis of  company and identified problem (40% )</a:t>
            </a:r>
            <a:br>
              <a:rPr lang="en-CA" altLang="en-US" b="1" dirty="0">
                <a:solidFill>
                  <a:schemeClr val="tx1"/>
                </a:solidFill>
              </a:rPr>
            </a:br>
            <a:endParaRPr lang="en-CA" altLang="en-US" b="1" dirty="0">
              <a:solidFill>
                <a:schemeClr val="tx1"/>
              </a:solidFill>
            </a:endParaRPr>
          </a:p>
        </p:txBody>
      </p:sp>
      <p:sp>
        <p:nvSpPr>
          <p:cNvPr id="147459" name="Content Placeholder 2">
            <a:extLst>
              <a:ext uri="{FF2B5EF4-FFF2-40B4-BE49-F238E27FC236}">
                <a16:creationId xmlns:a16="http://schemas.microsoft.com/office/drawing/2014/main" id="{F91B3309-9EFC-4BCE-8127-B05E715BA913}"/>
              </a:ext>
            </a:extLst>
          </p:cNvPr>
          <p:cNvSpPr>
            <a:spLocks noGrp="1" noChangeArrowheads="1"/>
          </p:cNvSpPr>
          <p:nvPr>
            <p:ph idx="1"/>
          </p:nvPr>
        </p:nvSpPr>
        <p:spPr/>
        <p:txBody>
          <a:bodyPr/>
          <a:lstStyle/>
          <a:p>
            <a:pPr eaLnBrk="1" hangingPunct="1"/>
            <a:endParaRPr lang="en-CA" altLang="en-US" sz="1200"/>
          </a:p>
          <a:p>
            <a:pPr eaLnBrk="1" hangingPunct="1"/>
            <a:r>
              <a:rPr lang="en-CA" altLang="en-US" sz="1600"/>
              <a:t>What are the company’s core competencies and does the company have any resource strengths or competitive capabilities that qualify as a distinctive competence?</a:t>
            </a:r>
          </a:p>
          <a:p>
            <a:pPr eaLnBrk="1" hangingPunct="1"/>
            <a:r>
              <a:rPr lang="en-CA" altLang="en-US" sz="1600"/>
              <a:t>What are the key elements of the company strategy? Which one of the five generic competitive strategies most closely approximates the competitive approach that the company is employing? </a:t>
            </a:r>
          </a:p>
          <a:p>
            <a:pPr eaLnBrk="1" hangingPunct="1"/>
            <a:r>
              <a:rPr lang="en-CA" altLang="en-US" sz="1600"/>
              <a:t>Comment on company financial performance.</a:t>
            </a:r>
          </a:p>
          <a:p>
            <a:pPr eaLnBrk="1" hangingPunct="1"/>
            <a:r>
              <a:rPr lang="en-CA" altLang="en-US" sz="1600"/>
              <a:t>How does the company compare to rivals in terms of competitive strength? </a:t>
            </a:r>
          </a:p>
          <a:p>
            <a:pPr eaLnBrk="1" hangingPunct="1"/>
            <a:r>
              <a:rPr lang="en-CA" altLang="en-US" sz="1600"/>
              <a:t>What information from the case supports your problem identification?   (Why are the issues a problem for your company?)</a:t>
            </a:r>
          </a:p>
          <a:p>
            <a:pPr eaLnBrk="1" hangingPunct="1"/>
            <a:r>
              <a:rPr lang="en-CA" altLang="en-US" sz="1600"/>
              <a:t>You will have a lot of data from the case – be selective.</a:t>
            </a:r>
          </a:p>
          <a:p>
            <a:pPr lvl="1" eaLnBrk="1" hangingPunct="1"/>
            <a:r>
              <a:rPr lang="en-CA" altLang="en-US" sz="1600"/>
              <a:t>SWOT</a:t>
            </a:r>
          </a:p>
          <a:p>
            <a:pPr lvl="1" eaLnBrk="1" hangingPunct="1"/>
            <a:r>
              <a:rPr lang="en-CA" altLang="en-US" sz="1600"/>
              <a:t>PESTEL</a:t>
            </a:r>
          </a:p>
          <a:p>
            <a:pPr lvl="1" eaLnBrk="1" hangingPunct="1"/>
            <a:r>
              <a:rPr lang="en-CA" altLang="en-US" sz="1600"/>
              <a:t>Strategic Group Map.</a:t>
            </a:r>
          </a:p>
          <a:p>
            <a:pPr lvl="1" eaLnBrk="1" hangingPunct="1"/>
            <a:r>
              <a:rPr lang="en-CA" altLang="en-US" sz="1600"/>
              <a:t>Etc.</a:t>
            </a:r>
          </a:p>
          <a:p>
            <a:pPr eaLnBrk="1" hangingPunct="1"/>
            <a:endParaRPr lang="en-CA" altLang="en-US" sz="1200"/>
          </a:p>
        </p:txBody>
      </p:sp>
    </p:spTree>
    <p:extLst>
      <p:ext uri="{BB962C8B-B14F-4D97-AF65-F5344CB8AC3E}">
        <p14:creationId xmlns:p14="http://schemas.microsoft.com/office/powerpoint/2010/main" val="737589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3">
            <a:extLst>
              <a:ext uri="{FF2B5EF4-FFF2-40B4-BE49-F238E27FC236}">
                <a16:creationId xmlns:a16="http://schemas.microsoft.com/office/drawing/2014/main" id="{0317E9B9-9E2D-49DF-84B1-6F29CE4FDC25}"/>
              </a:ext>
            </a:extLst>
          </p:cNvPr>
          <p:cNvSpPr>
            <a:spLocks noGrp="1"/>
          </p:cNvSpPr>
          <p:nvPr>
            <p:ph type="title"/>
          </p:nvPr>
        </p:nvSpPr>
        <p:spPr/>
        <p:txBody>
          <a:bodyPr/>
          <a:lstStyle/>
          <a:p>
            <a:pPr eaLnBrk="1" hangingPunct="1"/>
            <a:r>
              <a:rPr lang="en-CA" altLang="en-US" dirty="0">
                <a:solidFill>
                  <a:schemeClr val="tx1"/>
                </a:solidFill>
              </a:rPr>
              <a:t>Stating Facts vs. Analysis</a:t>
            </a:r>
            <a:br>
              <a:rPr lang="en-CA" altLang="en-US" dirty="0">
                <a:solidFill>
                  <a:schemeClr val="tx1"/>
                </a:solidFill>
              </a:rPr>
            </a:br>
            <a:r>
              <a:rPr lang="en-CA" altLang="en-US" sz="3200" dirty="0">
                <a:solidFill>
                  <a:schemeClr val="tx1"/>
                </a:solidFill>
              </a:rPr>
              <a:t>Example:  XYZ Corporation</a:t>
            </a:r>
            <a:endParaRPr lang="en-CA" altLang="en-US" dirty="0">
              <a:solidFill>
                <a:schemeClr val="tx1"/>
              </a:solidFill>
            </a:endParaRPr>
          </a:p>
        </p:txBody>
      </p:sp>
      <p:sp>
        <p:nvSpPr>
          <p:cNvPr id="144387" name="Text Placeholder 4">
            <a:extLst>
              <a:ext uri="{FF2B5EF4-FFF2-40B4-BE49-F238E27FC236}">
                <a16:creationId xmlns:a16="http://schemas.microsoft.com/office/drawing/2014/main" id="{82840373-CBD1-4F93-9D4B-F026BBD5B3AB}"/>
              </a:ext>
            </a:extLst>
          </p:cNvPr>
          <p:cNvSpPr>
            <a:spLocks noGrp="1"/>
          </p:cNvSpPr>
          <p:nvPr>
            <p:ph type="body" idx="1"/>
          </p:nvPr>
        </p:nvSpPr>
        <p:spPr/>
        <p:txBody>
          <a:bodyPr/>
          <a:lstStyle/>
          <a:p>
            <a:pPr eaLnBrk="1" hangingPunct="1">
              <a:spcBef>
                <a:spcPct val="0"/>
              </a:spcBef>
              <a:spcAft>
                <a:spcPct val="0"/>
              </a:spcAft>
            </a:pPr>
            <a:r>
              <a:rPr lang="en-CA" altLang="en-US"/>
              <a:t>Facts: Financial Results</a:t>
            </a:r>
          </a:p>
        </p:txBody>
      </p:sp>
      <p:sp>
        <p:nvSpPr>
          <p:cNvPr id="144388" name="Content Placeholder 5">
            <a:extLst>
              <a:ext uri="{FF2B5EF4-FFF2-40B4-BE49-F238E27FC236}">
                <a16:creationId xmlns:a16="http://schemas.microsoft.com/office/drawing/2014/main" id="{48FF574D-A3DB-4485-9862-54A2E6F0915A}"/>
              </a:ext>
            </a:extLst>
          </p:cNvPr>
          <p:cNvSpPr>
            <a:spLocks noGrp="1"/>
          </p:cNvSpPr>
          <p:nvPr>
            <p:ph sz="half" idx="2"/>
          </p:nvPr>
        </p:nvSpPr>
        <p:spPr/>
        <p:txBody>
          <a:bodyPr/>
          <a:lstStyle/>
          <a:p>
            <a:pPr eaLnBrk="1" hangingPunct="1"/>
            <a:r>
              <a:rPr lang="en-CA" altLang="en-US"/>
              <a:t>XYZ Corp. posted earnings of $567 M in 2015, vs $ 462 M in 2014.  Profit declined from $75 M in 2014 to $50 M in 2015.</a:t>
            </a:r>
          </a:p>
        </p:txBody>
      </p:sp>
      <p:sp>
        <p:nvSpPr>
          <p:cNvPr id="144389" name="Text Placeholder 6">
            <a:extLst>
              <a:ext uri="{FF2B5EF4-FFF2-40B4-BE49-F238E27FC236}">
                <a16:creationId xmlns:a16="http://schemas.microsoft.com/office/drawing/2014/main" id="{1F2E2D82-AA5F-46C6-A7E2-37CEFEB3869D}"/>
              </a:ext>
            </a:extLst>
          </p:cNvPr>
          <p:cNvSpPr>
            <a:spLocks noGrp="1"/>
          </p:cNvSpPr>
          <p:nvPr>
            <p:ph type="body" sz="quarter" idx="3"/>
          </p:nvPr>
        </p:nvSpPr>
        <p:spPr>
          <a:xfrm>
            <a:off x="4864099" y="1981200"/>
            <a:ext cx="3603625" cy="823913"/>
          </a:xfrm>
        </p:spPr>
        <p:txBody>
          <a:bodyPr/>
          <a:lstStyle/>
          <a:p>
            <a:pPr eaLnBrk="1" hangingPunct="1">
              <a:spcBef>
                <a:spcPct val="0"/>
              </a:spcBef>
              <a:spcAft>
                <a:spcPct val="0"/>
              </a:spcAft>
            </a:pPr>
            <a:r>
              <a:rPr lang="en-CA" altLang="en-US" dirty="0"/>
              <a:t>Analysis: Financial Results</a:t>
            </a:r>
          </a:p>
        </p:txBody>
      </p:sp>
      <p:sp>
        <p:nvSpPr>
          <p:cNvPr id="8" name="Content Placeholder 7">
            <a:extLst>
              <a:ext uri="{FF2B5EF4-FFF2-40B4-BE49-F238E27FC236}">
                <a16:creationId xmlns:a16="http://schemas.microsoft.com/office/drawing/2014/main" id="{77205322-6D85-499E-9C6B-8809A62F6A2E}"/>
              </a:ext>
            </a:extLst>
          </p:cNvPr>
          <p:cNvSpPr>
            <a:spLocks noGrp="1"/>
          </p:cNvSpPr>
          <p:nvPr>
            <p:ph sz="quarter" idx="4"/>
          </p:nvPr>
        </p:nvSpPr>
        <p:spPr/>
        <p:txBody>
          <a:bodyPr rtlCol="0">
            <a:normAutofit lnSpcReduction="10000"/>
          </a:bodyPr>
          <a:lstStyle/>
          <a:p>
            <a:pPr marL="384048" indent="-384048" eaLnBrk="1" fontAlgn="auto" hangingPunct="1">
              <a:defRPr/>
            </a:pPr>
            <a:r>
              <a:rPr lang="en-CA" dirty="0"/>
              <a:t>XYZ Corp showed significant revenue growth in 2015, due to the sale of it’s widgets division.  Increased competition forced the company to lower prices, and profits suffered accordingly.</a:t>
            </a:r>
          </a:p>
        </p:txBody>
      </p:sp>
      <p:sp>
        <p:nvSpPr>
          <p:cNvPr id="144391" name="TextBox 1">
            <a:extLst>
              <a:ext uri="{FF2B5EF4-FFF2-40B4-BE49-F238E27FC236}">
                <a16:creationId xmlns:a16="http://schemas.microsoft.com/office/drawing/2014/main" id="{5FA50143-F965-4A30-95E2-AF720F849970}"/>
              </a:ext>
            </a:extLst>
          </p:cNvPr>
          <p:cNvSpPr txBox="1">
            <a:spLocks noChangeArrowheads="1"/>
          </p:cNvSpPr>
          <p:nvPr/>
        </p:nvSpPr>
        <p:spPr bwMode="auto">
          <a:xfrm>
            <a:off x="3290888" y="6116638"/>
            <a:ext cx="2676525" cy="3683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CA" altLang="en-US" sz="1800" b="0" i="1" u="none" strike="noStrike" kern="1200" cap="none" spc="0" normalizeH="0" baseline="0" noProof="0">
                <a:ln>
                  <a:noFill/>
                </a:ln>
                <a:solidFill>
                  <a:srgbClr val="000000"/>
                </a:solidFill>
                <a:effectLst/>
                <a:uLnTx/>
                <a:uFillTx/>
                <a:latin typeface="Franklin Gothic Book" panose="020B0503020102020204" pitchFamily="34" charset="0"/>
                <a:ea typeface="+mn-ea"/>
                <a:cs typeface="+mn-cs"/>
              </a:rPr>
              <a:t>Tell me why I should care!</a:t>
            </a:r>
          </a:p>
        </p:txBody>
      </p:sp>
    </p:spTree>
    <p:extLst>
      <p:ext uri="{BB962C8B-B14F-4D97-AF65-F5344CB8AC3E}">
        <p14:creationId xmlns:p14="http://schemas.microsoft.com/office/powerpoint/2010/main" val="1521535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3">
            <a:extLst>
              <a:ext uri="{FF2B5EF4-FFF2-40B4-BE49-F238E27FC236}">
                <a16:creationId xmlns:a16="http://schemas.microsoft.com/office/drawing/2014/main" id="{2D6AC75C-D798-4ACB-B874-0D6FECFE9800}"/>
              </a:ext>
            </a:extLst>
          </p:cNvPr>
          <p:cNvSpPr>
            <a:spLocks noGrp="1"/>
          </p:cNvSpPr>
          <p:nvPr>
            <p:ph type="title"/>
          </p:nvPr>
        </p:nvSpPr>
        <p:spPr/>
        <p:txBody>
          <a:bodyPr/>
          <a:lstStyle/>
          <a:p>
            <a:r>
              <a:rPr lang="en-CA" altLang="en-US" b="1" dirty="0">
                <a:solidFill>
                  <a:schemeClr val="tx1"/>
                </a:solidFill>
              </a:rPr>
              <a:t>Recommendations (20%)</a:t>
            </a:r>
          </a:p>
        </p:txBody>
      </p:sp>
      <p:sp>
        <p:nvSpPr>
          <p:cNvPr id="145411" name="Content Placeholder 4">
            <a:extLst>
              <a:ext uri="{FF2B5EF4-FFF2-40B4-BE49-F238E27FC236}">
                <a16:creationId xmlns:a16="http://schemas.microsoft.com/office/drawing/2014/main" id="{7793A56D-ECDE-4187-9E09-7AB72DFE518A}"/>
              </a:ext>
            </a:extLst>
          </p:cNvPr>
          <p:cNvSpPr>
            <a:spLocks noGrp="1"/>
          </p:cNvSpPr>
          <p:nvPr>
            <p:ph idx="1"/>
          </p:nvPr>
        </p:nvSpPr>
        <p:spPr/>
        <p:txBody>
          <a:bodyPr/>
          <a:lstStyle/>
          <a:p>
            <a:r>
              <a:rPr lang="en-CA" altLang="en-US" sz="3200"/>
              <a:t>What should the company do, and why? What are the implications if they do/do not carry out the recommendations?</a:t>
            </a:r>
          </a:p>
          <a:p>
            <a:endParaRPr lang="en-CA" altLang="en-US" sz="3200"/>
          </a:p>
        </p:txBody>
      </p:sp>
      <p:sp>
        <p:nvSpPr>
          <p:cNvPr id="145412" name="Slide Number Placeholder 2">
            <a:extLst>
              <a:ext uri="{FF2B5EF4-FFF2-40B4-BE49-F238E27FC236}">
                <a16:creationId xmlns:a16="http://schemas.microsoft.com/office/drawing/2014/main" id="{CE63DA27-ABDF-4B5D-A4A4-88E41DA021E0}"/>
              </a:ext>
            </a:extLst>
          </p:cNvPr>
          <p:cNvSpPr>
            <a:spLocks noGrp="1"/>
          </p:cNvSpPr>
          <p:nvPr>
            <p:ph type="sldNum" sz="quarter" idx="4294967295"/>
          </p:nvPr>
        </p:nvSpPr>
        <p:spPr bwMode="auto">
          <a:xfrm>
            <a:off x="7947025" y="6453188"/>
            <a:ext cx="1196975" cy="4048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191B0E"/>
                </a:solidFill>
                <a:effectLst/>
                <a:uLnTx/>
                <a:uFillTx/>
                <a:latin typeface="Franklin Gothic Book" panose="020B0503020102020204" pitchFamily="34" charset="0"/>
                <a:ea typeface="+mn-ea"/>
                <a:cs typeface="+mn-cs"/>
              </a:rPr>
              <a:t>9–</a:t>
            </a:r>
            <a:fld id="{07F7C127-81EB-4351-A4CA-0889C8F33D27}" type="slidenum">
              <a:rPr kumimoji="0" lang="en-US" altLang="en-US" sz="1800" b="0" i="0" u="none" strike="noStrike" kern="1200" cap="none" spc="0" normalizeH="0" baseline="0" noProof="0" smtClean="0">
                <a:ln>
                  <a:noFill/>
                </a:ln>
                <a:solidFill>
                  <a:srgbClr val="191B0E"/>
                </a:solidFill>
                <a:effectLst/>
                <a:uLnTx/>
                <a:uFillTx/>
                <a:latin typeface="Franklin Gothic Book" panose="020B0503020102020204" pitchFamily="34" charset="0"/>
                <a:ea typeface="+mn-ea"/>
                <a:cs typeface="+mn-cs"/>
              </a:rPr>
              <a:pPr marL="0" marR="0" lvl="0" indent="0" algn="l" defTabSz="457200" rtl="0" eaLnBrk="0" fontAlgn="base" latinLnBrk="0" hangingPunct="0">
                <a:lnSpc>
                  <a:spcPct val="100000"/>
                </a:lnSpc>
                <a:spcBef>
                  <a:spcPct val="0"/>
                </a:spcBef>
                <a:spcAft>
                  <a:spcPct val="0"/>
                </a:spcAft>
                <a:buClrTx/>
                <a:buSzTx/>
                <a:buFontTx/>
                <a:buNone/>
                <a:tabLst/>
                <a:defRPr/>
              </a:pPr>
              <a:t>11</a:t>
            </a:fld>
            <a:endParaRPr kumimoji="0" lang="en-US" altLang="en-US" sz="1800" b="0" i="0" u="none" strike="noStrike" kern="1200" cap="none" spc="0" normalizeH="0" baseline="0" noProof="0">
              <a:ln>
                <a:noFill/>
              </a:ln>
              <a:solidFill>
                <a:srgbClr val="191B0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818080464"/>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a:extLst>
              <a:ext uri="{FF2B5EF4-FFF2-40B4-BE49-F238E27FC236}">
                <a16:creationId xmlns:a16="http://schemas.microsoft.com/office/drawing/2014/main" id="{FA6987AC-EFB2-406D-9557-FF9A51D2394A}"/>
              </a:ext>
            </a:extLst>
          </p:cNvPr>
          <p:cNvSpPr>
            <a:spLocks noGrp="1"/>
          </p:cNvSpPr>
          <p:nvPr>
            <p:ph type="title"/>
          </p:nvPr>
        </p:nvSpPr>
        <p:spPr/>
        <p:txBody>
          <a:bodyPr/>
          <a:lstStyle/>
          <a:p>
            <a:pPr eaLnBrk="1" hangingPunct="1"/>
            <a:r>
              <a:rPr lang="en-CA" altLang="en-US" sz="3600" dirty="0">
                <a:solidFill>
                  <a:schemeClr val="tx1"/>
                </a:solidFill>
              </a:rPr>
              <a:t>Make SMART Recommendations</a:t>
            </a:r>
            <a:br>
              <a:rPr lang="en-CA" altLang="en-US" dirty="0">
                <a:solidFill>
                  <a:schemeClr val="tx1"/>
                </a:solidFill>
              </a:rPr>
            </a:br>
            <a:r>
              <a:rPr lang="en-CA" altLang="en-US" sz="2200" dirty="0">
                <a:solidFill>
                  <a:schemeClr val="tx1"/>
                </a:solidFill>
              </a:rPr>
              <a:t>(</a:t>
            </a:r>
            <a:r>
              <a:rPr lang="en-CA" altLang="en-US" sz="2200" b="1" dirty="0">
                <a:solidFill>
                  <a:schemeClr val="tx1"/>
                </a:solidFill>
              </a:rPr>
              <a:t>S</a:t>
            </a:r>
            <a:r>
              <a:rPr lang="en-CA" altLang="en-US" sz="2200" dirty="0">
                <a:solidFill>
                  <a:schemeClr val="tx1"/>
                </a:solidFill>
              </a:rPr>
              <a:t>pecific, </a:t>
            </a:r>
            <a:r>
              <a:rPr lang="en-CA" altLang="en-US" sz="2200" b="1" dirty="0">
                <a:solidFill>
                  <a:schemeClr val="tx1"/>
                </a:solidFill>
              </a:rPr>
              <a:t>M</a:t>
            </a:r>
            <a:r>
              <a:rPr lang="en-CA" altLang="en-US" sz="2200" dirty="0">
                <a:solidFill>
                  <a:schemeClr val="tx1"/>
                </a:solidFill>
              </a:rPr>
              <a:t>easurable, </a:t>
            </a:r>
            <a:r>
              <a:rPr lang="en-CA" altLang="en-US" sz="2200" b="1" dirty="0">
                <a:solidFill>
                  <a:schemeClr val="tx1"/>
                </a:solidFill>
              </a:rPr>
              <a:t>A</a:t>
            </a:r>
            <a:r>
              <a:rPr lang="en-CA" altLang="en-US" sz="2200" dirty="0">
                <a:solidFill>
                  <a:schemeClr val="tx1"/>
                </a:solidFill>
              </a:rPr>
              <a:t>ttainable, </a:t>
            </a:r>
            <a:r>
              <a:rPr lang="en-CA" altLang="en-US" sz="2200" b="1" dirty="0">
                <a:solidFill>
                  <a:schemeClr val="tx1"/>
                </a:solidFill>
              </a:rPr>
              <a:t>R</a:t>
            </a:r>
            <a:r>
              <a:rPr lang="en-CA" altLang="en-US" sz="2200" dirty="0">
                <a:solidFill>
                  <a:schemeClr val="tx1"/>
                </a:solidFill>
              </a:rPr>
              <a:t>ealistic, </a:t>
            </a:r>
            <a:r>
              <a:rPr lang="en-CA" altLang="en-US" sz="2200" b="1" dirty="0">
                <a:solidFill>
                  <a:schemeClr val="tx1"/>
                </a:solidFill>
              </a:rPr>
              <a:t>T</a:t>
            </a:r>
            <a:r>
              <a:rPr lang="en-CA" altLang="en-US" sz="2200" dirty="0">
                <a:solidFill>
                  <a:schemeClr val="tx1"/>
                </a:solidFill>
              </a:rPr>
              <a:t>ime-bound)</a:t>
            </a:r>
            <a:endParaRPr lang="en-CA" altLang="en-US" dirty="0">
              <a:solidFill>
                <a:schemeClr val="tx1"/>
              </a:solidFill>
            </a:endParaRPr>
          </a:p>
        </p:txBody>
      </p:sp>
      <p:sp>
        <p:nvSpPr>
          <p:cNvPr id="7" name="Content Placeholder 6">
            <a:extLst>
              <a:ext uri="{FF2B5EF4-FFF2-40B4-BE49-F238E27FC236}">
                <a16:creationId xmlns:a16="http://schemas.microsoft.com/office/drawing/2014/main" id="{2177587C-FF2A-4355-B828-2F765B29D617}"/>
              </a:ext>
            </a:extLst>
          </p:cNvPr>
          <p:cNvSpPr>
            <a:spLocks noGrp="1"/>
          </p:cNvSpPr>
          <p:nvPr>
            <p:ph idx="1"/>
          </p:nvPr>
        </p:nvSpPr>
        <p:spPr>
          <a:xfrm>
            <a:off x="1028700" y="1954213"/>
            <a:ext cx="7813675" cy="3913187"/>
          </a:xfrm>
        </p:spPr>
        <p:txBody>
          <a:bodyPr rtlCol="0">
            <a:normAutofit fontScale="62500" lnSpcReduction="20000"/>
          </a:bodyPr>
          <a:lstStyle/>
          <a:p>
            <a:pPr marL="0" indent="0" eaLnBrk="1" fontAlgn="auto" hangingPunct="1">
              <a:buFont typeface="Franklin Gothic Book" panose="020B0503020102020204" pitchFamily="34" charset="0"/>
              <a:buNone/>
              <a:defRPr/>
            </a:pPr>
            <a:r>
              <a:rPr lang="en-CA" b="1" dirty="0"/>
              <a:t>Examples of SMART recommendations</a:t>
            </a:r>
          </a:p>
          <a:p>
            <a:pPr marL="384048" indent="-384048" eaLnBrk="1" fontAlgn="auto" hangingPunct="1">
              <a:defRPr/>
            </a:pPr>
            <a:r>
              <a:rPr lang="en-CA" b="1" dirty="0"/>
              <a:t>Specific</a:t>
            </a:r>
            <a:r>
              <a:rPr lang="en-CA" dirty="0"/>
              <a:t> – XYZ corp. should open an office in Bolivia</a:t>
            </a:r>
          </a:p>
          <a:p>
            <a:pPr marL="384048" indent="-384048" eaLnBrk="1" fontAlgn="auto" hangingPunct="1">
              <a:defRPr/>
            </a:pPr>
            <a:r>
              <a:rPr lang="en-CA" b="1" dirty="0"/>
              <a:t>Measurable</a:t>
            </a:r>
            <a:r>
              <a:rPr lang="en-CA" dirty="0"/>
              <a:t> – Increase sales of product “A” by 10%</a:t>
            </a:r>
          </a:p>
          <a:p>
            <a:pPr marL="384048" indent="-384048" eaLnBrk="1" fontAlgn="auto" hangingPunct="1">
              <a:defRPr/>
            </a:pPr>
            <a:r>
              <a:rPr lang="en-CA" b="1" dirty="0"/>
              <a:t>Attainable</a:t>
            </a:r>
            <a:r>
              <a:rPr lang="en-CA" dirty="0"/>
              <a:t> – Overtake closest competitor in market share</a:t>
            </a:r>
          </a:p>
          <a:p>
            <a:pPr marL="384048" indent="-384048" eaLnBrk="1" fontAlgn="auto" hangingPunct="1">
              <a:defRPr/>
            </a:pPr>
            <a:r>
              <a:rPr lang="en-CA" b="1" dirty="0"/>
              <a:t>Realistic</a:t>
            </a:r>
            <a:r>
              <a:rPr lang="en-CA" dirty="0"/>
              <a:t> – Avoid overly ambitious recommendations, or ones that require resources not currently available in the specified time frame</a:t>
            </a:r>
          </a:p>
          <a:p>
            <a:pPr marL="384048" indent="-384048" eaLnBrk="1" fontAlgn="auto" hangingPunct="1">
              <a:defRPr/>
            </a:pPr>
            <a:r>
              <a:rPr lang="en-CA" b="1" dirty="0"/>
              <a:t>Time-bound</a:t>
            </a:r>
            <a:r>
              <a:rPr lang="en-CA" dirty="0"/>
              <a:t> – i.e. in the next 2 years, by the end of the season, before the patent expires</a:t>
            </a:r>
          </a:p>
          <a:p>
            <a:pPr marL="384048" indent="-384048" eaLnBrk="1" fontAlgn="auto" hangingPunct="1">
              <a:defRPr/>
            </a:pPr>
            <a:endParaRPr lang="en-CA" dirty="0"/>
          </a:p>
          <a:p>
            <a:pPr marL="0" indent="0" eaLnBrk="1" fontAlgn="auto" hangingPunct="1">
              <a:buFont typeface="Franklin Gothic Book" panose="020B0503020102020204" pitchFamily="34" charset="0"/>
              <a:buNone/>
              <a:defRPr/>
            </a:pPr>
            <a:r>
              <a:rPr lang="en-CA" dirty="0">
                <a:solidFill>
                  <a:srgbClr val="00B050"/>
                </a:solidFill>
              </a:rPr>
              <a:t>HINT:  The most important recommendations will have to do with improving performance, not necessarily structure, support functions, or mission/vision.</a:t>
            </a:r>
          </a:p>
        </p:txBody>
      </p:sp>
    </p:spTree>
    <p:extLst>
      <p:ext uri="{BB962C8B-B14F-4D97-AF65-F5344CB8AC3E}">
        <p14:creationId xmlns:p14="http://schemas.microsoft.com/office/powerpoint/2010/main" val="334815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66F8BAA8-A157-4EA8-94FF-7A766395D998}"/>
              </a:ext>
            </a:extLst>
          </p:cNvPr>
          <p:cNvSpPr>
            <a:spLocks noGrp="1"/>
          </p:cNvSpPr>
          <p:nvPr>
            <p:ph type="title"/>
          </p:nvPr>
        </p:nvSpPr>
        <p:spPr/>
        <p:txBody>
          <a:bodyPr/>
          <a:lstStyle/>
          <a:p>
            <a:r>
              <a:rPr lang="en-CA" altLang="en-US" dirty="0">
                <a:solidFill>
                  <a:schemeClr val="tx1"/>
                </a:solidFill>
              </a:rPr>
              <a:t>Connect Analysis with Recommendations</a:t>
            </a:r>
          </a:p>
        </p:txBody>
      </p:sp>
      <p:sp>
        <p:nvSpPr>
          <p:cNvPr id="147459" name="Content Placeholder 2">
            <a:extLst>
              <a:ext uri="{FF2B5EF4-FFF2-40B4-BE49-F238E27FC236}">
                <a16:creationId xmlns:a16="http://schemas.microsoft.com/office/drawing/2014/main" id="{386F201C-1306-44B2-BFD2-5EBD225F1863}"/>
              </a:ext>
            </a:extLst>
          </p:cNvPr>
          <p:cNvSpPr>
            <a:spLocks noGrp="1"/>
          </p:cNvSpPr>
          <p:nvPr>
            <p:ph idx="1"/>
          </p:nvPr>
        </p:nvSpPr>
        <p:spPr/>
        <p:txBody>
          <a:bodyPr/>
          <a:lstStyle/>
          <a:p>
            <a:r>
              <a:rPr lang="en-CA" altLang="en-US" sz="2800"/>
              <a:t>Analysis identified the “</a:t>
            </a:r>
            <a:r>
              <a:rPr lang="en-CA" altLang="en-US" sz="2800" b="1"/>
              <a:t>What?</a:t>
            </a:r>
            <a:r>
              <a:rPr lang="en-CA" altLang="en-US" sz="2800"/>
              <a:t>” and “</a:t>
            </a:r>
            <a:r>
              <a:rPr lang="en-CA" altLang="en-US" sz="2800" b="1"/>
              <a:t>So What?”</a:t>
            </a:r>
          </a:p>
          <a:p>
            <a:endParaRPr lang="en-CA" altLang="en-US" sz="2800"/>
          </a:p>
          <a:p>
            <a:r>
              <a:rPr lang="en-CA" altLang="en-US" sz="2800"/>
              <a:t>Recommendations need to answer the “</a:t>
            </a:r>
            <a:r>
              <a:rPr lang="en-CA" altLang="en-US" sz="2800" b="1"/>
              <a:t>Now What?”</a:t>
            </a:r>
          </a:p>
        </p:txBody>
      </p:sp>
    </p:spTree>
    <p:extLst>
      <p:ext uri="{BB962C8B-B14F-4D97-AF65-F5344CB8AC3E}">
        <p14:creationId xmlns:p14="http://schemas.microsoft.com/office/powerpoint/2010/main" val="2633872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BA239A-9E74-49C8-95F5-E88AD024D5AB}"/>
              </a:ext>
            </a:extLst>
          </p:cNvPr>
          <p:cNvSpPr>
            <a:spLocks noGrp="1"/>
          </p:cNvSpPr>
          <p:nvPr>
            <p:ph type="ctrTitle"/>
          </p:nvPr>
        </p:nvSpPr>
        <p:spPr/>
        <p:txBody>
          <a:bodyPr anchor="ctr"/>
          <a:lstStyle/>
          <a:p>
            <a:pPr>
              <a:defRPr/>
            </a:pPr>
            <a:r>
              <a:rPr lang="en-CA" sz="4800" dirty="0">
                <a:solidFill>
                  <a:schemeClr val="tx1"/>
                </a:solidFill>
              </a:rPr>
              <a:t>Case Study Example</a:t>
            </a:r>
          </a:p>
        </p:txBody>
      </p:sp>
      <p:sp>
        <p:nvSpPr>
          <p:cNvPr id="148483" name="Subtitle 5">
            <a:extLst>
              <a:ext uri="{FF2B5EF4-FFF2-40B4-BE49-F238E27FC236}">
                <a16:creationId xmlns:a16="http://schemas.microsoft.com/office/drawing/2014/main" id="{2CCB0DFF-AA1D-4748-A54C-D5BE6FE6ACBE}"/>
              </a:ext>
            </a:extLst>
          </p:cNvPr>
          <p:cNvSpPr>
            <a:spLocks noGrp="1"/>
          </p:cNvSpPr>
          <p:nvPr>
            <p:ph type="subTitle" idx="1"/>
          </p:nvPr>
        </p:nvSpPr>
        <p:spPr/>
        <p:txBody>
          <a:bodyPr/>
          <a:lstStyle/>
          <a:p>
            <a:pPr>
              <a:spcBef>
                <a:spcPct val="0"/>
              </a:spcBef>
              <a:spcAft>
                <a:spcPct val="0"/>
              </a:spcAft>
            </a:pPr>
            <a:r>
              <a:rPr lang="en-CA" altLang="en-US" sz="4000" dirty="0"/>
              <a:t>Fitbit Corp.</a:t>
            </a:r>
          </a:p>
        </p:txBody>
      </p:sp>
    </p:spTree>
    <p:extLst>
      <p:ext uri="{BB962C8B-B14F-4D97-AF65-F5344CB8AC3E}">
        <p14:creationId xmlns:p14="http://schemas.microsoft.com/office/powerpoint/2010/main" val="3211073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6">
            <a:extLst>
              <a:ext uri="{FF2B5EF4-FFF2-40B4-BE49-F238E27FC236}">
                <a16:creationId xmlns:a16="http://schemas.microsoft.com/office/drawing/2014/main" id="{A73A7318-C388-406A-9D9A-B41AC41E73C5}"/>
              </a:ext>
            </a:extLst>
          </p:cNvPr>
          <p:cNvSpPr>
            <a:spLocks noGrp="1" noChangeArrowheads="1"/>
          </p:cNvSpPr>
          <p:nvPr>
            <p:ph type="title"/>
          </p:nvPr>
        </p:nvSpPr>
        <p:spPr>
          <a:xfrm>
            <a:off x="1028700" y="374650"/>
            <a:ext cx="7200900" cy="1485900"/>
          </a:xfrm>
        </p:spPr>
        <p:txBody>
          <a:bodyPr/>
          <a:lstStyle/>
          <a:p>
            <a:pPr eaLnBrk="1" hangingPunct="1"/>
            <a:r>
              <a:rPr lang="en-CA" altLang="en-US">
                <a:solidFill>
                  <a:schemeClr val="tx1"/>
                </a:solidFill>
              </a:rPr>
              <a:t>Recap: Fitbit - Issues</a:t>
            </a:r>
          </a:p>
        </p:txBody>
      </p:sp>
      <p:sp>
        <p:nvSpPr>
          <p:cNvPr id="4" name="Content Placeholder 2">
            <a:extLst>
              <a:ext uri="{FF2B5EF4-FFF2-40B4-BE49-F238E27FC236}">
                <a16:creationId xmlns:a16="http://schemas.microsoft.com/office/drawing/2014/main" id="{1891EBB2-27F3-47A5-87CA-CF3A0FB8B5B9}"/>
              </a:ext>
            </a:extLst>
          </p:cNvPr>
          <p:cNvSpPr>
            <a:spLocks noGrp="1"/>
          </p:cNvSpPr>
          <p:nvPr>
            <p:ph idx="1"/>
          </p:nvPr>
        </p:nvSpPr>
        <p:spPr>
          <a:xfrm>
            <a:off x="1028700" y="2009775"/>
            <a:ext cx="7200900" cy="3581400"/>
          </a:xfrm>
        </p:spPr>
        <p:txBody>
          <a:bodyPr rtlCol="0">
            <a:normAutofit fontScale="85000" lnSpcReduction="10000"/>
          </a:bodyPr>
          <a:lstStyle/>
          <a:p>
            <a:pPr eaLnBrk="1" fontAlgn="auto" hangingPunct="1">
              <a:spcAft>
                <a:spcPts val="0"/>
              </a:spcAft>
              <a:defRPr/>
            </a:pPr>
            <a:r>
              <a:rPr lang="en-CA" altLang="en-US" dirty="0"/>
              <a:t>How do we reduce our vulnerability of being reliant on a single product?</a:t>
            </a:r>
          </a:p>
          <a:p>
            <a:pPr eaLnBrk="1" fontAlgn="auto" hangingPunct="1">
              <a:spcAft>
                <a:spcPts val="0"/>
              </a:spcAft>
              <a:defRPr/>
            </a:pPr>
            <a:r>
              <a:rPr lang="en-CA" altLang="en-US" dirty="0"/>
              <a:t>How do we prepare for the growth of new entrants such as Apple and Samsung?</a:t>
            </a:r>
          </a:p>
          <a:p>
            <a:pPr eaLnBrk="1" fontAlgn="auto" hangingPunct="1">
              <a:spcAft>
                <a:spcPts val="0"/>
              </a:spcAft>
              <a:defRPr/>
            </a:pPr>
            <a:r>
              <a:rPr lang="en-CA" altLang="en-US" dirty="0"/>
              <a:t>How do we continue to stay relevant as the health care market continues to expand?</a:t>
            </a:r>
          </a:p>
          <a:p>
            <a:pPr eaLnBrk="1" fontAlgn="auto" hangingPunct="1">
              <a:spcAft>
                <a:spcPts val="0"/>
              </a:spcAft>
              <a:defRPr/>
            </a:pPr>
            <a:r>
              <a:rPr lang="en-CA" altLang="en-US" dirty="0"/>
              <a:t>How do we reverse the decline of our profitability and return on assets?</a:t>
            </a:r>
            <a:endParaRPr lang="en-CA" altLang="en-US" sz="3600" b="1" dirty="0"/>
          </a:p>
        </p:txBody>
      </p:sp>
    </p:spTree>
    <p:extLst>
      <p:ext uri="{BB962C8B-B14F-4D97-AF65-F5344CB8AC3E}">
        <p14:creationId xmlns:p14="http://schemas.microsoft.com/office/powerpoint/2010/main" val="254178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a:extLst>
              <a:ext uri="{FF2B5EF4-FFF2-40B4-BE49-F238E27FC236}">
                <a16:creationId xmlns:a16="http://schemas.microsoft.com/office/drawing/2014/main" id="{0D86A354-BF67-4F43-89A2-11DC100C651D}"/>
              </a:ext>
            </a:extLst>
          </p:cNvPr>
          <p:cNvSpPr>
            <a:spLocks noGrp="1" noChangeArrowheads="1"/>
          </p:cNvSpPr>
          <p:nvPr>
            <p:ph type="title"/>
          </p:nvPr>
        </p:nvSpPr>
        <p:spPr/>
        <p:txBody>
          <a:bodyPr/>
          <a:lstStyle/>
          <a:p>
            <a:pPr eaLnBrk="1" hangingPunct="1"/>
            <a:r>
              <a:rPr lang="en-CA" altLang="en-US">
                <a:solidFill>
                  <a:schemeClr val="tx1"/>
                </a:solidFill>
              </a:rPr>
              <a:t>How strong are the competitive forces in the industry?</a:t>
            </a:r>
          </a:p>
        </p:txBody>
      </p:sp>
      <p:sp>
        <p:nvSpPr>
          <p:cNvPr id="150531" name="Content Placeholder 2">
            <a:extLst>
              <a:ext uri="{FF2B5EF4-FFF2-40B4-BE49-F238E27FC236}">
                <a16:creationId xmlns:a16="http://schemas.microsoft.com/office/drawing/2014/main" id="{A24C00FA-4C5D-4FAC-BB93-95843CA3E6B6}"/>
              </a:ext>
            </a:extLst>
          </p:cNvPr>
          <p:cNvSpPr>
            <a:spLocks noGrp="1" noChangeArrowheads="1"/>
          </p:cNvSpPr>
          <p:nvPr>
            <p:ph idx="1"/>
          </p:nvPr>
        </p:nvSpPr>
        <p:spPr/>
        <p:txBody>
          <a:bodyPr/>
          <a:lstStyle/>
          <a:p>
            <a:pPr marL="0" indent="0" eaLnBrk="1" hangingPunct="1">
              <a:buFont typeface="Arial" panose="020B0604020202020204" pitchFamily="34" charset="0"/>
              <a:buNone/>
            </a:pPr>
            <a:r>
              <a:rPr lang="en-CA" altLang="en-US" sz="2800"/>
              <a:t>Suppliers</a:t>
            </a:r>
          </a:p>
          <a:p>
            <a:pPr lvl="1" eaLnBrk="1" hangingPunct="1"/>
            <a:r>
              <a:rPr lang="en-CA" altLang="en-US" sz="2400"/>
              <a:t>Offshore production (China) can lead to shipping/manufacturing delays</a:t>
            </a:r>
          </a:p>
          <a:p>
            <a:pPr lvl="1" eaLnBrk="1" hangingPunct="1"/>
            <a:r>
              <a:rPr lang="en-CA" altLang="en-US" sz="2400"/>
              <a:t>Sourcing of components can lead to product issues (skin irritation, defects, etc)</a:t>
            </a:r>
          </a:p>
          <a:p>
            <a:pPr marL="0" indent="0" eaLnBrk="1" hangingPunct="1">
              <a:buFont typeface="Arial" panose="020B0604020202020204" pitchFamily="34" charset="0"/>
              <a:buNone/>
            </a:pPr>
            <a:r>
              <a:rPr lang="en-CA" altLang="en-US" sz="2800"/>
              <a:t>Buyers</a:t>
            </a:r>
          </a:p>
          <a:p>
            <a:pPr lvl="1" eaLnBrk="1" hangingPunct="1"/>
            <a:r>
              <a:rPr lang="en-CA" altLang="en-US" sz="2400"/>
              <a:t>Buyer base is strong and growing</a:t>
            </a:r>
          </a:p>
          <a:p>
            <a:pPr marL="0" indent="0" eaLnBrk="1" hangingPunct="1">
              <a:buFont typeface="Arial" panose="020B0604020202020204" pitchFamily="34" charset="0"/>
              <a:buNone/>
            </a:pPr>
            <a:r>
              <a:rPr lang="en-CA" altLang="en-US" sz="2800"/>
              <a:t>Substitutes</a:t>
            </a:r>
          </a:p>
          <a:p>
            <a:pPr lvl="1" eaLnBrk="1" hangingPunct="1"/>
            <a:r>
              <a:rPr lang="en-CA" altLang="en-US" sz="2400"/>
              <a:t>Growing number of substitutes, strong competition from multi-function devices</a:t>
            </a:r>
          </a:p>
        </p:txBody>
      </p:sp>
    </p:spTree>
    <p:extLst>
      <p:ext uri="{BB962C8B-B14F-4D97-AF65-F5344CB8AC3E}">
        <p14:creationId xmlns:p14="http://schemas.microsoft.com/office/powerpoint/2010/main" val="3486175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E4E8D845-E836-4A64-9A4F-E3ED42F46B50}"/>
              </a:ext>
            </a:extLst>
          </p:cNvPr>
          <p:cNvSpPr>
            <a:spLocks noGrp="1" noChangeArrowheads="1"/>
          </p:cNvSpPr>
          <p:nvPr>
            <p:ph type="title"/>
          </p:nvPr>
        </p:nvSpPr>
        <p:spPr/>
        <p:txBody>
          <a:bodyPr/>
          <a:lstStyle/>
          <a:p>
            <a:pPr eaLnBrk="1" hangingPunct="1"/>
            <a:r>
              <a:rPr lang="en-CA" altLang="en-US">
                <a:solidFill>
                  <a:schemeClr val="tx1"/>
                </a:solidFill>
              </a:rPr>
              <a:t>How strong are the competitive forces in the industry?</a:t>
            </a:r>
          </a:p>
        </p:txBody>
      </p:sp>
      <p:sp>
        <p:nvSpPr>
          <p:cNvPr id="151555" name="Content Placeholder 2">
            <a:extLst>
              <a:ext uri="{FF2B5EF4-FFF2-40B4-BE49-F238E27FC236}">
                <a16:creationId xmlns:a16="http://schemas.microsoft.com/office/drawing/2014/main" id="{74907192-5500-4D9D-A110-1463250992C6}"/>
              </a:ext>
            </a:extLst>
          </p:cNvPr>
          <p:cNvSpPr>
            <a:spLocks noGrp="1" noChangeArrowheads="1"/>
          </p:cNvSpPr>
          <p:nvPr>
            <p:ph idx="1"/>
          </p:nvPr>
        </p:nvSpPr>
        <p:spPr/>
        <p:txBody>
          <a:bodyPr/>
          <a:lstStyle/>
          <a:p>
            <a:pPr marL="0" indent="0" eaLnBrk="1" hangingPunct="1">
              <a:buFont typeface="Arial" panose="020B0604020202020204" pitchFamily="34" charset="0"/>
              <a:buNone/>
            </a:pPr>
            <a:r>
              <a:rPr lang="en-CA" altLang="en-US" sz="2800"/>
              <a:t>New Entrants</a:t>
            </a:r>
          </a:p>
          <a:p>
            <a:pPr lvl="1" eaLnBrk="1" hangingPunct="1"/>
            <a:r>
              <a:rPr lang="en-CA" altLang="en-US" sz="2400"/>
              <a:t>Many significant players have recently entered into the industry (Apple, Garmin, Samsung)</a:t>
            </a:r>
          </a:p>
          <a:p>
            <a:pPr lvl="1" eaLnBrk="1" hangingPunct="1"/>
            <a:r>
              <a:rPr lang="en-CA" altLang="en-US" sz="2400"/>
              <a:t>Low penetration and high growth suggest a lucrative market attractive to new entrants</a:t>
            </a:r>
          </a:p>
          <a:p>
            <a:pPr lvl="1" eaLnBrk="1" hangingPunct="1"/>
            <a:r>
              <a:rPr lang="en-CA" altLang="en-US" sz="2400"/>
              <a:t>Competitors from health care industry may enter</a:t>
            </a:r>
          </a:p>
          <a:p>
            <a:pPr marL="0" indent="0" eaLnBrk="1" hangingPunct="1">
              <a:buFont typeface="Arial" panose="020B0604020202020204" pitchFamily="34" charset="0"/>
              <a:buNone/>
            </a:pPr>
            <a:r>
              <a:rPr lang="en-CA" altLang="en-US" sz="2800"/>
              <a:t>Rival Sellers</a:t>
            </a:r>
          </a:p>
          <a:p>
            <a:pPr lvl="1" eaLnBrk="1" hangingPunct="1"/>
            <a:r>
              <a:rPr lang="en-CA" altLang="en-US" sz="2400"/>
              <a:t>Fierce competition</a:t>
            </a:r>
          </a:p>
          <a:p>
            <a:pPr lvl="1" eaLnBrk="1" hangingPunct="1"/>
            <a:r>
              <a:rPr lang="en-CA" altLang="en-US" sz="2400"/>
              <a:t>Domestic competitors with strong brand equity in other products (Apple, Jawbone, Garmin)</a:t>
            </a:r>
          </a:p>
          <a:p>
            <a:pPr lvl="1" eaLnBrk="1" hangingPunct="1"/>
            <a:r>
              <a:rPr lang="en-CA" altLang="en-US" sz="2400"/>
              <a:t>Overseas competition with lower price/costs (Xiaomi)</a:t>
            </a:r>
          </a:p>
        </p:txBody>
      </p:sp>
    </p:spTree>
    <p:extLst>
      <p:ext uri="{BB962C8B-B14F-4D97-AF65-F5344CB8AC3E}">
        <p14:creationId xmlns:p14="http://schemas.microsoft.com/office/powerpoint/2010/main" val="424015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EA257FFD-8207-4B30-B0CF-EC42F1287BE8}"/>
              </a:ext>
            </a:extLst>
          </p:cNvPr>
          <p:cNvSpPr>
            <a:spLocks noGrp="1" noChangeArrowheads="1"/>
          </p:cNvSpPr>
          <p:nvPr>
            <p:ph type="title"/>
          </p:nvPr>
        </p:nvSpPr>
        <p:spPr/>
        <p:txBody>
          <a:bodyPr/>
          <a:lstStyle/>
          <a:p>
            <a:pPr eaLnBrk="1" hangingPunct="1"/>
            <a:r>
              <a:rPr lang="en-CA" altLang="en-US">
                <a:solidFill>
                  <a:schemeClr val="tx1"/>
                </a:solidFill>
              </a:rPr>
              <a:t>Fitbit Financial Performance</a:t>
            </a:r>
          </a:p>
        </p:txBody>
      </p:sp>
      <p:sp>
        <p:nvSpPr>
          <p:cNvPr id="153603" name="Content Placeholder 2">
            <a:extLst>
              <a:ext uri="{FF2B5EF4-FFF2-40B4-BE49-F238E27FC236}">
                <a16:creationId xmlns:a16="http://schemas.microsoft.com/office/drawing/2014/main" id="{6934BFF7-4118-4CD5-94CE-E48EC650305C}"/>
              </a:ext>
            </a:extLst>
          </p:cNvPr>
          <p:cNvSpPr>
            <a:spLocks noGrp="1" noChangeArrowheads="1"/>
          </p:cNvSpPr>
          <p:nvPr>
            <p:ph idx="1"/>
          </p:nvPr>
        </p:nvSpPr>
        <p:spPr/>
        <p:txBody>
          <a:bodyPr/>
          <a:lstStyle/>
          <a:p>
            <a:pPr marL="0" indent="0" eaLnBrk="1" hangingPunct="1">
              <a:buFont typeface="Arial" panose="020B0604020202020204" pitchFamily="34" charset="0"/>
              <a:buNone/>
              <a:defRPr/>
            </a:pPr>
            <a:r>
              <a:rPr lang="en-CA" b="1" dirty="0"/>
              <a:t>Strong Financial Performance, well positioned to make investments</a:t>
            </a:r>
          </a:p>
          <a:p>
            <a:pPr lvl="1" eaLnBrk="1" hangingPunct="1">
              <a:defRPr/>
            </a:pPr>
            <a:r>
              <a:rPr lang="en-CA" dirty="0"/>
              <a:t>Revenue increased 2.49 times; </a:t>
            </a:r>
            <a:r>
              <a:rPr lang="en-CA" altLang="en-US" dirty="0"/>
              <a:t>Expected Revenue of ~ $2.5 Billion</a:t>
            </a:r>
          </a:p>
          <a:p>
            <a:pPr lvl="1" eaLnBrk="1" hangingPunct="1">
              <a:defRPr/>
            </a:pPr>
            <a:r>
              <a:rPr lang="en-CA" dirty="0"/>
              <a:t>Gross profit increased 2.51 times; </a:t>
            </a:r>
            <a:r>
              <a:rPr lang="en-CA" altLang="en-US" dirty="0"/>
              <a:t>Gross Margins: 48.5 – 49.0%</a:t>
            </a:r>
          </a:p>
          <a:p>
            <a:pPr lvl="1" eaLnBrk="1" hangingPunct="1">
              <a:defRPr/>
            </a:pPr>
            <a:r>
              <a:rPr lang="en-CA" dirty="0"/>
              <a:t>Operating income still increased 2.20 times despite increased expenses</a:t>
            </a:r>
          </a:p>
          <a:p>
            <a:pPr eaLnBrk="1" hangingPunct="1">
              <a:defRPr/>
            </a:pPr>
            <a:endParaRPr lang="en-CA" altLang="en-US" sz="2400" b="1" dirty="0"/>
          </a:p>
        </p:txBody>
      </p:sp>
    </p:spTree>
    <p:extLst>
      <p:ext uri="{BB962C8B-B14F-4D97-AF65-F5344CB8AC3E}">
        <p14:creationId xmlns:p14="http://schemas.microsoft.com/office/powerpoint/2010/main" val="507054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itle 1">
            <a:extLst>
              <a:ext uri="{FF2B5EF4-FFF2-40B4-BE49-F238E27FC236}">
                <a16:creationId xmlns:a16="http://schemas.microsoft.com/office/drawing/2014/main" id="{D303972F-D2D1-46D1-B8E0-050D77438570}"/>
              </a:ext>
            </a:extLst>
          </p:cNvPr>
          <p:cNvSpPr>
            <a:spLocks noGrp="1" noChangeArrowheads="1"/>
          </p:cNvSpPr>
          <p:nvPr>
            <p:ph type="title"/>
          </p:nvPr>
        </p:nvSpPr>
        <p:spPr/>
        <p:txBody>
          <a:bodyPr/>
          <a:lstStyle/>
          <a:p>
            <a:pPr eaLnBrk="1" hangingPunct="1"/>
            <a:r>
              <a:rPr lang="en-CA" altLang="en-US">
                <a:solidFill>
                  <a:schemeClr val="tx1"/>
                </a:solidFill>
              </a:rPr>
              <a:t>Fitbit SWOT</a:t>
            </a:r>
          </a:p>
        </p:txBody>
      </p:sp>
      <p:graphicFrame>
        <p:nvGraphicFramePr>
          <p:cNvPr id="4" name="Content Placeholder 3">
            <a:extLst>
              <a:ext uri="{FF2B5EF4-FFF2-40B4-BE49-F238E27FC236}">
                <a16:creationId xmlns:a16="http://schemas.microsoft.com/office/drawing/2014/main" id="{8908238E-2AA3-4729-9BF8-388B06D58AB5}"/>
              </a:ext>
            </a:extLst>
          </p:cNvPr>
          <p:cNvGraphicFramePr>
            <a:graphicFrameLocks noGrp="1"/>
          </p:cNvGraphicFramePr>
          <p:nvPr>
            <p:ph idx="1"/>
          </p:nvPr>
        </p:nvGraphicFramePr>
        <p:xfrm>
          <a:off x="1028700" y="1489075"/>
          <a:ext cx="7200900" cy="4140210"/>
        </p:xfrm>
        <a:graphic>
          <a:graphicData uri="http://schemas.openxmlformats.org/drawingml/2006/table">
            <a:tbl>
              <a:tblPr firstRow="1" bandRow="1">
                <a:tableStyleId>{5C22544A-7EE6-4342-B048-85BDC9FD1C3A}</a:tableStyleId>
              </a:tblPr>
              <a:tblGrid>
                <a:gridCol w="3600450">
                  <a:extLst>
                    <a:ext uri="{9D8B030D-6E8A-4147-A177-3AD203B41FA5}">
                      <a16:colId xmlns:a16="http://schemas.microsoft.com/office/drawing/2014/main" val="2398666031"/>
                    </a:ext>
                  </a:extLst>
                </a:gridCol>
                <a:gridCol w="3600450">
                  <a:extLst>
                    <a:ext uri="{9D8B030D-6E8A-4147-A177-3AD203B41FA5}">
                      <a16:colId xmlns:a16="http://schemas.microsoft.com/office/drawing/2014/main" val="2679555879"/>
                    </a:ext>
                  </a:extLst>
                </a:gridCol>
              </a:tblGrid>
              <a:tr h="1828776">
                <a:tc>
                  <a:txBody>
                    <a:bodyPr/>
                    <a:lstStyle/>
                    <a:p>
                      <a:r>
                        <a:rPr lang="en-CA" sz="2400" dirty="0"/>
                        <a:t>Strengths</a:t>
                      </a:r>
                    </a:p>
                    <a:p>
                      <a:pPr marL="285750" indent="-285750">
                        <a:buFont typeface="Arial" panose="020B0604020202020204" pitchFamily="34" charset="0"/>
                        <a:buChar char="•"/>
                      </a:pPr>
                      <a:r>
                        <a:rPr lang="en-CA" sz="1800" dirty="0"/>
                        <a:t>Early entrant into market</a:t>
                      </a:r>
                    </a:p>
                    <a:p>
                      <a:pPr marL="285750" indent="-285750">
                        <a:buFont typeface="Arial" panose="020B0604020202020204" pitchFamily="34" charset="0"/>
                        <a:buChar char="•"/>
                      </a:pPr>
                      <a:r>
                        <a:rPr lang="en-CA" sz="1800" dirty="0"/>
                        <a:t>Low cost leader</a:t>
                      </a:r>
                    </a:p>
                    <a:p>
                      <a:pPr marL="285750" indent="-285750">
                        <a:buFont typeface="Arial" panose="020B0604020202020204" pitchFamily="34" charset="0"/>
                        <a:buChar char="•"/>
                      </a:pPr>
                      <a:r>
                        <a:rPr lang="en-CA" sz="1800" dirty="0"/>
                        <a:t>Strong growth in devices</a:t>
                      </a:r>
                    </a:p>
                    <a:p>
                      <a:pPr marL="285750" indent="-285750">
                        <a:buFont typeface="Arial" panose="020B0604020202020204" pitchFamily="34" charset="0"/>
                        <a:buChar char="•"/>
                      </a:pPr>
                      <a:r>
                        <a:rPr lang="en-CA" sz="1800" dirty="0"/>
                        <a:t>Successful IPO</a:t>
                      </a:r>
                    </a:p>
                    <a:p>
                      <a:endParaRPr lang="en-CA" sz="1800" dirty="0"/>
                    </a:p>
                  </a:txBody>
                  <a:tcPr marT="45713" marB="45713"/>
                </a:tc>
                <a:tc>
                  <a:txBody>
                    <a:bodyPr/>
                    <a:lstStyle/>
                    <a:p>
                      <a:r>
                        <a:rPr lang="en-CA" sz="2400" dirty="0"/>
                        <a:t>Weaknesses</a:t>
                      </a:r>
                      <a:endParaRPr lang="en-CA" sz="1800" dirty="0"/>
                    </a:p>
                    <a:p>
                      <a:pPr marL="285750" indent="-285750">
                        <a:buFont typeface="Arial" panose="020B0604020202020204" pitchFamily="34" charset="0"/>
                        <a:buChar char="•"/>
                      </a:pPr>
                      <a:r>
                        <a:rPr lang="en-CA" sz="1800" dirty="0"/>
                        <a:t>Stock downgrade in 2016</a:t>
                      </a:r>
                    </a:p>
                    <a:p>
                      <a:pPr marL="285750" indent="-285750">
                        <a:buFont typeface="Arial" panose="020B0604020202020204" pitchFamily="34" charset="0"/>
                        <a:buChar char="•"/>
                      </a:pPr>
                      <a:r>
                        <a:rPr lang="en-CA" sz="1800" dirty="0"/>
                        <a:t>One Product Company</a:t>
                      </a:r>
                    </a:p>
                    <a:p>
                      <a:pPr marL="285750" indent="-285750">
                        <a:buFont typeface="Arial" panose="020B0604020202020204" pitchFamily="34" charset="0"/>
                        <a:buChar char="•"/>
                      </a:pPr>
                      <a:r>
                        <a:rPr lang="en-CA" sz="1800" dirty="0"/>
                        <a:t>Product quality problems</a:t>
                      </a:r>
                    </a:p>
                    <a:p>
                      <a:pPr marL="285750" indent="-285750">
                        <a:buFont typeface="Arial" panose="020B0604020202020204" pitchFamily="34" charset="0"/>
                        <a:buChar char="•"/>
                      </a:pPr>
                      <a:r>
                        <a:rPr lang="en-CA" sz="1800" dirty="0"/>
                        <a:t>Privacy concerns</a:t>
                      </a:r>
                    </a:p>
                  </a:txBody>
                  <a:tcPr marT="45713" marB="45713"/>
                </a:tc>
                <a:extLst>
                  <a:ext uri="{0D108BD9-81ED-4DB2-BD59-A6C34878D82A}">
                    <a16:rowId xmlns:a16="http://schemas.microsoft.com/office/drawing/2014/main" val="1532899083"/>
                  </a:ext>
                </a:extLst>
              </a:tr>
              <a:tr h="2311424">
                <a:tc>
                  <a:txBody>
                    <a:bodyPr/>
                    <a:lstStyle/>
                    <a:p>
                      <a:r>
                        <a:rPr lang="en-CA" sz="2400" dirty="0"/>
                        <a:t>Opportunities</a:t>
                      </a:r>
                      <a:endParaRPr lang="en-CA" sz="1800" dirty="0"/>
                    </a:p>
                    <a:p>
                      <a:pPr marL="285750" indent="-285750">
                        <a:buFont typeface="Arial" panose="020B0604020202020204" pitchFamily="34" charset="0"/>
                        <a:buChar char="•"/>
                      </a:pPr>
                      <a:r>
                        <a:rPr lang="en-CA" sz="1800" dirty="0"/>
                        <a:t>New uses for tracking devices</a:t>
                      </a:r>
                    </a:p>
                    <a:p>
                      <a:pPr marL="285750" indent="-285750">
                        <a:buFont typeface="Arial" panose="020B0604020202020204" pitchFamily="34" charset="0"/>
                        <a:buChar char="•"/>
                      </a:pPr>
                      <a:r>
                        <a:rPr lang="en-CA" sz="1800" dirty="0"/>
                        <a:t>Consumers that do not have a tracking device</a:t>
                      </a:r>
                    </a:p>
                    <a:p>
                      <a:pPr marL="285750" indent="-285750">
                        <a:buFont typeface="Arial" panose="020B0604020202020204" pitchFamily="34" charset="0"/>
                        <a:buChar char="•"/>
                      </a:pPr>
                      <a:r>
                        <a:rPr lang="en-CA" sz="1800" dirty="0"/>
                        <a:t>Health care applications</a:t>
                      </a:r>
                    </a:p>
                    <a:p>
                      <a:pPr marL="285750" indent="-285750">
                        <a:buFont typeface="Arial" panose="020B0604020202020204" pitchFamily="34" charset="0"/>
                        <a:buChar char="•"/>
                      </a:pPr>
                      <a:r>
                        <a:rPr lang="en-CA" sz="1800" dirty="0"/>
                        <a:t>Other uses within the exercise industry</a:t>
                      </a:r>
                    </a:p>
                  </a:txBody>
                  <a:tcPr marT="45713" marB="45713"/>
                </a:tc>
                <a:tc>
                  <a:txBody>
                    <a:bodyPr/>
                    <a:lstStyle/>
                    <a:p>
                      <a:r>
                        <a:rPr lang="en-CA" sz="2400" dirty="0"/>
                        <a:t>Threats</a:t>
                      </a:r>
                      <a:endParaRPr lang="en-CA" sz="1800" dirty="0"/>
                    </a:p>
                    <a:p>
                      <a:pPr marL="285750" indent="-285750">
                        <a:buFont typeface="Arial" panose="020B0604020202020204" pitchFamily="34" charset="0"/>
                        <a:buChar char="•"/>
                      </a:pPr>
                      <a:r>
                        <a:rPr lang="en-CA" sz="1800" dirty="0"/>
                        <a:t>Market saturation</a:t>
                      </a:r>
                    </a:p>
                    <a:p>
                      <a:pPr marL="285750" indent="-285750">
                        <a:buFont typeface="Arial" panose="020B0604020202020204" pitchFamily="34" charset="0"/>
                        <a:buChar char="•"/>
                      </a:pPr>
                      <a:r>
                        <a:rPr lang="en-CA" sz="1800" dirty="0"/>
                        <a:t>New Entrants</a:t>
                      </a:r>
                    </a:p>
                    <a:p>
                      <a:pPr marL="285750" indent="-285750">
                        <a:buFont typeface="Arial" panose="020B0604020202020204" pitchFamily="34" charset="0"/>
                        <a:buChar char="•"/>
                      </a:pPr>
                      <a:r>
                        <a:rPr lang="en-CA" sz="1800" dirty="0"/>
                        <a:t>New technology could render product obsolete</a:t>
                      </a:r>
                    </a:p>
                  </a:txBody>
                  <a:tcPr marT="45713" marB="45713"/>
                </a:tc>
                <a:extLst>
                  <a:ext uri="{0D108BD9-81ED-4DB2-BD59-A6C34878D82A}">
                    <a16:rowId xmlns:a16="http://schemas.microsoft.com/office/drawing/2014/main" val="924046833"/>
                  </a:ext>
                </a:extLst>
              </a:tr>
            </a:tbl>
          </a:graphicData>
        </a:graphic>
      </p:graphicFrame>
    </p:spTree>
    <p:extLst>
      <p:ext uri="{BB962C8B-B14F-4D97-AF65-F5344CB8AC3E}">
        <p14:creationId xmlns:p14="http://schemas.microsoft.com/office/powerpoint/2010/main" val="3758785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a:extLst>
              <a:ext uri="{FF2B5EF4-FFF2-40B4-BE49-F238E27FC236}">
                <a16:creationId xmlns:a16="http://schemas.microsoft.com/office/drawing/2014/main" id="{D812717F-9E79-4798-9942-516919E43B7E}"/>
              </a:ext>
            </a:extLst>
          </p:cNvPr>
          <p:cNvSpPr>
            <a:spLocks noGrp="1" noChangeArrowheads="1"/>
          </p:cNvSpPr>
          <p:nvPr>
            <p:ph type="title"/>
          </p:nvPr>
        </p:nvSpPr>
        <p:spPr/>
        <p:txBody>
          <a:bodyPr/>
          <a:lstStyle/>
          <a:p>
            <a:pPr eaLnBrk="1" hangingPunct="1"/>
            <a:r>
              <a:rPr lang="en-CA" altLang="en-US">
                <a:solidFill>
                  <a:schemeClr val="tx1"/>
                </a:solidFill>
              </a:rPr>
              <a:t>Every Issue needs an action</a:t>
            </a:r>
          </a:p>
        </p:txBody>
      </p:sp>
      <p:graphicFrame>
        <p:nvGraphicFramePr>
          <p:cNvPr id="4" name="Content Placeholder 3">
            <a:extLst>
              <a:ext uri="{FF2B5EF4-FFF2-40B4-BE49-F238E27FC236}">
                <a16:creationId xmlns:a16="http://schemas.microsoft.com/office/drawing/2014/main" id="{97653E73-AEA1-4654-B021-291A62DA6EBB}"/>
              </a:ext>
            </a:extLst>
          </p:cNvPr>
          <p:cNvGraphicFramePr>
            <a:graphicFrameLocks noGrp="1"/>
          </p:cNvGraphicFramePr>
          <p:nvPr>
            <p:ph idx="1"/>
          </p:nvPr>
        </p:nvGraphicFramePr>
        <p:xfrm>
          <a:off x="457200" y="1214438"/>
          <a:ext cx="8229600" cy="4881754"/>
        </p:xfrm>
        <a:graphic>
          <a:graphicData uri="http://schemas.openxmlformats.org/drawingml/2006/table">
            <a:tbl>
              <a:tblPr firstRow="1" bandRow="1">
                <a:tableStyleId>{5C22544A-7EE6-4342-B048-85BDC9FD1C3A}</a:tableStyleId>
              </a:tblPr>
              <a:tblGrid>
                <a:gridCol w="3571336">
                  <a:extLst>
                    <a:ext uri="{9D8B030D-6E8A-4147-A177-3AD203B41FA5}">
                      <a16:colId xmlns:a16="http://schemas.microsoft.com/office/drawing/2014/main" val="3359043992"/>
                    </a:ext>
                  </a:extLst>
                </a:gridCol>
                <a:gridCol w="4658264">
                  <a:extLst>
                    <a:ext uri="{9D8B030D-6E8A-4147-A177-3AD203B41FA5}">
                      <a16:colId xmlns:a16="http://schemas.microsoft.com/office/drawing/2014/main" val="565116519"/>
                    </a:ext>
                  </a:extLst>
                </a:gridCol>
              </a:tblGrid>
              <a:tr h="370778">
                <a:tc>
                  <a:txBody>
                    <a:bodyPr/>
                    <a:lstStyle/>
                    <a:p>
                      <a:r>
                        <a:rPr lang="en-CA" sz="1600" dirty="0"/>
                        <a:t>Issue</a:t>
                      </a:r>
                    </a:p>
                  </a:txBody>
                  <a:tcPr marT="45712" marB="45712"/>
                </a:tc>
                <a:tc>
                  <a:txBody>
                    <a:bodyPr/>
                    <a:lstStyle/>
                    <a:p>
                      <a:r>
                        <a:rPr lang="en-CA" sz="1600" dirty="0"/>
                        <a:t>Recommendation</a:t>
                      </a:r>
                    </a:p>
                  </a:txBody>
                  <a:tcPr marT="45712" marB="45712"/>
                </a:tc>
                <a:extLst>
                  <a:ext uri="{0D108BD9-81ED-4DB2-BD59-A6C34878D82A}">
                    <a16:rowId xmlns:a16="http://schemas.microsoft.com/office/drawing/2014/main" val="230201912"/>
                  </a:ext>
                </a:extLst>
              </a:tr>
              <a:tr h="1066739">
                <a:tc>
                  <a:txBody>
                    <a:bodyPr/>
                    <a:lstStyle/>
                    <a:p>
                      <a:pPr eaLnBrk="1" fontAlgn="auto" hangingPunct="1">
                        <a:spcAft>
                          <a:spcPts val="0"/>
                        </a:spcAft>
                        <a:defRPr/>
                      </a:pPr>
                      <a:r>
                        <a:rPr lang="en-CA" altLang="en-US" sz="1600" dirty="0"/>
                        <a:t>How do we reduce our vulnerability of being reliant on a single product?</a:t>
                      </a:r>
                    </a:p>
                  </a:txBody>
                  <a:tcPr marT="45712" marB="45712"/>
                </a:tc>
                <a:tc>
                  <a:txBody>
                    <a:bodyPr/>
                    <a:lstStyle/>
                    <a:p>
                      <a:r>
                        <a:rPr lang="en-CA" sz="1600" dirty="0"/>
                        <a:t>Look for opportunities to produce new, related products with more than one function, and to integrate Fitbit technology into products from other industries. (e.g. Clothing, shoes)</a:t>
                      </a:r>
                    </a:p>
                  </a:txBody>
                  <a:tcPr marT="45712" marB="45712"/>
                </a:tc>
                <a:extLst>
                  <a:ext uri="{0D108BD9-81ED-4DB2-BD59-A6C34878D82A}">
                    <a16:rowId xmlns:a16="http://schemas.microsoft.com/office/drawing/2014/main" val="293229458"/>
                  </a:ext>
                </a:extLst>
              </a:tr>
              <a:tr h="13105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600" dirty="0"/>
                        <a:t>How do we prepare for the growth of new entrants such as Apple and Samsung?</a:t>
                      </a:r>
                    </a:p>
                  </a:txBody>
                  <a:tcPr marT="45712" marB="45712"/>
                </a:tc>
                <a:tc>
                  <a:txBody>
                    <a:bodyPr/>
                    <a:lstStyle/>
                    <a:p>
                      <a:r>
                        <a:rPr lang="en-CA" sz="1600" dirty="0"/>
                        <a:t>Make it harder to switch - Develop a strong user experience (community, message boards, events, loyalty programs/rewards, referral program)</a:t>
                      </a:r>
                    </a:p>
                    <a:p>
                      <a:r>
                        <a:rPr lang="en-CA" sz="1600" dirty="0"/>
                        <a:t>Ensure new products have desired features and competitive pricing</a:t>
                      </a:r>
                    </a:p>
                  </a:txBody>
                  <a:tcPr marT="45712" marB="45712"/>
                </a:tc>
                <a:extLst>
                  <a:ext uri="{0D108BD9-81ED-4DB2-BD59-A6C34878D82A}">
                    <a16:rowId xmlns:a16="http://schemas.microsoft.com/office/drawing/2014/main" val="121569072"/>
                  </a:ext>
                </a:extLst>
              </a:tr>
              <a:tr h="10667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600" dirty="0"/>
                        <a:t>How do we continue to stay relevant as the health care market continues to expand?</a:t>
                      </a:r>
                    </a:p>
                  </a:txBody>
                  <a:tcPr marT="45712" marB="45712"/>
                </a:tc>
                <a:tc>
                  <a:txBody>
                    <a:bodyPr/>
                    <a:lstStyle/>
                    <a:p>
                      <a:r>
                        <a:rPr lang="en-CA" sz="1600" b="0" i="0" u="none" strike="noStrike" kern="1200" baseline="0" dirty="0">
                          <a:solidFill>
                            <a:schemeClr val="dk1"/>
                          </a:solidFill>
                          <a:latin typeface="+mn-lt"/>
                          <a:ea typeface="+mn-ea"/>
                          <a:cs typeface="+mn-cs"/>
                        </a:rPr>
                        <a:t>Explore the use of Fitbit technology in making health diagnosis devices more mobile. Opportunity in finding ways to contain the escalating cost of treating</a:t>
                      </a:r>
                    </a:p>
                    <a:p>
                      <a:r>
                        <a:rPr lang="en-CA" sz="1600" b="0" i="0" u="none" strike="noStrike" kern="1200" baseline="0" dirty="0">
                          <a:solidFill>
                            <a:schemeClr val="dk1"/>
                          </a:solidFill>
                          <a:latin typeface="+mn-lt"/>
                          <a:ea typeface="+mn-ea"/>
                          <a:cs typeface="+mn-cs"/>
                        </a:rPr>
                        <a:t>patients. </a:t>
                      </a:r>
                      <a:endParaRPr lang="en-CA" sz="1600" dirty="0"/>
                    </a:p>
                  </a:txBody>
                  <a:tcPr marT="45712" marB="45712"/>
                </a:tc>
                <a:extLst>
                  <a:ext uri="{0D108BD9-81ED-4DB2-BD59-A6C34878D82A}">
                    <a16:rowId xmlns:a16="http://schemas.microsoft.com/office/drawing/2014/main" val="1840577846"/>
                  </a:ext>
                </a:extLst>
              </a:tr>
              <a:tr h="10667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en-US" sz="1600" dirty="0"/>
                        <a:t>How do we reverse the decline of our profitability and return on assets?</a:t>
                      </a:r>
                      <a:endParaRPr lang="en-CA" altLang="en-US" sz="1800" b="1" dirty="0"/>
                    </a:p>
                  </a:txBody>
                  <a:tcPr marT="45712" marB="45712"/>
                </a:tc>
                <a:tc>
                  <a:txBody>
                    <a:bodyPr/>
                    <a:lstStyle/>
                    <a:p>
                      <a:r>
                        <a:rPr lang="en-CA" sz="1600" dirty="0"/>
                        <a:t>Improve product quality and reduce return rate</a:t>
                      </a:r>
                    </a:p>
                    <a:p>
                      <a:r>
                        <a:rPr lang="en-CA" sz="1600" dirty="0"/>
                        <a:t>Focus on more premium offerings</a:t>
                      </a:r>
                    </a:p>
                    <a:p>
                      <a:r>
                        <a:rPr lang="en-CA" sz="1600" dirty="0"/>
                        <a:t>Introduce value-add services (consulting, personal training, meal planning)</a:t>
                      </a:r>
                    </a:p>
                  </a:txBody>
                  <a:tcPr marT="45712" marB="45712"/>
                </a:tc>
                <a:extLst>
                  <a:ext uri="{0D108BD9-81ED-4DB2-BD59-A6C34878D82A}">
                    <a16:rowId xmlns:a16="http://schemas.microsoft.com/office/drawing/2014/main" val="4218279943"/>
                  </a:ext>
                </a:extLst>
              </a:tr>
            </a:tbl>
          </a:graphicData>
        </a:graphic>
      </p:graphicFrame>
    </p:spTree>
    <p:extLst>
      <p:ext uri="{BB962C8B-B14F-4D97-AF65-F5344CB8AC3E}">
        <p14:creationId xmlns:p14="http://schemas.microsoft.com/office/powerpoint/2010/main" val="884005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7104-4E76-433D-9708-C38D5186B327}"/>
              </a:ext>
            </a:extLst>
          </p:cNvPr>
          <p:cNvSpPr>
            <a:spLocks noGrp="1"/>
          </p:cNvSpPr>
          <p:nvPr>
            <p:ph type="title"/>
          </p:nvPr>
        </p:nvSpPr>
        <p:spPr/>
        <p:txBody>
          <a:bodyPr/>
          <a:lstStyle/>
          <a:p>
            <a:r>
              <a:rPr lang="en-CA" dirty="0">
                <a:solidFill>
                  <a:schemeClr val="tx1"/>
                </a:solidFill>
              </a:rPr>
              <a:t>Case Study Grading Schema</a:t>
            </a:r>
          </a:p>
        </p:txBody>
      </p:sp>
      <p:graphicFrame>
        <p:nvGraphicFramePr>
          <p:cNvPr id="7" name="Content Placeholder 6">
            <a:extLst>
              <a:ext uri="{FF2B5EF4-FFF2-40B4-BE49-F238E27FC236}">
                <a16:creationId xmlns:a16="http://schemas.microsoft.com/office/drawing/2014/main" id="{2F4F153C-951F-490E-AF5A-637E16020C46}"/>
              </a:ext>
            </a:extLst>
          </p:cNvPr>
          <p:cNvGraphicFramePr>
            <a:graphicFrameLocks noGrp="1"/>
          </p:cNvGraphicFramePr>
          <p:nvPr>
            <p:ph idx="1"/>
          </p:nvPr>
        </p:nvGraphicFramePr>
        <p:xfrm>
          <a:off x="1562100" y="1500981"/>
          <a:ext cx="6019800" cy="4572000"/>
        </p:xfrm>
        <a:graphic>
          <a:graphicData uri="http://schemas.openxmlformats.org/drawingml/2006/table">
            <a:tbl>
              <a:tblPr/>
              <a:tblGrid>
                <a:gridCol w="1992849">
                  <a:extLst>
                    <a:ext uri="{9D8B030D-6E8A-4147-A177-3AD203B41FA5}">
                      <a16:colId xmlns:a16="http://schemas.microsoft.com/office/drawing/2014/main" val="1440070260"/>
                    </a:ext>
                  </a:extLst>
                </a:gridCol>
                <a:gridCol w="3417672">
                  <a:extLst>
                    <a:ext uri="{9D8B030D-6E8A-4147-A177-3AD203B41FA5}">
                      <a16:colId xmlns:a16="http://schemas.microsoft.com/office/drawing/2014/main" val="652203249"/>
                    </a:ext>
                  </a:extLst>
                </a:gridCol>
                <a:gridCol w="609279">
                  <a:extLst>
                    <a:ext uri="{9D8B030D-6E8A-4147-A177-3AD203B41FA5}">
                      <a16:colId xmlns:a16="http://schemas.microsoft.com/office/drawing/2014/main" val="1516363271"/>
                    </a:ext>
                  </a:extLst>
                </a:gridCol>
              </a:tblGrid>
              <a:tr h="190500">
                <a:tc>
                  <a:txBody>
                    <a:bodyPr/>
                    <a:lstStyle/>
                    <a:p>
                      <a:pPr algn="l" fontAlgn="b"/>
                      <a:r>
                        <a:rPr lang="en-CA" sz="1100" b="1" i="0" u="none" strike="noStrike">
                          <a:solidFill>
                            <a:srgbClr val="000000"/>
                          </a:solidFill>
                          <a:effectLst/>
                          <a:latin typeface="Calibri" panose="020F0502020204030204" pitchFamily="34" charset="0"/>
                        </a:rPr>
                        <a:t>Issue Identification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CA"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100" b="1" i="0" u="none" strike="noStrike">
                          <a:solidFill>
                            <a:srgbClr val="000000"/>
                          </a:solidFill>
                          <a:effectLst/>
                          <a:latin typeface="Calibri" panose="020F0502020204030204" pitchFamily="34" charset="0"/>
                        </a:rPr>
                        <a:t>10 Marks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44263886"/>
                  </a:ext>
                </a:extLst>
              </a:tr>
              <a:tr h="190500">
                <a:tc>
                  <a:txBody>
                    <a:bodyPr/>
                    <a:lstStyle/>
                    <a:p>
                      <a:pPr algn="l" fontAlgn="ctr"/>
                      <a:r>
                        <a:rPr lang="en-CA" sz="1100" b="0" i="0" u="none" strike="noStrike">
                          <a:solidFill>
                            <a:srgbClr val="000000"/>
                          </a:solidFill>
                          <a:effectLst/>
                          <a:latin typeface="Calibri" panose="020F0502020204030204" pitchFamily="34" charset="0"/>
                        </a:rPr>
                        <a:t>Does Not meet Expectations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Issues not explicitly stated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Under 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0241284"/>
                  </a:ext>
                </a:extLst>
              </a:tr>
              <a:tr h="190500">
                <a:tc>
                  <a:txBody>
                    <a:bodyPr/>
                    <a:lstStyle/>
                    <a:p>
                      <a:pPr algn="l" fontAlgn="ctr"/>
                      <a:r>
                        <a:rPr lang="en-CA" sz="1100" b="0" i="0" u="none" strike="noStrike">
                          <a:solidFill>
                            <a:srgbClr val="000000"/>
                          </a:solidFill>
                          <a:effectLst/>
                          <a:latin typeface="Calibri" panose="020F0502020204030204" pitchFamily="34" charset="0"/>
                        </a:rPr>
                        <a:t>Satisfactory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Issues stated, some justification from case study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5 - 6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4418111"/>
                  </a:ext>
                </a:extLst>
              </a:tr>
              <a:tr h="381000">
                <a:tc>
                  <a:txBody>
                    <a:bodyPr/>
                    <a:lstStyle/>
                    <a:p>
                      <a:pPr algn="l" fontAlgn="ctr"/>
                      <a:r>
                        <a:rPr lang="en-CA" sz="1100" b="0" i="0" u="none" strike="noStrike">
                          <a:solidFill>
                            <a:srgbClr val="000000"/>
                          </a:solidFill>
                          <a:effectLst/>
                          <a:latin typeface="Calibri" panose="020F0502020204030204" pitchFamily="34" charset="0"/>
                        </a:rPr>
                        <a:t>Good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Issues stated in opening page of assignment, detailed justification from case study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7 - 8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2105055"/>
                  </a:ext>
                </a:extLst>
              </a:tr>
              <a:tr h="571500">
                <a:tc>
                  <a:txBody>
                    <a:bodyPr/>
                    <a:lstStyle/>
                    <a:p>
                      <a:pPr algn="l" fontAlgn="ctr"/>
                      <a:r>
                        <a:rPr lang="en-CA" sz="1100" b="0" i="0" u="none" strike="noStrike">
                          <a:solidFill>
                            <a:srgbClr val="000000"/>
                          </a:solidFill>
                          <a:effectLst/>
                          <a:latin typeface="Calibri" panose="020F0502020204030204" pitchFamily="34" charset="0"/>
                        </a:rPr>
                        <a:t>Outstanding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Issues stated in opening page of assignment, detailed justification from case study.  The most critical issues are highlighted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9 - 10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6918410"/>
                  </a:ext>
                </a:extLst>
              </a:tr>
              <a:tr h="190500">
                <a:tc>
                  <a:txBody>
                    <a:bodyPr/>
                    <a:lstStyle/>
                    <a:p>
                      <a:pPr algn="l" fontAlgn="b"/>
                      <a:endParaRPr lang="en-CA"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CA"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CA"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55476889"/>
                  </a:ext>
                </a:extLst>
              </a:tr>
              <a:tr h="190500">
                <a:tc>
                  <a:txBody>
                    <a:bodyPr/>
                    <a:lstStyle/>
                    <a:p>
                      <a:pPr algn="l" fontAlgn="b"/>
                      <a:r>
                        <a:rPr lang="en-CA" sz="1100" b="1" i="0" u="none" strike="noStrike">
                          <a:solidFill>
                            <a:srgbClr val="000000"/>
                          </a:solidFill>
                          <a:effectLst/>
                          <a:latin typeface="Calibri" panose="020F0502020204030204" pitchFamily="34" charset="0"/>
                        </a:rPr>
                        <a:t>Industry Analysis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CA"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100" b="1" i="0" u="none" strike="noStrike">
                          <a:solidFill>
                            <a:srgbClr val="000000"/>
                          </a:solidFill>
                          <a:effectLst/>
                          <a:latin typeface="Calibri" panose="020F0502020204030204" pitchFamily="34" charset="0"/>
                        </a:rPr>
                        <a:t>20 Marks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54644255"/>
                  </a:ext>
                </a:extLst>
              </a:tr>
              <a:tr h="571500">
                <a:tc>
                  <a:txBody>
                    <a:bodyPr/>
                    <a:lstStyle/>
                    <a:p>
                      <a:pPr algn="l" fontAlgn="ctr"/>
                      <a:r>
                        <a:rPr lang="en-CA" sz="1100" b="0" i="0" u="none" strike="noStrike">
                          <a:solidFill>
                            <a:srgbClr val="000000"/>
                          </a:solidFill>
                          <a:effectLst/>
                          <a:latin typeface="Calibri" panose="020F0502020204030204" pitchFamily="34" charset="0"/>
                        </a:rPr>
                        <a:t>Does Not meet Expectations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Presents a superficial or incomplete analysis of the  industry and competitors; little or no reference to  key course concepts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Under 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794939"/>
                  </a:ext>
                </a:extLst>
              </a:tr>
              <a:tr h="571500">
                <a:tc>
                  <a:txBody>
                    <a:bodyPr/>
                    <a:lstStyle/>
                    <a:p>
                      <a:pPr algn="l" fontAlgn="ctr"/>
                      <a:r>
                        <a:rPr lang="en-CA" sz="1100" b="0" i="0" u="none" strike="noStrike">
                          <a:solidFill>
                            <a:srgbClr val="000000"/>
                          </a:solidFill>
                          <a:effectLst/>
                          <a:latin typeface="Calibri" panose="020F0502020204030204" pitchFamily="34" charset="0"/>
                        </a:rPr>
                        <a:t>Satisfactory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Presents a thorough analysis of more than one of: key industry success factors, driving forces, dominant economic characteristics, competitors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11 - 13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9381526"/>
                  </a:ext>
                </a:extLst>
              </a:tr>
              <a:tr h="571500">
                <a:tc>
                  <a:txBody>
                    <a:bodyPr/>
                    <a:lstStyle/>
                    <a:p>
                      <a:pPr algn="l" fontAlgn="ctr"/>
                      <a:r>
                        <a:rPr lang="en-CA" sz="1100" b="0" i="0" u="none" strike="noStrike">
                          <a:solidFill>
                            <a:srgbClr val="000000"/>
                          </a:solidFill>
                          <a:effectLst/>
                          <a:latin typeface="Calibri" panose="020F0502020204030204" pitchFamily="34" charset="0"/>
                        </a:rPr>
                        <a:t>Good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Presents a thorough analysis of key industry success factors, driving forces, dominant economic characteristics, competitors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a:solidFill>
                            <a:srgbClr val="000000"/>
                          </a:solidFill>
                          <a:effectLst/>
                          <a:latin typeface="Calibri" panose="020F0502020204030204" pitchFamily="34" charset="0"/>
                        </a:rPr>
                        <a:t>14 - 17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3048175"/>
                  </a:ext>
                </a:extLst>
              </a:tr>
              <a:tr h="952500">
                <a:tc>
                  <a:txBody>
                    <a:bodyPr/>
                    <a:lstStyle/>
                    <a:p>
                      <a:pPr algn="l" fontAlgn="ctr"/>
                      <a:r>
                        <a:rPr lang="en-CA" sz="1100" b="0" i="0" u="none" strike="noStrike">
                          <a:solidFill>
                            <a:srgbClr val="000000"/>
                          </a:solidFill>
                          <a:effectLst/>
                          <a:latin typeface="Calibri" panose="020F0502020204030204" pitchFamily="34" charset="0"/>
                        </a:rPr>
                        <a:t>Outstanding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100" b="0" i="0" u="none" strike="noStrike">
                          <a:solidFill>
                            <a:srgbClr val="000000"/>
                          </a:solidFill>
                          <a:effectLst/>
                          <a:latin typeface="Calibri" panose="020F0502020204030204" pitchFamily="34" charset="0"/>
                        </a:rPr>
                        <a:t>Presents a thorough analysis of key industry success factors, driving forces, dominant economic characteristics, competitors.  Offers opinions on future prospects for the industry based on internal/external factors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100" b="0" i="0" u="none" strike="noStrike" dirty="0">
                          <a:solidFill>
                            <a:srgbClr val="000000"/>
                          </a:solidFill>
                          <a:effectLst/>
                          <a:latin typeface="Calibri" panose="020F0502020204030204" pitchFamily="34" charset="0"/>
                        </a:rPr>
                        <a:t>18 - 20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6629927"/>
                  </a:ext>
                </a:extLst>
              </a:tr>
            </a:tbl>
          </a:graphicData>
        </a:graphic>
      </p:graphicFrame>
    </p:spTree>
    <p:extLst>
      <p:ext uri="{BB962C8B-B14F-4D97-AF65-F5344CB8AC3E}">
        <p14:creationId xmlns:p14="http://schemas.microsoft.com/office/powerpoint/2010/main" val="1096993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7104-4E76-433D-9708-C38D5186B327}"/>
              </a:ext>
            </a:extLst>
          </p:cNvPr>
          <p:cNvSpPr>
            <a:spLocks noGrp="1"/>
          </p:cNvSpPr>
          <p:nvPr>
            <p:ph type="title"/>
          </p:nvPr>
        </p:nvSpPr>
        <p:spPr/>
        <p:txBody>
          <a:bodyPr/>
          <a:lstStyle/>
          <a:p>
            <a:r>
              <a:rPr lang="en-CA" dirty="0">
                <a:solidFill>
                  <a:schemeClr val="tx1"/>
                </a:solidFill>
              </a:rPr>
              <a:t>Case Study Grading Schema</a:t>
            </a:r>
          </a:p>
        </p:txBody>
      </p:sp>
      <p:graphicFrame>
        <p:nvGraphicFramePr>
          <p:cNvPr id="5" name="Content Placeholder 4">
            <a:extLst>
              <a:ext uri="{FF2B5EF4-FFF2-40B4-BE49-F238E27FC236}">
                <a16:creationId xmlns:a16="http://schemas.microsoft.com/office/drawing/2014/main" id="{C4D67D83-0F0D-46B9-A656-C756CB9A89B9}"/>
              </a:ext>
            </a:extLst>
          </p:cNvPr>
          <p:cNvGraphicFramePr>
            <a:graphicFrameLocks noGrp="1"/>
          </p:cNvGraphicFramePr>
          <p:nvPr>
            <p:ph idx="1"/>
            <p:extLst>
              <p:ext uri="{D42A27DB-BD31-4B8C-83A1-F6EECF244321}">
                <p14:modId xmlns:p14="http://schemas.microsoft.com/office/powerpoint/2010/main" val="2427805552"/>
              </p:ext>
            </p:extLst>
          </p:nvPr>
        </p:nvGraphicFramePr>
        <p:xfrm>
          <a:off x="577970" y="1059611"/>
          <a:ext cx="7988060" cy="5341655"/>
        </p:xfrm>
        <a:graphic>
          <a:graphicData uri="http://schemas.openxmlformats.org/drawingml/2006/table">
            <a:tbl>
              <a:tblPr/>
              <a:tblGrid>
                <a:gridCol w="2641620">
                  <a:extLst>
                    <a:ext uri="{9D8B030D-6E8A-4147-A177-3AD203B41FA5}">
                      <a16:colId xmlns:a16="http://schemas.microsoft.com/office/drawing/2014/main" val="2232704463"/>
                    </a:ext>
                  </a:extLst>
                </a:gridCol>
                <a:gridCol w="4537520">
                  <a:extLst>
                    <a:ext uri="{9D8B030D-6E8A-4147-A177-3AD203B41FA5}">
                      <a16:colId xmlns:a16="http://schemas.microsoft.com/office/drawing/2014/main" val="1649590726"/>
                    </a:ext>
                  </a:extLst>
                </a:gridCol>
                <a:gridCol w="808920">
                  <a:extLst>
                    <a:ext uri="{9D8B030D-6E8A-4147-A177-3AD203B41FA5}">
                      <a16:colId xmlns:a16="http://schemas.microsoft.com/office/drawing/2014/main" val="153482516"/>
                    </a:ext>
                  </a:extLst>
                </a:gridCol>
              </a:tblGrid>
              <a:tr h="101045">
                <a:tc gridSpan="2">
                  <a:txBody>
                    <a:bodyPr/>
                    <a:lstStyle/>
                    <a:p>
                      <a:pPr algn="l" fontAlgn="b"/>
                      <a:r>
                        <a:rPr lang="en-CA" sz="1000" b="1" i="0" u="none" strike="noStrike">
                          <a:solidFill>
                            <a:srgbClr val="000000"/>
                          </a:solidFill>
                          <a:effectLst/>
                          <a:latin typeface="Calibri" panose="020F0502020204030204" pitchFamily="34" charset="0"/>
                        </a:rPr>
                        <a:t>Analysis of Company and Identified Problems</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CA"/>
                    </a:p>
                  </a:txBody>
                  <a:tcPr/>
                </a:tc>
                <a:tc>
                  <a:txBody>
                    <a:bodyPr/>
                    <a:lstStyle/>
                    <a:p>
                      <a:pPr algn="ctr" fontAlgn="b"/>
                      <a:r>
                        <a:rPr lang="en-CA" sz="1000" b="1" i="0" u="none" strike="noStrike">
                          <a:solidFill>
                            <a:srgbClr val="000000"/>
                          </a:solidFill>
                          <a:effectLst/>
                          <a:latin typeface="Calibri" panose="020F0502020204030204" pitchFamily="34" charset="0"/>
                        </a:rPr>
                        <a:t>40 Marks</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58365550"/>
                  </a:ext>
                </a:extLst>
              </a:tr>
              <a:tr h="404178">
                <a:tc>
                  <a:txBody>
                    <a:bodyPr/>
                    <a:lstStyle/>
                    <a:p>
                      <a:pPr algn="l" fontAlgn="ctr"/>
                      <a:r>
                        <a:rPr lang="en-CA" sz="1000" b="0" i="0" u="none" strike="noStrike">
                          <a:solidFill>
                            <a:srgbClr val="000000"/>
                          </a:solidFill>
                          <a:effectLst/>
                          <a:latin typeface="Calibri" panose="020F0502020204030204" pitchFamily="34" charset="0"/>
                        </a:rPr>
                        <a:t>Does Not meet Expectations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Presents a superficial or incomplete analysis of some of the identified issues;   Does not apply analysis techniques learned from the course.  (SWOT, Financial performance, etc)</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Under 20</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6326632"/>
                  </a:ext>
                </a:extLst>
              </a:tr>
              <a:tr h="303134">
                <a:tc>
                  <a:txBody>
                    <a:bodyPr/>
                    <a:lstStyle/>
                    <a:p>
                      <a:pPr algn="l" fontAlgn="ctr"/>
                      <a:r>
                        <a:rPr lang="en-CA" sz="1000" b="0" i="0" u="none" strike="noStrike">
                          <a:solidFill>
                            <a:srgbClr val="000000"/>
                          </a:solidFill>
                          <a:effectLst/>
                          <a:latin typeface="Calibri" panose="020F0502020204030204" pitchFamily="34" charset="0"/>
                        </a:rPr>
                        <a:t>Satisfactory</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Presents a thorough analysis of most of the identified issues;  Use of only one analysis technique; Company analysis not tied to identified problems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21 - 28</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975759"/>
                  </a:ext>
                </a:extLst>
              </a:tr>
              <a:tr h="404178">
                <a:tc>
                  <a:txBody>
                    <a:bodyPr/>
                    <a:lstStyle/>
                    <a:p>
                      <a:pPr algn="l" fontAlgn="ctr"/>
                      <a:r>
                        <a:rPr lang="en-CA" sz="1000" b="0" i="0" u="none" strike="noStrike">
                          <a:solidFill>
                            <a:srgbClr val="000000"/>
                          </a:solidFill>
                          <a:effectLst/>
                          <a:latin typeface="Calibri" panose="020F0502020204030204" pitchFamily="34" charset="0"/>
                        </a:rPr>
                        <a:t>Good</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Presents an insightful and thorough analysis of all identified issues/problems; multiple analysis techniques employed, company analysis discussed in relation to identified problems.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29 - 35</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921413"/>
                  </a:ext>
                </a:extLst>
              </a:tr>
              <a:tr h="505223">
                <a:tc>
                  <a:txBody>
                    <a:bodyPr/>
                    <a:lstStyle/>
                    <a:p>
                      <a:pPr algn="l" fontAlgn="ctr"/>
                      <a:r>
                        <a:rPr lang="en-CA" sz="1000" b="0" i="0" u="none" strike="noStrike">
                          <a:solidFill>
                            <a:srgbClr val="000000"/>
                          </a:solidFill>
                          <a:effectLst/>
                          <a:latin typeface="Calibri" panose="020F0502020204030204" pitchFamily="34" charset="0"/>
                        </a:rPr>
                        <a:t>Outstanding</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Presents an insightful and thorough analysis of all identified issues/problems; multiple analysis techniques employed, company analysis discussed in relation to identified problems and key industry success factors.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36 - 40</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7322699"/>
                  </a:ext>
                </a:extLst>
              </a:tr>
              <a:tr h="101045">
                <a:tc>
                  <a:txBody>
                    <a:bodyPr/>
                    <a:lstStyle/>
                    <a:p>
                      <a:pPr algn="l"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71493991"/>
                  </a:ext>
                </a:extLst>
              </a:tr>
              <a:tr h="101045">
                <a:tc>
                  <a:txBody>
                    <a:bodyPr/>
                    <a:lstStyle/>
                    <a:p>
                      <a:pPr algn="l" fontAlgn="b"/>
                      <a:r>
                        <a:rPr lang="en-CA" sz="1000" b="1" i="0" u="none" strike="noStrike">
                          <a:solidFill>
                            <a:srgbClr val="000000"/>
                          </a:solidFill>
                          <a:effectLst/>
                          <a:latin typeface="Calibri" panose="020F0502020204030204" pitchFamily="34" charset="0"/>
                        </a:rPr>
                        <a:t>Recommendations</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CA" sz="1000" b="0" i="0" u="none" strike="noStrike">
                          <a:solidFill>
                            <a:srgbClr val="000000"/>
                          </a:solidFill>
                          <a:effectLst/>
                          <a:latin typeface="Calibri" panose="020F0502020204030204" pitchFamily="34" charset="0"/>
                        </a:rPr>
                        <a:t> </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000" b="1" i="0" u="none" strike="noStrike">
                          <a:solidFill>
                            <a:srgbClr val="000000"/>
                          </a:solidFill>
                          <a:effectLst/>
                          <a:latin typeface="Calibri" panose="020F0502020204030204" pitchFamily="34" charset="0"/>
                        </a:rPr>
                        <a:t>20 Marks</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874472640"/>
                  </a:ext>
                </a:extLst>
              </a:tr>
              <a:tr h="202089">
                <a:tc>
                  <a:txBody>
                    <a:bodyPr/>
                    <a:lstStyle/>
                    <a:p>
                      <a:pPr algn="l" fontAlgn="ctr"/>
                      <a:r>
                        <a:rPr lang="en-CA" sz="1000" b="0" i="0" u="none" strike="noStrike">
                          <a:solidFill>
                            <a:srgbClr val="000000"/>
                          </a:solidFill>
                          <a:effectLst/>
                          <a:latin typeface="Calibri" panose="020F0502020204030204" pitchFamily="34" charset="0"/>
                        </a:rPr>
                        <a:t>Does Not meet Expectations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Little or no action suggested and/or inappropriate solutions proposed to the  issues in the case study.</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Under 10</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912441"/>
                  </a:ext>
                </a:extLst>
              </a:tr>
              <a:tr h="303134">
                <a:tc>
                  <a:txBody>
                    <a:bodyPr/>
                    <a:lstStyle/>
                    <a:p>
                      <a:pPr algn="l" fontAlgn="ctr"/>
                      <a:r>
                        <a:rPr lang="en-CA" sz="1000" b="0" i="0" u="none" strike="noStrike">
                          <a:solidFill>
                            <a:srgbClr val="000000"/>
                          </a:solidFill>
                          <a:effectLst/>
                          <a:latin typeface="Calibri" panose="020F0502020204030204" pitchFamily="34" charset="0"/>
                        </a:rPr>
                        <a:t>Satisfactory</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Recommendations lack detail (SMART criteria) and are not connected to the identified issues.  Do not have a recommendation for every identified issue.</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11 - 13</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2824538"/>
                  </a:ext>
                </a:extLst>
              </a:tr>
              <a:tr h="303134">
                <a:tc>
                  <a:txBody>
                    <a:bodyPr/>
                    <a:lstStyle/>
                    <a:p>
                      <a:pPr algn="l" fontAlgn="ctr"/>
                      <a:r>
                        <a:rPr lang="en-CA" sz="1000" b="0" i="0" u="none" strike="noStrike">
                          <a:solidFill>
                            <a:srgbClr val="000000"/>
                          </a:solidFill>
                          <a:effectLst/>
                          <a:latin typeface="Calibri" panose="020F0502020204030204" pitchFamily="34" charset="0"/>
                        </a:rPr>
                        <a:t>Good</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Detailed recommendations for each issue, consistent with Industry and company analysis.  Recommendations are prioritized.</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14 - 17</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830070"/>
                  </a:ext>
                </a:extLst>
              </a:tr>
              <a:tr h="404178">
                <a:tc>
                  <a:txBody>
                    <a:bodyPr/>
                    <a:lstStyle/>
                    <a:p>
                      <a:pPr algn="l" fontAlgn="ctr"/>
                      <a:r>
                        <a:rPr lang="en-CA" sz="1000" b="0" i="0" u="none" strike="noStrike">
                          <a:solidFill>
                            <a:srgbClr val="000000"/>
                          </a:solidFill>
                          <a:effectLst/>
                          <a:latin typeface="Calibri" panose="020F0502020204030204" pitchFamily="34" charset="0"/>
                        </a:rPr>
                        <a:t>Outstanding</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Detailed recommendations for each issue, consistent with Industry and company analysis.  Recommendations are prioritized.  Expected outcomes of implementing recommendations are discussed.</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18 - 20</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35484"/>
                  </a:ext>
                </a:extLst>
              </a:tr>
              <a:tr h="101045">
                <a:tc>
                  <a:txBody>
                    <a:bodyPr/>
                    <a:lstStyle/>
                    <a:p>
                      <a:pPr algn="l"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CA" sz="1000" b="0" i="0" u="none" strike="noStrike">
                        <a:solidFill>
                          <a:srgbClr val="000000"/>
                        </a:solidFill>
                        <a:effectLst/>
                        <a:latin typeface="Calibri" panose="020F0502020204030204" pitchFamily="34" charset="0"/>
                      </a:endParaRPr>
                    </a:p>
                  </a:txBody>
                  <a:tcPr marL="5052" marR="5052" marT="505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72983310"/>
                  </a:ext>
                </a:extLst>
              </a:tr>
              <a:tr h="101045">
                <a:tc>
                  <a:txBody>
                    <a:bodyPr/>
                    <a:lstStyle/>
                    <a:p>
                      <a:pPr algn="l" fontAlgn="b"/>
                      <a:r>
                        <a:rPr lang="en-CA" sz="1000" b="1" i="0" u="none" strike="noStrike">
                          <a:solidFill>
                            <a:srgbClr val="000000"/>
                          </a:solidFill>
                          <a:effectLst/>
                          <a:latin typeface="Calibri" panose="020F0502020204030204" pitchFamily="34" charset="0"/>
                        </a:rPr>
                        <a:t>Structure and Quality of Report</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CA" sz="1000" b="0" i="0" u="none" strike="noStrike">
                          <a:solidFill>
                            <a:srgbClr val="000000"/>
                          </a:solidFill>
                          <a:effectLst/>
                          <a:latin typeface="Calibri" panose="020F0502020204030204" pitchFamily="34" charset="0"/>
                        </a:rPr>
                        <a:t> </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CA" sz="1000" b="1" i="0" u="none" strike="noStrike">
                          <a:solidFill>
                            <a:srgbClr val="000000"/>
                          </a:solidFill>
                          <a:effectLst/>
                          <a:latin typeface="Calibri" panose="020F0502020204030204" pitchFamily="34" charset="0"/>
                        </a:rPr>
                        <a:t>10 Marks</a:t>
                      </a:r>
                    </a:p>
                  </a:txBody>
                  <a:tcPr marL="5052" marR="5052" marT="5052" marB="0" anchor="b">
                    <a:lnL>
                      <a:noFill/>
                    </a:lnL>
                    <a:lnR>
                      <a:noFill/>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78433519"/>
                  </a:ext>
                </a:extLst>
              </a:tr>
              <a:tr h="434492">
                <a:tc>
                  <a:txBody>
                    <a:bodyPr/>
                    <a:lstStyle/>
                    <a:p>
                      <a:pPr algn="l" fontAlgn="ctr"/>
                      <a:r>
                        <a:rPr lang="en-CA" sz="1000" b="0" i="0" u="none" strike="noStrike">
                          <a:solidFill>
                            <a:srgbClr val="000000"/>
                          </a:solidFill>
                          <a:effectLst/>
                          <a:latin typeface="Calibri" panose="020F0502020204030204" pitchFamily="34" charset="0"/>
                        </a:rPr>
                        <a:t>Does Not meet Expectations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Poor formatting and organization; Multiple spelling and grammatical errors.  No section headings, assignment exessively long or too short.  Repeats a signifcant amount content found in the case study.</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Under 5</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8633037"/>
                  </a:ext>
                </a:extLst>
              </a:tr>
              <a:tr h="404178">
                <a:tc>
                  <a:txBody>
                    <a:bodyPr/>
                    <a:lstStyle/>
                    <a:p>
                      <a:pPr algn="l" fontAlgn="ctr"/>
                      <a:r>
                        <a:rPr lang="en-CA" sz="1000" b="0" i="0" u="none" strike="noStrike">
                          <a:solidFill>
                            <a:srgbClr val="000000"/>
                          </a:solidFill>
                          <a:effectLst/>
                          <a:latin typeface="Calibri" panose="020F0502020204030204" pitchFamily="34" charset="0"/>
                        </a:rPr>
                        <a:t>Satisfactory</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Assignment positioned as a business report to key executives.  Very few spelling or grammatical errors.  Report is of appropriate length with clear section headings.</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a:solidFill>
                            <a:srgbClr val="000000"/>
                          </a:solidFill>
                          <a:effectLst/>
                          <a:latin typeface="Calibri" panose="020F0502020204030204" pitchFamily="34" charset="0"/>
                        </a:rPr>
                        <a:t>5 - 7</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1132044"/>
                  </a:ext>
                </a:extLst>
              </a:tr>
              <a:tr h="505223">
                <a:tc>
                  <a:txBody>
                    <a:bodyPr/>
                    <a:lstStyle/>
                    <a:p>
                      <a:pPr algn="l" fontAlgn="ctr"/>
                      <a:r>
                        <a:rPr lang="en-CA" sz="1000" b="0" i="0" u="none" strike="noStrike">
                          <a:solidFill>
                            <a:srgbClr val="000000"/>
                          </a:solidFill>
                          <a:effectLst/>
                          <a:latin typeface="Calibri" panose="020F0502020204030204" pitchFamily="34" charset="0"/>
                        </a:rPr>
                        <a:t>Good</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CA" sz="1000" b="0" i="0" u="none" strike="noStrike">
                          <a:solidFill>
                            <a:srgbClr val="000000"/>
                          </a:solidFill>
                          <a:effectLst/>
                          <a:latin typeface="Calibri" panose="020F0502020204030204" pitchFamily="34" charset="0"/>
                        </a:rPr>
                        <a:t>Assignment positioned as a business report to key executives.  No spelling or grammatical errors.  Report is of appropriate length with clear section headings, organized and written to clearly and easily disseminate information to the intended audience.</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dirty="0">
                          <a:solidFill>
                            <a:srgbClr val="000000"/>
                          </a:solidFill>
                          <a:effectLst/>
                          <a:latin typeface="Calibri" panose="020F0502020204030204" pitchFamily="34" charset="0"/>
                        </a:rPr>
                        <a:t>8 - 10</a:t>
                      </a:r>
                    </a:p>
                  </a:txBody>
                  <a:tcPr marL="5052" marR="5052" marT="50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8771662"/>
                  </a:ext>
                </a:extLst>
              </a:tr>
            </a:tbl>
          </a:graphicData>
        </a:graphic>
      </p:graphicFrame>
    </p:spTree>
    <p:extLst>
      <p:ext uri="{BB962C8B-B14F-4D97-AF65-F5344CB8AC3E}">
        <p14:creationId xmlns:p14="http://schemas.microsoft.com/office/powerpoint/2010/main" val="586292879"/>
      </p:ext>
    </p:extLst>
  </p:cSld>
  <p:clrMapOvr>
    <a:masterClrMapping/>
  </p:clrMapOvr>
</p:sld>
</file>

<file path=ppt/theme/theme1.xml><?xml version="1.0" encoding="utf-8"?>
<a:theme xmlns:a="http://schemas.openxmlformats.org/drawingml/2006/main" name="ppt-template-draft-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TotalTime>
  <Words>1935</Words>
  <Application>Microsoft Office PowerPoint</Application>
  <PresentationFormat>On-screen Show (4:3)</PresentationFormat>
  <Paragraphs>216</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Franklin Gothic Book</vt:lpstr>
      <vt:lpstr>Wingdings</vt:lpstr>
      <vt:lpstr>ppt-template-draft-v2</vt:lpstr>
      <vt:lpstr>Case study term assignment</vt:lpstr>
      <vt:lpstr>Submission guidelines</vt:lpstr>
      <vt:lpstr>Consider your audience! Your are presenting to the Board of Directors of The Corporation</vt:lpstr>
      <vt:lpstr>Use your space wisely</vt:lpstr>
      <vt:lpstr>Make it presentable</vt:lpstr>
      <vt:lpstr>Key elements of the report</vt:lpstr>
      <vt:lpstr>Issue Identification (10%)</vt:lpstr>
      <vt:lpstr>Industry Analysis (20%)</vt:lpstr>
      <vt:lpstr>Analysis of  company and identified problem (40% ) </vt:lpstr>
      <vt:lpstr>Stating Facts vs. Analysis Example:  XYZ Corporation</vt:lpstr>
      <vt:lpstr>Recommendations (20%)</vt:lpstr>
      <vt:lpstr>Make SMART Recommendations (Specific, Measurable, Attainable, Realistic, Time-bound)</vt:lpstr>
      <vt:lpstr>Connect Analysis with Recommendations</vt:lpstr>
      <vt:lpstr>Case Study Example</vt:lpstr>
      <vt:lpstr>Recap: Fitbit - Issues</vt:lpstr>
      <vt:lpstr>How strong are the competitive forces in the industry?</vt:lpstr>
      <vt:lpstr>How strong are the competitive forces in the industry?</vt:lpstr>
      <vt:lpstr>Fitbit Financial Performance</vt:lpstr>
      <vt:lpstr>Fitbit SWOT</vt:lpstr>
      <vt:lpstr>Every Issue needs an action</vt:lpstr>
      <vt:lpstr>Case Study Grading Schema</vt:lpstr>
      <vt:lpstr>Case Study Grading Schema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Assignment</dc:title>
  <dc:creator>chow family</dc:creator>
  <cp:lastModifiedBy>chow family</cp:lastModifiedBy>
  <cp:revision>5</cp:revision>
  <dcterms:created xsi:type="dcterms:W3CDTF">2017-10-28T15:18:28Z</dcterms:created>
  <dcterms:modified xsi:type="dcterms:W3CDTF">2019-01-08T19:24:48Z</dcterms:modified>
</cp:coreProperties>
</file>