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292" r:id="rId2"/>
    <p:sldId id="293" r:id="rId3"/>
    <p:sldId id="291" r:id="rId4"/>
    <p:sldId id="275" r:id="rId5"/>
    <p:sldId id="277" r:id="rId6"/>
    <p:sldId id="278" r:id="rId7"/>
    <p:sldId id="279" r:id="rId8"/>
    <p:sldId id="280" r:id="rId9"/>
    <p:sldId id="281" r:id="rId10"/>
    <p:sldId id="269" r:id="rId11"/>
    <p:sldId id="273" r:id="rId12"/>
    <p:sldId id="270" r:id="rId13"/>
    <p:sldId id="274" r:id="rId14"/>
    <p:sldId id="289" r:id="rId15"/>
    <p:sldId id="290" r:id="rId16"/>
    <p:sldId id="286" r:id="rId17"/>
    <p:sldId id="287" r:id="rId18"/>
    <p:sldId id="283" r:id="rId19"/>
    <p:sldId id="284" r:id="rId20"/>
    <p:sldId id="294" r:id="rId21"/>
    <p:sldId id="295" r:id="rId22"/>
    <p:sldId id="296" r:id="rId23"/>
    <p:sldId id="285" r:id="rId24"/>
    <p:sldId id="282" r:id="rId25"/>
    <p:sldId id="272" r:id="rId26"/>
    <p:sldId id="288" r:id="rId27"/>
    <p:sldId id="271" r:id="rId28"/>
    <p:sldId id="267" r:id="rId29"/>
    <p:sldId id="268" r:id="rId30"/>
    <p:sldId id="260" r:id="rId31"/>
    <p:sldId id="266" r:id="rId32"/>
    <p:sldId id="262" r:id="rId33"/>
    <p:sldId id="264" r:id="rId34"/>
    <p:sldId id="265" r:id="rId35"/>
    <p:sldId id="256" r:id="rId3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bg1"/>
        </a:solidFill>
        <a:latin typeface="Arial" panose="020B0604020202020204" pitchFamily="34" charset="0"/>
        <a:ea typeface="+mn-ea"/>
        <a:cs typeface="+mn-cs"/>
      </a:defRPr>
    </a:lvl5pPr>
    <a:lvl6pPr marL="2286000" algn="l" defTabSz="914400" rtl="0" eaLnBrk="1" latinLnBrk="0" hangingPunct="1">
      <a:defRPr kern="1200">
        <a:solidFill>
          <a:schemeClr val="bg1"/>
        </a:solidFill>
        <a:latin typeface="Arial" panose="020B0604020202020204" pitchFamily="34" charset="0"/>
        <a:ea typeface="+mn-ea"/>
        <a:cs typeface="+mn-cs"/>
      </a:defRPr>
    </a:lvl6pPr>
    <a:lvl7pPr marL="2743200" algn="l" defTabSz="914400" rtl="0" eaLnBrk="1" latinLnBrk="0" hangingPunct="1">
      <a:defRPr kern="1200">
        <a:solidFill>
          <a:schemeClr val="bg1"/>
        </a:solidFill>
        <a:latin typeface="Arial" panose="020B0604020202020204" pitchFamily="34" charset="0"/>
        <a:ea typeface="+mn-ea"/>
        <a:cs typeface="+mn-cs"/>
      </a:defRPr>
    </a:lvl7pPr>
    <a:lvl8pPr marL="3200400" algn="l" defTabSz="914400" rtl="0" eaLnBrk="1" latinLnBrk="0" hangingPunct="1">
      <a:defRPr kern="1200">
        <a:solidFill>
          <a:schemeClr val="bg1"/>
        </a:solidFill>
        <a:latin typeface="Arial" panose="020B0604020202020204" pitchFamily="34" charset="0"/>
        <a:ea typeface="+mn-ea"/>
        <a:cs typeface="+mn-cs"/>
      </a:defRPr>
    </a:lvl8pPr>
    <a:lvl9pPr marL="3657600" algn="l" defTabSz="914400" rtl="0" eaLnBrk="1" latinLnBrk="0" hangingPunct="1">
      <a:defRPr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9" autoAdjust="0"/>
    <p:restoredTop sz="86447" autoAdjust="0"/>
  </p:normalViewPr>
  <p:slideViewPr>
    <p:cSldViewPr>
      <p:cViewPr varScale="1">
        <p:scale>
          <a:sx n="127" d="100"/>
          <a:sy n="127" d="100"/>
        </p:scale>
        <p:origin x="12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78E37C-1E4F-41BB-B6B2-EBD29410A1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FCAC761F-6A88-48ED-B6F0-CA6206225C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defRPr>
            </a:lvl1pPr>
          </a:lstStyle>
          <a:p>
            <a:pPr>
              <a:defRPr/>
            </a:pPr>
            <a:fld id="{558E32E7-D527-490C-80A3-B0E240AB6B38}" type="datetimeFigureOut">
              <a:rPr lang="en-US"/>
              <a:pPr>
                <a:defRPr/>
              </a:pPr>
              <a:t>2/3/21</a:t>
            </a:fld>
            <a:endParaRPr lang="en-US"/>
          </a:p>
        </p:txBody>
      </p:sp>
      <p:sp>
        <p:nvSpPr>
          <p:cNvPr id="4" name="Footer Placeholder 3">
            <a:extLst>
              <a:ext uri="{FF2B5EF4-FFF2-40B4-BE49-F238E27FC236}">
                <a16:creationId xmlns:a16="http://schemas.microsoft.com/office/drawing/2014/main" id="{15D7B4C7-6418-46C2-B170-6B4D31F90C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60DF914D-38CA-4E01-AA81-4550273A92B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539868E-0085-487C-9428-A1161847ECF1}"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D1EB3-68F6-454C-BB99-10A1250E53E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D22C5250-3455-415A-AB9D-51CEBAD8EC4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BF55A8B8-E995-4F4F-A331-AAE6058BE4E1}" type="datetimeFigureOut">
              <a:rPr lang="en-US"/>
              <a:pPr>
                <a:defRPr/>
              </a:pPr>
              <a:t>2/3/21</a:t>
            </a:fld>
            <a:endParaRPr lang="en-US"/>
          </a:p>
        </p:txBody>
      </p:sp>
      <p:sp>
        <p:nvSpPr>
          <p:cNvPr id="4" name="Slide Image Placeholder 3">
            <a:extLst>
              <a:ext uri="{FF2B5EF4-FFF2-40B4-BE49-F238E27FC236}">
                <a16:creationId xmlns:a16="http://schemas.microsoft.com/office/drawing/2014/main" id="{85E47615-803B-48A5-AEB8-952BB7EB2C3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E55E50A-8277-4EDC-95D8-FD4D5232F35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4F932CE-66E1-4B8D-AF2B-1311770B22B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E33C22C-C012-4957-AF8F-DB8302C870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7B20D1D-50C1-484C-B938-40E551AD194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3E3AF4B-93CB-634C-A0B0-1CBBC5034FBC}"/>
              </a:ext>
            </a:extLst>
          </p:cNvPr>
          <p:cNvSpPr>
            <a:spLocks noGrp="1" noChangeArrowheads="1"/>
          </p:cNvSpPr>
          <p:nvPr>
            <p:ph type="sldNum" sz="quarter" idx="5"/>
          </p:nvPr>
        </p:nvSpPr>
        <p:spPr>
          <a:noFill/>
        </p:spPr>
        <p:txBody>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defRPr>
            </a:lvl9pPr>
          </a:lstStyle>
          <a:p>
            <a:fld id="{8F4137FF-DAD6-6A4A-90CB-24628D9C6D08}" type="slidenum">
              <a:rPr lang="en-US" altLang="en-US" sz="1200"/>
              <a:pPr/>
              <a:t>5</a:t>
            </a:fld>
            <a:endParaRPr lang="en-US" altLang="en-US" sz="1200"/>
          </a:p>
        </p:txBody>
      </p:sp>
      <p:sp>
        <p:nvSpPr>
          <p:cNvPr id="32771" name="Rectangle 2">
            <a:extLst>
              <a:ext uri="{FF2B5EF4-FFF2-40B4-BE49-F238E27FC236}">
                <a16:creationId xmlns:a16="http://schemas.microsoft.com/office/drawing/2014/main" id="{248245CB-2A0B-4245-AEDB-FF65B33996F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44F54F3D-8781-6E43-A529-E776268D2BD9}"/>
              </a:ext>
            </a:extLst>
          </p:cNvPr>
          <p:cNvSpPr>
            <a:spLocks noGrp="1" noChangeArrowheads="1"/>
          </p:cNvSpPr>
          <p:nvPr>
            <p:ph type="body" idx="1"/>
          </p:nvPr>
        </p:nvSpPr>
        <p:spPr>
          <a:noFill/>
        </p:spPr>
        <p:txBody>
          <a:bodyPr/>
          <a:lstStyle/>
          <a:p>
            <a:pPr eaLnBrk="1" hangingPunct="1"/>
            <a:endParaRPr lang="en-US" altLang="en-US">
              <a:latin typeface="Verdana" panose="020B0604030504040204" pitchFamily="34" charset="0"/>
            </a:endParaRPr>
          </a:p>
        </p:txBody>
      </p:sp>
    </p:spTree>
    <p:extLst>
      <p:ext uri="{BB962C8B-B14F-4D97-AF65-F5344CB8AC3E}">
        <p14:creationId xmlns:p14="http://schemas.microsoft.com/office/powerpoint/2010/main" val="259951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494CB12B-712E-4059-A9B8-AF19AD9916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FDC7B43A-A18A-4495-A35A-6448B4D21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Image retrieved from http://www.loc.gov/pictures/item/2005683189/</a:t>
            </a:r>
          </a:p>
        </p:txBody>
      </p:sp>
      <p:sp>
        <p:nvSpPr>
          <p:cNvPr id="20483" name="Slide Number Placeholder 3">
            <a:extLst>
              <a:ext uri="{FF2B5EF4-FFF2-40B4-BE49-F238E27FC236}">
                <a16:creationId xmlns:a16="http://schemas.microsoft.com/office/drawing/2014/main" id="{350090FC-B949-41D7-BA53-10C8881C60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48A5F4-2B8A-4C57-B5DE-04B24700213F}" type="slidenum">
              <a:rPr lang="en-US" altLang="en-US"/>
              <a:pPr>
                <a:spcBef>
                  <a:spcPct val="0"/>
                </a:spcBef>
              </a:pPr>
              <a:t>7</a:t>
            </a:fld>
            <a:endParaRPr lang="en-US" altLang="en-US"/>
          </a:p>
        </p:txBody>
      </p:sp>
    </p:spTree>
    <p:extLst>
      <p:ext uri="{BB962C8B-B14F-4D97-AF65-F5344CB8AC3E}">
        <p14:creationId xmlns:p14="http://schemas.microsoft.com/office/powerpoint/2010/main" val="84822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1B3A672-0117-45F0-BE8A-B6F6735CB3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A6DFD43-8982-41A6-B385-D3C1CE584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Image retrieved from http://www.loc.gov/pictures/item/90711987/</a:t>
            </a:r>
          </a:p>
        </p:txBody>
      </p:sp>
      <p:sp>
        <p:nvSpPr>
          <p:cNvPr id="22531" name="Slide Number Placeholder 3">
            <a:extLst>
              <a:ext uri="{FF2B5EF4-FFF2-40B4-BE49-F238E27FC236}">
                <a16:creationId xmlns:a16="http://schemas.microsoft.com/office/drawing/2014/main" id="{352C8A96-7E54-4AF0-8705-8AA05FB79C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37A989-EEAE-4326-8C20-275EA757EB22}" type="slidenum">
              <a:rPr lang="en-US" altLang="en-US"/>
              <a:pPr>
                <a:spcBef>
                  <a:spcPct val="0"/>
                </a:spcBef>
              </a:pPr>
              <a:t>8</a:t>
            </a:fld>
            <a:endParaRPr lang="en-US" altLang="en-US"/>
          </a:p>
        </p:txBody>
      </p:sp>
    </p:spTree>
    <p:extLst>
      <p:ext uri="{BB962C8B-B14F-4D97-AF65-F5344CB8AC3E}">
        <p14:creationId xmlns:p14="http://schemas.microsoft.com/office/powerpoint/2010/main" val="133591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D95A4BB2-5B63-42E0-B563-102B79F3FE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D1C2F76B-0A9F-4E1E-86C0-16BC133EA5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Image retrieved from http://www.loc.gov/pictures/item/98504449/</a:t>
            </a:r>
          </a:p>
        </p:txBody>
      </p:sp>
      <p:sp>
        <p:nvSpPr>
          <p:cNvPr id="24579" name="Slide Number Placeholder 3">
            <a:extLst>
              <a:ext uri="{FF2B5EF4-FFF2-40B4-BE49-F238E27FC236}">
                <a16:creationId xmlns:a16="http://schemas.microsoft.com/office/drawing/2014/main" id="{49D55E13-F742-4AEE-8784-5D05C540FB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99F7C1E-AE61-471D-92A6-7DE8E354D10C}" type="slidenum">
              <a:rPr lang="en-US" altLang="en-US"/>
              <a:pPr>
                <a:spcBef>
                  <a:spcPct val="0"/>
                </a:spcBef>
              </a:pPr>
              <a:t>9</a:t>
            </a:fld>
            <a:endParaRPr lang="en-US" altLang="en-US"/>
          </a:p>
        </p:txBody>
      </p:sp>
    </p:spTree>
    <p:extLst>
      <p:ext uri="{BB962C8B-B14F-4D97-AF65-F5344CB8AC3E}">
        <p14:creationId xmlns:p14="http://schemas.microsoft.com/office/powerpoint/2010/main" val="3760448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61941B3-EF83-46ED-A96E-F622264D46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79231471-D0B5-4F8A-A080-4CB5DB16D7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79967212-8B51-43CC-90D5-9419415226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4F6EBD-C3E8-4C33-8A3F-1E771AA26041}" type="slidenum">
              <a:rPr lang="en-US" altLang="en-US">
                <a:solidFill>
                  <a:schemeClr val="bg1"/>
                </a:solidFill>
                <a:latin typeface="Arial" panose="020B0604020202020204" pitchFamily="34" charset="0"/>
              </a:rPr>
              <a:pPr>
                <a:spcBef>
                  <a:spcPct val="0"/>
                </a:spcBef>
              </a:pPr>
              <a:t>34</a:t>
            </a:fld>
            <a:endParaRPr lang="en-US" altLang="en-US">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A9FDA4-49C4-43D8-8BB8-D448380A8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FA51C7-1B27-4551-AD35-5AEAE561A4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6ADE4-3F13-4D87-AA32-FD9A256E1CB7}"/>
              </a:ext>
            </a:extLst>
          </p:cNvPr>
          <p:cNvSpPr>
            <a:spLocks noGrp="1" noChangeArrowheads="1"/>
          </p:cNvSpPr>
          <p:nvPr>
            <p:ph type="sldNum" sz="quarter" idx="12"/>
          </p:nvPr>
        </p:nvSpPr>
        <p:spPr>
          <a:ln/>
        </p:spPr>
        <p:txBody>
          <a:bodyPr/>
          <a:lstStyle>
            <a:lvl1pPr>
              <a:defRPr/>
            </a:lvl1pPr>
          </a:lstStyle>
          <a:p>
            <a:fld id="{2B1E43C1-0A6B-4025-806F-DFB842971BD9}" type="slidenum">
              <a:rPr lang="en-US" altLang="en-US"/>
              <a:pPr/>
              <a:t>‹#›</a:t>
            </a:fld>
            <a:endParaRPr lang="en-US" altLang="en-US"/>
          </a:p>
        </p:txBody>
      </p:sp>
    </p:spTree>
    <p:extLst>
      <p:ext uri="{BB962C8B-B14F-4D97-AF65-F5344CB8AC3E}">
        <p14:creationId xmlns:p14="http://schemas.microsoft.com/office/powerpoint/2010/main" val="134455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AF0066-D951-4042-8339-1B514EF541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CB81AC-9E31-4476-A24E-5736503BAF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857C7B-743E-4E1F-999F-63CAD70C1A5A}"/>
              </a:ext>
            </a:extLst>
          </p:cNvPr>
          <p:cNvSpPr>
            <a:spLocks noGrp="1" noChangeArrowheads="1"/>
          </p:cNvSpPr>
          <p:nvPr>
            <p:ph type="sldNum" sz="quarter" idx="12"/>
          </p:nvPr>
        </p:nvSpPr>
        <p:spPr>
          <a:ln/>
        </p:spPr>
        <p:txBody>
          <a:bodyPr/>
          <a:lstStyle>
            <a:lvl1pPr>
              <a:defRPr/>
            </a:lvl1pPr>
          </a:lstStyle>
          <a:p>
            <a:fld id="{56F55D55-BEA2-4CF3-A0AC-AFE5387B1132}" type="slidenum">
              <a:rPr lang="en-US" altLang="en-US"/>
              <a:pPr/>
              <a:t>‹#›</a:t>
            </a:fld>
            <a:endParaRPr lang="en-US" altLang="en-US"/>
          </a:p>
        </p:txBody>
      </p:sp>
    </p:spTree>
    <p:extLst>
      <p:ext uri="{BB962C8B-B14F-4D97-AF65-F5344CB8AC3E}">
        <p14:creationId xmlns:p14="http://schemas.microsoft.com/office/powerpoint/2010/main" val="2397208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EB1B66-E96F-4F02-987F-E534A1A051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FE73F5-C51D-4998-8563-1E13D4993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78008F-096B-4FD1-8DF3-9EA1CFC0DD63}"/>
              </a:ext>
            </a:extLst>
          </p:cNvPr>
          <p:cNvSpPr>
            <a:spLocks noGrp="1" noChangeArrowheads="1"/>
          </p:cNvSpPr>
          <p:nvPr>
            <p:ph type="sldNum" sz="quarter" idx="12"/>
          </p:nvPr>
        </p:nvSpPr>
        <p:spPr>
          <a:ln/>
        </p:spPr>
        <p:txBody>
          <a:bodyPr/>
          <a:lstStyle>
            <a:lvl1pPr>
              <a:defRPr/>
            </a:lvl1pPr>
          </a:lstStyle>
          <a:p>
            <a:fld id="{49DEA011-714C-4F8F-8D95-FCF979E71F67}" type="slidenum">
              <a:rPr lang="en-US" altLang="en-US"/>
              <a:pPr/>
              <a:t>‹#›</a:t>
            </a:fld>
            <a:endParaRPr lang="en-US" altLang="en-US"/>
          </a:p>
        </p:txBody>
      </p:sp>
    </p:spTree>
    <p:extLst>
      <p:ext uri="{BB962C8B-B14F-4D97-AF65-F5344CB8AC3E}">
        <p14:creationId xmlns:p14="http://schemas.microsoft.com/office/powerpoint/2010/main" val="2176258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7A6559-8FCC-44BA-8F9C-FB30B6EC1B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1E9E0-3184-4420-849F-896B690B60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3B3CAC-38B3-4477-A9A8-915A6704F2B0}"/>
              </a:ext>
            </a:extLst>
          </p:cNvPr>
          <p:cNvSpPr>
            <a:spLocks noGrp="1" noChangeArrowheads="1"/>
          </p:cNvSpPr>
          <p:nvPr>
            <p:ph type="sldNum" sz="quarter" idx="12"/>
          </p:nvPr>
        </p:nvSpPr>
        <p:spPr>
          <a:ln/>
        </p:spPr>
        <p:txBody>
          <a:bodyPr/>
          <a:lstStyle>
            <a:lvl1pPr>
              <a:defRPr/>
            </a:lvl1pPr>
          </a:lstStyle>
          <a:p>
            <a:fld id="{88888D3A-89D4-4005-B3C6-C3C7FC4E4FE7}" type="slidenum">
              <a:rPr lang="en-US" altLang="en-US"/>
              <a:pPr/>
              <a:t>‹#›</a:t>
            </a:fld>
            <a:endParaRPr lang="en-US" altLang="en-US"/>
          </a:p>
        </p:txBody>
      </p:sp>
    </p:spTree>
    <p:extLst>
      <p:ext uri="{BB962C8B-B14F-4D97-AF65-F5344CB8AC3E}">
        <p14:creationId xmlns:p14="http://schemas.microsoft.com/office/powerpoint/2010/main" val="1817828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A9E3E24-A876-415B-AA03-25E4F7DEB0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30919B-3117-43DD-873A-6D3377D686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8ACA66-8325-42EB-ABB6-5AFAB0FB379A}"/>
              </a:ext>
            </a:extLst>
          </p:cNvPr>
          <p:cNvSpPr>
            <a:spLocks noGrp="1" noChangeArrowheads="1"/>
          </p:cNvSpPr>
          <p:nvPr>
            <p:ph type="sldNum" sz="quarter" idx="12"/>
          </p:nvPr>
        </p:nvSpPr>
        <p:spPr>
          <a:ln/>
        </p:spPr>
        <p:txBody>
          <a:bodyPr/>
          <a:lstStyle>
            <a:lvl1pPr>
              <a:defRPr/>
            </a:lvl1pPr>
          </a:lstStyle>
          <a:p>
            <a:fld id="{1AC09A6C-795A-479C-8A33-B7C0900B1BB3}" type="slidenum">
              <a:rPr lang="en-US" altLang="en-US"/>
              <a:pPr/>
              <a:t>‹#›</a:t>
            </a:fld>
            <a:endParaRPr lang="en-US" altLang="en-US"/>
          </a:p>
        </p:txBody>
      </p:sp>
    </p:spTree>
    <p:extLst>
      <p:ext uri="{BB962C8B-B14F-4D97-AF65-F5344CB8AC3E}">
        <p14:creationId xmlns:p14="http://schemas.microsoft.com/office/powerpoint/2010/main" val="3743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F68E96-E7C6-420E-9B59-9CB32C7D89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932D85-96F3-47AD-A03A-628D8A3CA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77EC92-DA4E-44D6-9E13-0978E78ACE19}"/>
              </a:ext>
            </a:extLst>
          </p:cNvPr>
          <p:cNvSpPr>
            <a:spLocks noGrp="1" noChangeArrowheads="1"/>
          </p:cNvSpPr>
          <p:nvPr>
            <p:ph type="sldNum" sz="quarter" idx="12"/>
          </p:nvPr>
        </p:nvSpPr>
        <p:spPr>
          <a:ln/>
        </p:spPr>
        <p:txBody>
          <a:bodyPr/>
          <a:lstStyle>
            <a:lvl1pPr>
              <a:defRPr/>
            </a:lvl1pPr>
          </a:lstStyle>
          <a:p>
            <a:fld id="{0AA09CF5-3A4B-4F2D-9197-F24A4CC31A8C}" type="slidenum">
              <a:rPr lang="en-US" altLang="en-US"/>
              <a:pPr/>
              <a:t>‹#›</a:t>
            </a:fld>
            <a:endParaRPr lang="en-US" altLang="en-US"/>
          </a:p>
        </p:txBody>
      </p:sp>
    </p:spTree>
    <p:extLst>
      <p:ext uri="{BB962C8B-B14F-4D97-AF65-F5344CB8AC3E}">
        <p14:creationId xmlns:p14="http://schemas.microsoft.com/office/powerpoint/2010/main" val="233074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3CF5CF3-AAE6-4C5D-ADCA-8DE37EDF628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45B7A1-718E-4494-8C21-B635F6C00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9A49DAE-63AE-4A98-BEC3-23CBC9BEBBA4}"/>
              </a:ext>
            </a:extLst>
          </p:cNvPr>
          <p:cNvSpPr>
            <a:spLocks noGrp="1" noChangeArrowheads="1"/>
          </p:cNvSpPr>
          <p:nvPr>
            <p:ph type="sldNum" sz="quarter" idx="12"/>
          </p:nvPr>
        </p:nvSpPr>
        <p:spPr>
          <a:ln/>
        </p:spPr>
        <p:txBody>
          <a:bodyPr/>
          <a:lstStyle>
            <a:lvl1pPr>
              <a:defRPr/>
            </a:lvl1pPr>
          </a:lstStyle>
          <a:p>
            <a:fld id="{62EE5DEB-CA59-4007-BA0E-104E32F1D353}" type="slidenum">
              <a:rPr lang="en-US" altLang="en-US"/>
              <a:pPr/>
              <a:t>‹#›</a:t>
            </a:fld>
            <a:endParaRPr lang="en-US" altLang="en-US"/>
          </a:p>
        </p:txBody>
      </p:sp>
    </p:spTree>
    <p:extLst>
      <p:ext uri="{BB962C8B-B14F-4D97-AF65-F5344CB8AC3E}">
        <p14:creationId xmlns:p14="http://schemas.microsoft.com/office/powerpoint/2010/main" val="411220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5A7DE40-8E4D-4930-8C7E-D2BE0211C84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760C0C5-DFE1-4D25-8413-B95E942F5A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5BB64A-DB3D-4840-991F-B9299EC73671}"/>
              </a:ext>
            </a:extLst>
          </p:cNvPr>
          <p:cNvSpPr>
            <a:spLocks noGrp="1" noChangeArrowheads="1"/>
          </p:cNvSpPr>
          <p:nvPr>
            <p:ph type="sldNum" sz="quarter" idx="12"/>
          </p:nvPr>
        </p:nvSpPr>
        <p:spPr>
          <a:ln/>
        </p:spPr>
        <p:txBody>
          <a:bodyPr/>
          <a:lstStyle>
            <a:lvl1pPr>
              <a:defRPr/>
            </a:lvl1pPr>
          </a:lstStyle>
          <a:p>
            <a:fld id="{A7A81646-D92E-4B56-B28A-38A3EBB8AF1B}" type="slidenum">
              <a:rPr lang="en-US" altLang="en-US"/>
              <a:pPr/>
              <a:t>‹#›</a:t>
            </a:fld>
            <a:endParaRPr lang="en-US" altLang="en-US"/>
          </a:p>
        </p:txBody>
      </p:sp>
    </p:spTree>
    <p:extLst>
      <p:ext uri="{BB962C8B-B14F-4D97-AF65-F5344CB8AC3E}">
        <p14:creationId xmlns:p14="http://schemas.microsoft.com/office/powerpoint/2010/main" val="100652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F13F2C-D735-47BB-85A0-2142E80CE71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E340AD9-3A73-4804-AAB8-D50FFE2EDB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3F696C0-C0C2-497E-B3C6-E5FAAD902992}"/>
              </a:ext>
            </a:extLst>
          </p:cNvPr>
          <p:cNvSpPr>
            <a:spLocks noGrp="1" noChangeArrowheads="1"/>
          </p:cNvSpPr>
          <p:nvPr>
            <p:ph type="sldNum" sz="quarter" idx="12"/>
          </p:nvPr>
        </p:nvSpPr>
        <p:spPr>
          <a:ln/>
        </p:spPr>
        <p:txBody>
          <a:bodyPr/>
          <a:lstStyle>
            <a:lvl1pPr>
              <a:defRPr/>
            </a:lvl1pPr>
          </a:lstStyle>
          <a:p>
            <a:fld id="{158A1925-26DC-41A0-BD5F-BE13775DF8D2}" type="slidenum">
              <a:rPr lang="en-US" altLang="en-US"/>
              <a:pPr/>
              <a:t>‹#›</a:t>
            </a:fld>
            <a:endParaRPr lang="en-US" altLang="en-US"/>
          </a:p>
        </p:txBody>
      </p:sp>
    </p:spTree>
    <p:extLst>
      <p:ext uri="{BB962C8B-B14F-4D97-AF65-F5344CB8AC3E}">
        <p14:creationId xmlns:p14="http://schemas.microsoft.com/office/powerpoint/2010/main" val="181529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F7210BF-4C89-4FC6-97AF-BC6123E5A7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381090-5B58-49F2-B367-16EBCDE6FF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B17D66-D5ED-4ADA-9188-14EC430EE04E}"/>
              </a:ext>
            </a:extLst>
          </p:cNvPr>
          <p:cNvSpPr>
            <a:spLocks noGrp="1" noChangeArrowheads="1"/>
          </p:cNvSpPr>
          <p:nvPr>
            <p:ph type="sldNum" sz="quarter" idx="12"/>
          </p:nvPr>
        </p:nvSpPr>
        <p:spPr>
          <a:ln/>
        </p:spPr>
        <p:txBody>
          <a:bodyPr/>
          <a:lstStyle>
            <a:lvl1pPr>
              <a:defRPr/>
            </a:lvl1pPr>
          </a:lstStyle>
          <a:p>
            <a:fld id="{AC743085-7624-4A34-9616-12E1F0CB21A9}" type="slidenum">
              <a:rPr lang="en-US" altLang="en-US"/>
              <a:pPr/>
              <a:t>‹#›</a:t>
            </a:fld>
            <a:endParaRPr lang="en-US" altLang="en-US"/>
          </a:p>
        </p:txBody>
      </p:sp>
    </p:spTree>
    <p:extLst>
      <p:ext uri="{BB962C8B-B14F-4D97-AF65-F5344CB8AC3E}">
        <p14:creationId xmlns:p14="http://schemas.microsoft.com/office/powerpoint/2010/main" val="3289989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6A999E-88FF-4BF1-847E-9F5B815FC8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BC5CEC-A2BC-4A46-A4B8-57D04F6866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AAE53C-4C5F-4E76-8B80-BFD85D45114F}"/>
              </a:ext>
            </a:extLst>
          </p:cNvPr>
          <p:cNvSpPr>
            <a:spLocks noGrp="1" noChangeArrowheads="1"/>
          </p:cNvSpPr>
          <p:nvPr>
            <p:ph type="sldNum" sz="quarter" idx="12"/>
          </p:nvPr>
        </p:nvSpPr>
        <p:spPr>
          <a:ln/>
        </p:spPr>
        <p:txBody>
          <a:bodyPr/>
          <a:lstStyle>
            <a:lvl1pPr>
              <a:defRPr/>
            </a:lvl1pPr>
          </a:lstStyle>
          <a:p>
            <a:fld id="{1D98F19A-C2BD-4F23-9509-C70BA4A6626B}" type="slidenum">
              <a:rPr lang="en-US" altLang="en-US"/>
              <a:pPr/>
              <a:t>‹#›</a:t>
            </a:fld>
            <a:endParaRPr lang="en-US" altLang="en-US"/>
          </a:p>
        </p:txBody>
      </p:sp>
    </p:spTree>
    <p:extLst>
      <p:ext uri="{BB962C8B-B14F-4D97-AF65-F5344CB8AC3E}">
        <p14:creationId xmlns:p14="http://schemas.microsoft.com/office/powerpoint/2010/main" val="112426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9EA"/>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235615-55E3-4A07-BDD2-E0A85C6C45B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D44FF69-1673-4DF9-82CE-3D586112EC0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B3D13B3-D258-4450-8ABA-8E1B7C4478C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95D07B4A-E55C-457C-80AB-DDDC7151A1E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B7145DA1-EE2B-4568-9DEC-97D30D1CE92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D6020485-00AF-4841-AAFC-2596DE2E402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Due_process" TargetMode="External"/><Relationship Id="rId2" Type="http://schemas.openxmlformats.org/officeDocument/2006/relationships/hyperlink" Target="https://en.wikipedia.org/wiki/Isonom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en.wikipedia.org/wiki/United_States" TargetMode="External"/><Relationship Id="rId3" Type="http://schemas.openxmlformats.org/officeDocument/2006/relationships/hyperlink" Target="http://legislink.org/us/stat-14-27%E2%80%9330" TargetMode="External"/><Relationship Id="rId7" Type="http://schemas.openxmlformats.org/officeDocument/2006/relationships/hyperlink" Target="https://en.wikipedia.org/wiki/Civil_and_political_rights" TargetMode="External"/><Relationship Id="rId12" Type="http://schemas.openxmlformats.org/officeDocument/2006/relationships/hyperlink" Target="https://en.wikipedia.org/wiki/Thirteenth_Amendment_to_the_United_States_Constitution" TargetMode="External"/><Relationship Id="rId2" Type="http://schemas.openxmlformats.org/officeDocument/2006/relationships/hyperlink" Target="https://en.wikipedia.org/wiki/United_States_Statutes_at_Large" TargetMode="External"/><Relationship Id="rId1" Type="http://schemas.openxmlformats.org/officeDocument/2006/relationships/slideLayout" Target="../slideLayouts/slideLayout7.xml"/><Relationship Id="rId6" Type="http://schemas.openxmlformats.org/officeDocument/2006/relationships/hyperlink" Target="https://en.wikipedia.org/wiki/American_Civil_War" TargetMode="External"/><Relationship Id="rId11" Type="http://schemas.openxmlformats.org/officeDocument/2006/relationships/hyperlink" Target="https://en.wikipedia.org/wiki/Andrew_Johnson" TargetMode="External"/><Relationship Id="rId5" Type="http://schemas.openxmlformats.org/officeDocument/2006/relationships/hyperlink" Target="https://en.wikipedia.org/wiki/Civil_Rights_Act_of_1866#cite_note-1" TargetMode="External"/><Relationship Id="rId10" Type="http://schemas.openxmlformats.org/officeDocument/2006/relationships/hyperlink" Target="https://en.wikipedia.org/wiki/President_of_the_United_States" TargetMode="External"/><Relationship Id="rId4" Type="http://schemas.openxmlformats.org/officeDocument/2006/relationships/hyperlink" Target="https://en.wikipedia.org/wiki/United_States_federal_law" TargetMode="External"/><Relationship Id="rId9" Type="http://schemas.openxmlformats.org/officeDocument/2006/relationships/hyperlink" Target="https://en.wikipedia.org/wiki/39th_United_States_Congress"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Reconstruction_Era" TargetMode="External"/><Relationship Id="rId3" Type="http://schemas.openxmlformats.org/officeDocument/2006/relationships/hyperlink" Target="https://en.wikipedia.org/wiki/President_of_the_United_States" TargetMode="External"/><Relationship Id="rId7" Type="http://schemas.openxmlformats.org/officeDocument/2006/relationships/hyperlink" Target="https://en.wikipedia.org/wiki/United_States_Congress" TargetMode="External"/><Relationship Id="rId2" Type="http://schemas.openxmlformats.org/officeDocument/2006/relationships/hyperlink" Target="https://en.wikipedia.org/wiki/United_States_federal_law" TargetMode="External"/><Relationship Id="rId1" Type="http://schemas.openxmlformats.org/officeDocument/2006/relationships/slideLayout" Target="../slideLayouts/slideLayout7.xml"/><Relationship Id="rId6" Type="http://schemas.openxmlformats.org/officeDocument/2006/relationships/hyperlink" Target="https://en.wikipedia.org/wiki/Enforcement_Acts" TargetMode="External"/><Relationship Id="rId11" Type="http://schemas.openxmlformats.org/officeDocument/2006/relationships/hyperlink" Target="https://en.wikipedia.org/wiki/Ku_Klux_Klan" TargetMode="External"/><Relationship Id="rId5" Type="http://schemas.openxmlformats.org/officeDocument/2006/relationships/hyperlink" Target="https://en.wikipedia.org/wiki/United_States" TargetMode="External"/><Relationship Id="rId10" Type="http://schemas.openxmlformats.org/officeDocument/2006/relationships/hyperlink" Target="https://en.wikipedia.org/wiki/African_Americans" TargetMode="External"/><Relationship Id="rId4" Type="http://schemas.openxmlformats.org/officeDocument/2006/relationships/hyperlink" Target="https://en.wikipedia.org/wiki/Fifteenth_Amendment_to_the_United_States_Constitution" TargetMode="External"/><Relationship Id="rId9" Type="http://schemas.openxmlformats.org/officeDocument/2006/relationships/hyperlink" Target="https://en.wikipedia.org/wiki/Voting_rights_in_the_United_States#African_Americans_and_poor_whit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African-Americans" TargetMode="External"/><Relationship Id="rId7" Type="http://schemas.openxmlformats.org/officeDocument/2006/relationships/hyperlink" Target="https://en.wikipedia.org/wiki/Fifteenth_Amendment_to_the_United_States_Constitution" TargetMode="External"/><Relationship Id="rId2" Type="http://schemas.openxmlformats.org/officeDocument/2006/relationships/hyperlink" Target="https://en.wikipedia.org/wiki/United_States_Congress" TargetMode="External"/><Relationship Id="rId1" Type="http://schemas.openxmlformats.org/officeDocument/2006/relationships/slideLayout" Target="../slideLayouts/slideLayout7.xml"/><Relationship Id="rId6" Type="http://schemas.openxmlformats.org/officeDocument/2006/relationships/hyperlink" Target="https://en.wikipedia.org/wiki/Slave" TargetMode="External"/><Relationship Id="rId5" Type="http://schemas.openxmlformats.org/officeDocument/2006/relationships/hyperlink" Target="https://en.wikipedia.org/wiki/Fourteenth_Amendment_to_the_United_States_Constitution" TargetMode="External"/><Relationship Id="rId4" Type="http://schemas.openxmlformats.org/officeDocument/2006/relationships/hyperlink" Target="https://en.wikipedia.org/wiki/Ulysses_S._Grant"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jpe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law.cornell.edu/constitution/first_amendment" TargetMode="External"/><Relationship Id="rId2" Type="http://schemas.openxmlformats.org/officeDocument/2006/relationships/hyperlink" Target="https://www.law.cornell.edu/constitution/billofrights" TargetMode="External"/><Relationship Id="rId1" Type="http://schemas.openxmlformats.org/officeDocument/2006/relationships/slideLayout" Target="../slideLayouts/slideLayout7.xml"/><Relationship Id="rId5" Type="http://schemas.openxmlformats.org/officeDocument/2006/relationships/hyperlink" Target="https://www.law.cornell.edu/wex/civil_rights" TargetMode="External"/><Relationship Id="rId4" Type="http://schemas.openxmlformats.org/officeDocument/2006/relationships/hyperlink" Target="https://www.law.cornell.edu/supct/cert/supreme_court_2013-2014_term_highlights/first_amendment_freedom_of_speech"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1B3032-BC4A-C048-9011-E369F0C9AFBD}"/>
              </a:ext>
            </a:extLst>
          </p:cNvPr>
          <p:cNvSpPr txBox="1"/>
          <p:nvPr/>
        </p:nvSpPr>
        <p:spPr>
          <a:xfrm>
            <a:off x="1219200" y="1143000"/>
            <a:ext cx="7162800" cy="5016758"/>
          </a:xfrm>
          <a:prstGeom prst="rect">
            <a:avLst/>
          </a:prstGeom>
          <a:noFill/>
        </p:spPr>
        <p:txBody>
          <a:bodyPr wrap="square" rtlCol="0">
            <a:spAutoFit/>
          </a:bodyPr>
          <a:lstStyle/>
          <a:p>
            <a:r>
              <a:rPr lang="en-US" sz="3200" dirty="0">
                <a:solidFill>
                  <a:schemeClr val="tx1"/>
                </a:solidFill>
              </a:rPr>
              <a:t>Equality, or equality before the law:</a:t>
            </a:r>
          </a:p>
          <a:p>
            <a:endParaRPr lang="en-US" sz="2400" dirty="0">
              <a:solidFill>
                <a:schemeClr val="tx1"/>
              </a:solidFill>
            </a:endParaRPr>
          </a:p>
          <a:p>
            <a:r>
              <a:rPr lang="en-US" sz="2400" dirty="0">
                <a:solidFill>
                  <a:schemeClr val="tx1"/>
                </a:solidFill>
              </a:rPr>
              <a:t>“All are equal before the law and are entitled without any discrimination to equal protection of the law. All are entitled to equal protection against any discrimination in violation of this Declaration and against any incitement to such discrimination.”</a:t>
            </a:r>
          </a:p>
          <a:p>
            <a:endParaRPr lang="en-US" sz="2400" dirty="0">
              <a:solidFill>
                <a:schemeClr val="tx1"/>
              </a:solidFill>
            </a:endParaRPr>
          </a:p>
          <a:p>
            <a:r>
              <a:rPr lang="en-US" sz="2400" dirty="0">
                <a:solidFill>
                  <a:schemeClr val="tx1"/>
                </a:solidFill>
              </a:rPr>
              <a:t>Article 7, The United Nations’ Universal Declaration of Human Rights (1948)</a:t>
            </a:r>
          </a:p>
          <a:p>
            <a:endParaRPr lang="en-US" sz="2400" dirty="0">
              <a:solidFill>
                <a:schemeClr val="tx1"/>
              </a:solidFill>
            </a:endParaRPr>
          </a:p>
          <a:p>
            <a:r>
              <a:rPr lang="en-US" sz="2400" dirty="0">
                <a:solidFill>
                  <a:schemeClr val="tx1"/>
                </a:solidFill>
              </a:rPr>
              <a:t>https://</a:t>
            </a:r>
            <a:r>
              <a:rPr lang="en-US" sz="2400" dirty="0" err="1">
                <a:solidFill>
                  <a:schemeClr val="tx1"/>
                </a:solidFill>
              </a:rPr>
              <a:t>www.un.org</a:t>
            </a:r>
            <a:r>
              <a:rPr lang="en-US" sz="2400" dirty="0">
                <a:solidFill>
                  <a:schemeClr val="tx1"/>
                </a:solidFill>
              </a:rPr>
              <a:t>/</a:t>
            </a:r>
            <a:r>
              <a:rPr lang="en-US" sz="2400" dirty="0" err="1">
                <a:solidFill>
                  <a:schemeClr val="tx1"/>
                </a:solidFill>
              </a:rPr>
              <a:t>en</a:t>
            </a:r>
            <a:r>
              <a:rPr lang="en-US" sz="2400" dirty="0">
                <a:solidFill>
                  <a:schemeClr val="tx1"/>
                </a:solidFill>
              </a:rPr>
              <a:t>/universal-declaration-human-rights/</a:t>
            </a:r>
          </a:p>
        </p:txBody>
      </p:sp>
    </p:spTree>
    <p:extLst>
      <p:ext uri="{BB962C8B-B14F-4D97-AF65-F5344CB8AC3E}">
        <p14:creationId xmlns:p14="http://schemas.microsoft.com/office/powerpoint/2010/main" val="363178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E680B908-2F2B-4A45-A317-B1C9E95D6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23938"/>
            <a:ext cx="6500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a:extLst>
              <a:ext uri="{FF2B5EF4-FFF2-40B4-BE49-F238E27FC236}">
                <a16:creationId xmlns:a16="http://schemas.microsoft.com/office/drawing/2014/main" id="{2383A53F-1D33-4530-9AC6-AD5FAE537A52}"/>
              </a:ext>
            </a:extLst>
          </p:cNvPr>
          <p:cNvSpPr txBox="1">
            <a:spLocks noChangeArrowheads="1"/>
          </p:cNvSpPr>
          <p:nvPr/>
        </p:nvSpPr>
        <p:spPr bwMode="auto">
          <a:xfrm>
            <a:off x="800100" y="6248400"/>
            <a:ext cx="754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Fleeing Enslaved People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027487EE-73A7-4E83-BF4A-B724E8EE1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63500"/>
            <a:ext cx="66294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64153BDE-6175-4F13-8650-AB5903A81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856" y="17720"/>
            <a:ext cx="3718144" cy="602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a:extLst>
              <a:ext uri="{FF2B5EF4-FFF2-40B4-BE49-F238E27FC236}">
                <a16:creationId xmlns:a16="http://schemas.microsoft.com/office/drawing/2014/main" id="{0A261BA3-BDD1-4EBC-8B20-905D6235D882}"/>
              </a:ext>
            </a:extLst>
          </p:cNvPr>
          <p:cNvSpPr txBox="1">
            <a:spLocks noChangeArrowheads="1"/>
          </p:cNvSpPr>
          <p:nvPr/>
        </p:nvSpPr>
        <p:spPr bwMode="auto">
          <a:xfrm>
            <a:off x="1311275" y="6194166"/>
            <a:ext cx="716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Runaway slaves who’ve joined the Union army, i.e. “contrabands”</a:t>
            </a:r>
          </a:p>
          <a:p>
            <a:pPr algn="ctr" eaLnBrk="1" hangingPunct="1">
              <a:spcBef>
                <a:spcPct val="0"/>
              </a:spcBef>
              <a:buFontTx/>
              <a:buNone/>
            </a:pPr>
            <a:endParaRPr lang="en-US" alt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17F0F9B2-A8B9-40E9-B889-4BB49BC2F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69900"/>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y We Keep Reinventing Abraham Lincoln | The New Yorker">
            <a:extLst>
              <a:ext uri="{FF2B5EF4-FFF2-40B4-BE49-F238E27FC236}">
                <a16:creationId xmlns:a16="http://schemas.microsoft.com/office/drawing/2014/main" id="{61F60B1B-9ED2-F445-91EF-B3EFFAE27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0" y="0"/>
            <a:ext cx="4964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6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ssassination of President Lincoln. The, : At Ford's Theatre Washington,  D.C. April 14th, 1865. | The Old Print Shop">
            <a:extLst>
              <a:ext uri="{FF2B5EF4-FFF2-40B4-BE49-F238E27FC236}">
                <a16:creationId xmlns:a16="http://schemas.microsoft.com/office/drawing/2014/main" id="{80ABD66E-7532-E449-9D0B-B46724761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85850"/>
            <a:ext cx="6502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829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construction. What is Reconstruction? Key Questions 1. How do we bring  the South back into the Union? 2. How do we rebuild the South after its  destruction. - ppt download">
            <a:extLst>
              <a:ext uri="{FF2B5EF4-FFF2-40B4-BE49-F238E27FC236}">
                <a16:creationId xmlns:a16="http://schemas.microsoft.com/office/drawing/2014/main" id="{33402DD5-0CBB-F141-8271-3497B5572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89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n by Debbie Lopez on Misc | Venn diagram, Diagram, Teaching">
            <a:extLst>
              <a:ext uri="{FF2B5EF4-FFF2-40B4-BE49-F238E27FC236}">
                <a16:creationId xmlns:a16="http://schemas.microsoft.com/office/drawing/2014/main" id="{B7322F6A-3852-8B4D-96F3-7E26F1217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41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A4B01D-C672-5A4D-8F0C-F077B73B16C3}"/>
              </a:ext>
            </a:extLst>
          </p:cNvPr>
          <p:cNvPicPr>
            <a:picLocks noChangeAspect="1"/>
          </p:cNvPicPr>
          <p:nvPr/>
        </p:nvPicPr>
        <p:blipFill>
          <a:blip r:embed="rId2"/>
          <a:stretch>
            <a:fillRect/>
          </a:stretch>
        </p:blipFill>
        <p:spPr>
          <a:xfrm>
            <a:off x="304800" y="209550"/>
            <a:ext cx="8229600" cy="6343650"/>
          </a:xfrm>
          <a:prstGeom prst="rect">
            <a:avLst/>
          </a:prstGeom>
        </p:spPr>
      </p:pic>
    </p:spTree>
    <p:extLst>
      <p:ext uri="{BB962C8B-B14F-4D97-AF65-F5344CB8AC3E}">
        <p14:creationId xmlns:p14="http://schemas.microsoft.com/office/powerpoint/2010/main" val="1451263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1664D-F683-C045-AB10-E68D6B8C3F08}"/>
              </a:ext>
            </a:extLst>
          </p:cNvPr>
          <p:cNvPicPr>
            <a:picLocks noChangeAspect="1"/>
          </p:cNvPicPr>
          <p:nvPr/>
        </p:nvPicPr>
        <p:blipFill>
          <a:blip r:embed="rId2"/>
          <a:stretch>
            <a:fillRect/>
          </a:stretch>
        </p:blipFill>
        <p:spPr>
          <a:xfrm>
            <a:off x="55083" y="1143000"/>
            <a:ext cx="9485523" cy="4800600"/>
          </a:xfrm>
          <a:prstGeom prst="rect">
            <a:avLst/>
          </a:prstGeom>
        </p:spPr>
      </p:pic>
    </p:spTree>
    <p:extLst>
      <p:ext uri="{BB962C8B-B14F-4D97-AF65-F5344CB8AC3E}">
        <p14:creationId xmlns:p14="http://schemas.microsoft.com/office/powerpoint/2010/main" val="1375711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B2AF3-8AE2-D545-9777-6AB6D0D6E98C}"/>
              </a:ext>
            </a:extLst>
          </p:cNvPr>
          <p:cNvSpPr txBox="1"/>
          <p:nvPr/>
        </p:nvSpPr>
        <p:spPr>
          <a:xfrm>
            <a:off x="228600" y="457200"/>
            <a:ext cx="8153400" cy="6124754"/>
          </a:xfrm>
          <a:prstGeom prst="rect">
            <a:avLst/>
          </a:prstGeom>
          <a:noFill/>
        </p:spPr>
        <p:txBody>
          <a:bodyPr wrap="square" rtlCol="0">
            <a:spAutoFit/>
          </a:bodyPr>
          <a:lstStyle/>
          <a:p>
            <a:r>
              <a:rPr lang="en-US" sz="3200" dirty="0">
                <a:solidFill>
                  <a:schemeClr val="tx1"/>
                </a:solidFill>
              </a:rPr>
              <a:t>Equality before the law:</a:t>
            </a:r>
          </a:p>
          <a:p>
            <a:endParaRPr lang="en-US" sz="2400" dirty="0">
              <a:solidFill>
                <a:schemeClr val="tx1"/>
              </a:solidFill>
            </a:endParaRPr>
          </a:p>
          <a:p>
            <a:r>
              <a:rPr lang="en-US" sz="2400" b="1" dirty="0">
                <a:solidFill>
                  <a:schemeClr val="tx1"/>
                </a:solidFill>
              </a:rPr>
              <a:t>Equality before the law</a:t>
            </a:r>
            <a:r>
              <a:rPr lang="en-US" sz="2400" dirty="0">
                <a:solidFill>
                  <a:schemeClr val="tx1"/>
                </a:solidFill>
              </a:rPr>
              <a:t>, also known as </a:t>
            </a:r>
            <a:r>
              <a:rPr lang="en-US" sz="2400" b="1" dirty="0">
                <a:solidFill>
                  <a:schemeClr val="tx1"/>
                </a:solidFill>
              </a:rPr>
              <a:t>equality under the law</a:t>
            </a:r>
            <a:r>
              <a:rPr lang="en-US" sz="2400" dirty="0">
                <a:solidFill>
                  <a:schemeClr val="tx1"/>
                </a:solidFill>
              </a:rPr>
              <a:t>, </a:t>
            </a:r>
            <a:r>
              <a:rPr lang="en-US" sz="2400" b="1" dirty="0">
                <a:solidFill>
                  <a:schemeClr val="tx1"/>
                </a:solidFill>
              </a:rPr>
              <a:t>equality in the eyes of the law</a:t>
            </a:r>
            <a:r>
              <a:rPr lang="en-US" sz="2400" dirty="0">
                <a:solidFill>
                  <a:schemeClr val="tx1"/>
                </a:solidFill>
              </a:rPr>
              <a:t>, </a:t>
            </a:r>
            <a:r>
              <a:rPr lang="en-US" sz="2400" b="1" dirty="0">
                <a:solidFill>
                  <a:schemeClr val="tx1"/>
                </a:solidFill>
              </a:rPr>
              <a:t>legal equality</a:t>
            </a:r>
            <a:r>
              <a:rPr lang="en-US" sz="2400" dirty="0">
                <a:solidFill>
                  <a:schemeClr val="tx1"/>
                </a:solidFill>
              </a:rPr>
              <a:t>, or </a:t>
            </a:r>
            <a:r>
              <a:rPr lang="en-US" sz="2400" b="1" dirty="0">
                <a:solidFill>
                  <a:schemeClr val="tx1"/>
                </a:solidFill>
              </a:rPr>
              <a:t>legal egalitarianism</a:t>
            </a:r>
            <a:r>
              <a:rPr lang="en-US" sz="2400" dirty="0">
                <a:solidFill>
                  <a:schemeClr val="tx1"/>
                </a:solidFill>
              </a:rPr>
              <a:t>, is the principle that each independent being must be treated equally by the law (principle of </a:t>
            </a:r>
            <a:r>
              <a:rPr lang="en-US" sz="2400" dirty="0">
                <a:solidFill>
                  <a:schemeClr val="tx1"/>
                </a:solidFill>
                <a:hlinkClick r:id="rId2" tooltip="Isonomy">
                  <a:extLst>
                    <a:ext uri="{A12FA001-AC4F-418D-AE19-62706E023703}">
                      <ahyp:hlinkClr xmlns:ahyp="http://schemas.microsoft.com/office/drawing/2018/hyperlinkcolor" val="tx"/>
                    </a:ext>
                  </a:extLst>
                </a:hlinkClick>
              </a:rPr>
              <a:t>isonomy</a:t>
            </a:r>
            <a:r>
              <a:rPr lang="en-US" sz="2400" dirty="0">
                <a:solidFill>
                  <a:schemeClr val="tx1"/>
                </a:solidFill>
              </a:rPr>
              <a:t>) and that all are subject to the same laws of justice (</a:t>
            </a:r>
            <a:r>
              <a:rPr lang="en-US" sz="2400" dirty="0">
                <a:solidFill>
                  <a:schemeClr val="tx1"/>
                </a:solidFill>
                <a:hlinkClick r:id="rId3" tooltip="Due process">
                  <a:extLst>
                    <a:ext uri="{A12FA001-AC4F-418D-AE19-62706E023703}">
                      <ahyp:hlinkClr xmlns:ahyp="http://schemas.microsoft.com/office/drawing/2018/hyperlinkcolor" val="tx"/>
                    </a:ext>
                  </a:extLst>
                </a:hlinkClick>
              </a:rPr>
              <a:t>due process</a:t>
            </a:r>
            <a:r>
              <a:rPr lang="en-US" sz="2400" dirty="0">
                <a:solidFill>
                  <a:schemeClr val="tx1"/>
                </a:solidFill>
              </a:rPr>
              <a:t>).</a:t>
            </a:r>
          </a:p>
          <a:p>
            <a:endParaRPr lang="en-US" sz="2400" dirty="0">
              <a:solidFill>
                <a:schemeClr val="tx1"/>
              </a:solidFill>
            </a:endParaRPr>
          </a:p>
          <a:p>
            <a:r>
              <a:rPr lang="en-US" sz="2400" dirty="0">
                <a:solidFill>
                  <a:schemeClr val="tx1"/>
                </a:solidFill>
              </a:rPr>
              <a:t>Therefore, the law must guarantee that no individual nor group of individuals be privileged or discriminated against by the government.</a:t>
            </a: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1835348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618239-D991-2C40-A1E5-71FD599A423B}"/>
              </a:ext>
            </a:extLst>
          </p:cNvPr>
          <p:cNvSpPr txBox="1"/>
          <p:nvPr/>
        </p:nvSpPr>
        <p:spPr>
          <a:xfrm>
            <a:off x="609600" y="457200"/>
            <a:ext cx="7620000" cy="6370975"/>
          </a:xfrm>
          <a:prstGeom prst="rect">
            <a:avLst/>
          </a:prstGeom>
          <a:noFill/>
        </p:spPr>
        <p:txBody>
          <a:bodyPr wrap="square" rtlCol="0">
            <a:spAutoFit/>
          </a:bodyPr>
          <a:lstStyle/>
          <a:p>
            <a:r>
              <a:rPr lang="en-US" sz="2400" dirty="0">
                <a:solidFill>
                  <a:schemeClr val="tx1"/>
                </a:solidFill>
              </a:rPr>
              <a:t>The </a:t>
            </a:r>
            <a:r>
              <a:rPr lang="en-US" sz="2400" b="1" dirty="0">
                <a:solidFill>
                  <a:schemeClr val="tx1"/>
                </a:solidFill>
              </a:rPr>
              <a:t>Civil Rights Act of 1866</a:t>
            </a:r>
            <a:r>
              <a:rPr lang="en-US" sz="2400" dirty="0">
                <a:solidFill>
                  <a:schemeClr val="tx1"/>
                </a:solidFill>
              </a:rPr>
              <a:t> (14 </a:t>
            </a:r>
            <a:r>
              <a:rPr lang="en-US" sz="2400" dirty="0">
                <a:solidFill>
                  <a:schemeClr val="tx1"/>
                </a:solidFill>
                <a:hlinkClick r:id="rId2" tooltip="United States Statutes at Large">
                  <a:extLst>
                    <a:ext uri="{A12FA001-AC4F-418D-AE19-62706E023703}">
                      <ahyp:hlinkClr xmlns:ahyp="http://schemas.microsoft.com/office/drawing/2018/hyperlinkcolor" val="tx"/>
                    </a:ext>
                  </a:extLst>
                </a:hlinkClick>
              </a:rPr>
              <a:t>Stat.</a:t>
            </a:r>
            <a:r>
              <a:rPr lang="en-US" sz="2400" dirty="0">
                <a:solidFill>
                  <a:schemeClr val="tx1"/>
                </a:solidFill>
              </a:rPr>
              <a:t> </a:t>
            </a:r>
            <a:r>
              <a:rPr lang="en-US" sz="2400" dirty="0">
                <a:solidFill>
                  <a:schemeClr val="tx1"/>
                </a:solidFill>
                <a:hlinkClick r:id="rId3">
                  <a:extLst>
                    <a:ext uri="{A12FA001-AC4F-418D-AE19-62706E023703}">
                      <ahyp:hlinkClr xmlns:ahyp="http://schemas.microsoft.com/office/drawing/2018/hyperlinkcolor" val="tx"/>
                    </a:ext>
                  </a:extLst>
                </a:hlinkClick>
              </a:rPr>
              <a:t>27–30</a:t>
            </a:r>
            <a:r>
              <a:rPr lang="en-US" sz="2400" dirty="0">
                <a:solidFill>
                  <a:schemeClr val="tx1"/>
                </a:solidFill>
              </a:rPr>
              <a:t>, enacted April 9, 1866, but not ratified until 1870) was the first </a:t>
            </a:r>
            <a:r>
              <a:rPr lang="en-US" sz="2400" dirty="0">
                <a:solidFill>
                  <a:schemeClr val="tx1"/>
                </a:solidFill>
                <a:hlinkClick r:id="rId4" tooltip="United States federal law">
                  <a:extLst>
                    <a:ext uri="{A12FA001-AC4F-418D-AE19-62706E023703}">
                      <ahyp:hlinkClr xmlns:ahyp="http://schemas.microsoft.com/office/drawing/2018/hyperlinkcolor" val="tx"/>
                    </a:ext>
                  </a:extLst>
                </a:hlinkClick>
              </a:rPr>
              <a:t>United States federal law</a:t>
            </a:r>
            <a:r>
              <a:rPr lang="en-US" sz="2400" dirty="0">
                <a:solidFill>
                  <a:schemeClr val="tx1"/>
                </a:solidFill>
              </a:rPr>
              <a:t> to define citizenship and affirm that all citizens are equally protected by the law.</a:t>
            </a:r>
            <a:r>
              <a:rPr lang="en-US" sz="2400" baseline="30000" dirty="0">
                <a:solidFill>
                  <a:schemeClr val="tx1"/>
                </a:solidFill>
                <a:hlinkClick r:id="rId5">
                  <a:extLst>
                    <a:ext uri="{A12FA001-AC4F-418D-AE19-62706E023703}">
                      <ahyp:hlinkClr xmlns:ahyp="http://schemas.microsoft.com/office/drawing/2018/hyperlinkcolor" val="tx"/>
                    </a:ext>
                  </a:extLst>
                </a:hlinkClick>
              </a:rPr>
              <a:t>[1]</a:t>
            </a:r>
            <a:r>
              <a:rPr lang="en-US" sz="2400" dirty="0">
                <a:solidFill>
                  <a:schemeClr val="tx1"/>
                </a:solidFill>
              </a:rPr>
              <a:t> It was mainly intended, in the wake of the </a:t>
            </a:r>
            <a:r>
              <a:rPr lang="en-US" sz="2400" dirty="0">
                <a:solidFill>
                  <a:schemeClr val="tx1"/>
                </a:solidFill>
                <a:hlinkClick r:id="rId6" tooltip="American Civil War">
                  <a:extLst>
                    <a:ext uri="{A12FA001-AC4F-418D-AE19-62706E023703}">
                      <ahyp:hlinkClr xmlns:ahyp="http://schemas.microsoft.com/office/drawing/2018/hyperlinkcolor" val="tx"/>
                    </a:ext>
                  </a:extLst>
                </a:hlinkClick>
              </a:rPr>
              <a:t>American Civil War</a:t>
            </a:r>
            <a:r>
              <a:rPr lang="en-US" sz="2400" dirty="0">
                <a:solidFill>
                  <a:schemeClr val="tx1"/>
                </a:solidFill>
              </a:rPr>
              <a:t>, to protect the </a:t>
            </a:r>
            <a:r>
              <a:rPr lang="en-US" sz="2400" dirty="0">
                <a:solidFill>
                  <a:schemeClr val="tx1"/>
                </a:solidFill>
                <a:hlinkClick r:id="rId7" tooltip="Civil and political rights">
                  <a:extLst>
                    <a:ext uri="{A12FA001-AC4F-418D-AE19-62706E023703}">
                      <ahyp:hlinkClr xmlns:ahyp="http://schemas.microsoft.com/office/drawing/2018/hyperlinkcolor" val="tx"/>
                    </a:ext>
                  </a:extLst>
                </a:hlinkClick>
              </a:rPr>
              <a:t>civil rights</a:t>
            </a:r>
            <a:r>
              <a:rPr lang="en-US" sz="2400" dirty="0">
                <a:solidFill>
                  <a:schemeClr val="tx1"/>
                </a:solidFill>
              </a:rPr>
              <a:t> of persons of African descent born in or brought to the </a:t>
            </a:r>
            <a:r>
              <a:rPr lang="en-US" sz="2400" dirty="0">
                <a:solidFill>
                  <a:schemeClr val="tx1"/>
                </a:solidFill>
                <a:hlinkClick r:id="rId8">
                  <a:extLst>
                    <a:ext uri="{A12FA001-AC4F-418D-AE19-62706E023703}">
                      <ahyp:hlinkClr xmlns:ahyp="http://schemas.microsoft.com/office/drawing/2018/hyperlinkcolor" val="tx"/>
                    </a:ext>
                  </a:extLst>
                </a:hlinkClick>
              </a:rPr>
              <a:t>United States</a:t>
            </a:r>
            <a:r>
              <a:rPr lang="en-US" sz="2400" dirty="0">
                <a:solidFill>
                  <a:schemeClr val="tx1"/>
                </a:solidFill>
              </a:rPr>
              <a:t>.</a:t>
            </a:r>
            <a:endParaRPr lang="en-US" sz="2400" baseline="30000" dirty="0">
              <a:solidFill>
                <a:schemeClr val="tx1"/>
              </a:solidFill>
            </a:endParaRPr>
          </a:p>
          <a:p>
            <a:endParaRPr lang="en-US" sz="2400" dirty="0">
              <a:solidFill>
                <a:schemeClr val="tx1"/>
              </a:solidFill>
            </a:endParaRPr>
          </a:p>
          <a:p>
            <a:r>
              <a:rPr lang="en-US" sz="2400" dirty="0">
                <a:solidFill>
                  <a:schemeClr val="tx1"/>
                </a:solidFill>
              </a:rPr>
              <a:t>The Act was passed by </a:t>
            </a:r>
            <a:r>
              <a:rPr lang="en-US" sz="2400" dirty="0">
                <a:solidFill>
                  <a:schemeClr val="tx1"/>
                </a:solidFill>
                <a:hlinkClick r:id="rId9" tooltip="39th United States Congress">
                  <a:extLst>
                    <a:ext uri="{A12FA001-AC4F-418D-AE19-62706E023703}">
                      <ahyp:hlinkClr xmlns:ahyp="http://schemas.microsoft.com/office/drawing/2018/hyperlinkcolor" val="tx"/>
                    </a:ext>
                  </a:extLst>
                </a:hlinkClick>
              </a:rPr>
              <a:t>Congress</a:t>
            </a:r>
            <a:r>
              <a:rPr lang="en-US" sz="2400" dirty="0">
                <a:solidFill>
                  <a:schemeClr val="tx1"/>
                </a:solidFill>
              </a:rPr>
              <a:t> in 1865 and vetoed by </a:t>
            </a:r>
            <a:r>
              <a:rPr lang="en-US" sz="2400" dirty="0">
                <a:solidFill>
                  <a:schemeClr val="tx1"/>
                </a:solidFill>
                <a:hlinkClick r:id="rId10" tooltip="President of the United States">
                  <a:extLst>
                    <a:ext uri="{A12FA001-AC4F-418D-AE19-62706E023703}">
                      <ahyp:hlinkClr xmlns:ahyp="http://schemas.microsoft.com/office/drawing/2018/hyperlinkcolor" val="tx"/>
                    </a:ext>
                  </a:extLst>
                </a:hlinkClick>
              </a:rPr>
              <a:t>United States President</a:t>
            </a:r>
            <a:r>
              <a:rPr lang="en-US" sz="2400" dirty="0">
                <a:solidFill>
                  <a:schemeClr val="tx1"/>
                </a:solidFill>
              </a:rPr>
              <a:t> </a:t>
            </a:r>
            <a:r>
              <a:rPr lang="en-US" sz="2400" dirty="0">
                <a:solidFill>
                  <a:schemeClr val="tx1"/>
                </a:solidFill>
                <a:hlinkClick r:id="rId11" tooltip="Andrew Johnson">
                  <a:extLst>
                    <a:ext uri="{A12FA001-AC4F-418D-AE19-62706E023703}">
                      <ahyp:hlinkClr xmlns:ahyp="http://schemas.microsoft.com/office/drawing/2018/hyperlinkcolor" val="tx"/>
                    </a:ext>
                  </a:extLst>
                </a:hlinkClick>
              </a:rPr>
              <a:t>Andrew Johnson</a:t>
            </a:r>
            <a:r>
              <a:rPr lang="en-US" sz="2400" dirty="0">
                <a:solidFill>
                  <a:schemeClr val="tx1"/>
                </a:solidFill>
              </a:rPr>
              <a:t>. In April 1866 Congress again passed the bill to support the </a:t>
            </a:r>
            <a:r>
              <a:rPr lang="en-US" sz="2400" dirty="0">
                <a:solidFill>
                  <a:schemeClr val="tx1"/>
                </a:solidFill>
                <a:hlinkClick r:id="rId12" tooltip="Thirteenth Amendment to the United States Constitution">
                  <a:extLst>
                    <a:ext uri="{A12FA001-AC4F-418D-AE19-62706E023703}">
                      <ahyp:hlinkClr xmlns:ahyp="http://schemas.microsoft.com/office/drawing/2018/hyperlinkcolor" val="tx"/>
                    </a:ext>
                  </a:extLst>
                </a:hlinkClick>
              </a:rPr>
              <a:t>Thirteenth Amendment</a:t>
            </a:r>
            <a:r>
              <a:rPr lang="en-US" sz="2400" dirty="0">
                <a:solidFill>
                  <a:schemeClr val="tx1"/>
                </a:solidFill>
              </a:rPr>
              <a:t>, and Johnson again vetoed it, but a two-thirds majority in each chamber overrode the veto to allow it to become law without presidential signature.</a:t>
            </a:r>
          </a:p>
          <a:p>
            <a:endParaRPr lang="en-US" sz="2400" dirty="0">
              <a:solidFill>
                <a:schemeClr val="tx1"/>
              </a:solidFill>
            </a:endParaRPr>
          </a:p>
        </p:txBody>
      </p:sp>
    </p:spTree>
    <p:extLst>
      <p:ext uri="{BB962C8B-B14F-4D97-AF65-F5344CB8AC3E}">
        <p14:creationId xmlns:p14="http://schemas.microsoft.com/office/powerpoint/2010/main" val="1573872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1FED2-E9BC-0246-8823-0910CB2475F6}"/>
              </a:ext>
            </a:extLst>
          </p:cNvPr>
          <p:cNvSpPr txBox="1"/>
          <p:nvPr/>
        </p:nvSpPr>
        <p:spPr>
          <a:xfrm>
            <a:off x="76200" y="152400"/>
            <a:ext cx="8686800" cy="6740307"/>
          </a:xfrm>
          <a:prstGeom prst="rect">
            <a:avLst/>
          </a:prstGeom>
          <a:noFill/>
        </p:spPr>
        <p:txBody>
          <a:bodyPr wrap="square" rtlCol="0">
            <a:spAutoFit/>
          </a:bodyPr>
          <a:lstStyle/>
          <a:p>
            <a:r>
              <a:rPr lang="en-US" sz="2400" dirty="0">
                <a:solidFill>
                  <a:schemeClr val="tx1"/>
                </a:solidFill>
              </a:rPr>
              <a:t>The </a:t>
            </a:r>
            <a:r>
              <a:rPr lang="en-US" sz="2400" b="1" dirty="0">
                <a:solidFill>
                  <a:schemeClr val="tx1"/>
                </a:solidFill>
              </a:rPr>
              <a:t>Enforcement Act of 1870</a:t>
            </a:r>
            <a:r>
              <a:rPr lang="en-US" sz="2400" dirty="0">
                <a:solidFill>
                  <a:schemeClr val="tx1"/>
                </a:solidFill>
              </a:rPr>
              <a:t>, also known as the </a:t>
            </a:r>
            <a:r>
              <a:rPr lang="en-US" sz="2400" b="1" dirty="0">
                <a:solidFill>
                  <a:schemeClr val="tx1"/>
                </a:solidFill>
              </a:rPr>
              <a:t>Civil Rights Act of 1870</a:t>
            </a:r>
            <a:r>
              <a:rPr lang="en-US" sz="2400" dirty="0">
                <a:solidFill>
                  <a:schemeClr val="tx1"/>
                </a:solidFill>
              </a:rPr>
              <a:t> or </a:t>
            </a:r>
            <a:r>
              <a:rPr lang="en-US" sz="2400" b="1" dirty="0">
                <a:solidFill>
                  <a:schemeClr val="tx1"/>
                </a:solidFill>
              </a:rPr>
              <a:t>First Ku Klux Klan Act</a:t>
            </a:r>
            <a:r>
              <a:rPr lang="en-US" sz="2400" dirty="0">
                <a:solidFill>
                  <a:schemeClr val="tx1"/>
                </a:solidFill>
              </a:rPr>
              <a:t>, or </a:t>
            </a:r>
            <a:r>
              <a:rPr lang="en-US" sz="2400" b="1" dirty="0">
                <a:solidFill>
                  <a:schemeClr val="tx1"/>
                </a:solidFill>
              </a:rPr>
              <a:t>Force Act</a:t>
            </a:r>
            <a:r>
              <a:rPr lang="en-US" sz="2400" dirty="0">
                <a:solidFill>
                  <a:schemeClr val="tx1"/>
                </a:solidFill>
              </a:rPr>
              <a:t> was a </a:t>
            </a:r>
            <a:r>
              <a:rPr lang="en-US" sz="2400" dirty="0">
                <a:solidFill>
                  <a:schemeClr val="tx1"/>
                </a:solidFill>
                <a:hlinkClick r:id="rId2" tooltip="United States federal law">
                  <a:extLst>
                    <a:ext uri="{A12FA001-AC4F-418D-AE19-62706E023703}">
                      <ahyp:hlinkClr xmlns:ahyp="http://schemas.microsoft.com/office/drawing/2018/hyperlinkcolor" val="tx"/>
                    </a:ext>
                  </a:extLst>
                </a:hlinkClick>
              </a:rPr>
              <a:t>United States federal law</a:t>
            </a:r>
            <a:r>
              <a:rPr lang="en-US" sz="2400" dirty="0">
                <a:solidFill>
                  <a:schemeClr val="tx1"/>
                </a:solidFill>
              </a:rPr>
              <a:t> that empowered the </a:t>
            </a:r>
            <a:r>
              <a:rPr lang="en-US" sz="2400" dirty="0">
                <a:solidFill>
                  <a:schemeClr val="tx1"/>
                </a:solidFill>
                <a:hlinkClick r:id="rId3" tooltip="President of the United States">
                  <a:extLst>
                    <a:ext uri="{A12FA001-AC4F-418D-AE19-62706E023703}">
                      <ahyp:hlinkClr xmlns:ahyp="http://schemas.microsoft.com/office/drawing/2018/hyperlinkcolor" val="tx"/>
                    </a:ext>
                  </a:extLst>
                </a:hlinkClick>
              </a:rPr>
              <a:t>President</a:t>
            </a:r>
            <a:r>
              <a:rPr lang="en-US" sz="2400" dirty="0">
                <a:solidFill>
                  <a:schemeClr val="tx1"/>
                </a:solidFill>
              </a:rPr>
              <a:t> to enforce the first section of the </a:t>
            </a:r>
            <a:r>
              <a:rPr lang="en-US" sz="2400" dirty="0">
                <a:solidFill>
                  <a:schemeClr val="tx1"/>
                </a:solidFill>
                <a:hlinkClick r:id="rId4" tooltip="Fifteenth Amendment to the United States Constitution">
                  <a:extLst>
                    <a:ext uri="{A12FA001-AC4F-418D-AE19-62706E023703}">
                      <ahyp:hlinkClr xmlns:ahyp="http://schemas.microsoft.com/office/drawing/2018/hyperlinkcolor" val="tx"/>
                    </a:ext>
                  </a:extLst>
                </a:hlinkClick>
              </a:rPr>
              <a:t>Fifteenth Amendment</a:t>
            </a:r>
            <a:r>
              <a:rPr lang="en-US" sz="2400" dirty="0">
                <a:solidFill>
                  <a:schemeClr val="tx1"/>
                </a:solidFill>
              </a:rPr>
              <a:t> throughout the </a:t>
            </a:r>
            <a:r>
              <a:rPr lang="en-US" sz="2400" dirty="0">
                <a:solidFill>
                  <a:schemeClr val="tx1"/>
                </a:solidFill>
                <a:hlinkClick r:id="rId5" tooltip="United States">
                  <a:extLst>
                    <a:ext uri="{A12FA001-AC4F-418D-AE19-62706E023703}">
                      <ahyp:hlinkClr xmlns:ahyp="http://schemas.microsoft.com/office/drawing/2018/hyperlinkcolor" val="tx"/>
                    </a:ext>
                  </a:extLst>
                </a:hlinkClick>
              </a:rPr>
              <a:t>United States</a:t>
            </a:r>
            <a:r>
              <a:rPr lang="en-US" sz="2400" dirty="0">
                <a:solidFill>
                  <a:schemeClr val="tx1"/>
                </a:solidFill>
              </a:rPr>
              <a:t>. The act was the first of three </a:t>
            </a:r>
            <a:r>
              <a:rPr lang="en-US" sz="2400" dirty="0">
                <a:solidFill>
                  <a:schemeClr val="tx1"/>
                </a:solidFill>
                <a:hlinkClick r:id="rId6" tooltip="Enforcement Acts">
                  <a:extLst>
                    <a:ext uri="{A12FA001-AC4F-418D-AE19-62706E023703}">
                      <ahyp:hlinkClr xmlns:ahyp="http://schemas.microsoft.com/office/drawing/2018/hyperlinkcolor" val="tx"/>
                    </a:ext>
                  </a:extLst>
                </a:hlinkClick>
              </a:rPr>
              <a:t>Enforcement Acts</a:t>
            </a:r>
            <a:r>
              <a:rPr lang="en-US" sz="2400" dirty="0">
                <a:solidFill>
                  <a:schemeClr val="tx1"/>
                </a:solidFill>
              </a:rPr>
              <a:t> passed by the </a:t>
            </a:r>
            <a:r>
              <a:rPr lang="en-US" sz="2400" dirty="0">
                <a:solidFill>
                  <a:schemeClr val="tx1"/>
                </a:solidFill>
                <a:hlinkClick r:id="rId7" tooltip="United States Congress">
                  <a:extLst>
                    <a:ext uri="{A12FA001-AC4F-418D-AE19-62706E023703}">
                      <ahyp:hlinkClr xmlns:ahyp="http://schemas.microsoft.com/office/drawing/2018/hyperlinkcolor" val="tx"/>
                    </a:ext>
                  </a:extLst>
                </a:hlinkClick>
              </a:rPr>
              <a:t>United States Congress</a:t>
            </a:r>
            <a:r>
              <a:rPr lang="en-US" sz="2400" dirty="0">
                <a:solidFill>
                  <a:schemeClr val="tx1"/>
                </a:solidFill>
              </a:rPr>
              <a:t> in 1870 and 1871, during the </a:t>
            </a:r>
            <a:r>
              <a:rPr lang="en-US" sz="2400" dirty="0">
                <a:solidFill>
                  <a:schemeClr val="tx1"/>
                </a:solidFill>
                <a:hlinkClick r:id="rId8" tooltip="Reconstruction Era">
                  <a:extLst>
                    <a:ext uri="{A12FA001-AC4F-418D-AE19-62706E023703}">
                      <ahyp:hlinkClr xmlns:ahyp="http://schemas.microsoft.com/office/drawing/2018/hyperlinkcolor" val="tx"/>
                    </a:ext>
                  </a:extLst>
                </a:hlinkClick>
              </a:rPr>
              <a:t>Reconstruction Era</a:t>
            </a:r>
            <a:r>
              <a:rPr lang="en-US" sz="2400" dirty="0">
                <a:solidFill>
                  <a:schemeClr val="tx1"/>
                </a:solidFill>
              </a:rPr>
              <a:t>, to combat attacks on the </a:t>
            </a:r>
            <a:r>
              <a:rPr lang="en-US" sz="2400" dirty="0">
                <a:solidFill>
                  <a:schemeClr val="tx1"/>
                </a:solidFill>
                <a:hlinkClick r:id="rId9" tooltip="Voting rights in the United States">
                  <a:extLst>
                    <a:ext uri="{A12FA001-AC4F-418D-AE19-62706E023703}">
                      <ahyp:hlinkClr xmlns:ahyp="http://schemas.microsoft.com/office/drawing/2018/hyperlinkcolor" val="tx"/>
                    </a:ext>
                  </a:extLst>
                </a:hlinkClick>
              </a:rPr>
              <a:t>voting rights</a:t>
            </a:r>
            <a:r>
              <a:rPr lang="en-US" sz="2400" dirty="0">
                <a:solidFill>
                  <a:schemeClr val="tx1"/>
                </a:solidFill>
              </a:rPr>
              <a:t> of </a:t>
            </a:r>
            <a:r>
              <a:rPr lang="en-US" sz="2400" dirty="0">
                <a:solidFill>
                  <a:schemeClr val="tx1"/>
                </a:solidFill>
                <a:hlinkClick r:id="rId10" tooltip="African Americans">
                  <a:extLst>
                    <a:ext uri="{A12FA001-AC4F-418D-AE19-62706E023703}">
                      <ahyp:hlinkClr xmlns:ahyp="http://schemas.microsoft.com/office/drawing/2018/hyperlinkcolor" val="tx"/>
                    </a:ext>
                  </a:extLst>
                </a:hlinkClick>
              </a:rPr>
              <a:t>African Americans</a:t>
            </a:r>
            <a:r>
              <a:rPr lang="en-US" sz="2400" dirty="0">
                <a:solidFill>
                  <a:schemeClr val="tx1"/>
                </a:solidFill>
              </a:rPr>
              <a:t> from state officials or violent groups like the </a:t>
            </a:r>
            <a:r>
              <a:rPr lang="en-US" sz="2400" dirty="0">
                <a:solidFill>
                  <a:schemeClr val="tx1"/>
                </a:solidFill>
                <a:hlinkClick r:id="rId11" tooltip="Ku Klux Klan">
                  <a:extLst>
                    <a:ext uri="{A12FA001-AC4F-418D-AE19-62706E023703}">
                      <ahyp:hlinkClr xmlns:ahyp="http://schemas.microsoft.com/office/drawing/2018/hyperlinkcolor" val="tx"/>
                    </a:ext>
                  </a:extLst>
                </a:hlinkClick>
              </a:rPr>
              <a:t>Ku Klux Klan</a:t>
            </a:r>
            <a:r>
              <a:rPr lang="en-US" sz="2400" dirty="0">
                <a:solidFill>
                  <a:schemeClr val="tx1"/>
                </a:solidFill>
              </a:rPr>
              <a:t>.</a:t>
            </a:r>
            <a:endParaRPr lang="en-US" sz="2400" baseline="30000" dirty="0">
              <a:solidFill>
                <a:schemeClr val="tx1"/>
              </a:solidFill>
            </a:endParaRPr>
          </a:p>
          <a:p>
            <a:endParaRPr lang="en-US" sz="2400" dirty="0">
              <a:solidFill>
                <a:schemeClr val="tx1"/>
              </a:solidFill>
            </a:endParaRPr>
          </a:p>
          <a:p>
            <a:r>
              <a:rPr lang="en-US" sz="2400" dirty="0">
                <a:solidFill>
                  <a:schemeClr val="tx1"/>
                </a:solidFill>
              </a:rPr>
              <a:t>The Enforcement Act of 1870 prohibited discrimination by state officials in voter registration on the basis of race, color, or previous condition of servitude. It established penalties for interfering with a person's right to vote and gave federal courts the power to enforce the act. The act banned the use of terror, force or bribery to prevent people from voting because of their race.</a:t>
            </a:r>
          </a:p>
          <a:p>
            <a:endParaRPr lang="en-US" sz="2400" dirty="0">
              <a:solidFill>
                <a:schemeClr val="tx1"/>
              </a:solidFill>
            </a:endParaRPr>
          </a:p>
        </p:txBody>
      </p:sp>
    </p:spTree>
    <p:extLst>
      <p:ext uri="{BB962C8B-B14F-4D97-AF65-F5344CB8AC3E}">
        <p14:creationId xmlns:p14="http://schemas.microsoft.com/office/powerpoint/2010/main" val="47186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AC343D-8CE8-8D42-A94A-F72E17659699}"/>
              </a:ext>
            </a:extLst>
          </p:cNvPr>
          <p:cNvSpPr txBox="1"/>
          <p:nvPr/>
        </p:nvSpPr>
        <p:spPr>
          <a:xfrm>
            <a:off x="838200" y="428178"/>
            <a:ext cx="6858000" cy="6001643"/>
          </a:xfrm>
          <a:prstGeom prst="rect">
            <a:avLst/>
          </a:prstGeom>
          <a:noFill/>
        </p:spPr>
        <p:txBody>
          <a:bodyPr wrap="square" rtlCol="0">
            <a:spAutoFit/>
          </a:bodyPr>
          <a:lstStyle/>
          <a:p>
            <a:r>
              <a:rPr lang="en-US" sz="2400" dirty="0">
                <a:solidFill>
                  <a:schemeClr val="tx1"/>
                </a:solidFill>
              </a:rPr>
              <a:t>The </a:t>
            </a:r>
            <a:r>
              <a:rPr lang="en-US" sz="2400" b="1" dirty="0">
                <a:solidFill>
                  <a:schemeClr val="tx1"/>
                </a:solidFill>
              </a:rPr>
              <a:t>Enforcement Acts</a:t>
            </a:r>
            <a:r>
              <a:rPr lang="en-US" sz="2400" dirty="0">
                <a:solidFill>
                  <a:schemeClr val="tx1"/>
                </a:solidFill>
              </a:rPr>
              <a:t> were three bills passed by the </a:t>
            </a:r>
            <a:r>
              <a:rPr lang="en-US" sz="2400" dirty="0">
                <a:solidFill>
                  <a:schemeClr val="tx1"/>
                </a:solidFill>
                <a:hlinkClick r:id="rId2" tooltip="United States Congress">
                  <a:extLst>
                    <a:ext uri="{A12FA001-AC4F-418D-AE19-62706E023703}">
                      <ahyp:hlinkClr xmlns:ahyp="http://schemas.microsoft.com/office/drawing/2018/hyperlinkcolor" val="tx"/>
                    </a:ext>
                  </a:extLst>
                </a:hlinkClick>
              </a:rPr>
              <a:t>United States Congress</a:t>
            </a:r>
            <a:r>
              <a:rPr lang="en-US" sz="2400" dirty="0">
                <a:solidFill>
                  <a:schemeClr val="tx1"/>
                </a:solidFill>
              </a:rPr>
              <a:t> between 1870 and 1871. They were criminal codes that protected </a:t>
            </a:r>
            <a:r>
              <a:rPr lang="en-US" sz="2400" dirty="0">
                <a:solidFill>
                  <a:schemeClr val="tx1"/>
                </a:solidFill>
                <a:hlinkClick r:id="rId3" tooltip="African-Americans">
                  <a:extLst>
                    <a:ext uri="{A12FA001-AC4F-418D-AE19-62706E023703}">
                      <ahyp:hlinkClr xmlns:ahyp="http://schemas.microsoft.com/office/drawing/2018/hyperlinkcolor" val="tx"/>
                    </a:ext>
                  </a:extLst>
                </a:hlinkClick>
              </a:rPr>
              <a:t>African-Americans</a:t>
            </a:r>
            <a:r>
              <a:rPr lang="en-US" sz="2400" dirty="0">
                <a:solidFill>
                  <a:schemeClr val="tx1"/>
                </a:solidFill>
              </a:rPr>
              <a:t>’ right to vote, to hold office, to serve on juries, and receive equal protection of laws. </a:t>
            </a:r>
          </a:p>
          <a:p>
            <a:endParaRPr lang="en-US" sz="2400" dirty="0">
              <a:solidFill>
                <a:schemeClr val="tx1"/>
              </a:solidFill>
            </a:endParaRPr>
          </a:p>
          <a:p>
            <a:r>
              <a:rPr lang="en-US" sz="2400" dirty="0">
                <a:solidFill>
                  <a:schemeClr val="tx1"/>
                </a:solidFill>
              </a:rPr>
              <a:t>Passed under the presidency of </a:t>
            </a:r>
            <a:r>
              <a:rPr lang="en-US" sz="2400" dirty="0">
                <a:solidFill>
                  <a:schemeClr val="tx1"/>
                </a:solidFill>
                <a:hlinkClick r:id="rId4" tooltip="Ulysses S. Grant">
                  <a:extLst>
                    <a:ext uri="{A12FA001-AC4F-418D-AE19-62706E023703}">
                      <ahyp:hlinkClr xmlns:ahyp="http://schemas.microsoft.com/office/drawing/2018/hyperlinkcolor" val="tx"/>
                    </a:ext>
                  </a:extLst>
                </a:hlinkClick>
              </a:rPr>
              <a:t>Ulysses S. Grant</a:t>
            </a:r>
            <a:r>
              <a:rPr lang="en-US" sz="2400" dirty="0">
                <a:solidFill>
                  <a:schemeClr val="tx1"/>
                </a:solidFill>
              </a:rPr>
              <a:t>, the laws also allowed the federal government to intervene when states did not act to protect these rights. The acts passed following the ratification of the </a:t>
            </a:r>
            <a:r>
              <a:rPr lang="en-US" sz="2400" dirty="0">
                <a:solidFill>
                  <a:schemeClr val="tx1"/>
                </a:solidFill>
                <a:hlinkClick r:id="rId5" tooltip="Fourteenth Amendment to the United States Constitution">
                  <a:extLst>
                    <a:ext uri="{A12FA001-AC4F-418D-AE19-62706E023703}">
                      <ahyp:hlinkClr xmlns:ahyp="http://schemas.microsoft.com/office/drawing/2018/hyperlinkcolor" val="tx"/>
                    </a:ext>
                  </a:extLst>
                </a:hlinkClick>
              </a:rPr>
              <a:t>Fourteenth Amendment</a:t>
            </a:r>
            <a:r>
              <a:rPr lang="en-US" sz="2400" dirty="0">
                <a:solidFill>
                  <a:schemeClr val="tx1"/>
                </a:solidFill>
              </a:rPr>
              <a:t> to the US Constitution, which gave full citizenship to anyone born in the United States or freed </a:t>
            </a:r>
            <a:r>
              <a:rPr lang="en-US" sz="2400" dirty="0">
                <a:solidFill>
                  <a:schemeClr val="tx1"/>
                </a:solidFill>
                <a:hlinkClick r:id="rId6" tooltip="Slave">
                  <a:extLst>
                    <a:ext uri="{A12FA001-AC4F-418D-AE19-62706E023703}">
                      <ahyp:hlinkClr xmlns:ahyp="http://schemas.microsoft.com/office/drawing/2018/hyperlinkcolor" val="tx"/>
                    </a:ext>
                  </a:extLst>
                </a:hlinkClick>
              </a:rPr>
              <a:t>slaves</a:t>
            </a:r>
            <a:r>
              <a:rPr lang="en-US" sz="2400" dirty="0">
                <a:solidFill>
                  <a:schemeClr val="tx1"/>
                </a:solidFill>
              </a:rPr>
              <a:t>, and the </a:t>
            </a:r>
            <a:r>
              <a:rPr lang="en-US" sz="2400" dirty="0">
                <a:solidFill>
                  <a:schemeClr val="tx1"/>
                </a:solidFill>
                <a:hlinkClick r:id="rId7" tooltip="Fifteenth Amendment to the United States Constitution">
                  <a:extLst>
                    <a:ext uri="{A12FA001-AC4F-418D-AE19-62706E023703}">
                      <ahyp:hlinkClr xmlns:ahyp="http://schemas.microsoft.com/office/drawing/2018/hyperlinkcolor" val="tx"/>
                    </a:ext>
                  </a:extLst>
                </a:hlinkClick>
              </a:rPr>
              <a:t>Fifteenth Amendment</a:t>
            </a:r>
            <a:r>
              <a:rPr lang="en-US" sz="2400" dirty="0">
                <a:solidFill>
                  <a:schemeClr val="tx1"/>
                </a:solidFill>
              </a:rPr>
              <a:t>, which banned racial discrimination in voting.</a:t>
            </a:r>
          </a:p>
        </p:txBody>
      </p:sp>
    </p:spTree>
    <p:extLst>
      <p:ext uri="{BB962C8B-B14F-4D97-AF65-F5344CB8AC3E}">
        <p14:creationId xmlns:p14="http://schemas.microsoft.com/office/powerpoint/2010/main" val="2274862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33FD52-EB24-2A42-B255-B77D1A56EA42}"/>
              </a:ext>
            </a:extLst>
          </p:cNvPr>
          <p:cNvPicPr>
            <a:picLocks noChangeAspect="1"/>
          </p:cNvPicPr>
          <p:nvPr/>
        </p:nvPicPr>
        <p:blipFill rotWithShape="1">
          <a:blip r:embed="rId2"/>
          <a:srcRect t="16558" b="1694"/>
          <a:stretch/>
        </p:blipFill>
        <p:spPr>
          <a:xfrm>
            <a:off x="363008" y="152400"/>
            <a:ext cx="8417983" cy="6248400"/>
          </a:xfrm>
          <a:prstGeom prst="rect">
            <a:avLst/>
          </a:prstGeom>
        </p:spPr>
      </p:pic>
    </p:spTree>
    <p:extLst>
      <p:ext uri="{BB962C8B-B14F-4D97-AF65-F5344CB8AC3E}">
        <p14:creationId xmlns:p14="http://schemas.microsoft.com/office/powerpoint/2010/main" val="2342088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untain Hughes.mp3" descr="Fountain Hughes.mp3">
            <a:hlinkClick r:id="" action="ppaction://media"/>
            <a:extLst>
              <a:ext uri="{FF2B5EF4-FFF2-40B4-BE49-F238E27FC236}">
                <a16:creationId xmlns:a16="http://schemas.microsoft.com/office/drawing/2014/main" id="{B7D1F392-72A9-F441-A231-89153AE52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43400" y="6198191"/>
            <a:ext cx="635000" cy="635000"/>
          </a:xfrm>
          <a:prstGeom prst="rect">
            <a:avLst/>
          </a:prstGeom>
        </p:spPr>
      </p:pic>
      <p:pic>
        <p:nvPicPr>
          <p:cNvPr id="1028" name="Picture 4" descr="This last surviving recorded interview of ex-slave whose grandfather was  owned by Thomas Jefferson will give you chills - TrueWordMinistry">
            <a:extLst>
              <a:ext uri="{FF2B5EF4-FFF2-40B4-BE49-F238E27FC236}">
                <a16:creationId xmlns:a16="http://schemas.microsoft.com/office/drawing/2014/main" id="{9F52936D-B4F8-2742-A3EC-223E4590F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0"/>
            <a:ext cx="7112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41CBDF-4C4F-7940-BD9C-43326F88916C}"/>
              </a:ext>
            </a:extLst>
          </p:cNvPr>
          <p:cNvSpPr txBox="1"/>
          <p:nvPr/>
        </p:nvSpPr>
        <p:spPr>
          <a:xfrm>
            <a:off x="3031834" y="5537349"/>
            <a:ext cx="3080331" cy="646331"/>
          </a:xfrm>
          <a:prstGeom prst="rect">
            <a:avLst/>
          </a:prstGeom>
          <a:noFill/>
        </p:spPr>
        <p:txBody>
          <a:bodyPr wrap="square" rtlCol="0">
            <a:spAutoFit/>
          </a:bodyPr>
          <a:lstStyle/>
          <a:p>
            <a:r>
              <a:rPr lang="en-US" dirty="0">
                <a:solidFill>
                  <a:schemeClr val="tx1"/>
                </a:solidFill>
              </a:rPr>
              <a:t>Fountain Hughes, 1949,</a:t>
            </a:r>
          </a:p>
          <a:p>
            <a:r>
              <a:rPr lang="en-US" dirty="0" err="1">
                <a:solidFill>
                  <a:schemeClr val="tx1"/>
                </a:solidFill>
              </a:rPr>
              <a:t>t.ly</a:t>
            </a:r>
            <a:r>
              <a:rPr lang="en-US" dirty="0">
                <a:solidFill>
                  <a:schemeClr val="tx1"/>
                </a:solidFill>
              </a:rPr>
              <a:t>/</a:t>
            </a:r>
            <a:r>
              <a:rPr lang="en-US" dirty="0" err="1">
                <a:solidFill>
                  <a:schemeClr val="tx1"/>
                </a:solidFill>
              </a:rPr>
              <a:t>ovSG</a:t>
            </a:r>
            <a:endParaRPr lang="en-US" dirty="0">
              <a:solidFill>
                <a:schemeClr val="tx1"/>
              </a:solidFill>
            </a:endParaRPr>
          </a:p>
        </p:txBody>
      </p:sp>
    </p:spTree>
    <p:extLst>
      <p:ext uri="{BB962C8B-B14F-4D97-AF65-F5344CB8AC3E}">
        <p14:creationId xmlns:p14="http://schemas.microsoft.com/office/powerpoint/2010/main" val="377705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2">
            <a:extLst>
              <a:ext uri="{FF2B5EF4-FFF2-40B4-BE49-F238E27FC236}">
                <a16:creationId xmlns:a16="http://schemas.microsoft.com/office/drawing/2014/main" id="{D2C4F75E-4D48-41AA-BD85-196B6DE3AA31}"/>
              </a:ext>
            </a:extLst>
          </p:cNvPr>
          <p:cNvSpPr txBox="1">
            <a:spLocks noChangeArrowheads="1"/>
          </p:cNvSpPr>
          <p:nvPr/>
        </p:nvSpPr>
        <p:spPr bwMode="auto">
          <a:xfrm>
            <a:off x="1219200" y="6054246"/>
            <a:ext cx="640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Andrew Johnson, seventeenth President of the United States, 1865-1869</a:t>
            </a:r>
          </a:p>
        </p:txBody>
      </p:sp>
      <p:pic>
        <p:nvPicPr>
          <p:cNvPr id="21506" name="Picture 3">
            <a:extLst>
              <a:ext uri="{FF2B5EF4-FFF2-40B4-BE49-F238E27FC236}">
                <a16:creationId xmlns:a16="http://schemas.microsoft.com/office/drawing/2014/main" id="{D836B8D6-9DA5-4236-A9CA-748331B8F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6200"/>
            <a:ext cx="4800600" cy="586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867) Thaddeus Stevens, Address to Colored Delegation”">
            <a:extLst>
              <a:ext uri="{FF2B5EF4-FFF2-40B4-BE49-F238E27FC236}">
                <a16:creationId xmlns:a16="http://schemas.microsoft.com/office/drawing/2014/main" id="{B7220B97-5FF0-244D-8418-2BE6A79EA2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56" b="5556"/>
          <a:stretch/>
        </p:blipFill>
        <p:spPr bwMode="auto">
          <a:xfrm>
            <a:off x="2057400" y="-5137"/>
            <a:ext cx="4837113"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37931E-0085-1342-BD3C-D7324E44F4B4}"/>
              </a:ext>
            </a:extLst>
          </p:cNvPr>
          <p:cNvSpPr txBox="1">
            <a:spLocks noChangeArrowheads="1"/>
          </p:cNvSpPr>
          <p:nvPr/>
        </p:nvSpPr>
        <p:spPr bwMode="auto">
          <a:xfrm>
            <a:off x="1219200" y="6061753"/>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t>Thaddeus Stevens, Radical Republican leader</a:t>
            </a:r>
          </a:p>
        </p:txBody>
      </p:sp>
    </p:spTree>
    <p:extLst>
      <p:ext uri="{BB962C8B-B14F-4D97-AF65-F5344CB8AC3E}">
        <p14:creationId xmlns:p14="http://schemas.microsoft.com/office/powerpoint/2010/main" val="2807379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A3D560D5-B4DA-47AA-8F15-7422B003F3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93" t="10940" r="6250" b="14816"/>
          <a:stretch/>
        </p:blipFill>
        <p:spPr bwMode="auto">
          <a:xfrm>
            <a:off x="457199" y="81708"/>
            <a:ext cx="8424779" cy="578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3">
            <a:extLst>
              <a:ext uri="{FF2B5EF4-FFF2-40B4-BE49-F238E27FC236}">
                <a16:creationId xmlns:a16="http://schemas.microsoft.com/office/drawing/2014/main" id="{16A8350A-2FFF-4DBB-A263-7F4D8A212632}"/>
              </a:ext>
            </a:extLst>
          </p:cNvPr>
          <p:cNvSpPr txBox="1">
            <a:spLocks noChangeArrowheads="1"/>
          </p:cNvSpPr>
          <p:nvPr/>
        </p:nvSpPr>
        <p:spPr bwMode="auto">
          <a:xfrm>
            <a:off x="1219200" y="60960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The Freedmen’s Bureau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1C95DBC6-7AE0-41FF-A4AE-C63546431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21" t="11268" r="5904" b="9859"/>
          <a:stretch/>
        </p:blipFill>
        <p:spPr bwMode="auto">
          <a:xfrm>
            <a:off x="228600" y="39686"/>
            <a:ext cx="8645016"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2">
            <a:extLst>
              <a:ext uri="{FF2B5EF4-FFF2-40B4-BE49-F238E27FC236}">
                <a16:creationId xmlns:a16="http://schemas.microsoft.com/office/drawing/2014/main" id="{E001ED89-CBDF-4CF2-82CC-7DD4ECCE4B4B}"/>
              </a:ext>
            </a:extLst>
          </p:cNvPr>
          <p:cNvSpPr txBox="1">
            <a:spLocks noChangeArrowheads="1"/>
          </p:cNvSpPr>
          <p:nvPr/>
        </p:nvSpPr>
        <p:spPr bwMode="auto">
          <a:xfrm>
            <a:off x="1905000" y="61722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“Slavery is Dead?” cartoon from </a:t>
            </a:r>
            <a:r>
              <a:rPr lang="en-US" altLang="en-US" sz="1800" i="1"/>
              <a:t>Harper’s</a:t>
            </a:r>
            <a:r>
              <a:rPr lang="en-US" altLang="en-US" sz="1800"/>
              <a:t>, 1867</a:t>
            </a:r>
          </a:p>
          <a:p>
            <a:pPr eaLnBrk="1" hangingPunct="1">
              <a:spcBef>
                <a:spcPct val="0"/>
              </a:spcBef>
              <a:buFontTx/>
              <a:buNone/>
            </a:pPr>
            <a:endParaRPr lang="en-US"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8200945D-4451-427E-A9BB-9A3A5209A2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73" t="7499" r="6813" b="8751"/>
          <a:stretch/>
        </p:blipFill>
        <p:spPr bwMode="auto">
          <a:xfrm>
            <a:off x="2286000" y="0"/>
            <a:ext cx="5105400" cy="68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FD45B-D04C-FA47-BDD3-A3C5EEE507E4}"/>
              </a:ext>
            </a:extLst>
          </p:cNvPr>
          <p:cNvSpPr txBox="1"/>
          <p:nvPr/>
        </p:nvSpPr>
        <p:spPr>
          <a:xfrm>
            <a:off x="914400" y="685800"/>
            <a:ext cx="7543800" cy="6155531"/>
          </a:xfrm>
          <a:prstGeom prst="rect">
            <a:avLst/>
          </a:prstGeom>
          <a:noFill/>
        </p:spPr>
        <p:txBody>
          <a:bodyPr wrap="square" rtlCol="0">
            <a:spAutoFit/>
          </a:bodyPr>
          <a:lstStyle/>
          <a:p>
            <a:r>
              <a:rPr lang="en-US" sz="3200" dirty="0">
                <a:solidFill>
                  <a:schemeClr val="tx1"/>
                </a:solidFill>
              </a:rPr>
              <a:t>Civil Rights and Civil Liberties</a:t>
            </a:r>
          </a:p>
          <a:p>
            <a:endParaRPr lang="en-US" sz="3200" dirty="0">
              <a:solidFill>
                <a:schemeClr val="tx1"/>
              </a:solidFill>
            </a:endParaRPr>
          </a:p>
          <a:p>
            <a:r>
              <a:rPr lang="en-US" sz="2400" dirty="0">
                <a:solidFill>
                  <a:schemeClr val="tx1"/>
                </a:solidFill>
              </a:rPr>
              <a:t>People often confuse civil rights and civil liberties. Civil rights refer to legal provisions that stem from notions of equality. </a:t>
            </a:r>
          </a:p>
          <a:p>
            <a:endParaRPr lang="en-US" sz="2400" dirty="0">
              <a:solidFill>
                <a:schemeClr val="tx1"/>
              </a:solidFill>
            </a:endParaRPr>
          </a:p>
          <a:p>
            <a:r>
              <a:rPr lang="en-US" sz="2400" dirty="0">
                <a:solidFill>
                  <a:schemeClr val="tx1"/>
                </a:solidFill>
              </a:rPr>
              <a:t>Civil rights are not in the </a:t>
            </a:r>
            <a:r>
              <a:rPr lang="en-US" sz="2400" dirty="0">
                <a:solidFill>
                  <a:schemeClr val="tx1"/>
                </a:solidFill>
                <a:hlinkClick r:id="rId2">
                  <a:extLst>
                    <a:ext uri="{A12FA001-AC4F-418D-AE19-62706E023703}">
                      <ahyp:hlinkClr xmlns:ahyp="http://schemas.microsoft.com/office/drawing/2018/hyperlinkcolor" val="tx"/>
                    </a:ext>
                  </a:extLst>
                </a:hlinkClick>
              </a:rPr>
              <a:t>Bill of Rights</a:t>
            </a:r>
            <a:r>
              <a:rPr lang="en-US" sz="2400" dirty="0">
                <a:solidFill>
                  <a:schemeClr val="tx1"/>
                </a:solidFill>
              </a:rPr>
              <a:t>; they deal with legal protections. For example, the right to vote is a civil right. A civil liberty, on the other hand, refers to personal freedoms protected by the Bill of Rights. For example, the </a:t>
            </a:r>
            <a:r>
              <a:rPr lang="en-US" sz="2400" dirty="0">
                <a:solidFill>
                  <a:schemeClr val="tx1"/>
                </a:solidFill>
                <a:hlinkClick r:id="rId3">
                  <a:extLst>
                    <a:ext uri="{A12FA001-AC4F-418D-AE19-62706E023703}">
                      <ahyp:hlinkClr xmlns:ahyp="http://schemas.microsoft.com/office/drawing/2018/hyperlinkcolor" val="tx"/>
                    </a:ext>
                  </a:extLst>
                </a:hlinkClick>
              </a:rPr>
              <a:t>First Amendment's</a:t>
            </a:r>
            <a:r>
              <a:rPr lang="en-US" sz="2400" dirty="0">
                <a:solidFill>
                  <a:schemeClr val="tx1"/>
                </a:solidFill>
              </a:rPr>
              <a:t> </a:t>
            </a:r>
            <a:r>
              <a:rPr lang="en-US" sz="2400" dirty="0">
                <a:solidFill>
                  <a:schemeClr val="tx1"/>
                </a:solidFill>
                <a:hlinkClick r:id="rId4">
                  <a:extLst>
                    <a:ext uri="{A12FA001-AC4F-418D-AE19-62706E023703}">
                      <ahyp:hlinkClr xmlns:ahyp="http://schemas.microsoft.com/office/drawing/2018/hyperlinkcolor" val="tx"/>
                    </a:ext>
                  </a:extLst>
                </a:hlinkClick>
              </a:rPr>
              <a:t>right to free speech</a:t>
            </a:r>
            <a:r>
              <a:rPr lang="en-US" sz="2400" dirty="0">
                <a:solidFill>
                  <a:schemeClr val="tx1"/>
                </a:solidFill>
              </a:rPr>
              <a:t> is a civil liberty.</a:t>
            </a:r>
          </a:p>
          <a:p>
            <a:endParaRPr lang="en-US" sz="2400" dirty="0">
              <a:solidFill>
                <a:schemeClr val="tx1"/>
              </a:solidFill>
            </a:endParaRPr>
          </a:p>
          <a:p>
            <a:r>
              <a:rPr lang="en-US" sz="2400" dirty="0">
                <a:solidFill>
                  <a:schemeClr val="tx1"/>
                </a:solidFill>
                <a:hlinkClick r:id="rId5"/>
              </a:rPr>
              <a:t>https://www.law.cornell.edu/wex/civil_rights</a:t>
            </a:r>
            <a:endParaRPr lang="en-US" sz="2400" dirty="0">
              <a:solidFill>
                <a:schemeClr val="tx1"/>
              </a:solidFill>
            </a:endParaRPr>
          </a:p>
          <a:p>
            <a:endParaRPr lang="en-US" sz="24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923383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a:extLst>
              <a:ext uri="{FF2B5EF4-FFF2-40B4-BE49-F238E27FC236}">
                <a16:creationId xmlns:a16="http://schemas.microsoft.com/office/drawing/2014/main" id="{C7299CE7-E868-4477-BF0D-3E323E1E7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7435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5">
            <a:extLst>
              <a:ext uri="{FF2B5EF4-FFF2-40B4-BE49-F238E27FC236}">
                <a16:creationId xmlns:a16="http://schemas.microsoft.com/office/drawing/2014/main" id="{54A529AE-FC0F-413D-B68A-3634367C05E7}"/>
              </a:ext>
            </a:extLst>
          </p:cNvPr>
          <p:cNvSpPr txBox="1">
            <a:spLocks noChangeArrowheads="1"/>
          </p:cNvSpPr>
          <p:nvPr/>
        </p:nvSpPr>
        <p:spPr bwMode="auto">
          <a:xfrm>
            <a:off x="228600" y="57912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chemeClr val="bg1"/>
              </a:solidFill>
            </a:endParaRPr>
          </a:p>
        </p:txBody>
      </p:sp>
      <p:sp>
        <p:nvSpPr>
          <p:cNvPr id="22531" name="Text Box 6">
            <a:extLst>
              <a:ext uri="{FF2B5EF4-FFF2-40B4-BE49-F238E27FC236}">
                <a16:creationId xmlns:a16="http://schemas.microsoft.com/office/drawing/2014/main" id="{918CEA6C-CE00-4044-8A91-9D01610CD980}"/>
              </a:ext>
            </a:extLst>
          </p:cNvPr>
          <p:cNvSpPr txBox="1">
            <a:spLocks noChangeArrowheads="1"/>
          </p:cNvSpPr>
          <p:nvPr/>
        </p:nvSpPr>
        <p:spPr bwMode="auto">
          <a:xfrm>
            <a:off x="0" y="5943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solidFill>
                <a:schemeClr val="bg1"/>
              </a:solidFill>
            </a:endParaRPr>
          </a:p>
        </p:txBody>
      </p:sp>
      <p:sp>
        <p:nvSpPr>
          <p:cNvPr id="22532" name="Text Box 7">
            <a:extLst>
              <a:ext uri="{FF2B5EF4-FFF2-40B4-BE49-F238E27FC236}">
                <a16:creationId xmlns:a16="http://schemas.microsoft.com/office/drawing/2014/main" id="{86341608-E25A-4C2F-96B8-BD85523ED6E4}"/>
              </a:ext>
            </a:extLst>
          </p:cNvPr>
          <p:cNvSpPr txBox="1">
            <a:spLocks noChangeArrowheads="1"/>
          </p:cNvSpPr>
          <p:nvPr/>
        </p:nvSpPr>
        <p:spPr bwMode="auto">
          <a:xfrm>
            <a:off x="1676400" y="6126163"/>
            <a:ext cx="5791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i="1"/>
              <a:t>Radical Members of the First Legislature after the War, South Carolina</a:t>
            </a:r>
            <a:r>
              <a:rPr lang="en-US" altLang="en-US" sz="1200"/>
              <a:t>.</a:t>
            </a:r>
            <a:br>
              <a:rPr lang="en-US" altLang="en-US" sz="1200"/>
            </a:br>
            <a:r>
              <a:rPr lang="en-US" altLang="en-US" sz="1200"/>
              <a:t>Photograph 1878. </a:t>
            </a:r>
          </a:p>
          <a:p>
            <a:pPr eaLnBrk="1" hangingPunct="1">
              <a:spcBef>
                <a:spcPct val="50000"/>
              </a:spcBef>
              <a:buFontTx/>
              <a:buNone/>
            </a:pPr>
            <a:r>
              <a:rPr lang="en-US" altLang="en-US" sz="1200"/>
              <a:t>From the Library of Congress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id="{CB4904DE-8570-4989-8BE6-0EE901629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0838"/>
            <a:ext cx="4141788"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5">
            <a:extLst>
              <a:ext uri="{FF2B5EF4-FFF2-40B4-BE49-F238E27FC236}">
                <a16:creationId xmlns:a16="http://schemas.microsoft.com/office/drawing/2014/main" id="{8918F39E-BAB4-433A-AEC8-B22120A62E23}"/>
              </a:ext>
            </a:extLst>
          </p:cNvPr>
          <p:cNvSpPr txBox="1">
            <a:spLocks noChangeArrowheads="1"/>
          </p:cNvSpPr>
          <p:nvPr/>
        </p:nvSpPr>
        <p:spPr bwMode="auto">
          <a:xfrm>
            <a:off x="2438400" y="5943600"/>
            <a:ext cx="4343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a:t>Hiram Revels, U.S. Senate (Mississippi, Republican)</a:t>
            </a:r>
          </a:p>
          <a:p>
            <a:pPr algn="ctr" eaLnBrk="1" hangingPunct="1">
              <a:spcBef>
                <a:spcPct val="50000"/>
              </a:spcBef>
              <a:buFontTx/>
              <a:buNone/>
            </a:pPr>
            <a:r>
              <a:rPr lang="en-US" altLang="en-US" sz="1200"/>
              <a:t>Photo: Library of Congress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a:extLst>
              <a:ext uri="{FF2B5EF4-FFF2-40B4-BE49-F238E27FC236}">
                <a16:creationId xmlns:a16="http://schemas.microsoft.com/office/drawing/2014/main" id="{870593CC-D6FC-4D65-82AC-570FBA357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76200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 Box 5">
            <a:extLst>
              <a:ext uri="{FF2B5EF4-FFF2-40B4-BE49-F238E27FC236}">
                <a16:creationId xmlns:a16="http://schemas.microsoft.com/office/drawing/2014/main" id="{4FFF3E37-9373-4022-949A-10DE77BDA6C1}"/>
              </a:ext>
            </a:extLst>
          </p:cNvPr>
          <p:cNvSpPr txBox="1">
            <a:spLocks noChangeArrowheads="1"/>
          </p:cNvSpPr>
          <p:nvPr/>
        </p:nvSpPr>
        <p:spPr bwMode="auto">
          <a:xfrm>
            <a:off x="762000" y="6126163"/>
            <a:ext cx="7620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i="1"/>
              <a:t>The First Colored Senator and Representatives, in the 41st and 42nd Congress of the United States</a:t>
            </a:r>
            <a:r>
              <a:rPr lang="en-US" altLang="en-US" sz="1200"/>
              <a:t>.</a:t>
            </a:r>
            <a:br>
              <a:rPr lang="en-US" altLang="en-US" sz="1200"/>
            </a:br>
            <a:r>
              <a:rPr lang="en-US" altLang="en-US" sz="1200"/>
              <a:t>Washington: Currier &amp; Ives, 1872. Color lithograph. </a:t>
            </a:r>
          </a:p>
          <a:p>
            <a:pPr eaLnBrk="1" hangingPunct="1">
              <a:spcBef>
                <a:spcPct val="50000"/>
              </a:spcBef>
              <a:buFontTx/>
              <a:buNone/>
            </a:pPr>
            <a:r>
              <a:rPr lang="en-US" altLang="en-US" sz="1200"/>
              <a:t>From the Library of Congress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a:extLst>
              <a:ext uri="{FF2B5EF4-FFF2-40B4-BE49-F238E27FC236}">
                <a16:creationId xmlns:a16="http://schemas.microsoft.com/office/drawing/2014/main" id="{12D6E09D-4391-404B-938A-5DD180290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48006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 Box 5">
            <a:extLst>
              <a:ext uri="{FF2B5EF4-FFF2-40B4-BE49-F238E27FC236}">
                <a16:creationId xmlns:a16="http://schemas.microsoft.com/office/drawing/2014/main" id="{B50BD275-43DC-4CC0-A606-451FB13CEDE6}"/>
              </a:ext>
            </a:extLst>
          </p:cNvPr>
          <p:cNvSpPr txBox="1">
            <a:spLocks noChangeArrowheads="1"/>
          </p:cNvSpPr>
          <p:nvPr/>
        </p:nvSpPr>
        <p:spPr bwMode="auto">
          <a:xfrm>
            <a:off x="1905000" y="5943600"/>
            <a:ext cx="4876800" cy="738188"/>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Thomas Nash, Political Cartoon, c. 1868</a:t>
            </a:r>
          </a:p>
          <a:p>
            <a:pPr eaLnBrk="1" hangingPunct="1">
              <a:spcBef>
                <a:spcPct val="0"/>
              </a:spcBef>
              <a:buFontTx/>
              <a:buNone/>
            </a:pPr>
            <a:r>
              <a:rPr lang="en-US" altLang="en-US" sz="1400" i="1" dirty="0"/>
              <a:t>Harper’s Weekly</a:t>
            </a:r>
          </a:p>
          <a:p>
            <a:pPr eaLnBrk="1" hangingPunct="1">
              <a:spcBef>
                <a:spcPct val="0"/>
              </a:spcBef>
              <a:buFontTx/>
              <a:buNone/>
            </a:pPr>
            <a:r>
              <a:rPr lang="en-US" altLang="en-US" sz="1400" dirty="0"/>
              <a:t>From the State Historical Society of Wisconsin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7">
            <a:extLst>
              <a:ext uri="{FF2B5EF4-FFF2-40B4-BE49-F238E27FC236}">
                <a16:creationId xmlns:a16="http://schemas.microsoft.com/office/drawing/2014/main" id="{79124006-1162-4906-855A-7239AC17FA5A}"/>
              </a:ext>
            </a:extLst>
          </p:cNvPr>
          <p:cNvSpPr txBox="1">
            <a:spLocks noChangeArrowheads="1"/>
          </p:cNvSpPr>
          <p:nvPr/>
        </p:nvSpPr>
        <p:spPr bwMode="auto">
          <a:xfrm>
            <a:off x="228600" y="0"/>
            <a:ext cx="8686800" cy="704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dirty="0"/>
          </a:p>
          <a:p>
            <a:pPr algn="ctr" eaLnBrk="1" hangingPunct="1">
              <a:spcBef>
                <a:spcPct val="0"/>
              </a:spcBef>
              <a:buFontTx/>
              <a:buNone/>
            </a:pPr>
            <a:r>
              <a:rPr lang="en-US" altLang="en-US" sz="1800" b="1" dirty="0"/>
              <a:t>Emancipation and Reconstruction</a:t>
            </a:r>
          </a:p>
          <a:p>
            <a:pPr eaLnBrk="1" hangingPunct="1">
              <a:spcBef>
                <a:spcPct val="0"/>
              </a:spcBef>
              <a:buFontTx/>
              <a:buNone/>
            </a:pPr>
            <a:r>
              <a:rPr lang="en-US" altLang="en-US" sz="1600" b="1" dirty="0"/>
              <a:t>Main Questions</a:t>
            </a:r>
            <a:r>
              <a:rPr lang="en-US" altLang="en-US" sz="1600" dirty="0"/>
              <a:t>:</a:t>
            </a:r>
            <a:r>
              <a:rPr lang="en-US" altLang="en-US" sz="1600" i="1" dirty="0"/>
              <a:t> </a:t>
            </a:r>
            <a:r>
              <a:rPr lang="en-US" altLang="en-US" sz="1600" dirty="0"/>
              <a:t>What does the phrase Reconstruction mean?  What was the U.S. trying to reconstruct, and why did it need to reconstruct? In what ways did it succeed, in what ways did it fail?  What did freedom for African Americans mean—from both black and white perspectives?</a:t>
            </a:r>
          </a:p>
          <a:p>
            <a:pPr eaLnBrk="1" hangingPunct="1">
              <a:spcBef>
                <a:spcPct val="0"/>
              </a:spcBef>
              <a:buFontTx/>
              <a:buNone/>
            </a:pPr>
            <a:endParaRPr lang="en-US" altLang="en-US" sz="1600" dirty="0"/>
          </a:p>
          <a:p>
            <a:pPr eaLnBrk="1" hangingPunct="1">
              <a:spcBef>
                <a:spcPct val="0"/>
              </a:spcBef>
              <a:buFontTx/>
              <a:buNone/>
            </a:pPr>
            <a:r>
              <a:rPr lang="en-US" altLang="en-US" sz="1600" dirty="0"/>
              <a:t>	I. Meanings of Freedom</a:t>
            </a:r>
          </a:p>
          <a:p>
            <a:pPr eaLnBrk="1" hangingPunct="1">
              <a:spcBef>
                <a:spcPct val="0"/>
              </a:spcBef>
              <a:buFontTx/>
              <a:buNone/>
            </a:pPr>
            <a:r>
              <a:rPr lang="en-US" altLang="en-US" sz="1600" dirty="0"/>
              <a:t>	--How did the freed people define freedom?--</a:t>
            </a:r>
          </a:p>
          <a:p>
            <a:pPr lvl="1" eaLnBrk="1" hangingPunct="1">
              <a:spcBef>
                <a:spcPct val="0"/>
              </a:spcBef>
              <a:buFontTx/>
              <a:buNone/>
            </a:pPr>
            <a:r>
              <a:rPr lang="en-US" altLang="en-US" sz="1600" dirty="0"/>
              <a:t>		A. Education</a:t>
            </a:r>
          </a:p>
          <a:p>
            <a:pPr lvl="1" eaLnBrk="1" hangingPunct="1">
              <a:spcBef>
                <a:spcPct val="0"/>
              </a:spcBef>
              <a:buFontTx/>
              <a:buNone/>
            </a:pPr>
            <a:r>
              <a:rPr lang="en-US" altLang="en-US" sz="1600" dirty="0"/>
              <a:t>		B. Land</a:t>
            </a:r>
          </a:p>
          <a:p>
            <a:pPr lvl="1" eaLnBrk="1" hangingPunct="1">
              <a:spcBef>
                <a:spcPct val="0"/>
              </a:spcBef>
              <a:buFontTx/>
              <a:buNone/>
            </a:pPr>
            <a:r>
              <a:rPr lang="en-US" altLang="en-US" sz="1600" dirty="0"/>
              <a:t>		C. Religious Independence</a:t>
            </a:r>
          </a:p>
          <a:p>
            <a:pPr lvl="1" eaLnBrk="1" hangingPunct="1">
              <a:spcBef>
                <a:spcPct val="0"/>
              </a:spcBef>
              <a:buFontTx/>
              <a:buNone/>
            </a:pPr>
            <a:r>
              <a:rPr lang="en-US" altLang="en-US" sz="1600" dirty="0"/>
              <a:t>		D. Economic and Political Equality</a:t>
            </a:r>
          </a:p>
          <a:p>
            <a:pPr eaLnBrk="1" hangingPunct="1">
              <a:spcBef>
                <a:spcPct val="0"/>
              </a:spcBef>
              <a:buFontTx/>
              <a:buNone/>
            </a:pPr>
            <a:r>
              <a:rPr lang="en-US" altLang="en-US" sz="1600" dirty="0"/>
              <a:t>	II. Political Struggles over Freedom</a:t>
            </a:r>
          </a:p>
          <a:p>
            <a:pPr lvl="1" eaLnBrk="1" hangingPunct="1">
              <a:spcBef>
                <a:spcPct val="0"/>
              </a:spcBef>
              <a:buFontTx/>
              <a:buNone/>
            </a:pPr>
            <a:r>
              <a:rPr lang="en-US" altLang="en-US" sz="1600" dirty="0"/>
              <a:t>		A. Black Codes</a:t>
            </a:r>
          </a:p>
          <a:p>
            <a:pPr lvl="1" eaLnBrk="1" hangingPunct="1">
              <a:spcBef>
                <a:spcPct val="0"/>
              </a:spcBef>
              <a:buFontTx/>
              <a:buNone/>
            </a:pPr>
            <a:r>
              <a:rPr lang="en-US" altLang="en-US" sz="1600" dirty="0"/>
              <a:t>		B. Black Reconstruction</a:t>
            </a:r>
          </a:p>
          <a:p>
            <a:pPr lvl="1" eaLnBrk="1" hangingPunct="1">
              <a:spcBef>
                <a:spcPct val="0"/>
              </a:spcBef>
              <a:buFontTx/>
              <a:buNone/>
            </a:pPr>
            <a:r>
              <a:rPr lang="en-US" altLang="en-US" sz="1600" dirty="0"/>
              <a:t>		C. Constitutional Amendments</a:t>
            </a:r>
          </a:p>
          <a:p>
            <a:pPr lvl="1" eaLnBrk="1" hangingPunct="1">
              <a:spcBef>
                <a:spcPct val="0"/>
              </a:spcBef>
              <a:buFontTx/>
              <a:buNone/>
            </a:pPr>
            <a:r>
              <a:rPr lang="en-US" altLang="en-US" sz="1600" dirty="0"/>
              <a:t>		D. Redemption</a:t>
            </a:r>
            <a:endParaRPr lang="en-US" altLang="en-US" sz="1600" b="1" dirty="0"/>
          </a:p>
          <a:p>
            <a:pPr eaLnBrk="1" hangingPunct="1">
              <a:spcBef>
                <a:spcPct val="0"/>
              </a:spcBef>
              <a:buFontTx/>
              <a:buNone/>
            </a:pPr>
            <a:endParaRPr lang="en-US" altLang="en-US" sz="1600" b="1" dirty="0"/>
          </a:p>
          <a:p>
            <a:pPr eaLnBrk="1" hangingPunct="1">
              <a:spcBef>
                <a:spcPct val="0"/>
              </a:spcBef>
              <a:buFontTx/>
              <a:buNone/>
            </a:pPr>
            <a:r>
              <a:rPr lang="en-US" altLang="en-US" sz="1600" b="1" dirty="0"/>
              <a:t>Key Terms</a:t>
            </a:r>
            <a:endParaRPr lang="en-US" altLang="en-US" sz="1600" dirty="0"/>
          </a:p>
          <a:p>
            <a:pPr eaLnBrk="1" hangingPunct="1">
              <a:spcBef>
                <a:spcPct val="0"/>
              </a:spcBef>
              <a:buFontTx/>
              <a:buNone/>
            </a:pPr>
            <a:r>
              <a:rPr lang="en-US" altLang="en-US" sz="1600" dirty="0"/>
              <a:t>Ten-Percent Plan				Black Codes</a:t>
            </a:r>
          </a:p>
          <a:p>
            <a:pPr eaLnBrk="1" hangingPunct="1">
              <a:spcBef>
                <a:spcPct val="0"/>
              </a:spcBef>
              <a:buFontTx/>
              <a:buNone/>
            </a:pPr>
            <a:r>
              <a:rPr lang="en-US" altLang="en-US" sz="1600" dirty="0"/>
              <a:t>Military Reconstruction Acts			13th Amendment (1865)</a:t>
            </a:r>
          </a:p>
          <a:p>
            <a:pPr eaLnBrk="1" hangingPunct="1">
              <a:spcBef>
                <a:spcPct val="0"/>
              </a:spcBef>
              <a:buFontTx/>
              <a:buNone/>
            </a:pPr>
            <a:r>
              <a:rPr lang="en-US" altLang="en-US" sz="1600" dirty="0"/>
              <a:t>14th Amendment (1868)			15th Amendment (1870)</a:t>
            </a:r>
          </a:p>
          <a:p>
            <a:pPr eaLnBrk="1" hangingPunct="1">
              <a:spcBef>
                <a:spcPct val="0"/>
              </a:spcBef>
              <a:buFontTx/>
              <a:buNone/>
            </a:pPr>
            <a:r>
              <a:rPr lang="en-US" altLang="en-US" sz="1600" dirty="0"/>
              <a:t>Redemption				Freedmen’s Bureau</a:t>
            </a:r>
          </a:p>
          <a:p>
            <a:pPr eaLnBrk="1" hangingPunct="1">
              <a:spcBef>
                <a:spcPct val="0"/>
              </a:spcBef>
              <a:buFontTx/>
              <a:buNone/>
            </a:pPr>
            <a:r>
              <a:rPr lang="en-US" altLang="en-US" sz="1600" dirty="0"/>
              <a:t>Compromise of 1877			Ku Klux Klan</a:t>
            </a:r>
          </a:p>
          <a:p>
            <a:pPr eaLnBrk="1" hangingPunct="1">
              <a:spcBef>
                <a:spcPct val="0"/>
              </a:spcBef>
              <a:buFontTx/>
              <a:buNone/>
            </a:pPr>
            <a:r>
              <a:rPr lang="en-US" altLang="en-US" sz="1600" dirty="0"/>
              <a:t>Andrew Johnson				Radical Republicans</a:t>
            </a:r>
          </a:p>
          <a:p>
            <a:pPr eaLnBrk="1" hangingPunct="1">
              <a:spcBef>
                <a:spcPct val="0"/>
              </a:spcBef>
              <a:buFontTx/>
              <a:buNone/>
            </a:pPr>
            <a:r>
              <a:rPr lang="en-US" altLang="en-US" sz="1600" dirty="0"/>
              <a:t>Black elected officials			</a:t>
            </a:r>
            <a:r>
              <a:rPr lang="en-US" altLang="en-US" sz="1600"/>
              <a:t>Radical Reconstruction</a:t>
            </a:r>
            <a:endParaRPr lang="en-US" altLang="en-US"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7">
            <a:extLst>
              <a:ext uri="{FF2B5EF4-FFF2-40B4-BE49-F238E27FC236}">
                <a16:creationId xmlns:a16="http://schemas.microsoft.com/office/drawing/2014/main" id="{E6589F7C-C07D-4781-8586-8173D87ABA94}"/>
              </a:ext>
            </a:extLst>
          </p:cNvPr>
          <p:cNvSpPr txBox="1">
            <a:spLocks noChangeArrowheads="1"/>
          </p:cNvSpPr>
          <p:nvPr/>
        </p:nvSpPr>
        <p:spPr bwMode="auto">
          <a:xfrm>
            <a:off x="1066800" y="228600"/>
            <a:ext cx="7848600" cy="6048375"/>
          </a:xfrm>
          <a:prstGeom prst="rect">
            <a:avLst/>
          </a:prstGeom>
          <a:noFill/>
          <a:ln w="9525">
            <a:noFill/>
            <a:miter lim="800000"/>
            <a:headEnd/>
            <a:tailEnd/>
          </a:ln>
        </p:spPr>
        <p:txBody>
          <a:bodyPr>
            <a:spAutoFit/>
          </a:bodyPr>
          <a:lstStyle/>
          <a:p>
            <a:pPr eaLnBrk="1" hangingPunct="1">
              <a:defRPr/>
            </a:pPr>
            <a:r>
              <a:rPr lang="en-US" b="1" dirty="0">
                <a:solidFill>
                  <a:schemeClr val="tx1"/>
                </a:solidFill>
                <a:latin typeface="Arial" charset="0"/>
              </a:rPr>
              <a:t>How to Read Primary and Secondary Documents</a:t>
            </a:r>
          </a:p>
          <a:p>
            <a:pPr eaLnBrk="1" hangingPunct="1">
              <a:defRPr/>
            </a:pPr>
            <a:endParaRPr lang="en-US" dirty="0">
              <a:solidFill>
                <a:schemeClr val="tx1"/>
              </a:solidFill>
              <a:latin typeface="Arial" charset="0"/>
            </a:endParaRPr>
          </a:p>
          <a:p>
            <a:pPr marL="342900" indent="-342900" eaLnBrk="1" hangingPunct="1">
              <a:buFontTx/>
              <a:buAutoNum type="arabicPeriod"/>
              <a:defRPr/>
            </a:pPr>
            <a:r>
              <a:rPr lang="en-US" dirty="0">
                <a:solidFill>
                  <a:schemeClr val="tx1"/>
                </a:solidFill>
                <a:latin typeface="Arial" charset="0"/>
              </a:rPr>
              <a:t>Don’t skip the introductions.  Read the introductions to the chapter and the document.  Get a sense of where this document came from.  </a:t>
            </a:r>
          </a:p>
          <a:p>
            <a:pPr eaLnBrk="1" hangingPunct="1">
              <a:defRPr/>
            </a:pPr>
            <a:endParaRPr lang="en-US" dirty="0">
              <a:solidFill>
                <a:schemeClr val="tx1"/>
              </a:solidFill>
              <a:latin typeface="Arial" charset="0"/>
            </a:endParaRPr>
          </a:p>
          <a:p>
            <a:pPr eaLnBrk="1" hangingPunct="1">
              <a:defRPr/>
            </a:pPr>
            <a:r>
              <a:rPr lang="en-US" dirty="0">
                <a:solidFill>
                  <a:schemeClr val="tx1"/>
                </a:solidFill>
                <a:latin typeface="Arial" charset="0"/>
              </a:rPr>
              <a:t>2. Read the discussion questions on the syllabus</a:t>
            </a:r>
          </a:p>
          <a:p>
            <a:pPr eaLnBrk="1" hangingPunct="1">
              <a:defRPr/>
            </a:pPr>
            <a:endParaRPr lang="en-US" dirty="0">
              <a:solidFill>
                <a:schemeClr val="tx1"/>
              </a:solidFill>
              <a:latin typeface="Arial" charset="0"/>
            </a:endParaRPr>
          </a:p>
          <a:p>
            <a:pPr eaLnBrk="1" hangingPunct="1">
              <a:defRPr/>
            </a:pPr>
            <a:r>
              <a:rPr lang="en-US" dirty="0">
                <a:solidFill>
                  <a:schemeClr val="tx1"/>
                </a:solidFill>
                <a:latin typeface="Arial" charset="0"/>
              </a:rPr>
              <a:t>3. Decide what to look for.  Based on your preliminary knowledge of the document, or subject matter what should you look for?  What topics, keywords, or ideas do you think will be the most important? </a:t>
            </a:r>
          </a:p>
          <a:p>
            <a:pPr eaLnBrk="1" hangingPunct="1">
              <a:defRPr/>
            </a:pPr>
            <a:endParaRPr lang="en-US" dirty="0">
              <a:solidFill>
                <a:schemeClr val="tx1"/>
              </a:solidFill>
              <a:latin typeface="Arial" charset="0"/>
            </a:endParaRPr>
          </a:p>
          <a:p>
            <a:pPr eaLnBrk="1" hangingPunct="1">
              <a:defRPr/>
            </a:pPr>
            <a:r>
              <a:rPr lang="en-US" dirty="0">
                <a:solidFill>
                  <a:schemeClr val="tx1"/>
                </a:solidFill>
                <a:latin typeface="Arial" charset="0"/>
              </a:rPr>
              <a:t>3. Jot down the main idea of each section in just a few words in the margins or in a notebook. This will help you recall information at a glance.</a:t>
            </a:r>
          </a:p>
          <a:p>
            <a:pPr eaLnBrk="1" hangingPunct="1">
              <a:defRPr/>
            </a:pPr>
            <a:endParaRPr lang="en-US" dirty="0">
              <a:solidFill>
                <a:schemeClr val="tx1"/>
              </a:solidFill>
              <a:latin typeface="Arial" charset="0"/>
            </a:endParaRPr>
          </a:p>
          <a:p>
            <a:pPr eaLnBrk="1" hangingPunct="1">
              <a:defRPr/>
            </a:pPr>
            <a:r>
              <a:rPr lang="en-US" dirty="0">
                <a:solidFill>
                  <a:schemeClr val="tx1"/>
                </a:solidFill>
                <a:latin typeface="Arial" charset="0"/>
              </a:rPr>
              <a:t>4. Try to sum up the main point or the most important thing from the document in just a sentence or two.</a:t>
            </a:r>
          </a:p>
          <a:p>
            <a:pPr eaLnBrk="1" hangingPunct="1">
              <a:defRPr/>
            </a:pPr>
            <a:br>
              <a:rPr lang="en-US" dirty="0">
                <a:solidFill>
                  <a:schemeClr val="tx1"/>
                </a:solidFill>
                <a:latin typeface="Arial" charset="0"/>
              </a:rPr>
            </a:br>
            <a:r>
              <a:rPr lang="en-US" dirty="0">
                <a:solidFill>
                  <a:schemeClr val="tx1"/>
                </a:solidFill>
                <a:latin typeface="Arial" charset="0"/>
              </a:rPr>
              <a:t>5. Read the “Questions for Reading and Discussion” if there are any.  Think about them, and then post your own question on the blackboard discussion board.  </a:t>
            </a:r>
          </a:p>
          <a:p>
            <a:pPr eaLnBrk="1" hangingPunct="1">
              <a:spcBef>
                <a:spcPct val="50000"/>
              </a:spcBef>
              <a:defRPr/>
            </a:pPr>
            <a:endParaRPr lang="en-US" dirty="0">
              <a:solidFill>
                <a:schemeClr val="tx1"/>
              </a:solidFill>
              <a:latin typeface="Arial" charset="0"/>
            </a:endParaRPr>
          </a:p>
        </p:txBody>
      </p:sp>
      <p:sp>
        <p:nvSpPr>
          <p:cNvPr id="29698" name="Text Box 18">
            <a:extLst>
              <a:ext uri="{FF2B5EF4-FFF2-40B4-BE49-F238E27FC236}">
                <a16:creationId xmlns:a16="http://schemas.microsoft.com/office/drawing/2014/main" id="{A38BE158-9B10-4068-A3DD-2C82982B3F17}"/>
              </a:ext>
            </a:extLst>
          </p:cNvPr>
          <p:cNvSpPr txBox="1">
            <a:spLocks noChangeArrowheads="1"/>
          </p:cNvSpPr>
          <p:nvPr/>
        </p:nvSpPr>
        <p:spPr bwMode="auto">
          <a:xfrm>
            <a:off x="457200" y="1371600"/>
            <a:ext cx="3810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solidFill>
                  <a:schemeClr val="bg1"/>
                </a:solidFill>
                <a:latin typeface="Times New Roman" panose="02020603050405020304" pitchFamily="18" charset="0"/>
              </a:rPr>
              <a:t>Pre-Reading</a:t>
            </a:r>
          </a:p>
        </p:txBody>
      </p:sp>
      <p:sp>
        <p:nvSpPr>
          <p:cNvPr id="29699" name="Text Box 19">
            <a:extLst>
              <a:ext uri="{FF2B5EF4-FFF2-40B4-BE49-F238E27FC236}">
                <a16:creationId xmlns:a16="http://schemas.microsoft.com/office/drawing/2014/main" id="{49BBAA75-C261-4F58-A017-AB6401FF1FCA}"/>
              </a:ext>
            </a:extLst>
          </p:cNvPr>
          <p:cNvSpPr txBox="1">
            <a:spLocks noChangeArrowheads="1"/>
          </p:cNvSpPr>
          <p:nvPr/>
        </p:nvSpPr>
        <p:spPr bwMode="auto">
          <a:xfrm>
            <a:off x="457200" y="3962400"/>
            <a:ext cx="381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chemeClr val="bg1"/>
                </a:solidFill>
                <a:latin typeface="Times New Roman" panose="02020603050405020304" pitchFamily="18" charset="0"/>
              </a:rPr>
              <a:t>Notetaking</a:t>
            </a:r>
            <a:endParaRPr lang="en-US" altLang="en-US" sz="1800" b="1">
              <a:solidFill>
                <a:schemeClr val="bg1"/>
              </a:solidFill>
            </a:endParaRPr>
          </a:p>
        </p:txBody>
      </p:sp>
      <p:sp>
        <p:nvSpPr>
          <p:cNvPr id="29700" name="Text Box 20">
            <a:extLst>
              <a:ext uri="{FF2B5EF4-FFF2-40B4-BE49-F238E27FC236}">
                <a16:creationId xmlns:a16="http://schemas.microsoft.com/office/drawing/2014/main" id="{1787AD1D-857A-49CC-B052-05BDD4D9EA2D}"/>
              </a:ext>
            </a:extLst>
          </p:cNvPr>
          <p:cNvSpPr txBox="1">
            <a:spLocks noChangeArrowheads="1"/>
          </p:cNvSpPr>
          <p:nvPr/>
        </p:nvSpPr>
        <p:spPr bwMode="auto">
          <a:xfrm>
            <a:off x="381000" y="5638800"/>
            <a:ext cx="45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solidFill>
                  <a:schemeClr val="bg1"/>
                </a:solidFill>
                <a:latin typeface="Times New Roman" panose="02020603050405020304" pitchFamily="18" charset="0"/>
              </a:rPr>
              <a:t>Discuss</a:t>
            </a:r>
            <a:endParaRPr lang="en-US" altLang="en-US" sz="1800" b="1">
              <a:solidFill>
                <a:schemeClr val="bg1"/>
              </a:solidFill>
            </a:endParaRPr>
          </a:p>
        </p:txBody>
      </p:sp>
      <p:sp>
        <p:nvSpPr>
          <p:cNvPr id="29701" name="AutoShape 21">
            <a:extLst>
              <a:ext uri="{FF2B5EF4-FFF2-40B4-BE49-F238E27FC236}">
                <a16:creationId xmlns:a16="http://schemas.microsoft.com/office/drawing/2014/main" id="{10C40FB6-24AE-41E3-AE5C-A94BC029110D}"/>
              </a:ext>
            </a:extLst>
          </p:cNvPr>
          <p:cNvSpPr>
            <a:spLocks/>
          </p:cNvSpPr>
          <p:nvPr/>
        </p:nvSpPr>
        <p:spPr bwMode="auto">
          <a:xfrm>
            <a:off x="685800" y="838200"/>
            <a:ext cx="381000" cy="2362200"/>
          </a:xfrm>
          <a:prstGeom prst="rightBrace">
            <a:avLst>
              <a:gd name="adj1" fmla="val 51667"/>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9702" name="AutoShape 22">
            <a:extLst>
              <a:ext uri="{FF2B5EF4-FFF2-40B4-BE49-F238E27FC236}">
                <a16:creationId xmlns:a16="http://schemas.microsoft.com/office/drawing/2014/main" id="{EF11B620-56CE-4766-9F14-8C95721234BE}"/>
              </a:ext>
            </a:extLst>
          </p:cNvPr>
          <p:cNvSpPr>
            <a:spLocks/>
          </p:cNvSpPr>
          <p:nvPr/>
        </p:nvSpPr>
        <p:spPr bwMode="auto">
          <a:xfrm>
            <a:off x="685800" y="3581400"/>
            <a:ext cx="304800" cy="1752600"/>
          </a:xfrm>
          <a:prstGeom prst="rightBrace">
            <a:avLst>
              <a:gd name="adj1" fmla="val 47917"/>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
        <p:nvSpPr>
          <p:cNvPr id="29703" name="AutoShape 23">
            <a:extLst>
              <a:ext uri="{FF2B5EF4-FFF2-40B4-BE49-F238E27FC236}">
                <a16:creationId xmlns:a16="http://schemas.microsoft.com/office/drawing/2014/main" id="{054A8EAB-2751-4F12-97FC-732AD744EB3A}"/>
              </a:ext>
            </a:extLst>
          </p:cNvPr>
          <p:cNvSpPr>
            <a:spLocks/>
          </p:cNvSpPr>
          <p:nvPr/>
        </p:nvSpPr>
        <p:spPr bwMode="auto">
          <a:xfrm>
            <a:off x="685800" y="5638800"/>
            <a:ext cx="381000" cy="685800"/>
          </a:xfrm>
          <a:prstGeom prst="rightBrace">
            <a:avLst>
              <a:gd name="adj1" fmla="val 15000"/>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C9839350-1B9F-4604-A0E6-3F68DE08A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9087"/>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p_08_01_black_poli_part">
            <a:extLst>
              <a:ext uri="{FF2B5EF4-FFF2-40B4-BE49-F238E27FC236}">
                <a16:creationId xmlns:a16="http://schemas.microsoft.com/office/drawing/2014/main" id="{CCC867F7-CCB4-7346-83C4-A353068A1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20700"/>
            <a:ext cx="8531225" cy="581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51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A277B92-D297-41F4-ABC2-0D80DF5D56CA}"/>
              </a:ext>
            </a:extLst>
          </p:cNvPr>
          <p:cNvSpPr>
            <a:spLocks noGrp="1"/>
          </p:cNvSpPr>
          <p:nvPr>
            <p:ph type="title"/>
          </p:nvPr>
        </p:nvSpPr>
        <p:spPr bwMode="auto">
          <a:xfrm>
            <a:off x="682625" y="623888"/>
            <a:ext cx="8170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500">
                <a:latin typeface="Helvetica" panose="020B0604020202020204" pitchFamily="34" charset="0"/>
                <a:ea typeface="ＭＳ Ｐゴシック" panose="020B0600070205080204" pitchFamily="34" charset="-128"/>
              </a:rPr>
              <a:t>Major Questions After the Civil War</a:t>
            </a:r>
          </a:p>
        </p:txBody>
      </p:sp>
      <p:sp>
        <p:nvSpPr>
          <p:cNvPr id="17410" name="TextBox 2">
            <a:extLst>
              <a:ext uri="{FF2B5EF4-FFF2-40B4-BE49-F238E27FC236}">
                <a16:creationId xmlns:a16="http://schemas.microsoft.com/office/drawing/2014/main" id="{61B9A717-3C91-49F7-8EF5-9C6E1C92834C}"/>
              </a:ext>
            </a:extLst>
          </p:cNvPr>
          <p:cNvSpPr txBox="1">
            <a:spLocks noChangeArrowheads="1"/>
          </p:cNvSpPr>
          <p:nvPr/>
        </p:nvSpPr>
        <p:spPr bwMode="auto">
          <a:xfrm>
            <a:off x="360363" y="1392238"/>
            <a:ext cx="8493125" cy="5016500"/>
          </a:xfrm>
          <a:prstGeom prst="rect">
            <a:avLst/>
          </a:prstGeom>
          <a:noFill/>
          <a:ln>
            <a:noFill/>
          </a:ln>
          <a:extLst>
            <a:ext uri="{909E8E84-426E-40dd-AFC4-6F175D3DCCD1}"/>
            <a:ext uri="{91240B29-F687-4f45-9708-019B960494DF}"/>
          </a:extLst>
        </p:spPr>
        <p:txBody>
          <a:bodyPr>
            <a:spAutoFit/>
          </a:bodyPr>
          <a:lstStyle>
            <a:lvl1pPr marL="457200" indent="-4572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571500" indent="-571500" eaLnBrk="1" hangingPunct="1">
              <a:buFont typeface="Arial"/>
              <a:buChar char="•"/>
              <a:defRPr/>
            </a:pPr>
            <a:r>
              <a:rPr lang="en-US" sz="4000" dirty="0">
                <a:latin typeface="Helvetica" charset="0"/>
                <a:cs typeface="Helvetica" charset="0"/>
              </a:rPr>
              <a:t>How should the South be rebuilt?</a:t>
            </a:r>
          </a:p>
          <a:p>
            <a:pPr marL="0" indent="0" eaLnBrk="1" hangingPunct="1">
              <a:defRPr/>
            </a:pPr>
            <a:endParaRPr lang="en-US" sz="2000" dirty="0">
              <a:latin typeface="Helvetica" charset="0"/>
              <a:cs typeface="Helvetica" charset="0"/>
            </a:endParaRPr>
          </a:p>
          <a:p>
            <a:pPr marL="571500" indent="-571500" eaLnBrk="1" hangingPunct="1">
              <a:buFont typeface="Arial"/>
              <a:buChar char="•"/>
              <a:defRPr/>
            </a:pPr>
            <a:r>
              <a:rPr lang="en-US" sz="4000" dirty="0">
                <a:latin typeface="Helvetica" charset="0"/>
                <a:cs typeface="Helvetica" charset="0"/>
              </a:rPr>
              <a:t>How should the states that seceded be brought back into the Union?</a:t>
            </a:r>
          </a:p>
          <a:p>
            <a:pPr marL="0" indent="0" eaLnBrk="1" hangingPunct="1">
              <a:defRPr/>
            </a:pPr>
            <a:endParaRPr lang="en-US" sz="2000" dirty="0">
              <a:latin typeface="Helvetica" charset="0"/>
              <a:cs typeface="Helvetica" charset="0"/>
            </a:endParaRPr>
          </a:p>
          <a:p>
            <a:pPr marL="571500" indent="-571500" eaLnBrk="1" hangingPunct="1">
              <a:buFont typeface="Arial"/>
              <a:buChar char="•"/>
              <a:defRPr/>
            </a:pPr>
            <a:r>
              <a:rPr lang="en-US" sz="4000" dirty="0">
                <a:latin typeface="Helvetica" charset="0"/>
                <a:cs typeface="Helvetica" charset="0"/>
              </a:rPr>
              <a:t>How should former slaves be incorporated into the country as freed men and women?</a:t>
            </a:r>
          </a:p>
        </p:txBody>
      </p:sp>
    </p:spTree>
    <p:extLst>
      <p:ext uri="{BB962C8B-B14F-4D97-AF65-F5344CB8AC3E}">
        <p14:creationId xmlns:p14="http://schemas.microsoft.com/office/powerpoint/2010/main" val="229318439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a:extLst>
              <a:ext uri="{FF2B5EF4-FFF2-40B4-BE49-F238E27FC236}">
                <a16:creationId xmlns:a16="http://schemas.microsoft.com/office/drawing/2014/main" id="{FCCBEAF1-F269-4B34-83DE-FDDD534EDE7B}"/>
              </a:ext>
            </a:extLst>
          </p:cNvPr>
          <p:cNvSpPr>
            <a:spLocks noGrp="1"/>
          </p:cNvSpPr>
          <p:nvPr>
            <p:ph type="title"/>
          </p:nvPr>
        </p:nvSpPr>
        <p:spPr bwMode="auto">
          <a:xfrm>
            <a:off x="701675" y="585788"/>
            <a:ext cx="76581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a:latin typeface="Helvetica" panose="020B0604020202020204" pitchFamily="34" charset="0"/>
                <a:ea typeface="ＭＳ Ｐゴシック" panose="020B0600070205080204" pitchFamily="34" charset="-128"/>
              </a:rPr>
              <a:t>Reconstructing a Nation</a:t>
            </a:r>
          </a:p>
        </p:txBody>
      </p:sp>
      <p:pic>
        <p:nvPicPr>
          <p:cNvPr id="7" name="Picture 6">
            <a:extLst>
              <a:ext uri="{FF2B5EF4-FFF2-40B4-BE49-F238E27FC236}">
                <a16:creationId xmlns:a16="http://schemas.microsoft.com/office/drawing/2014/main" id="{74D3F582-5076-480A-9AE5-1440E6A0EFBE}"/>
              </a:ext>
            </a:extLst>
          </p:cNvPr>
          <p:cNvPicPr>
            <a:picLocks noChangeAspect="1"/>
          </p:cNvPicPr>
          <p:nvPr/>
        </p:nvPicPr>
        <p:blipFill rotWithShape="1">
          <a:blip r:embed="rId3"/>
          <a:srcRect l="50000" t="8333" r="8583" b="5837"/>
          <a:stretch/>
        </p:blipFill>
        <p:spPr>
          <a:xfrm>
            <a:off x="541810" y="1497799"/>
            <a:ext cx="4173875" cy="4232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459" name="TextBox 8">
            <a:extLst>
              <a:ext uri="{FF2B5EF4-FFF2-40B4-BE49-F238E27FC236}">
                <a16:creationId xmlns:a16="http://schemas.microsoft.com/office/drawing/2014/main" id="{7F721A8D-F25A-4FE9-9157-64B5E3B1BEC7}"/>
              </a:ext>
            </a:extLst>
          </p:cNvPr>
          <p:cNvSpPr txBox="1">
            <a:spLocks noChangeArrowheads="1"/>
          </p:cNvSpPr>
          <p:nvPr/>
        </p:nvSpPr>
        <p:spPr bwMode="auto">
          <a:xfrm>
            <a:off x="498475" y="5837238"/>
            <a:ext cx="4173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i="1"/>
              <a:t>Photograph of a Union soldier camp taken between 1861 and 1865 </a:t>
            </a:r>
          </a:p>
        </p:txBody>
      </p:sp>
      <p:sp>
        <p:nvSpPr>
          <p:cNvPr id="19460" name="TextBox 1">
            <a:extLst>
              <a:ext uri="{FF2B5EF4-FFF2-40B4-BE49-F238E27FC236}">
                <a16:creationId xmlns:a16="http://schemas.microsoft.com/office/drawing/2014/main" id="{B29FF45F-455D-4463-B4E0-B64AA4C572D4}"/>
              </a:ext>
            </a:extLst>
          </p:cNvPr>
          <p:cNvSpPr txBox="1">
            <a:spLocks noChangeArrowheads="1"/>
          </p:cNvSpPr>
          <p:nvPr/>
        </p:nvSpPr>
        <p:spPr bwMode="auto">
          <a:xfrm>
            <a:off x="4886325" y="1463675"/>
            <a:ext cx="3983038"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3100"/>
              <a:t>After 4 years of war and over 200 years of slavery, could Northerners and Southerners rebuild the South together?</a:t>
            </a:r>
          </a:p>
          <a:p>
            <a:pPr eaLnBrk="1" hangingPunct="1">
              <a:buFont typeface="Arial" panose="020B0604020202020204" pitchFamily="34" charset="0"/>
              <a:buChar char="•"/>
            </a:pPr>
            <a:endParaRPr lang="en-US" altLang="en-US" sz="1400"/>
          </a:p>
          <a:p>
            <a:pPr eaLnBrk="1" hangingPunct="1">
              <a:buFont typeface="Arial" panose="020B0604020202020204" pitchFamily="34" charset="0"/>
              <a:buChar char="•"/>
            </a:pPr>
            <a:r>
              <a:rPr lang="en-US" altLang="en-US" sz="3100"/>
              <a:t>Could they unify as citizens of the same country?</a:t>
            </a:r>
          </a:p>
        </p:txBody>
      </p:sp>
    </p:spTree>
    <p:extLst>
      <p:ext uri="{BB962C8B-B14F-4D97-AF65-F5344CB8AC3E}">
        <p14:creationId xmlns:p14="http://schemas.microsoft.com/office/powerpoint/2010/main" val="86910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a:extLst>
              <a:ext uri="{FF2B5EF4-FFF2-40B4-BE49-F238E27FC236}">
                <a16:creationId xmlns:a16="http://schemas.microsoft.com/office/drawing/2014/main" id="{F0998E64-43E7-421B-ABC0-49547C437B4B}"/>
              </a:ext>
            </a:extLst>
          </p:cNvPr>
          <p:cNvSpPr>
            <a:spLocks noGrp="1"/>
          </p:cNvSpPr>
          <p:nvPr>
            <p:ph type="title"/>
          </p:nvPr>
        </p:nvSpPr>
        <p:spPr bwMode="auto">
          <a:xfrm>
            <a:off x="685800" y="695325"/>
            <a:ext cx="7953375" cy="56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latin typeface="Helvetica" panose="020B0604020202020204" pitchFamily="34" charset="0"/>
                <a:ea typeface="ＭＳ Ｐゴシック" panose="020B0600070205080204" pitchFamily="34" charset="-128"/>
              </a:rPr>
              <a:t>Punishment for the Confederate States?</a:t>
            </a:r>
          </a:p>
        </p:txBody>
      </p:sp>
      <p:pic>
        <p:nvPicPr>
          <p:cNvPr id="5" name="Picture 4">
            <a:extLst>
              <a:ext uri="{FF2B5EF4-FFF2-40B4-BE49-F238E27FC236}">
                <a16:creationId xmlns:a16="http://schemas.microsoft.com/office/drawing/2014/main" id="{5986716B-F363-4E43-B856-9AD8E2F6E707}"/>
              </a:ext>
            </a:extLst>
          </p:cNvPr>
          <p:cNvPicPr>
            <a:picLocks noChangeAspect="1"/>
          </p:cNvPicPr>
          <p:nvPr/>
        </p:nvPicPr>
        <p:blipFill rotWithShape="1">
          <a:blip r:embed="rId3"/>
          <a:srcRect l="2254" t="2431" r="1753" b="11171"/>
          <a:stretch/>
        </p:blipFill>
        <p:spPr>
          <a:xfrm>
            <a:off x="4150623" y="1390605"/>
            <a:ext cx="4697369" cy="3078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07" name="TextBox 5">
            <a:extLst>
              <a:ext uri="{FF2B5EF4-FFF2-40B4-BE49-F238E27FC236}">
                <a16:creationId xmlns:a16="http://schemas.microsoft.com/office/drawing/2014/main" id="{C2033B14-8626-4A18-9B4F-35904160CEFA}"/>
              </a:ext>
            </a:extLst>
          </p:cNvPr>
          <p:cNvSpPr txBox="1">
            <a:spLocks noChangeArrowheads="1"/>
          </p:cNvSpPr>
          <p:nvPr/>
        </p:nvSpPr>
        <p:spPr bwMode="auto">
          <a:xfrm>
            <a:off x="4194175" y="4522788"/>
            <a:ext cx="4718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i="1"/>
              <a:t>Illustration of the Attack on Fort Sumter from 1861</a:t>
            </a:r>
          </a:p>
        </p:txBody>
      </p:sp>
      <p:sp>
        <p:nvSpPr>
          <p:cNvPr id="21508" name="TextBox 1">
            <a:extLst>
              <a:ext uri="{FF2B5EF4-FFF2-40B4-BE49-F238E27FC236}">
                <a16:creationId xmlns:a16="http://schemas.microsoft.com/office/drawing/2014/main" id="{FBE5EAF2-B93C-43D1-A299-3EC50532DDFB}"/>
              </a:ext>
            </a:extLst>
          </p:cNvPr>
          <p:cNvSpPr txBox="1">
            <a:spLocks noChangeArrowheads="1"/>
          </p:cNvSpPr>
          <p:nvPr/>
        </p:nvSpPr>
        <p:spPr bwMode="auto">
          <a:xfrm>
            <a:off x="515938" y="5156200"/>
            <a:ext cx="8886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3100"/>
              <a:t>What should be done to the Southern state governments that fought against the United States?</a:t>
            </a:r>
          </a:p>
        </p:txBody>
      </p:sp>
      <p:sp>
        <p:nvSpPr>
          <p:cNvPr id="21509" name="TextBox 2">
            <a:extLst>
              <a:ext uri="{FF2B5EF4-FFF2-40B4-BE49-F238E27FC236}">
                <a16:creationId xmlns:a16="http://schemas.microsoft.com/office/drawing/2014/main" id="{206CC19B-8233-4318-AC52-50DA83F887F0}"/>
              </a:ext>
            </a:extLst>
          </p:cNvPr>
          <p:cNvSpPr txBox="1">
            <a:spLocks noChangeArrowheads="1"/>
          </p:cNvSpPr>
          <p:nvPr/>
        </p:nvSpPr>
        <p:spPr bwMode="auto">
          <a:xfrm>
            <a:off x="577850" y="1281113"/>
            <a:ext cx="353060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3100"/>
              <a:t>Should people who fought against the United States be recognized as citizens? Should they be punished?</a:t>
            </a:r>
          </a:p>
        </p:txBody>
      </p:sp>
    </p:spTree>
    <p:extLst>
      <p:ext uri="{BB962C8B-B14F-4D97-AF65-F5344CB8AC3E}">
        <p14:creationId xmlns:p14="http://schemas.microsoft.com/office/powerpoint/2010/main" val="2254356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D689465B-5EA5-4D18-9F3F-B6F99730BA69}"/>
              </a:ext>
            </a:extLst>
          </p:cNvPr>
          <p:cNvSpPr>
            <a:spLocks noGrp="1"/>
          </p:cNvSpPr>
          <p:nvPr>
            <p:ph type="title"/>
          </p:nvPr>
        </p:nvSpPr>
        <p:spPr bwMode="auto">
          <a:xfrm>
            <a:off x="727075" y="581025"/>
            <a:ext cx="8170863" cy="72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900">
                <a:latin typeface="Helvetica" panose="020B0604020202020204" pitchFamily="34" charset="0"/>
                <a:ea typeface="ＭＳ Ｐゴシック" panose="020B0600070205080204" pitchFamily="34" charset="-128"/>
              </a:rPr>
              <a:t>African Americans in the South</a:t>
            </a:r>
          </a:p>
        </p:txBody>
      </p:sp>
      <p:pic>
        <p:nvPicPr>
          <p:cNvPr id="2" name="Picture 1">
            <a:extLst>
              <a:ext uri="{FF2B5EF4-FFF2-40B4-BE49-F238E27FC236}">
                <a16:creationId xmlns:a16="http://schemas.microsoft.com/office/drawing/2014/main" id="{9857869E-6987-4592-AA85-7FE6889436DE}"/>
              </a:ext>
            </a:extLst>
          </p:cNvPr>
          <p:cNvPicPr>
            <a:picLocks noChangeAspect="1"/>
          </p:cNvPicPr>
          <p:nvPr/>
        </p:nvPicPr>
        <p:blipFill rotWithShape="1">
          <a:blip r:embed="rId3"/>
          <a:srcRect t="24010" b="17067"/>
          <a:stretch/>
        </p:blipFill>
        <p:spPr>
          <a:xfrm>
            <a:off x="4520872" y="1442114"/>
            <a:ext cx="4310747" cy="3168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55" name="TextBox 5">
            <a:extLst>
              <a:ext uri="{FF2B5EF4-FFF2-40B4-BE49-F238E27FC236}">
                <a16:creationId xmlns:a16="http://schemas.microsoft.com/office/drawing/2014/main" id="{DC13097E-66BB-47B6-AE40-3E5B22940C0E}"/>
              </a:ext>
            </a:extLst>
          </p:cNvPr>
          <p:cNvSpPr txBox="1">
            <a:spLocks noChangeArrowheads="1"/>
          </p:cNvSpPr>
          <p:nvPr/>
        </p:nvSpPr>
        <p:spPr bwMode="auto">
          <a:xfrm>
            <a:off x="4314825" y="4697413"/>
            <a:ext cx="4752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i="1"/>
              <a:t>Photograph of an enslaved family in South Carolina taken in 1862</a:t>
            </a:r>
          </a:p>
        </p:txBody>
      </p:sp>
      <p:sp>
        <p:nvSpPr>
          <p:cNvPr id="5" name="TextBox 4">
            <a:extLst>
              <a:ext uri="{FF2B5EF4-FFF2-40B4-BE49-F238E27FC236}">
                <a16:creationId xmlns:a16="http://schemas.microsoft.com/office/drawing/2014/main" id="{09F36936-EBC0-4123-99F4-86B3EADDB4B7}"/>
              </a:ext>
            </a:extLst>
          </p:cNvPr>
          <p:cNvSpPr txBox="1"/>
          <p:nvPr/>
        </p:nvSpPr>
        <p:spPr>
          <a:xfrm>
            <a:off x="255588" y="1281113"/>
            <a:ext cx="4200525" cy="4400550"/>
          </a:xfrm>
          <a:prstGeom prst="rect">
            <a:avLst/>
          </a:prstGeom>
          <a:noFill/>
        </p:spPr>
        <p:txBody>
          <a:bodyPr>
            <a:spAutoFit/>
          </a:bodyPr>
          <a:lstStyle/>
          <a:p>
            <a:pPr marL="457200" indent="-457200" eaLnBrk="1" hangingPunct="1">
              <a:buFont typeface="Arial"/>
              <a:buChar char="•"/>
              <a:defRPr/>
            </a:pPr>
            <a:r>
              <a:rPr lang="en-US" sz="3000" dirty="0">
                <a:solidFill>
                  <a:schemeClr val="tx1"/>
                </a:solidFill>
                <a:latin typeface="Calibri" charset="0"/>
                <a:ea typeface="ＭＳ Ｐゴシック" charset="0"/>
                <a:cs typeface="ＭＳ Ｐゴシック" charset="0"/>
              </a:rPr>
              <a:t>How would freed men and women be treated in the Southern states?</a:t>
            </a:r>
            <a:endParaRPr lang="en-US" sz="2000" dirty="0">
              <a:solidFill>
                <a:schemeClr val="tx1"/>
              </a:solidFill>
              <a:latin typeface="Calibri" charset="0"/>
              <a:ea typeface="ＭＳ Ｐゴシック" charset="0"/>
              <a:cs typeface="ＭＳ Ｐゴシック" charset="0"/>
            </a:endParaRPr>
          </a:p>
          <a:p>
            <a:pPr eaLnBrk="1" hangingPunct="1">
              <a:defRPr/>
            </a:pPr>
            <a:endParaRPr lang="en-US" sz="800" dirty="0">
              <a:solidFill>
                <a:schemeClr val="tx1"/>
              </a:solidFill>
              <a:latin typeface="Calibri" charset="0"/>
              <a:ea typeface="ＭＳ Ｐゴシック" charset="0"/>
              <a:cs typeface="ＭＳ Ｐゴシック" charset="0"/>
            </a:endParaRPr>
          </a:p>
          <a:p>
            <a:pPr marL="457200" indent="-457200" eaLnBrk="1" hangingPunct="1">
              <a:buFont typeface="Arial"/>
              <a:buChar char="•"/>
              <a:defRPr/>
            </a:pPr>
            <a:r>
              <a:rPr lang="en-US" sz="3000" dirty="0">
                <a:solidFill>
                  <a:schemeClr val="tx1"/>
                </a:solidFill>
                <a:latin typeface="Calibri" charset="0"/>
                <a:ea typeface="ＭＳ Ｐゴシック" charset="0"/>
                <a:cs typeface="ＭＳ Ｐゴシック" charset="0"/>
              </a:rPr>
              <a:t>How would Northerners address the issue of including former slaves as citizens in society?</a:t>
            </a:r>
          </a:p>
        </p:txBody>
      </p:sp>
      <p:sp>
        <p:nvSpPr>
          <p:cNvPr id="6" name="TextBox 5">
            <a:extLst>
              <a:ext uri="{FF2B5EF4-FFF2-40B4-BE49-F238E27FC236}">
                <a16:creationId xmlns:a16="http://schemas.microsoft.com/office/drawing/2014/main" id="{2A02EFA2-16FC-44F0-8CAC-3449D916EBEE}"/>
              </a:ext>
            </a:extLst>
          </p:cNvPr>
          <p:cNvSpPr txBox="1"/>
          <p:nvPr/>
        </p:nvSpPr>
        <p:spPr>
          <a:xfrm>
            <a:off x="236538" y="5622925"/>
            <a:ext cx="8639175" cy="985838"/>
          </a:xfrm>
          <a:prstGeom prst="rect">
            <a:avLst/>
          </a:prstGeom>
          <a:noFill/>
        </p:spPr>
        <p:txBody>
          <a:bodyPr>
            <a:spAutoFit/>
          </a:bodyPr>
          <a:lstStyle/>
          <a:p>
            <a:pPr marL="457200" indent="-457200" eaLnBrk="1" hangingPunct="1">
              <a:buFont typeface="Arial"/>
              <a:buChar char="•"/>
              <a:defRPr/>
            </a:pPr>
            <a:r>
              <a:rPr lang="en-US" sz="2900" dirty="0">
                <a:solidFill>
                  <a:schemeClr val="tx1"/>
                </a:solidFill>
                <a:latin typeface="Calibri" charset="0"/>
                <a:ea typeface="ＭＳ Ｐゴシック" charset="0"/>
                <a:cs typeface="ＭＳ Ｐゴシック" charset="0"/>
              </a:rPr>
              <a:t>What were some major challenges that former </a:t>
            </a:r>
          </a:p>
          <a:p>
            <a:pPr marL="502920" eaLnBrk="1" hangingPunct="1">
              <a:defRPr/>
            </a:pPr>
            <a:r>
              <a:rPr lang="en-US" sz="2900" dirty="0">
                <a:solidFill>
                  <a:schemeClr val="tx1"/>
                </a:solidFill>
                <a:latin typeface="Calibri" charset="0"/>
                <a:ea typeface="ＭＳ Ｐゴシック" charset="0"/>
                <a:cs typeface="ＭＳ Ｐゴシック" charset="0"/>
              </a:rPr>
              <a:t>slaves faced?</a:t>
            </a:r>
          </a:p>
        </p:txBody>
      </p:sp>
    </p:spTree>
    <p:extLst>
      <p:ext uri="{BB962C8B-B14F-4D97-AF65-F5344CB8AC3E}">
        <p14:creationId xmlns:p14="http://schemas.microsoft.com/office/powerpoint/2010/main" val="3060400857"/>
      </p:ext>
    </p:extLst>
  </p:cSld>
  <p:clrMapOvr>
    <a:masterClrMapping/>
  </p:clrMapOvr>
  <p:transition spd="med">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1499</TotalTime>
  <Words>1460</Words>
  <Application>Microsoft Macintosh PowerPoint</Application>
  <PresentationFormat>On-screen Show (4:3)</PresentationFormat>
  <Paragraphs>116</Paragraphs>
  <Slides>35</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Helvetica</vt:lpstr>
      <vt:lpstr>Times New Roman</vt:lpstr>
      <vt:lpstr>Verdana</vt:lpstr>
      <vt:lpstr>Default Design</vt:lpstr>
      <vt:lpstr>PowerPoint Presentation</vt:lpstr>
      <vt:lpstr>PowerPoint Presentation</vt:lpstr>
      <vt:lpstr>PowerPoint Presentation</vt:lpstr>
      <vt:lpstr>PowerPoint Presentation</vt:lpstr>
      <vt:lpstr>PowerPoint Presentation</vt:lpstr>
      <vt:lpstr>Major Questions After the Civil War</vt:lpstr>
      <vt:lpstr>Reconstructing a Nation</vt:lpstr>
      <vt:lpstr>Punishment for the Confederate States?</vt:lpstr>
      <vt:lpstr>African Americans in the South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mjharper</dc:creator>
  <cp:lastModifiedBy>Joshua Davis</cp:lastModifiedBy>
  <cp:revision>47</cp:revision>
  <dcterms:created xsi:type="dcterms:W3CDTF">2007-05-14T16:07:15Z</dcterms:created>
  <dcterms:modified xsi:type="dcterms:W3CDTF">2021-02-03T20:36:26Z</dcterms:modified>
</cp:coreProperties>
</file>