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4" r:id="rId5"/>
    <p:sldId id="263" r:id="rId6"/>
    <p:sldId id="260" r:id="rId7"/>
    <p:sldId id="259" r:id="rId8"/>
    <p:sldId id="262"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7" autoAdjust="0"/>
    <p:restoredTop sz="94660"/>
  </p:normalViewPr>
  <p:slideViewPr>
    <p:cSldViewPr snapToGrid="0">
      <p:cViewPr varScale="1">
        <p:scale>
          <a:sx n="45" d="100"/>
          <a:sy n="45" d="100"/>
        </p:scale>
        <p:origin x="216" y="6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FF38DF-692F-44DD-903E-059DC25B9D82}"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3695791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FF38DF-692F-44DD-903E-059DC25B9D82}"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2436719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FF38DF-692F-44DD-903E-059DC25B9D82}"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23391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FF38DF-692F-44DD-903E-059DC25B9D82}" type="datetimeFigureOut">
              <a:rPr lang="en-US" smtClean="0"/>
              <a:t>12/14/17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156140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FF38DF-692F-44DD-903E-059DC25B9D82}" type="datetimeFigureOut">
              <a:rPr lang="en-US" smtClean="0"/>
              <a:t>12/14/17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572265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FF38DF-692F-44DD-903E-059DC25B9D82}" type="datetimeFigureOut">
              <a:rPr lang="en-US" smtClean="0"/>
              <a:t>12/14/17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3604080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FF38DF-692F-44DD-903E-059DC25B9D82}" type="datetimeFigureOut">
              <a:rPr lang="en-US" smtClean="0"/>
              <a:t>12/14/17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1900390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FF38DF-692F-44DD-903E-059DC25B9D82}" type="datetimeFigureOut">
              <a:rPr lang="en-US" smtClean="0"/>
              <a:t>12/14/17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35206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FF38DF-692F-44DD-903E-059DC25B9D82}" type="datetimeFigureOut">
              <a:rPr lang="en-US" smtClean="0"/>
              <a:t>12/14/17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2961314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FF38DF-692F-44DD-903E-059DC25B9D82}"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3174263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FF38DF-692F-44DD-903E-059DC25B9D82}"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3848E-AA15-4A8B-9FCF-A9A430F6F615}" type="slidenum">
              <a:rPr lang="en-US" smtClean="0"/>
              <a:t>‹#›</a:t>
            </a:fld>
            <a:endParaRPr lang="en-US"/>
          </a:p>
        </p:txBody>
      </p:sp>
    </p:spTree>
    <p:extLst>
      <p:ext uri="{BB962C8B-B14F-4D97-AF65-F5344CB8AC3E}">
        <p14:creationId xmlns:p14="http://schemas.microsoft.com/office/powerpoint/2010/main" val="40182210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FF38DF-692F-44DD-903E-059DC25B9D82}" type="datetimeFigureOut">
              <a:rPr lang="en-US" smtClean="0"/>
              <a:t>12/14/17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3848E-AA15-4A8B-9FCF-A9A430F6F615}" type="slidenum">
              <a:rPr lang="en-US" smtClean="0"/>
              <a:t>‹#›</a:t>
            </a:fld>
            <a:endParaRPr lang="en-US"/>
          </a:p>
        </p:txBody>
      </p:sp>
    </p:spTree>
    <p:extLst>
      <p:ext uri="{BB962C8B-B14F-4D97-AF65-F5344CB8AC3E}">
        <p14:creationId xmlns:p14="http://schemas.microsoft.com/office/powerpoint/2010/main" val="2203509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Case Study #2</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269726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Report</a:t>
            </a:r>
            <a:endParaRPr lang="en-US" dirty="0"/>
          </a:p>
        </p:txBody>
      </p:sp>
      <p:sp>
        <p:nvSpPr>
          <p:cNvPr id="3" name="Content Placeholder 2"/>
          <p:cNvSpPr>
            <a:spLocks noGrp="1"/>
          </p:cNvSpPr>
          <p:nvPr>
            <p:ph idx="1"/>
          </p:nvPr>
        </p:nvSpPr>
        <p:spPr/>
        <p:txBody>
          <a:bodyPr>
            <a:normAutofit/>
          </a:bodyPr>
          <a:lstStyle/>
          <a:p>
            <a:r>
              <a:rPr lang="en-US" sz="2200" dirty="0"/>
              <a:t>Sammy is a 20 year old female tennis athlete.  She comes to the athletic training room after seeing her physician who diagnosed her with lateral epicondylitis and orders to begin rehabilitation as soon as possible.  Sammy complains of constant moderate to severe pain at her right lateral elbow that prevents her from playing tennis.  The pain started about 1 month ago, the morning after she spent pulling weeds in her mother’s garden, and remained unchanged in severity or frequency until 3 days ago.  She reports a slight decrease in pain severity over the last 3 days, which she associates with starting to take an NSAID prescribed by her physician.  She has had similar symptoms previously, after playing tennis, but these have always resolved within a couple of days without any medical intervention.  Objective examination reveals tenderness and mild swelling at the right lateral epicondyle and pain without weakness with resisted wrist extension.  All other tests, including upper extremity sensation, range of motion, and strength, are within normal limits.  </a:t>
            </a:r>
          </a:p>
          <a:p>
            <a:endParaRPr lang="en-US" dirty="0"/>
          </a:p>
        </p:txBody>
      </p:sp>
    </p:spTree>
    <p:extLst>
      <p:ext uri="{BB962C8B-B14F-4D97-AF65-F5344CB8AC3E}">
        <p14:creationId xmlns:p14="http://schemas.microsoft.com/office/powerpoint/2010/main" val="32536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Lateral Epicondylitis</a:t>
            </a:r>
            <a:endParaRPr lang="en-US" dirty="0"/>
          </a:p>
        </p:txBody>
      </p:sp>
      <p:sp>
        <p:nvSpPr>
          <p:cNvPr id="3" name="Content Placeholder 2"/>
          <p:cNvSpPr>
            <a:spLocks noGrp="1"/>
          </p:cNvSpPr>
          <p:nvPr>
            <p:ph idx="1"/>
          </p:nvPr>
        </p:nvSpPr>
        <p:spPr/>
        <p:txBody>
          <a:bodyPr>
            <a:normAutofit/>
          </a:bodyPr>
          <a:lstStyle/>
          <a:p>
            <a:r>
              <a:rPr lang="en-US" sz="2000" dirty="0" smtClean="0"/>
              <a:t>Commonly known as tennis elbow and is an injury dealing with the tendons that attach to the outside of the elbow (lateral aspect)</a:t>
            </a:r>
          </a:p>
          <a:p>
            <a:r>
              <a:rPr lang="en-US" sz="2000" dirty="0" smtClean="0"/>
              <a:t>The tendons attaching to the lateral part start to degenerate at the attachment point and can become very painful with activity; for example in this case it is tennis</a:t>
            </a:r>
          </a:p>
          <a:p>
            <a:r>
              <a:rPr lang="en-US" sz="2000" dirty="0" smtClean="0"/>
              <a:t>Occurs in all ages and in both men and women either due to overuse or a traumatic event like a direct blow to the elbow or tendon</a:t>
            </a:r>
          </a:p>
          <a:p>
            <a:endParaRPr lang="en-US"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1875" y="3800475"/>
            <a:ext cx="1736725" cy="3057525"/>
          </a:xfrm>
          <a:prstGeom prst="rect">
            <a:avLst/>
          </a:prstGeom>
        </p:spPr>
      </p:pic>
    </p:spTree>
    <p:extLst>
      <p:ext uri="{BB962C8B-B14F-4D97-AF65-F5344CB8AC3E}">
        <p14:creationId xmlns:p14="http://schemas.microsoft.com/office/powerpoint/2010/main" val="3315306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00075" y="271669"/>
            <a:ext cx="10287000" cy="6362726"/>
          </a:xfrm>
          <a:prstGeom prst="rect">
            <a:avLst/>
          </a:prstGeom>
        </p:spPr>
      </p:pic>
    </p:spTree>
    <p:extLst>
      <p:ext uri="{BB962C8B-B14F-4D97-AF65-F5344CB8AC3E}">
        <p14:creationId xmlns:p14="http://schemas.microsoft.com/office/powerpoint/2010/main" val="158527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Signs and Symptoms</a:t>
            </a:r>
            <a:endParaRPr lang="en-US" dirty="0"/>
          </a:p>
        </p:txBody>
      </p:sp>
      <p:sp>
        <p:nvSpPr>
          <p:cNvPr id="3" name="Content Placeholder 2"/>
          <p:cNvSpPr>
            <a:spLocks noGrp="1"/>
          </p:cNvSpPr>
          <p:nvPr>
            <p:ph idx="1"/>
          </p:nvPr>
        </p:nvSpPr>
        <p:spPr/>
        <p:txBody>
          <a:bodyPr/>
          <a:lstStyle/>
          <a:p>
            <a:r>
              <a:rPr lang="en-US" dirty="0" smtClean="0"/>
              <a:t>Mild swelling and inflammation on the lateral epicondyle of her right elbow</a:t>
            </a:r>
          </a:p>
          <a:p>
            <a:r>
              <a:rPr lang="en-US" dirty="0" smtClean="0"/>
              <a:t>Constant to severe pain has been occurring for about a month, but has decreased in the last 3 days due to oral NSAID’s </a:t>
            </a:r>
          </a:p>
          <a:p>
            <a:r>
              <a:rPr lang="en-US" dirty="0" smtClean="0"/>
              <a:t>Patient has had pain like symptoms in the past, but nothing that has lasted this long</a:t>
            </a:r>
          </a:p>
          <a:p>
            <a:endParaRPr lang="en-US" dirty="0"/>
          </a:p>
        </p:txBody>
      </p:sp>
    </p:spTree>
    <p:extLst>
      <p:ext uri="{BB962C8B-B14F-4D97-AF65-F5344CB8AC3E}">
        <p14:creationId xmlns:p14="http://schemas.microsoft.com/office/powerpoint/2010/main" val="2546924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Prioritization of Problems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Moderate </a:t>
            </a:r>
            <a:r>
              <a:rPr lang="en-US" dirty="0"/>
              <a:t>to severe pain on right lateral elbow preventing her from playing </a:t>
            </a:r>
            <a:r>
              <a:rPr lang="en-US" dirty="0" smtClean="0"/>
              <a:t>tennis</a:t>
            </a:r>
          </a:p>
          <a:p>
            <a:pPr marL="514350" indent="-514350">
              <a:buFont typeface="+mj-lt"/>
              <a:buAutoNum type="arabicPeriod"/>
            </a:pPr>
            <a:r>
              <a:rPr lang="en-US" dirty="0" smtClean="0"/>
              <a:t>Pain without weakness with resisted wrist extension</a:t>
            </a:r>
          </a:p>
          <a:p>
            <a:pPr marL="514350" indent="-514350">
              <a:buFont typeface="+mj-lt"/>
              <a:buAutoNum type="arabicPeriod"/>
            </a:pPr>
            <a:r>
              <a:rPr lang="en-US" dirty="0"/>
              <a:t>Tenderness and mild swelling at right lateral epicondyle </a:t>
            </a:r>
            <a:endParaRPr lang="en-US" dirty="0" smtClean="0"/>
          </a:p>
          <a:p>
            <a:pPr marL="514350" indent="-514350">
              <a:buFont typeface="+mj-lt"/>
              <a:buAutoNum type="arabicPeriod"/>
            </a:pPr>
            <a:r>
              <a:rPr lang="en-US" dirty="0" smtClean="0"/>
              <a:t>ROM, extreme sensation and strength are within normal limits</a:t>
            </a:r>
          </a:p>
        </p:txBody>
      </p:sp>
    </p:spTree>
    <p:extLst>
      <p:ext uri="{BB962C8B-B14F-4D97-AF65-F5344CB8AC3E}">
        <p14:creationId xmlns:p14="http://schemas.microsoft.com/office/powerpoint/2010/main" val="2951313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Modality Definitions</a:t>
            </a:r>
            <a:endParaRPr lang="en-US" dirty="0"/>
          </a:p>
        </p:txBody>
      </p:sp>
      <p:sp>
        <p:nvSpPr>
          <p:cNvPr id="3" name="Content Placeholder 2"/>
          <p:cNvSpPr>
            <a:spLocks noGrp="1"/>
          </p:cNvSpPr>
          <p:nvPr>
            <p:ph idx="1"/>
          </p:nvPr>
        </p:nvSpPr>
        <p:spPr>
          <a:xfrm>
            <a:off x="838200" y="1228725"/>
            <a:ext cx="10515600" cy="4948238"/>
          </a:xfrm>
        </p:spPr>
        <p:txBody>
          <a:bodyPr/>
          <a:lstStyle/>
          <a:p>
            <a:r>
              <a:rPr lang="en-US" sz="1800" dirty="0" smtClean="0"/>
              <a:t>Game Ready- a compression device or sleeve that fills with ice cold water to ice an injured area on the body; usual set time is approximately 20 minutes</a:t>
            </a:r>
          </a:p>
          <a:p>
            <a:r>
              <a:rPr lang="en-US" sz="1800" dirty="0" smtClean="0"/>
              <a:t>Ultrasound- can be set on 3 MHz for a superficial injury or 1 MHz for a deeper injury and can be placed on the patient directly with a gel medium or can use an immersion technique with the patient’s extremity placed in water with the ultrasound head approximately 0.5 cm away while keeping in mind the possibility of having to raise the intensity</a:t>
            </a:r>
          </a:p>
          <a:p>
            <a:r>
              <a:rPr lang="en-US" sz="1800" dirty="0" smtClean="0"/>
              <a:t>Ice cup massage- Ice on a popsicle stick or in a Dixie cup used as a massage technique to ice and massage at the same time; approximately 5 to 10 minute application</a:t>
            </a:r>
          </a:p>
          <a:p>
            <a:r>
              <a:rPr lang="en-US" sz="1800" dirty="0" smtClean="0"/>
              <a:t>Laser- a type of light therapy (aka phototherapy) is an application of light from a variety of devices for a variety of therapeutic purposes; specific wavelengths of the laser light can cause specific physiological responses within the patient depending on the injury being assessed</a:t>
            </a:r>
          </a:p>
          <a:p>
            <a:r>
              <a:rPr lang="en-US" sz="1800" dirty="0" smtClean="0"/>
              <a:t>Iontophoresis- </a:t>
            </a:r>
          </a:p>
          <a:p>
            <a:pPr marL="457200" lvl="1"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105400"/>
            <a:ext cx="1733550" cy="14097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611" y="5105400"/>
            <a:ext cx="1992714" cy="149261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8186" y="5105400"/>
            <a:ext cx="1493838" cy="149383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3885" y="5168157"/>
            <a:ext cx="2148690" cy="14298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4436" y="5105400"/>
            <a:ext cx="1859364" cy="1535669"/>
          </a:xfrm>
          <a:prstGeom prst="rect">
            <a:avLst/>
          </a:prstGeom>
        </p:spPr>
      </p:pic>
    </p:spTree>
    <p:extLst>
      <p:ext uri="{BB962C8B-B14F-4D97-AF65-F5344CB8AC3E}">
        <p14:creationId xmlns:p14="http://schemas.microsoft.com/office/powerpoint/2010/main" val="3212290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Modalities and Treatment Plan</a:t>
            </a:r>
            <a:endParaRPr lang="en-US" dirty="0"/>
          </a:p>
        </p:txBody>
      </p:sp>
      <p:sp>
        <p:nvSpPr>
          <p:cNvPr id="3" name="Content Placeholder 2"/>
          <p:cNvSpPr>
            <a:spLocks noGrp="1"/>
          </p:cNvSpPr>
          <p:nvPr>
            <p:ph idx="1"/>
          </p:nvPr>
        </p:nvSpPr>
        <p:spPr/>
        <p:txBody>
          <a:bodyPr>
            <a:normAutofit lnSpcReduction="10000"/>
          </a:bodyPr>
          <a:lstStyle/>
          <a:p>
            <a:r>
              <a:rPr lang="en-US" sz="2000" dirty="0" smtClean="0"/>
              <a:t>Start the patient with ultrasound on a pulsed 3 MHz setting, maybe start at 50 % pulsed or another number that the patient feels completely comfortable at; most likely use immersion technique</a:t>
            </a:r>
          </a:p>
          <a:p>
            <a:r>
              <a:rPr lang="en-US" sz="2000" dirty="0" smtClean="0"/>
              <a:t>Then move to an effleurage massage to allow all of the swelling to start to move away from the area; patient has to drink water to help with this process otherwise it does not work. Patient could also have a myofascial release treatment done to help with the fascial tissue and pain </a:t>
            </a:r>
          </a:p>
          <a:p>
            <a:r>
              <a:rPr lang="en-US" sz="2000" dirty="0" smtClean="0"/>
              <a:t>Laser treatment to help stimulate tissues to help with mild inflammation</a:t>
            </a:r>
          </a:p>
          <a:p>
            <a:r>
              <a:rPr lang="en-US" sz="2000" dirty="0" smtClean="0"/>
              <a:t>Then work with the patient on physical therapy rehab exercises </a:t>
            </a:r>
          </a:p>
          <a:p>
            <a:r>
              <a:rPr lang="en-US" sz="2000" dirty="0" smtClean="0"/>
              <a:t>Finally, finish with the Game Ready machine to ice down the area eliminating pain by numbing the area that was just worked on</a:t>
            </a:r>
          </a:p>
          <a:p>
            <a:endParaRPr lang="en-US" sz="2000" dirty="0"/>
          </a:p>
          <a:p>
            <a:r>
              <a:rPr lang="en-US" sz="2000" dirty="0" smtClean="0"/>
              <a:t>*Patient should continue her NSAID’s for at least a 10 day period to also help with the mild inflammation</a:t>
            </a:r>
            <a:endParaRPr lang="en-US" sz="2000" dirty="0"/>
          </a:p>
        </p:txBody>
      </p:sp>
    </p:spTree>
    <p:extLst>
      <p:ext uri="{BB962C8B-B14F-4D97-AF65-F5344CB8AC3E}">
        <p14:creationId xmlns:p14="http://schemas.microsoft.com/office/powerpoint/2010/main" val="331622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and Short Term Goals</a:t>
            </a:r>
            <a:endParaRPr lang="en-US" dirty="0"/>
          </a:p>
        </p:txBody>
      </p:sp>
      <p:sp>
        <p:nvSpPr>
          <p:cNvPr id="3" name="Content Placeholder 2"/>
          <p:cNvSpPr>
            <a:spLocks noGrp="1"/>
          </p:cNvSpPr>
          <p:nvPr>
            <p:ph idx="1"/>
          </p:nvPr>
        </p:nvSpPr>
        <p:spPr/>
        <p:txBody>
          <a:bodyPr/>
          <a:lstStyle/>
          <a:p>
            <a:r>
              <a:rPr lang="en-US" dirty="0" smtClean="0"/>
              <a:t>Short Term: </a:t>
            </a:r>
          </a:p>
          <a:p>
            <a:pPr lvl="1"/>
            <a:r>
              <a:rPr lang="en-US" dirty="0" smtClean="0"/>
              <a:t>Patient will reduce swelling from 3 cm to 2 cm </a:t>
            </a:r>
          </a:p>
          <a:p>
            <a:pPr lvl="1"/>
            <a:r>
              <a:rPr lang="en-US" dirty="0" smtClean="0"/>
              <a:t>Patient will limit pain from a 8 out 10 to a 5 out of 10 by 12 days</a:t>
            </a:r>
          </a:p>
          <a:p>
            <a:r>
              <a:rPr lang="en-US" dirty="0" smtClean="0"/>
              <a:t>Long term:</a:t>
            </a:r>
          </a:p>
          <a:p>
            <a:pPr lvl="1"/>
            <a:r>
              <a:rPr lang="en-US" dirty="0" smtClean="0"/>
              <a:t>Patient will have no swelling by 4 weeks after injury</a:t>
            </a:r>
          </a:p>
          <a:p>
            <a:pPr lvl="1"/>
            <a:r>
              <a:rPr lang="en-US" dirty="0" smtClean="0"/>
              <a:t>Patient will be pain free by 5 weeks after injury and will be back to playing tennis full time granted she rests in that time period</a:t>
            </a:r>
          </a:p>
        </p:txBody>
      </p:sp>
    </p:spTree>
    <p:extLst>
      <p:ext uri="{BB962C8B-B14F-4D97-AF65-F5344CB8AC3E}">
        <p14:creationId xmlns:p14="http://schemas.microsoft.com/office/powerpoint/2010/main" val="3484216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2581</TotalTime>
  <Words>782</Words>
  <Application>Microsoft Macintosh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Calibri Light</vt:lpstr>
      <vt:lpstr>Arial</vt:lpstr>
      <vt:lpstr>Office Theme</vt:lpstr>
      <vt:lpstr>Case Study #2</vt:lpstr>
      <vt:lpstr>Case Study Report</vt:lpstr>
      <vt:lpstr>Lateral Epicondylitis</vt:lpstr>
      <vt:lpstr>PowerPoint Presentation</vt:lpstr>
      <vt:lpstr>Patient Signs and Symptoms</vt:lpstr>
      <vt:lpstr>Prioritization of Problems</vt:lpstr>
      <vt:lpstr>Modality Definitions</vt:lpstr>
      <vt:lpstr>Modalities and Treatment Plan</vt:lpstr>
      <vt:lpstr>Long Term and Short Term Goals</vt:lpstr>
    </vt:vector>
  </TitlesOfParts>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 D</dc:creator>
  <cp:lastModifiedBy>Microsoft Office User</cp:lastModifiedBy>
  <cp:revision>37</cp:revision>
  <dcterms:created xsi:type="dcterms:W3CDTF">2017-11-17T21:30:37Z</dcterms:created>
  <dcterms:modified xsi:type="dcterms:W3CDTF">2017-12-14T11:17:48Z</dcterms:modified>
</cp:coreProperties>
</file>