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varScale="1">
        <p:scale>
          <a:sx n="69" d="100"/>
          <a:sy n="69"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225FC5-2844-4612-AC84-C6EF6EA4E767}" type="datetimeFigureOut">
              <a:rPr lang="en-US" smtClean="0"/>
              <a:t>3/30/2021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276B789-0839-447E-A12D-05D8A21334B7}"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503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225FC5-2844-4612-AC84-C6EF6EA4E767}"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6B789-0839-447E-A12D-05D8A21334B7}"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9479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225FC5-2844-4612-AC84-C6EF6EA4E767}"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6B789-0839-447E-A12D-05D8A21334B7}"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40243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225FC5-2844-4612-AC84-C6EF6EA4E767}"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6B789-0839-447E-A12D-05D8A21334B7}"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488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225FC5-2844-4612-AC84-C6EF6EA4E767}"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6B789-0839-447E-A12D-05D8A21334B7}"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939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225FC5-2844-4612-AC84-C6EF6EA4E767}"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6B789-0839-447E-A12D-05D8A21334B7}"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10481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225FC5-2844-4612-AC84-C6EF6EA4E767}" type="datetimeFigureOut">
              <a:rPr lang="en-US" smtClean="0"/>
              <a:t>3/30/2021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76B789-0839-447E-A12D-05D8A21334B7}"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998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225FC5-2844-4612-AC84-C6EF6EA4E767}" type="datetimeFigureOut">
              <a:rPr lang="en-US" smtClean="0"/>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76B789-0839-447E-A12D-05D8A21334B7}"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92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225FC5-2844-4612-AC84-C6EF6EA4E767}" type="datetimeFigureOut">
              <a:rPr lang="en-US" smtClean="0"/>
              <a:t>3/30/2021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76B789-0839-447E-A12D-05D8A21334B7}" type="slidenum">
              <a:rPr lang="en-US" smtClean="0"/>
              <a:t>‹#›</a:t>
            </a:fld>
            <a:endParaRPr lang="en-US"/>
          </a:p>
        </p:txBody>
      </p:sp>
    </p:spTree>
    <p:extLst>
      <p:ext uri="{BB962C8B-B14F-4D97-AF65-F5344CB8AC3E}">
        <p14:creationId xmlns:p14="http://schemas.microsoft.com/office/powerpoint/2010/main" val="122382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225FC5-2844-4612-AC84-C6EF6EA4E767}"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6B789-0839-447E-A12D-05D8A21334B7}"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4800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4225FC5-2844-4612-AC84-C6EF6EA4E767}" type="datetimeFigureOut">
              <a:rPr lang="en-US" smtClean="0"/>
              <a:t>3/30/2021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276B789-0839-447E-A12D-05D8A21334B7}"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2257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4225FC5-2844-4612-AC84-C6EF6EA4E767}" type="datetimeFigureOut">
              <a:rPr lang="en-US" smtClean="0"/>
              <a:t>3/30/2021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276B789-0839-447E-A12D-05D8A21334B7}"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156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84BC-6E6D-40DE-93DA-E0F80812CE06}"/>
              </a:ext>
            </a:extLst>
          </p:cNvPr>
          <p:cNvSpPr>
            <a:spLocks noGrp="1"/>
          </p:cNvSpPr>
          <p:nvPr>
            <p:ph type="ctrTitle"/>
          </p:nvPr>
        </p:nvSpPr>
        <p:spPr>
          <a:xfrm>
            <a:off x="2417779" y="802298"/>
            <a:ext cx="8637073" cy="5210575"/>
          </a:xfrm>
        </p:spPr>
        <p:txBody>
          <a:bodyPr>
            <a:normAutofit fontScale="90000"/>
          </a:bodyPr>
          <a:lstStyle/>
          <a:p>
            <a:pPr algn="ctr">
              <a:lnSpc>
                <a:spcPct val="150000"/>
              </a:lnSpc>
            </a:pPr>
            <a:r>
              <a:rPr lang="en-US" sz="3200" b="1" cap="none" dirty="0"/>
              <a:t>From Comparative Education to Comparative Pedagogy: A Physical Education Case Study</a:t>
            </a:r>
            <a:br>
              <a:rPr lang="en-US" sz="3200" cap="none" dirty="0"/>
            </a:br>
            <a:br>
              <a:rPr lang="en-US" sz="3200" cap="none" dirty="0"/>
            </a:br>
            <a:r>
              <a:rPr lang="en-US" sz="3200" cap="none" dirty="0"/>
              <a:t>Author</a:t>
            </a:r>
            <a:br>
              <a:rPr lang="en-US" sz="3200" cap="none" dirty="0"/>
            </a:br>
            <a:r>
              <a:rPr lang="en-US" sz="3200" cap="none" dirty="0"/>
              <a:t>Institutional Affiliation</a:t>
            </a:r>
            <a:br>
              <a:rPr lang="en-US" sz="3200" cap="none" dirty="0"/>
            </a:br>
            <a:r>
              <a:rPr lang="en-US" sz="3200" cap="none" dirty="0"/>
              <a:t>Instructor </a:t>
            </a:r>
            <a:br>
              <a:rPr lang="en-US" sz="3200" cap="none" dirty="0"/>
            </a:br>
            <a:r>
              <a:rPr lang="en-US" sz="3200" cap="none" dirty="0"/>
              <a:t>Course Code </a:t>
            </a:r>
            <a:br>
              <a:rPr lang="en-US" sz="3200" cap="none" dirty="0"/>
            </a:br>
            <a:r>
              <a:rPr lang="en-US" sz="3200" cap="none" dirty="0"/>
              <a:t>Date Of Submission </a:t>
            </a:r>
          </a:p>
        </p:txBody>
      </p:sp>
    </p:spTree>
    <p:extLst>
      <p:ext uri="{BB962C8B-B14F-4D97-AF65-F5344CB8AC3E}">
        <p14:creationId xmlns:p14="http://schemas.microsoft.com/office/powerpoint/2010/main" val="1231241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6DE0-E71E-4626-8B2B-4CA58E115E31}"/>
              </a:ext>
            </a:extLst>
          </p:cNvPr>
          <p:cNvSpPr>
            <a:spLocks noGrp="1"/>
          </p:cNvSpPr>
          <p:nvPr>
            <p:ph type="title"/>
          </p:nvPr>
        </p:nvSpPr>
        <p:spPr/>
        <p:txBody>
          <a:bodyPr/>
          <a:lstStyle/>
          <a:p>
            <a:pPr algn="ctr"/>
            <a:r>
              <a:rPr lang="en-US" b="1" cap="none" dirty="0"/>
              <a:t>Summary</a:t>
            </a:r>
            <a:r>
              <a:rPr lang="en-US" dirty="0"/>
              <a:t> </a:t>
            </a:r>
          </a:p>
        </p:txBody>
      </p:sp>
      <p:sp>
        <p:nvSpPr>
          <p:cNvPr id="3" name="Content Placeholder 2">
            <a:extLst>
              <a:ext uri="{FF2B5EF4-FFF2-40B4-BE49-F238E27FC236}">
                <a16:creationId xmlns:a16="http://schemas.microsoft.com/office/drawing/2014/main" id="{48C9EDAE-A03D-4B07-87E6-BF82E40DAE36}"/>
              </a:ext>
            </a:extLst>
          </p:cNvPr>
          <p:cNvSpPr>
            <a:spLocks noGrp="1"/>
          </p:cNvSpPr>
          <p:nvPr>
            <p:ph idx="1"/>
          </p:nvPr>
        </p:nvSpPr>
        <p:spPr/>
        <p:txBody>
          <a:bodyPr/>
          <a:lstStyle/>
          <a:p>
            <a:pPr algn="just"/>
            <a:r>
              <a:rPr lang="en-US" dirty="0"/>
              <a:t>The general obtained in this study indicated that the indirect approach resulted in more enjoyment and tactical understanding of the sports. </a:t>
            </a:r>
          </a:p>
          <a:p>
            <a:pPr algn="just"/>
            <a:r>
              <a:rPr lang="en-US" dirty="0"/>
              <a:t>Statistical significance tests done by the researchers indicated significantly higher scores for the girls compared to the boys for both sports. </a:t>
            </a:r>
          </a:p>
          <a:p>
            <a:pPr algn="just"/>
            <a:r>
              <a:rPr lang="en-US" dirty="0"/>
              <a:t>Regarding the acquisition of skills, the direct approach presented higher scores for both sports.</a:t>
            </a:r>
          </a:p>
        </p:txBody>
      </p:sp>
    </p:spTree>
    <p:extLst>
      <p:ext uri="{BB962C8B-B14F-4D97-AF65-F5344CB8AC3E}">
        <p14:creationId xmlns:p14="http://schemas.microsoft.com/office/powerpoint/2010/main" val="4064235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AD191-7B56-4058-98D8-4EA01597137C}"/>
              </a:ext>
            </a:extLst>
          </p:cNvPr>
          <p:cNvSpPr>
            <a:spLocks noGrp="1"/>
          </p:cNvSpPr>
          <p:nvPr>
            <p:ph type="title"/>
          </p:nvPr>
        </p:nvSpPr>
        <p:spPr/>
        <p:txBody>
          <a:bodyPr/>
          <a:lstStyle/>
          <a:p>
            <a:pPr algn="ctr"/>
            <a:r>
              <a:rPr lang="en-US" b="1" cap="none" dirty="0"/>
              <a:t>Reflection</a:t>
            </a:r>
            <a:endParaRPr lang="en-US" b="1" dirty="0"/>
          </a:p>
        </p:txBody>
      </p:sp>
      <p:sp>
        <p:nvSpPr>
          <p:cNvPr id="3" name="Content Placeholder 2">
            <a:extLst>
              <a:ext uri="{FF2B5EF4-FFF2-40B4-BE49-F238E27FC236}">
                <a16:creationId xmlns:a16="http://schemas.microsoft.com/office/drawing/2014/main" id="{E06061F4-A644-4E8B-A518-B99FE7533C84}"/>
              </a:ext>
            </a:extLst>
          </p:cNvPr>
          <p:cNvSpPr>
            <a:spLocks noGrp="1"/>
          </p:cNvSpPr>
          <p:nvPr>
            <p:ph idx="1"/>
          </p:nvPr>
        </p:nvSpPr>
        <p:spPr/>
        <p:txBody>
          <a:bodyPr/>
          <a:lstStyle/>
          <a:p>
            <a:pPr algn="just"/>
            <a:r>
              <a:rPr lang="en-US" dirty="0"/>
              <a:t>Based on the evidence presented in this research article, it is possible to conclude that the researchers have presented a roadmap of opportunities that contemporary educationalists can use to address the shortcomings that have since been noted in comparative education assessments. </a:t>
            </a:r>
          </a:p>
          <a:p>
            <a:pPr algn="just"/>
            <a:r>
              <a:rPr lang="en-US" dirty="0"/>
              <a:t>In light of these findings, I think future research can now focus on comparative physical education policies by country. </a:t>
            </a:r>
          </a:p>
          <a:p>
            <a:pPr algn="just"/>
            <a:r>
              <a:rPr lang="en-US" dirty="0"/>
              <a:t>Looking at the study critically, I have realized that these results highlight the essential role of comparative education in physical education. </a:t>
            </a:r>
          </a:p>
          <a:p>
            <a:pPr algn="just"/>
            <a:endParaRPr lang="en-US" dirty="0"/>
          </a:p>
        </p:txBody>
      </p:sp>
    </p:spTree>
    <p:extLst>
      <p:ext uri="{BB962C8B-B14F-4D97-AF65-F5344CB8AC3E}">
        <p14:creationId xmlns:p14="http://schemas.microsoft.com/office/powerpoint/2010/main" val="3482797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9BB23-A7DC-454F-95D1-CDD62C7D6A6F}"/>
              </a:ext>
            </a:extLst>
          </p:cNvPr>
          <p:cNvSpPr>
            <a:spLocks noGrp="1"/>
          </p:cNvSpPr>
          <p:nvPr>
            <p:ph type="title"/>
          </p:nvPr>
        </p:nvSpPr>
        <p:spPr/>
        <p:txBody>
          <a:bodyPr/>
          <a:lstStyle/>
          <a:p>
            <a:pPr algn="ctr"/>
            <a:r>
              <a:rPr lang="en-US" b="1" cap="none" dirty="0"/>
              <a:t>References </a:t>
            </a:r>
          </a:p>
        </p:txBody>
      </p:sp>
      <p:sp>
        <p:nvSpPr>
          <p:cNvPr id="3" name="Content Placeholder 2">
            <a:extLst>
              <a:ext uri="{FF2B5EF4-FFF2-40B4-BE49-F238E27FC236}">
                <a16:creationId xmlns:a16="http://schemas.microsoft.com/office/drawing/2014/main" id="{5E7F3AB7-D715-4443-B0C6-8B78C1DFC3B6}"/>
              </a:ext>
            </a:extLst>
          </p:cNvPr>
          <p:cNvSpPr>
            <a:spLocks noGrp="1"/>
          </p:cNvSpPr>
          <p:nvPr>
            <p:ph idx="1"/>
          </p:nvPr>
        </p:nvSpPr>
        <p:spPr/>
        <p:txBody>
          <a:bodyPr/>
          <a:lstStyle/>
          <a:p>
            <a:pPr algn="just"/>
            <a:r>
              <a:rPr lang="en-US" dirty="0"/>
              <a:t>Georgakis, S., &amp; Graham, J. (2016). From Comparative Education to Comparative Pedagogy: A Physical Education Case Study. International Education Journal: Comparative Perspectives, 15(1), 105-115.</a:t>
            </a:r>
          </a:p>
          <a:p>
            <a:pPr algn="just"/>
            <a:r>
              <a:rPr lang="en-US" dirty="0"/>
              <a:t>Gratton, C., &amp; Jones, I. (2010) Research methods for sports studies. New York:</a:t>
            </a:r>
          </a:p>
          <a:p>
            <a:pPr algn="just"/>
            <a:r>
              <a:rPr lang="en-US" dirty="0"/>
              <a:t>Routledge</a:t>
            </a:r>
          </a:p>
        </p:txBody>
      </p:sp>
    </p:spTree>
    <p:extLst>
      <p:ext uri="{BB962C8B-B14F-4D97-AF65-F5344CB8AC3E}">
        <p14:creationId xmlns:p14="http://schemas.microsoft.com/office/powerpoint/2010/main" val="1536379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904E5-B232-4DD1-B6A3-053C9EE73B62}"/>
              </a:ext>
            </a:extLst>
          </p:cNvPr>
          <p:cNvSpPr>
            <a:spLocks noGrp="1"/>
          </p:cNvSpPr>
          <p:nvPr>
            <p:ph type="title"/>
          </p:nvPr>
        </p:nvSpPr>
        <p:spPr/>
        <p:txBody>
          <a:bodyPr/>
          <a:lstStyle/>
          <a:p>
            <a:pPr algn="ctr"/>
            <a:r>
              <a:rPr lang="en-US" b="1" cap="none" dirty="0"/>
              <a:t>Introduction </a:t>
            </a:r>
          </a:p>
        </p:txBody>
      </p:sp>
      <p:sp>
        <p:nvSpPr>
          <p:cNvPr id="3" name="Content Placeholder 2">
            <a:extLst>
              <a:ext uri="{FF2B5EF4-FFF2-40B4-BE49-F238E27FC236}">
                <a16:creationId xmlns:a16="http://schemas.microsoft.com/office/drawing/2014/main" id="{F699FC91-3E50-4E41-BADA-9CED3980A6A3}"/>
              </a:ext>
            </a:extLst>
          </p:cNvPr>
          <p:cNvSpPr>
            <a:spLocks noGrp="1"/>
          </p:cNvSpPr>
          <p:nvPr>
            <p:ph idx="1"/>
          </p:nvPr>
        </p:nvSpPr>
        <p:spPr>
          <a:xfrm>
            <a:off x="1451579" y="2015732"/>
            <a:ext cx="9603275" cy="4037749"/>
          </a:xfrm>
        </p:spPr>
        <p:txBody>
          <a:bodyPr>
            <a:normAutofit lnSpcReduction="10000"/>
          </a:bodyPr>
          <a:lstStyle/>
          <a:p>
            <a:pPr algn="just"/>
            <a:r>
              <a:rPr lang="en-US" dirty="0"/>
              <a:t>For more than a century, comparative education has been an essential tool in teaching.</a:t>
            </a:r>
          </a:p>
          <a:p>
            <a:pPr algn="just"/>
            <a:r>
              <a:rPr lang="en-US" dirty="0"/>
              <a:t>Early comparative educationalists examined various international education systems from which they drew useful and critical insights that enabled them to perfect their national education systems with modifications and changes. </a:t>
            </a:r>
          </a:p>
          <a:p>
            <a:pPr algn="just"/>
            <a:r>
              <a:rPr lang="en-US" dirty="0"/>
              <a:t>It is argued that comparative education has since become an integral component in the tertiary education sector. </a:t>
            </a:r>
          </a:p>
          <a:p>
            <a:pPr algn="just"/>
            <a:r>
              <a:rPr lang="en-US" dirty="0"/>
              <a:t>Although comparative education is still commonplace, many of the early comparative education activities and influences have notably disappeared and a new trend has come up particularly focusing on the promotion of issues related to post-modern influences and perspectives. </a:t>
            </a:r>
          </a:p>
        </p:txBody>
      </p:sp>
    </p:spTree>
    <p:extLst>
      <p:ext uri="{BB962C8B-B14F-4D97-AF65-F5344CB8AC3E}">
        <p14:creationId xmlns:p14="http://schemas.microsoft.com/office/powerpoint/2010/main" val="753560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44279-882E-4AA2-9CA9-52D5FA858EB3}"/>
              </a:ext>
            </a:extLst>
          </p:cNvPr>
          <p:cNvSpPr>
            <a:spLocks noGrp="1"/>
          </p:cNvSpPr>
          <p:nvPr>
            <p:ph type="title"/>
          </p:nvPr>
        </p:nvSpPr>
        <p:spPr/>
        <p:txBody>
          <a:bodyPr/>
          <a:lstStyle/>
          <a:p>
            <a:r>
              <a:rPr lang="en-US" b="1" cap="none" dirty="0"/>
              <a:t>Cont.</a:t>
            </a:r>
          </a:p>
        </p:txBody>
      </p:sp>
      <p:sp>
        <p:nvSpPr>
          <p:cNvPr id="3" name="Content Placeholder 2">
            <a:extLst>
              <a:ext uri="{FF2B5EF4-FFF2-40B4-BE49-F238E27FC236}">
                <a16:creationId xmlns:a16="http://schemas.microsoft.com/office/drawing/2014/main" id="{809408B4-7E83-4118-AE5E-CC79E6D9AF4B}"/>
              </a:ext>
            </a:extLst>
          </p:cNvPr>
          <p:cNvSpPr>
            <a:spLocks noGrp="1"/>
          </p:cNvSpPr>
          <p:nvPr>
            <p:ph idx="1"/>
          </p:nvPr>
        </p:nvSpPr>
        <p:spPr>
          <a:xfrm>
            <a:off x="1451579" y="2015732"/>
            <a:ext cx="9603275" cy="4037749"/>
          </a:xfrm>
        </p:spPr>
        <p:txBody>
          <a:bodyPr>
            <a:normAutofit lnSpcReduction="10000"/>
          </a:bodyPr>
          <a:lstStyle/>
          <a:p>
            <a:pPr algn="just"/>
            <a:r>
              <a:rPr lang="en-US" dirty="0"/>
              <a:t>In a sense, the focus of comparative education as evidenced in this article has observably shifted from the traditional examination of the educational and schooling systems to adopt a more conventional delivery model conception of education.</a:t>
            </a:r>
          </a:p>
          <a:p>
            <a:pPr algn="just"/>
            <a:r>
              <a:rPr lang="en-US" dirty="0"/>
              <a:t>Admittedly, comparative education has since incorporated factors that are believed to articulate and demonstrate its continued relevance in the 21st century. </a:t>
            </a:r>
          </a:p>
          <a:p>
            <a:pPr algn="just"/>
            <a:r>
              <a:rPr lang="en-US" dirty="0"/>
              <a:t>The example noted in this article is physical education. Comparative educationalists have shown reluctance to examine issues associated with physical education. </a:t>
            </a:r>
          </a:p>
          <a:p>
            <a:pPr algn="just"/>
            <a:r>
              <a:rPr lang="en-US" dirty="0"/>
              <a:t>Similarly, physical education has also neglected in international surveys and assessments. Arguably, the lack of enough examination of physical research reinforces the criticisms made of contemporary comparative physical education research. </a:t>
            </a:r>
          </a:p>
        </p:txBody>
      </p:sp>
    </p:spTree>
    <p:extLst>
      <p:ext uri="{BB962C8B-B14F-4D97-AF65-F5344CB8AC3E}">
        <p14:creationId xmlns:p14="http://schemas.microsoft.com/office/powerpoint/2010/main" val="322821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E865D-1105-4150-A1A1-08E77729E617}"/>
              </a:ext>
            </a:extLst>
          </p:cNvPr>
          <p:cNvSpPr>
            <a:spLocks noGrp="1"/>
          </p:cNvSpPr>
          <p:nvPr>
            <p:ph type="title"/>
          </p:nvPr>
        </p:nvSpPr>
        <p:spPr/>
        <p:txBody>
          <a:bodyPr/>
          <a:lstStyle/>
          <a:p>
            <a:pPr algn="ctr"/>
            <a:r>
              <a:rPr lang="en-US" b="1" cap="none" dirty="0"/>
              <a:t>Purpose </a:t>
            </a:r>
          </a:p>
        </p:txBody>
      </p:sp>
      <p:sp>
        <p:nvSpPr>
          <p:cNvPr id="3" name="Content Placeholder 2">
            <a:extLst>
              <a:ext uri="{FF2B5EF4-FFF2-40B4-BE49-F238E27FC236}">
                <a16:creationId xmlns:a16="http://schemas.microsoft.com/office/drawing/2014/main" id="{EA8B8E67-5921-4D39-A2D1-AD574D4E4A06}"/>
              </a:ext>
            </a:extLst>
          </p:cNvPr>
          <p:cNvSpPr>
            <a:spLocks noGrp="1"/>
          </p:cNvSpPr>
          <p:nvPr>
            <p:ph idx="1"/>
          </p:nvPr>
        </p:nvSpPr>
        <p:spPr>
          <a:xfrm>
            <a:off x="1451579" y="2015732"/>
            <a:ext cx="9603275" cy="3803177"/>
          </a:xfrm>
        </p:spPr>
        <p:txBody>
          <a:bodyPr>
            <a:normAutofit lnSpcReduction="10000"/>
          </a:bodyPr>
          <a:lstStyle/>
          <a:p>
            <a:pPr algn="just"/>
            <a:r>
              <a:rPr lang="en-US" dirty="0"/>
              <a:t>This article aims to highlight and demonstrate the possibility of developing an important relationship between physical education and comparative education through the use of research presenting a comparative physical education pedagogy. </a:t>
            </a:r>
          </a:p>
          <a:p>
            <a:pPr algn="just"/>
            <a:r>
              <a:rPr lang="en-US" dirty="0"/>
              <a:t>This is a majority of the research and assessments on comparative education have highlighted only curriculum content and learner’s experiences leaving out physical education. </a:t>
            </a:r>
          </a:p>
          <a:p>
            <a:pPr algn="just"/>
            <a:r>
              <a:rPr lang="en-US" dirty="0"/>
              <a:t>This article seeks to address this neglect by examining two diametrically opposed pedagogies which underpin the international physical education curriculum and upon which can be considered the most effective approach of teaching physical education in a secondary school setting. </a:t>
            </a:r>
          </a:p>
        </p:txBody>
      </p:sp>
    </p:spTree>
    <p:extLst>
      <p:ext uri="{BB962C8B-B14F-4D97-AF65-F5344CB8AC3E}">
        <p14:creationId xmlns:p14="http://schemas.microsoft.com/office/powerpoint/2010/main" val="3372714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EF8AF-3256-4C6F-88D5-82167E666E6C}"/>
              </a:ext>
            </a:extLst>
          </p:cNvPr>
          <p:cNvSpPr>
            <a:spLocks noGrp="1"/>
          </p:cNvSpPr>
          <p:nvPr>
            <p:ph type="title"/>
          </p:nvPr>
        </p:nvSpPr>
        <p:spPr/>
        <p:txBody>
          <a:bodyPr/>
          <a:lstStyle/>
          <a:p>
            <a:pPr algn="ctr"/>
            <a:r>
              <a:rPr lang="en-US" b="1" cap="none" dirty="0"/>
              <a:t>Hypothesis </a:t>
            </a:r>
          </a:p>
        </p:txBody>
      </p:sp>
      <p:sp>
        <p:nvSpPr>
          <p:cNvPr id="3" name="Content Placeholder 2">
            <a:extLst>
              <a:ext uri="{FF2B5EF4-FFF2-40B4-BE49-F238E27FC236}">
                <a16:creationId xmlns:a16="http://schemas.microsoft.com/office/drawing/2014/main" id="{994F53A5-E14A-4561-9C46-B90805A5AEBE}"/>
              </a:ext>
            </a:extLst>
          </p:cNvPr>
          <p:cNvSpPr>
            <a:spLocks noGrp="1"/>
          </p:cNvSpPr>
          <p:nvPr>
            <p:ph idx="1"/>
          </p:nvPr>
        </p:nvSpPr>
        <p:spPr/>
        <p:txBody>
          <a:bodyPr/>
          <a:lstStyle/>
          <a:p>
            <a:pPr algn="just"/>
            <a:r>
              <a:rPr lang="en-US" dirty="0"/>
              <a:t>This study was premised on the following hypothesis; </a:t>
            </a:r>
          </a:p>
          <a:p>
            <a:pPr algn="just"/>
            <a:r>
              <a:rPr lang="en-US" dirty="0"/>
              <a:t>Direct approach pedagogy is essential in refining particular skills in students that are fundamental to playing the particular sport. </a:t>
            </a:r>
          </a:p>
          <a:p>
            <a:pPr algn="just"/>
            <a:r>
              <a:rPr lang="en-US" dirty="0"/>
              <a:t>Tactical understanding of the techniques of a sport is essential to effective engagement in the sport</a:t>
            </a:r>
          </a:p>
          <a:p>
            <a:endParaRPr lang="en-US" dirty="0"/>
          </a:p>
        </p:txBody>
      </p:sp>
    </p:spTree>
    <p:extLst>
      <p:ext uri="{BB962C8B-B14F-4D97-AF65-F5344CB8AC3E}">
        <p14:creationId xmlns:p14="http://schemas.microsoft.com/office/powerpoint/2010/main" val="1054359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5D75D-3A5D-489E-8A21-327BA59F97C8}"/>
              </a:ext>
            </a:extLst>
          </p:cNvPr>
          <p:cNvSpPr>
            <a:spLocks noGrp="1"/>
          </p:cNvSpPr>
          <p:nvPr>
            <p:ph type="title"/>
          </p:nvPr>
        </p:nvSpPr>
        <p:spPr/>
        <p:txBody>
          <a:bodyPr/>
          <a:lstStyle/>
          <a:p>
            <a:pPr algn="ctr"/>
            <a:r>
              <a:rPr lang="en-US" b="1" cap="none" dirty="0"/>
              <a:t>Methodology </a:t>
            </a:r>
          </a:p>
        </p:txBody>
      </p:sp>
      <p:sp>
        <p:nvSpPr>
          <p:cNvPr id="3" name="Content Placeholder 2">
            <a:extLst>
              <a:ext uri="{FF2B5EF4-FFF2-40B4-BE49-F238E27FC236}">
                <a16:creationId xmlns:a16="http://schemas.microsoft.com/office/drawing/2014/main" id="{22339110-D3AC-4131-A325-E5840EDF2FE0}"/>
              </a:ext>
            </a:extLst>
          </p:cNvPr>
          <p:cNvSpPr>
            <a:spLocks noGrp="1"/>
          </p:cNvSpPr>
          <p:nvPr>
            <p:ph idx="1"/>
          </p:nvPr>
        </p:nvSpPr>
        <p:spPr/>
        <p:txBody>
          <a:bodyPr/>
          <a:lstStyle/>
          <a:p>
            <a:pPr algn="just"/>
            <a:r>
              <a:rPr lang="en-US" dirty="0"/>
              <a:t>This study was conducted in a secondary school setting with approximately 1000 students. </a:t>
            </a:r>
          </a:p>
          <a:p>
            <a:pPr algn="just"/>
            <a:r>
              <a:rPr lang="en-US" dirty="0"/>
              <a:t>The school is located in Sydney’s inner-west suburb. 48 students participated in this study. The researchers instructed the students for five weeks each for both basketball and soccer sports. </a:t>
            </a:r>
          </a:p>
          <a:p>
            <a:pPr algn="just"/>
            <a:r>
              <a:rPr lang="en-US" dirty="0"/>
              <a:t>The researchers selected the two sports because they form part of the NSW Health and Physical Education syllabus. </a:t>
            </a:r>
          </a:p>
          <a:p>
            <a:pPr algn="just"/>
            <a:r>
              <a:rPr lang="en-US" dirty="0"/>
              <a:t>The teaching of the sports was done at a superior level prior to the final observation.</a:t>
            </a:r>
          </a:p>
        </p:txBody>
      </p:sp>
    </p:spTree>
    <p:extLst>
      <p:ext uri="{BB962C8B-B14F-4D97-AF65-F5344CB8AC3E}">
        <p14:creationId xmlns:p14="http://schemas.microsoft.com/office/powerpoint/2010/main" val="229919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F76BC-6C32-4389-AF93-C8A87E832E3C}"/>
              </a:ext>
            </a:extLst>
          </p:cNvPr>
          <p:cNvSpPr>
            <a:spLocks noGrp="1"/>
          </p:cNvSpPr>
          <p:nvPr>
            <p:ph type="title"/>
          </p:nvPr>
        </p:nvSpPr>
        <p:spPr/>
        <p:txBody>
          <a:bodyPr/>
          <a:lstStyle/>
          <a:p>
            <a:r>
              <a:rPr lang="en-US" b="1" cap="none" dirty="0"/>
              <a:t>Cont</a:t>
            </a:r>
            <a:r>
              <a:rPr lang="en-US" cap="none" dirty="0"/>
              <a:t>.</a:t>
            </a:r>
          </a:p>
        </p:txBody>
      </p:sp>
      <p:sp>
        <p:nvSpPr>
          <p:cNvPr id="3" name="Content Placeholder 2">
            <a:extLst>
              <a:ext uri="{FF2B5EF4-FFF2-40B4-BE49-F238E27FC236}">
                <a16:creationId xmlns:a16="http://schemas.microsoft.com/office/drawing/2014/main" id="{6BF7236C-FC5D-40AD-ABB0-7FC4C665465D}"/>
              </a:ext>
            </a:extLst>
          </p:cNvPr>
          <p:cNvSpPr>
            <a:spLocks noGrp="1"/>
          </p:cNvSpPr>
          <p:nvPr>
            <p:ph idx="1"/>
          </p:nvPr>
        </p:nvSpPr>
        <p:spPr/>
        <p:txBody>
          <a:bodyPr>
            <a:normAutofit fontScale="92500"/>
          </a:bodyPr>
          <a:lstStyle/>
          <a:p>
            <a:pPr algn="just"/>
            <a:r>
              <a:rPr lang="en-US" dirty="0"/>
              <a:t>In order to measure tactical understanding of the sports for each pedagogy, the researchers applied the use of the Team sport Assessment Procedure Instrument. </a:t>
            </a:r>
          </a:p>
          <a:p>
            <a:pPr algn="just"/>
            <a:r>
              <a:rPr lang="en-US" dirty="0"/>
              <a:t>TSAP has been considered essential too to measure the tactical output in sports participation. </a:t>
            </a:r>
          </a:p>
          <a:p>
            <a:pPr algn="just"/>
            <a:r>
              <a:rPr lang="en-US" dirty="0"/>
              <a:t>However, to measure the level of enjoyment, the researchers formulated a close-ended survey. </a:t>
            </a:r>
          </a:p>
          <a:p>
            <a:pPr algn="just"/>
            <a:r>
              <a:rPr lang="en-US" dirty="0"/>
              <a:t>Additionally, to measure the skills, the researchers applied two pre-existing skills test which particularly examined the shooting, dribbling and passing in basketball and critical skills of soccer such as passing, dribbling and receiving.</a:t>
            </a:r>
          </a:p>
        </p:txBody>
      </p:sp>
    </p:spTree>
    <p:extLst>
      <p:ext uri="{BB962C8B-B14F-4D97-AF65-F5344CB8AC3E}">
        <p14:creationId xmlns:p14="http://schemas.microsoft.com/office/powerpoint/2010/main" val="1216063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42FE6-4BE4-4F6E-9177-874204B7DB74}"/>
              </a:ext>
            </a:extLst>
          </p:cNvPr>
          <p:cNvSpPr>
            <a:spLocks noGrp="1"/>
          </p:cNvSpPr>
          <p:nvPr>
            <p:ph type="title"/>
          </p:nvPr>
        </p:nvSpPr>
        <p:spPr/>
        <p:txBody>
          <a:bodyPr/>
          <a:lstStyle/>
          <a:p>
            <a:r>
              <a:rPr lang="en-US" b="1" cap="none" dirty="0"/>
              <a:t>Cont.</a:t>
            </a:r>
          </a:p>
        </p:txBody>
      </p:sp>
      <p:sp>
        <p:nvSpPr>
          <p:cNvPr id="3" name="Content Placeholder 2">
            <a:extLst>
              <a:ext uri="{FF2B5EF4-FFF2-40B4-BE49-F238E27FC236}">
                <a16:creationId xmlns:a16="http://schemas.microsoft.com/office/drawing/2014/main" id="{9DEF8665-8A09-4F11-864C-C89EF014D6B4}"/>
              </a:ext>
            </a:extLst>
          </p:cNvPr>
          <p:cNvSpPr>
            <a:spLocks noGrp="1"/>
          </p:cNvSpPr>
          <p:nvPr>
            <p:ph idx="1"/>
          </p:nvPr>
        </p:nvSpPr>
        <p:spPr/>
        <p:txBody>
          <a:bodyPr/>
          <a:lstStyle/>
          <a:p>
            <a:pPr algn="just"/>
            <a:r>
              <a:rPr lang="en-US" dirty="0"/>
              <a:t>The researchers used the Statistical Package for the Social Sciences (SPSS), which allowed for the use of Independent T-tests to verify whether or not data was statistically significant (Gratton &amp; Jones, 2010).</a:t>
            </a:r>
          </a:p>
        </p:txBody>
      </p:sp>
    </p:spTree>
    <p:extLst>
      <p:ext uri="{BB962C8B-B14F-4D97-AF65-F5344CB8AC3E}">
        <p14:creationId xmlns:p14="http://schemas.microsoft.com/office/powerpoint/2010/main" val="383805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5C910-E476-4363-97A9-3D33B13CEE46}"/>
              </a:ext>
            </a:extLst>
          </p:cNvPr>
          <p:cNvSpPr>
            <a:spLocks noGrp="1"/>
          </p:cNvSpPr>
          <p:nvPr>
            <p:ph type="title"/>
          </p:nvPr>
        </p:nvSpPr>
        <p:spPr/>
        <p:txBody>
          <a:bodyPr/>
          <a:lstStyle/>
          <a:p>
            <a:pPr algn="ctr"/>
            <a:r>
              <a:rPr lang="en-US" b="1" cap="none" dirty="0"/>
              <a:t>Findings</a:t>
            </a:r>
            <a:r>
              <a:rPr lang="en-US" dirty="0"/>
              <a:t> </a:t>
            </a:r>
          </a:p>
        </p:txBody>
      </p:sp>
      <p:sp>
        <p:nvSpPr>
          <p:cNvPr id="3" name="Content Placeholder 2">
            <a:extLst>
              <a:ext uri="{FF2B5EF4-FFF2-40B4-BE49-F238E27FC236}">
                <a16:creationId xmlns:a16="http://schemas.microsoft.com/office/drawing/2014/main" id="{1839CDE3-3CBA-45FF-93AF-578D03D88242}"/>
              </a:ext>
            </a:extLst>
          </p:cNvPr>
          <p:cNvSpPr>
            <a:spLocks noGrp="1"/>
          </p:cNvSpPr>
          <p:nvPr>
            <p:ph idx="1"/>
          </p:nvPr>
        </p:nvSpPr>
        <p:spPr/>
        <p:txBody>
          <a:bodyPr>
            <a:normAutofit fontScale="85000" lnSpcReduction="10000"/>
          </a:bodyPr>
          <a:lstStyle/>
          <a:p>
            <a:pPr algn="just"/>
            <a:r>
              <a:rPr lang="en-US" dirty="0"/>
              <a:t>The indirect approach clearly resulted in higher tactical understanding scores for both sports. </a:t>
            </a:r>
          </a:p>
          <a:p>
            <a:pPr algn="just"/>
            <a:r>
              <a:rPr lang="en-US" dirty="0"/>
              <a:t>Using the TSAP, it was evident that girls presented a higher volume of play compared to the boys. </a:t>
            </a:r>
          </a:p>
          <a:p>
            <a:pPr algn="just"/>
            <a:r>
              <a:rPr lang="en-US" dirty="0"/>
              <a:t>The findings indicate that indirect instruction is significantly more effective in eliciting tactical awareness in secondary schools. </a:t>
            </a:r>
          </a:p>
          <a:p>
            <a:pPr algn="just"/>
            <a:r>
              <a:rPr lang="en-US" dirty="0"/>
              <a:t>There was a higher correlation between the enjoyment levels registered and the tactical understanding of the sport. Taking a look at the direct approach, significantly lower scores were registered. </a:t>
            </a:r>
          </a:p>
          <a:p>
            <a:pPr algn="just"/>
            <a:r>
              <a:rPr lang="en-US" dirty="0"/>
              <a:t>The students indicated higher skills scores from direct instruction consequently demonstrating significant levels of improvements from the pre-tests. </a:t>
            </a:r>
          </a:p>
        </p:txBody>
      </p:sp>
    </p:spTree>
    <p:extLst>
      <p:ext uri="{BB962C8B-B14F-4D97-AF65-F5344CB8AC3E}">
        <p14:creationId xmlns:p14="http://schemas.microsoft.com/office/powerpoint/2010/main" val="243460243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27</TotalTime>
  <Words>927</Words>
  <Application>Microsoft Office PowerPoint</Application>
  <PresentationFormat>Widescreen</PresentationFormat>
  <Paragraphs>49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From Comparative Education to Comparative Pedagogy: A Physical Education Case Study  Author Institutional Affiliation Instructor  Course Code  Date Of Submission </vt:lpstr>
      <vt:lpstr>Introduction </vt:lpstr>
      <vt:lpstr>Cont.</vt:lpstr>
      <vt:lpstr>Purpose </vt:lpstr>
      <vt:lpstr>Hypothesis </vt:lpstr>
      <vt:lpstr>Methodology </vt:lpstr>
      <vt:lpstr>Cont.</vt:lpstr>
      <vt:lpstr>Cont.</vt:lpstr>
      <vt:lpstr>Findings </vt:lpstr>
      <vt:lpstr>Summary </vt:lpstr>
      <vt:lpstr>Reflection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23</cp:revision>
  <dcterms:created xsi:type="dcterms:W3CDTF">2021-03-29T23:23:46Z</dcterms:created>
  <dcterms:modified xsi:type="dcterms:W3CDTF">2021-03-29T23:51:39Z</dcterms:modified>
</cp:coreProperties>
</file>