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1" autoAdjust="0"/>
    <p:restoredTop sz="94660"/>
  </p:normalViewPr>
  <p:slideViewPr>
    <p:cSldViewPr snapToGrid="0">
      <p:cViewPr varScale="1">
        <p:scale>
          <a:sx n="40" d="100"/>
          <a:sy n="40" d="100"/>
        </p:scale>
        <p:origin x="78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5625-9D9A-4987-AAC3-3AAC12449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CF4F68-3FC2-4556-9E1D-C10C577A59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D90EF-51AE-445A-9449-396AC186C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94165-7EE2-4A50-8330-163C2D58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B02433-A06B-4E0E-9CE1-4140089FF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5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A095E-806D-44B4-B8FD-1800B99A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F42C2-06D7-4D54-B056-C0FFDD694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12EA8-D8F8-4704-8C15-53B53C912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EB9F3-60D1-458F-9A1E-A527B56E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92399-09C1-4204-AB92-1FDCE0C1C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31410-DFE4-4BAD-B52A-689D6136A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1A5E98-8B5F-4A5D-A74D-4BD1B0A53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F6102-62F0-4836-8729-68FA88E02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7FC0D-4763-43FC-974C-0DA529E76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B3CFE-965F-47A1-BDF5-0504CBADC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65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971AE-E4A2-4A69-BA3C-4CCE1A11F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9BF46-565E-4AD1-A9D4-9E0A0EC18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835D8-0DC8-4695-AD8D-07670F6D5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B78D1-159A-4F67-BB97-A359F2124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6CEAA-D42F-42C5-A350-69404DDA1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CC7C49-3EB8-422B-958A-F5D8BA091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9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01897-049C-4252-8811-6E6C8A1F2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E6FE4-704D-4E4C-89FD-B81C920E8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30DBD-250F-439D-A790-8ABF0D052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654E49-A730-4251-987B-ECE018DBB4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71BD5-3CE6-4B1C-A3C7-BAF3FBCBD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0AA99F-277A-4084-BE1E-7BAF96D58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E711FA-94A6-4B13-A37A-60B839A96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1D2A7D-FD47-432D-AB84-85C7D071A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4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CF449-F463-40B7-9B24-7BF5E8514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C5A6CA-C514-4EAF-98B0-06282D773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0A8D4C-D0F9-4A41-842C-D8878FD09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2233DF-A516-44D5-84F2-44D6763E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4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196ECC-4B72-4FAB-896C-717AACAE7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008CCA-75FB-4F3D-B709-965FA8A72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BC4B9-CE77-40A5-8DDC-3ABEE73F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3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2C665-A21A-4E7D-B627-6C80D0297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DAD5C-CF9B-4CB8-864B-8E8927919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B2461-D85E-48C5-8E60-7E77E6BA7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89D501-5A50-4B87-A5BD-EE4A8DF8F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F0980-A4D5-4A2C-979D-AAEA8DB23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C470F-DAEE-4BAE-BCB4-2EBFE21A1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36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BDF4F-CFF5-4B3B-8074-ADE40C38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B10330-C171-4F24-96B9-BD50EEA8A8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6E5BB-7AB2-40CB-93B4-0EF02A89D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AAF44-145C-4D81-885F-3B02EFDBB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3A091-F1A5-4319-8F08-5EA331B9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A2916-29EC-414E-A2ED-CF9A5686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01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DB64D-CE39-4EE1-AF74-2EB75E80B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875508-F99E-4D19-B538-C14969E2E2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2C8B8-AFDC-4425-84A1-94D76A01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3DA90-1174-4850-BEC6-D1EAE479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57150-C614-4726-860A-FB4D3F4A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841031-D8FA-44A8-80E4-B91290ED79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014981-DC99-4095-AD54-DC368E1C4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1DB5B-3100-4037-BF43-546B613DA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06E94-0C11-465D-B762-7386D16CC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243F9-46D7-42ED-95E5-01D250142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3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CD1E99-1556-49C2-959D-0B05EF9D0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7F34C-12D6-4B02-8604-B90E12468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EBB1F-DA69-48AF-B557-D80DA0777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20447-4C94-4FF1-9AEA-AD627D9673BE}" type="datetimeFigureOut">
              <a:rPr lang="en-US" smtClean="0"/>
              <a:t>11/30/2019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EBE1E-3B5F-4B13-9861-DCDBF8100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ACD1D-2BC0-4402-AAC1-553F41813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C4FF9-F554-45B6-954D-2E08FEDF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8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593A2D-17AA-41DC-AB51-314E05F6A7DB}"/>
              </a:ext>
            </a:extLst>
          </p:cNvPr>
          <p:cNvSpPr txBox="1"/>
          <p:nvPr/>
        </p:nvSpPr>
        <p:spPr>
          <a:xfrm>
            <a:off x="721895" y="649705"/>
            <a:ext cx="101065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>
                <a:solidFill>
                  <a:schemeClr val="accent6"/>
                </a:solidFill>
              </a:rPr>
              <a:t>The Hershey Company SEC 10-K </a:t>
            </a:r>
          </a:p>
          <a:p>
            <a:r>
              <a:rPr lang="en-US" sz="6000" i="1" dirty="0">
                <a:solidFill>
                  <a:schemeClr val="accent6"/>
                </a:solidFill>
              </a:rPr>
              <a:t>BY Professor Lazarus </a:t>
            </a:r>
          </a:p>
          <a:p>
            <a:r>
              <a:rPr lang="en-US" sz="6000" i="1" dirty="0">
                <a:solidFill>
                  <a:schemeClr val="accent6"/>
                </a:solidFill>
              </a:rPr>
              <a:t>Principles of Accounting(2188)</a:t>
            </a:r>
          </a:p>
          <a:p>
            <a:r>
              <a:rPr lang="en-US" sz="6000" i="1" dirty="0">
                <a:solidFill>
                  <a:schemeClr val="accent6"/>
                </a:solidFill>
              </a:rPr>
              <a:t>Acct 221 7983</a:t>
            </a:r>
          </a:p>
          <a:p>
            <a:r>
              <a:rPr lang="en-US" sz="6000" dirty="0"/>
              <a:t>The Fiscal Ended in the Year December 31,2017</a:t>
            </a:r>
          </a:p>
        </p:txBody>
      </p:sp>
    </p:spTree>
    <p:extLst>
      <p:ext uri="{BB962C8B-B14F-4D97-AF65-F5344CB8AC3E}">
        <p14:creationId xmlns:p14="http://schemas.microsoft.com/office/powerpoint/2010/main" val="282353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54AB37-4669-4147-98BE-737F9F045E1D}"/>
              </a:ext>
            </a:extLst>
          </p:cNvPr>
          <p:cNvSpPr txBox="1"/>
          <p:nvPr/>
        </p:nvSpPr>
        <p:spPr>
          <a:xfrm>
            <a:off x="673769" y="553453"/>
            <a:ext cx="721894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/>
              <a:t>The company was founded by Milton,S,Hershey in the year 1894 and is one of the largest </a:t>
            </a:r>
            <a:r>
              <a:rPr lang="en-US" sz="4400" b="1" i="1" u="sng" dirty="0">
                <a:solidFill>
                  <a:srgbClr val="00B0F0"/>
                </a:solidFill>
              </a:rPr>
              <a:t>manufactures</a:t>
            </a:r>
            <a:r>
              <a:rPr lang="en-US" sz="4400" i="1" dirty="0"/>
              <a:t> of chocolate in the world.</a:t>
            </a:r>
          </a:p>
        </p:txBody>
      </p:sp>
    </p:spTree>
    <p:extLst>
      <p:ext uri="{BB962C8B-B14F-4D97-AF65-F5344CB8AC3E}">
        <p14:creationId xmlns:p14="http://schemas.microsoft.com/office/powerpoint/2010/main" val="2510067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5F31D4-1E5E-4C7C-854B-9E53937328E9}"/>
              </a:ext>
            </a:extLst>
          </p:cNvPr>
          <p:cNvSpPr txBox="1"/>
          <p:nvPr/>
        </p:nvSpPr>
        <p:spPr>
          <a:xfrm>
            <a:off x="1082842" y="428178"/>
            <a:ext cx="680987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</a:rPr>
              <a:t>These are the Income Statement-Revenue of Hershey Company in the following years</a:t>
            </a: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2016-Sakes percentage growth was 73%</a:t>
            </a: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2017-Sales percentage growth was 1.01%</a:t>
            </a:r>
          </a:p>
          <a:p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In 2016 Cost of sales increased by $278M</a:t>
            </a: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In 2017 Cost of Sales decreased by $211M</a:t>
            </a:r>
          </a:p>
        </p:txBody>
      </p:sp>
    </p:spTree>
    <p:extLst>
      <p:ext uri="{BB962C8B-B14F-4D97-AF65-F5344CB8AC3E}">
        <p14:creationId xmlns:p14="http://schemas.microsoft.com/office/powerpoint/2010/main" val="749476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0F8ACF-6247-4383-A318-FBDCBFC4FFE6}"/>
              </a:ext>
            </a:extLst>
          </p:cNvPr>
          <p:cNvSpPr txBox="1"/>
          <p:nvPr/>
        </p:nvSpPr>
        <p:spPr>
          <a:xfrm>
            <a:off x="409073" y="0"/>
            <a:ext cx="861461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Gross profit is the profit that a company makes after deducting all the costs made after selling services and services to the customers. Hershey's Gross profit in the following years include;</a:t>
            </a:r>
          </a:p>
          <a:p>
            <a:r>
              <a:rPr lang="en-US" sz="2800" dirty="0">
                <a:solidFill>
                  <a:srgbClr val="FF0000"/>
                </a:solidFill>
              </a:rPr>
              <a:t>2017</a:t>
            </a:r>
          </a:p>
          <a:p>
            <a:r>
              <a:rPr lang="en-US" sz="2800" dirty="0"/>
              <a:t>7,515,426 $</a:t>
            </a:r>
          </a:p>
          <a:p>
            <a:r>
              <a:rPr lang="en-US" sz="2800" dirty="0"/>
              <a:t>(4,070,907) $</a:t>
            </a:r>
          </a:p>
          <a:p>
            <a:r>
              <a:rPr lang="en-US" sz="2800" dirty="0"/>
              <a:t>3,444,519 $</a:t>
            </a:r>
          </a:p>
          <a:p>
            <a:r>
              <a:rPr lang="en-US" sz="2800" dirty="0">
                <a:solidFill>
                  <a:srgbClr val="FF0000"/>
                </a:solidFill>
              </a:rPr>
              <a:t>2016</a:t>
            </a:r>
          </a:p>
          <a:p>
            <a:r>
              <a:rPr lang="en-US" sz="2800" dirty="0"/>
              <a:t>7,440,181 $</a:t>
            </a:r>
          </a:p>
          <a:p>
            <a:r>
              <a:rPr lang="en-US" sz="2800" dirty="0"/>
              <a:t>(4,282,290) $</a:t>
            </a:r>
          </a:p>
          <a:p>
            <a:r>
              <a:rPr lang="en-US" sz="2800" dirty="0"/>
              <a:t>3,157,891 $</a:t>
            </a:r>
          </a:p>
          <a:p>
            <a:r>
              <a:rPr lang="en-US" sz="2800" dirty="0">
                <a:solidFill>
                  <a:srgbClr val="FF0000"/>
                </a:solidFill>
              </a:rPr>
              <a:t>2015</a:t>
            </a:r>
          </a:p>
          <a:p>
            <a:r>
              <a:rPr lang="en-US" sz="2800" dirty="0"/>
              <a:t>7,386,626</a:t>
            </a:r>
          </a:p>
          <a:p>
            <a:r>
              <a:rPr lang="en-US" sz="2800" dirty="0"/>
              <a:t>(4,003,951)</a:t>
            </a:r>
          </a:p>
          <a:p>
            <a:r>
              <a:rPr lang="en-US" sz="2800" dirty="0"/>
              <a:t>3,382,675</a:t>
            </a:r>
          </a:p>
        </p:txBody>
      </p:sp>
    </p:spTree>
    <p:extLst>
      <p:ext uri="{BB962C8B-B14F-4D97-AF65-F5344CB8AC3E}">
        <p14:creationId xmlns:p14="http://schemas.microsoft.com/office/powerpoint/2010/main" val="530860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58DF58-7952-44EF-8C30-3E19F5EE3F9D}"/>
              </a:ext>
            </a:extLst>
          </p:cNvPr>
          <p:cNvSpPr txBox="1"/>
          <p:nvPr/>
        </p:nvSpPr>
        <p:spPr>
          <a:xfrm>
            <a:off x="529389" y="577516"/>
            <a:ext cx="724301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accent6">
                    <a:lumMod val="50000"/>
                  </a:schemeClr>
                </a:solidFill>
              </a:rPr>
              <a:t>Hershey association with Shanghai Golden Monkey(SGM) acquisition increased expenses by the dollars below:</a:t>
            </a:r>
          </a:p>
          <a:p>
            <a:r>
              <a:rPr lang="en-US" sz="3600" dirty="0">
                <a:solidFill>
                  <a:srgbClr val="FF0000"/>
                </a:solidFill>
              </a:rPr>
              <a:t>2017</a:t>
            </a:r>
          </a:p>
          <a:p>
            <a:r>
              <a:rPr lang="en-US" sz="3600" dirty="0">
                <a:solidFill>
                  <a:srgbClr val="FF0000"/>
                </a:solidFill>
              </a:rPr>
              <a:t>$280.8 M</a:t>
            </a:r>
          </a:p>
          <a:p>
            <a:endParaRPr lang="en-US" sz="3600" dirty="0">
              <a:solidFill>
                <a:srgbClr val="FF0000"/>
              </a:solidFill>
            </a:endParaRPr>
          </a:p>
          <a:p>
            <a:r>
              <a:rPr lang="en-US" sz="3600" dirty="0">
                <a:solidFill>
                  <a:srgbClr val="FF0000"/>
                </a:solidFill>
              </a:rPr>
              <a:t>2017</a:t>
            </a:r>
          </a:p>
          <a:p>
            <a:r>
              <a:rPr lang="en-US" sz="3600" dirty="0">
                <a:solidFill>
                  <a:srgbClr val="FF0000"/>
                </a:solidFill>
              </a:rPr>
              <a:t>$208.7 M</a:t>
            </a:r>
          </a:p>
        </p:txBody>
      </p:sp>
    </p:spTree>
    <p:extLst>
      <p:ext uri="{BB962C8B-B14F-4D97-AF65-F5344CB8AC3E}">
        <p14:creationId xmlns:p14="http://schemas.microsoft.com/office/powerpoint/2010/main" val="3591469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17FF40-BC38-49B8-BD4B-9875E7204F16}"/>
              </a:ext>
            </a:extLst>
          </p:cNvPr>
          <p:cNvSpPr txBox="1"/>
          <p:nvPr/>
        </p:nvSpPr>
        <p:spPr>
          <a:xfrm>
            <a:off x="457200" y="335845"/>
            <a:ext cx="880711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Arial Black" panose="020B0A04020102020204" pitchFamily="34" charset="0"/>
              </a:rPr>
              <a:t>In July 2018 Hershey sold SGM and made the following money;</a:t>
            </a:r>
          </a:p>
          <a:p>
            <a:endParaRPr lang="en-US" sz="3600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r>
              <a:rPr lang="en-US" sz="3600" dirty="0">
                <a:solidFill>
                  <a:srgbClr val="00B050"/>
                </a:solidFill>
                <a:latin typeface="Arial Black" panose="020B0A04020102020204" pitchFamily="34" charset="0"/>
              </a:rPr>
              <a:t>2017</a:t>
            </a:r>
          </a:p>
          <a:p>
            <a:r>
              <a:rPr lang="en-US" sz="3600" dirty="0">
                <a:solidFill>
                  <a:srgbClr val="00B050"/>
                </a:solidFill>
                <a:latin typeface="Arial Black" panose="020B0A04020102020204" pitchFamily="34" charset="0"/>
              </a:rPr>
              <a:t>$2,661,628.00</a:t>
            </a:r>
          </a:p>
          <a:p>
            <a:endParaRPr lang="en-US" sz="3600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r>
              <a:rPr lang="en-US" sz="3600" dirty="0">
                <a:solidFill>
                  <a:srgbClr val="00B050"/>
                </a:solidFill>
                <a:latin typeface="Arial Black" panose="020B0A04020102020204" pitchFamily="34" charset="0"/>
              </a:rPr>
              <a:t>2016</a:t>
            </a:r>
          </a:p>
          <a:p>
            <a:r>
              <a:rPr lang="en-US" sz="3600" dirty="0">
                <a:solidFill>
                  <a:srgbClr val="00B050"/>
                </a:solidFill>
                <a:latin typeface="Arial Black" panose="020B0A04020102020204" pitchFamily="34" charset="0"/>
              </a:rPr>
              <a:t>$2,437,847.00</a:t>
            </a:r>
          </a:p>
          <a:p>
            <a:endParaRPr lang="en-US" sz="3600" dirty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r>
              <a:rPr lang="en-US" sz="3600" dirty="0">
                <a:solidFill>
                  <a:srgbClr val="00B050"/>
                </a:solidFill>
                <a:latin typeface="Arial Black" panose="020B0A04020102020204" pitchFamily="34" charset="0"/>
              </a:rPr>
              <a:t>2015</a:t>
            </a:r>
          </a:p>
          <a:p>
            <a:r>
              <a:rPr lang="en-US" sz="3600" dirty="0">
                <a:solidFill>
                  <a:srgbClr val="00B050"/>
                </a:solidFill>
                <a:latin typeface="Arial Black" panose="020B0A04020102020204" pitchFamily="34" charset="0"/>
              </a:rPr>
              <a:t>$2,869,724.00</a:t>
            </a:r>
          </a:p>
        </p:txBody>
      </p:sp>
    </p:spTree>
    <p:extLst>
      <p:ext uri="{BB962C8B-B14F-4D97-AF65-F5344CB8AC3E}">
        <p14:creationId xmlns:p14="http://schemas.microsoft.com/office/powerpoint/2010/main" val="1052922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5C3736-6A59-493C-81CA-22E6D44E7953}"/>
              </a:ext>
            </a:extLst>
          </p:cNvPr>
          <p:cNvSpPr txBox="1"/>
          <p:nvPr/>
        </p:nvSpPr>
        <p:spPr>
          <a:xfrm>
            <a:off x="842211" y="649705"/>
            <a:ext cx="97215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Net Income/EPS :The Hershey Company net income which is the money that a company makes is as follows;</a:t>
            </a:r>
          </a:p>
          <a:p>
            <a:endParaRPr lang="en-US" sz="3200" b="1" dirty="0"/>
          </a:p>
          <a:p>
            <a:r>
              <a:rPr lang="en-US" sz="3200" b="1" dirty="0">
                <a:solidFill>
                  <a:schemeClr val="accent6"/>
                </a:solidFill>
              </a:rPr>
              <a:t>2016 Net Income increased by  40%</a:t>
            </a:r>
          </a:p>
          <a:p>
            <a:r>
              <a:rPr lang="en-US" sz="3200" b="1" dirty="0">
                <a:solidFill>
                  <a:schemeClr val="accent6"/>
                </a:solidFill>
              </a:rPr>
              <a:t>2017 Net Income increased by 9%</a:t>
            </a:r>
          </a:p>
          <a:p>
            <a:endParaRPr lang="en-US" sz="3200" b="1" dirty="0">
              <a:solidFill>
                <a:schemeClr val="accent6"/>
              </a:solidFill>
            </a:endParaRPr>
          </a:p>
          <a:p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</a:rPr>
              <a:t>2015 Net Income=$512,951</a:t>
            </a:r>
          </a:p>
          <a:p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</a:rPr>
              <a:t>2016 Net Income=$720,044</a:t>
            </a:r>
          </a:p>
          <a:p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</a:rPr>
              <a:t>2017 Net Income=$782,981</a:t>
            </a:r>
          </a:p>
        </p:txBody>
      </p:sp>
    </p:spTree>
    <p:extLst>
      <p:ext uri="{BB962C8B-B14F-4D97-AF65-F5344CB8AC3E}">
        <p14:creationId xmlns:p14="http://schemas.microsoft.com/office/powerpoint/2010/main" val="3353878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2FB824-6858-4282-9D70-98CC30231DC1}"/>
              </a:ext>
            </a:extLst>
          </p:cNvPr>
          <p:cNvSpPr txBox="1"/>
          <p:nvPr/>
        </p:nvSpPr>
        <p:spPr>
          <a:xfrm>
            <a:off x="481263" y="697832"/>
            <a:ext cx="81092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Overall Cash Flow of Hershey that includes the money that was made in these two years.</a:t>
            </a:r>
          </a:p>
          <a:p>
            <a:endParaRPr lang="en-US" sz="3600" dirty="0">
              <a:latin typeface="Arial Black" panose="020B0A04020102020204" pitchFamily="34" charset="0"/>
            </a:endParaRPr>
          </a:p>
          <a:p>
            <a:r>
              <a:rPr lang="en-US" sz="3600" dirty="0">
                <a:latin typeface="Arial Black" panose="020B0A04020102020204" pitchFamily="34" charset="0"/>
              </a:rPr>
              <a:t>2016-$296,967 M</a:t>
            </a:r>
          </a:p>
          <a:p>
            <a:endParaRPr lang="en-US" sz="3600" dirty="0">
              <a:latin typeface="Arial Black" panose="020B0A04020102020204" pitchFamily="34" charset="0"/>
            </a:endParaRPr>
          </a:p>
          <a:p>
            <a:r>
              <a:rPr lang="en-US" sz="3600" dirty="0">
                <a:latin typeface="Arial Black" panose="020B0A04020102020204" pitchFamily="34" charset="0"/>
              </a:rPr>
              <a:t>2017-$380,179 M</a:t>
            </a:r>
          </a:p>
        </p:txBody>
      </p:sp>
    </p:spTree>
    <p:extLst>
      <p:ext uri="{BB962C8B-B14F-4D97-AF65-F5344CB8AC3E}">
        <p14:creationId xmlns:p14="http://schemas.microsoft.com/office/powerpoint/2010/main" val="852095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2FA6E4-30EF-4AE8-9286-B473C39CBD8E}"/>
              </a:ext>
            </a:extLst>
          </p:cNvPr>
          <p:cNvSpPr txBox="1"/>
          <p:nvPr/>
        </p:nvSpPr>
        <p:spPr>
          <a:xfrm>
            <a:off x="1491916" y="1268053"/>
            <a:ext cx="75558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Hershey Cash and Cash Equivalents</a:t>
            </a:r>
          </a:p>
          <a:p>
            <a:endParaRPr lang="en-US" sz="2800" dirty="0">
              <a:latin typeface="Arial Black" panose="020B0A04020102020204" pitchFamily="34" charset="0"/>
            </a:endParaRPr>
          </a:p>
          <a:p>
            <a:r>
              <a:rPr lang="en-US" sz="2800" dirty="0">
                <a:latin typeface="Arial Black" panose="020B0A04020102020204" pitchFamily="34" charset="0"/>
              </a:rPr>
              <a:t>2017=380,179</a:t>
            </a:r>
          </a:p>
          <a:p>
            <a:endParaRPr lang="en-US" sz="2800" dirty="0">
              <a:latin typeface="Arial Black" panose="020B0A04020102020204" pitchFamily="34" charset="0"/>
            </a:endParaRPr>
          </a:p>
          <a:p>
            <a:r>
              <a:rPr lang="en-US" sz="2800" dirty="0">
                <a:latin typeface="Arial Black" panose="020B0A04020102020204" pitchFamily="34" charset="0"/>
              </a:rPr>
              <a:t>2016=296,967</a:t>
            </a:r>
          </a:p>
        </p:txBody>
      </p:sp>
    </p:spTree>
    <p:extLst>
      <p:ext uri="{BB962C8B-B14F-4D97-AF65-F5344CB8AC3E}">
        <p14:creationId xmlns:p14="http://schemas.microsoft.com/office/powerpoint/2010/main" val="2308198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44E304-B15D-411F-A3DA-AA1F14C5AC42}"/>
              </a:ext>
            </a:extLst>
          </p:cNvPr>
          <p:cNvSpPr txBox="1"/>
          <p:nvPr/>
        </p:nvSpPr>
        <p:spPr>
          <a:xfrm>
            <a:off x="216568" y="649705"/>
            <a:ext cx="909587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This company is employing around 14.000 people all over the world. </a:t>
            </a:r>
          </a:p>
          <a:p>
            <a:r>
              <a:rPr lang="en-US" sz="4000" dirty="0">
                <a:solidFill>
                  <a:srgbClr val="C00000"/>
                </a:solidFill>
              </a:rPr>
              <a:t>It is currently  having a ratio of $96 for every $1 of all the assets to pay for the liabilities.</a:t>
            </a:r>
          </a:p>
        </p:txBody>
      </p:sp>
    </p:spTree>
    <p:extLst>
      <p:ext uri="{BB962C8B-B14F-4D97-AF65-F5344CB8AC3E}">
        <p14:creationId xmlns:p14="http://schemas.microsoft.com/office/powerpoint/2010/main" val="3578415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E53844-3FDB-4900-ACBC-4D4BB52FD96E}"/>
              </a:ext>
            </a:extLst>
          </p:cNvPr>
          <p:cNvSpPr/>
          <p:nvPr/>
        </p:nvSpPr>
        <p:spPr>
          <a:xfrm>
            <a:off x="2614863" y="428178"/>
            <a:ext cx="6096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Year	Hershey Annual   Revenue(Millions of US $)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2018	$7,791.00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2017	$7,515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2016	$7,440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2015	$7,387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2014	$7,422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2013	$7,146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2012	$6,644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2011	$6,081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2010	$5,671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2009	$5,299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2008	$5,133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2007	$4,947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2006	$4,944 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2005	$4,820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74A56A-F38C-4FF7-AD95-FFF35645A922}"/>
              </a:ext>
            </a:extLst>
          </p:cNvPr>
          <p:cNvSpPr txBox="1"/>
          <p:nvPr/>
        </p:nvSpPr>
        <p:spPr>
          <a:xfrm>
            <a:off x="6352674" y="2310063"/>
            <a:ext cx="46923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The total amount of money made in Hershey company for the last 10 years and more. We can see the company improving and making a lot of profits each year.</a:t>
            </a:r>
          </a:p>
        </p:txBody>
      </p:sp>
    </p:spTree>
    <p:extLst>
      <p:ext uri="{BB962C8B-B14F-4D97-AF65-F5344CB8AC3E}">
        <p14:creationId xmlns:p14="http://schemas.microsoft.com/office/powerpoint/2010/main" val="35820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413</Words>
  <Application>Microsoft Office PowerPoint</Application>
  <PresentationFormat>Widescreen</PresentationFormat>
  <Paragraphs>78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JOYCE</dc:creator>
  <cp:lastModifiedBy>JOYCE</cp:lastModifiedBy>
  <cp:revision>16</cp:revision>
  <dcterms:created xsi:type="dcterms:W3CDTF">2019-11-29T17:40:38Z</dcterms:created>
  <dcterms:modified xsi:type="dcterms:W3CDTF">2019-11-30T18:08:27Z</dcterms:modified>
</cp:coreProperties>
</file>