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67" r:id="rId3"/>
    <p:sldId id="266" r:id="rId4"/>
    <p:sldId id="257" r:id="rId5"/>
    <p:sldId id="258" r:id="rId6"/>
    <p:sldId id="259" r:id="rId7"/>
    <p:sldId id="270" r:id="rId8"/>
    <p:sldId id="260" r:id="rId9"/>
    <p:sldId id="261" r:id="rId10"/>
    <p:sldId id="271" r:id="rId11"/>
    <p:sldId id="262" r:id="rId12"/>
    <p:sldId id="273" r:id="rId13"/>
    <p:sldId id="263" r:id="rId14"/>
    <p:sldId id="265"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F51334-7F61-45C6-8D4A-C7EC712308AB}" type="datetimeFigureOut">
              <a:rPr lang="en-US" smtClean="0"/>
              <a:t>2020-03-02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FC5886-0E48-43B9-8BBE-30217302442B}" type="slidenum">
              <a:rPr lang="en-US" smtClean="0"/>
              <a:t>‹#›</a:t>
            </a:fld>
            <a:endParaRPr lang="en-US"/>
          </a:p>
        </p:txBody>
      </p:sp>
    </p:spTree>
    <p:extLst>
      <p:ext uri="{BB962C8B-B14F-4D97-AF65-F5344CB8AC3E}">
        <p14:creationId xmlns:p14="http://schemas.microsoft.com/office/powerpoint/2010/main" val="871073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FC5886-0E48-43B9-8BBE-30217302442B}" type="slidenum">
              <a:rPr lang="en-US" smtClean="0"/>
              <a:t>15</a:t>
            </a:fld>
            <a:endParaRPr lang="en-US"/>
          </a:p>
        </p:txBody>
      </p:sp>
    </p:spTree>
    <p:extLst>
      <p:ext uri="{BB962C8B-B14F-4D97-AF65-F5344CB8AC3E}">
        <p14:creationId xmlns:p14="http://schemas.microsoft.com/office/powerpoint/2010/main" val="1688041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2647086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2082718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632361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72CEE15-803F-47F2-AF6E-4942F13EC35D}" type="datetimeFigureOut">
              <a:rPr lang="en-US" smtClean="0"/>
              <a:t>2020-03-02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353604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72CEE15-803F-47F2-AF6E-4942F13EC35D}" type="datetimeFigureOut">
              <a:rPr lang="en-US" smtClean="0"/>
              <a:t>2020-03-02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543089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2CEE15-803F-47F2-AF6E-4942F13EC35D}" type="datetimeFigureOut">
              <a:rPr lang="en-US" smtClean="0"/>
              <a:t>2020-03-02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3159825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2CEE15-803F-47F2-AF6E-4942F13EC35D}" type="datetimeFigureOut">
              <a:rPr lang="en-US" smtClean="0"/>
              <a:t>2020-03-02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98817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2CEE15-803F-47F2-AF6E-4942F13EC35D}" type="datetimeFigureOut">
              <a:rPr lang="en-US" smtClean="0"/>
              <a:t>2020-03-02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77554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2CEE15-803F-47F2-AF6E-4942F13EC35D}" type="datetimeFigureOut">
              <a:rPr lang="en-US" smtClean="0"/>
              <a:t>2020-03-02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1781995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4141390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2CEE15-803F-47F2-AF6E-4942F13EC35D}" type="datetimeFigureOut">
              <a:rPr lang="en-US" smtClean="0"/>
              <a:t>2020-03-02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3580C-CA6B-4EE9-8493-AD64F9DCDC1B}" type="slidenum">
              <a:rPr lang="en-US" smtClean="0"/>
              <a:t>‹#›</a:t>
            </a:fld>
            <a:endParaRPr lang="en-US"/>
          </a:p>
        </p:txBody>
      </p:sp>
    </p:spTree>
    <p:extLst>
      <p:ext uri="{BB962C8B-B14F-4D97-AF65-F5344CB8AC3E}">
        <p14:creationId xmlns:p14="http://schemas.microsoft.com/office/powerpoint/2010/main" val="4116510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CEE15-803F-47F2-AF6E-4942F13EC35D}" type="datetimeFigureOut">
              <a:rPr lang="en-US" smtClean="0"/>
              <a:t>2020-03-02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3580C-CA6B-4EE9-8493-AD64F9DCDC1B}" type="slidenum">
              <a:rPr lang="en-US" smtClean="0"/>
              <a:t>‹#›</a:t>
            </a:fld>
            <a:endParaRPr lang="en-US"/>
          </a:p>
        </p:txBody>
      </p:sp>
    </p:spTree>
    <p:extLst>
      <p:ext uri="{BB962C8B-B14F-4D97-AF65-F5344CB8AC3E}">
        <p14:creationId xmlns:p14="http://schemas.microsoft.com/office/powerpoint/2010/main" val="472071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imdb.com/title/tt0172495/"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ourpastimes.com/greek-drama-vs-modern-movies-12531250.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838200"/>
            <a:ext cx="7696200" cy="3733800"/>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sz="2200" dirty="0" smtClean="0">
                <a:latin typeface="Times New Roman" pitchFamily="18" charset="0"/>
                <a:cs typeface="Times New Roman" pitchFamily="18" charset="0"/>
              </a:rPr>
              <a:t>Student’s Name</a:t>
            </a:r>
            <a:br>
              <a:rPr lang="en-US" sz="2200" dirty="0" smtClean="0">
                <a:latin typeface="Times New Roman" pitchFamily="18" charset="0"/>
                <a:cs typeface="Times New Roman" pitchFamily="18" charset="0"/>
              </a:rPr>
            </a:br>
            <a:r>
              <a:rPr lang="en-US" sz="2200" dirty="0" smtClean="0">
                <a:latin typeface="Times New Roman" pitchFamily="18" charset="0"/>
                <a:cs typeface="Times New Roman" pitchFamily="18" charset="0"/>
              </a:rPr>
              <a:t>Institutional Affiliation</a:t>
            </a:r>
            <a:r>
              <a:rPr lang="en-US" dirty="0" smtClean="0"/>
              <a:t/>
            </a:r>
            <a:br>
              <a:rPr lang="en-US" dirty="0" smtClean="0"/>
            </a:br>
            <a:endParaRPr lang="en-US" dirty="0"/>
          </a:p>
        </p:txBody>
      </p:sp>
      <p:sp>
        <p:nvSpPr>
          <p:cNvPr id="3" name="Subtitle 2"/>
          <p:cNvSpPr>
            <a:spLocks noGrp="1"/>
          </p:cNvSpPr>
          <p:nvPr>
            <p:ph type="subTitle" idx="1"/>
          </p:nvPr>
        </p:nvSpPr>
        <p:spPr>
          <a:xfrm>
            <a:off x="1371600" y="3886200"/>
            <a:ext cx="6400800" cy="2819400"/>
          </a:xfrm>
        </p:spPr>
        <p:txBody>
          <a:bodyPr>
            <a:normAutofit/>
          </a:bodyPr>
          <a:lstStyle/>
          <a:p>
            <a:pPr algn="l"/>
            <a:r>
              <a:rPr lang="en-US" dirty="0" smtClean="0"/>
              <a:t>.</a:t>
            </a:r>
          </a:p>
          <a:p>
            <a:pPr marL="457200" indent="-457200" algn="l">
              <a:buFont typeface="Wingdings" pitchFamily="2" charset="2"/>
              <a:buChar char="Ø"/>
            </a:pPr>
            <a:endParaRPr lang="en-US" dirty="0" smtClean="0"/>
          </a:p>
          <a:p>
            <a:pPr marL="457200" indent="-457200" algn="l">
              <a:buFont typeface="Wingdings" pitchFamily="2" charset="2"/>
              <a:buChar char="Ø"/>
            </a:pPr>
            <a:endParaRPr lang="en-US" dirty="0"/>
          </a:p>
        </p:txBody>
      </p:sp>
    </p:spTree>
    <p:extLst>
      <p:ext uri="{BB962C8B-B14F-4D97-AF65-F5344CB8AC3E}">
        <p14:creationId xmlns:p14="http://schemas.microsoft.com/office/powerpoint/2010/main" val="2525163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General </a:t>
            </a:r>
            <a:r>
              <a:rPr lang="en-US" sz="3200" dirty="0">
                <a:latin typeface="Times New Roman" pitchFamily="18" charset="0"/>
                <a:cs typeface="Times New Roman" pitchFamily="18" charset="0"/>
              </a:rPr>
              <a:t>M</a:t>
            </a:r>
            <a:r>
              <a:rPr lang="en-US" sz="3200" dirty="0" smtClean="0">
                <a:latin typeface="Times New Roman" pitchFamily="18" charset="0"/>
                <a:cs typeface="Times New Roman" pitchFamily="18" charset="0"/>
              </a:rPr>
              <a:t>aximus</a:t>
            </a:r>
            <a:endParaRPr lang="en-US" sz="3200" dirty="0">
              <a:latin typeface="Times New Roman" pitchFamily="18" charset="0"/>
              <a:cs typeface="Times New Roman" pitchFamily="18" charset="0"/>
            </a:endParaRPr>
          </a:p>
        </p:txBody>
      </p:sp>
      <p:sp>
        <p:nvSpPr>
          <p:cNvPr id="4" name="Content Placeholder 3"/>
          <p:cNvSpPr>
            <a:spLocks noGrp="1"/>
          </p:cNvSpPr>
          <p:nvPr>
            <p:ph idx="1"/>
          </p:nvPr>
        </p:nvSpPr>
        <p:spPr/>
        <p:txBody>
          <a:bodyPr/>
          <a:lstStyle/>
          <a:p>
            <a:pPr marL="0" indent="0">
              <a:buNone/>
            </a:pPr>
            <a:r>
              <a:rPr lang="en-US" dirty="0" smtClean="0"/>
              <a:t>Gladiator,2000</a:t>
            </a:r>
            <a:endParaRPr lang="en-US" dirty="0"/>
          </a:p>
        </p:txBody>
      </p:sp>
      <p:pic>
        <p:nvPicPr>
          <p:cNvPr id="7171" name="Picture 3" descr="C:\Users\KELVIN\Downloads\4431bd4cc9381ba8fe482e83367f3a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362200"/>
            <a:ext cx="48006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922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latin typeface="Times New Roman" pitchFamily="18" charset="0"/>
                <a:cs typeface="Times New Roman" pitchFamily="18" charset="0"/>
              </a:rPr>
              <a:t>I</a:t>
            </a:r>
            <a:r>
              <a:rPr lang="en-US" sz="3200" dirty="0" smtClean="0">
                <a:latin typeface="Times New Roman" pitchFamily="18" charset="0"/>
                <a:cs typeface="Times New Roman" pitchFamily="18" charset="0"/>
              </a:rPr>
              <a:t>ntroduction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latin typeface="Times New Roman" pitchFamily="18" charset="0"/>
                <a:cs typeface="Times New Roman" pitchFamily="18" charset="0"/>
              </a:rPr>
              <a:t>Gladiator is an historical film based on real events that happened in the roman empire.</a:t>
            </a:r>
          </a:p>
          <a:p>
            <a:pPr algn="just">
              <a:buFont typeface="Wingdings" pitchFamily="2" charset="2"/>
              <a:buChar char="Ø"/>
            </a:pPr>
            <a:r>
              <a:rPr lang="en-US" dirty="0" smtClean="0">
                <a:latin typeface="Times New Roman" pitchFamily="18" charset="0"/>
                <a:cs typeface="Times New Roman" pitchFamily="18" charset="0"/>
              </a:rPr>
              <a:t>It features Maximus a powerful roman soldier who exact revenge against an empire that murdered his family and sent him into slavery. </a:t>
            </a:r>
          </a:p>
          <a:p>
            <a:pPr algn="just">
              <a:buFont typeface="Wingdings" pitchFamily="2" charset="2"/>
              <a:buChar char="Ø"/>
            </a:pPr>
            <a:r>
              <a:rPr lang="en-US" dirty="0" smtClean="0">
                <a:latin typeface="Times New Roman" pitchFamily="18" charset="0"/>
                <a:cs typeface="Times New Roman" pitchFamily="18" charset="0"/>
              </a:rPr>
              <a:t>In the beginning Commodus is angered by his father who chooses Maximus to be his heir.</a:t>
            </a:r>
          </a:p>
          <a:p>
            <a:pPr marL="0" indent="0">
              <a:buNone/>
            </a:pPr>
            <a:endParaRPr lang="en-US" dirty="0"/>
          </a:p>
        </p:txBody>
      </p:sp>
    </p:spTree>
    <p:extLst>
      <p:ext uri="{BB962C8B-B14F-4D97-AF65-F5344CB8AC3E}">
        <p14:creationId xmlns:p14="http://schemas.microsoft.com/office/powerpoint/2010/main" val="1639348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latin typeface="Times New Roman" pitchFamily="18" charset="0"/>
                <a:cs typeface="Times New Roman" pitchFamily="18" charset="0"/>
              </a:rPr>
              <a:t>He kills his father and order death of Maximus's </a:t>
            </a:r>
            <a:r>
              <a:rPr lang="en-US" dirty="0" smtClean="0">
                <a:latin typeface="Times New Roman" pitchFamily="18" charset="0"/>
                <a:cs typeface="Times New Roman" pitchFamily="18" charset="0"/>
              </a:rPr>
              <a:t>family</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His popularity in the gladiator arena is a threat to the reigning emperor.</a:t>
            </a:r>
          </a:p>
          <a:p>
            <a:pPr algn="just">
              <a:buFont typeface="Wingdings" pitchFamily="2" charset="2"/>
              <a:buChar char="Ø"/>
            </a:pPr>
            <a:r>
              <a:rPr lang="en-US" dirty="0" smtClean="0">
                <a:latin typeface="Times New Roman" pitchFamily="18" charset="0"/>
                <a:cs typeface="Times New Roman" pitchFamily="18" charset="0"/>
              </a:rPr>
              <a:t>In my view the film lacks accuracy and does not exhibit real event that occurred in the </a:t>
            </a:r>
            <a:r>
              <a:rPr lang="en-US" dirty="0" smtClean="0">
                <a:latin typeface="Times New Roman" pitchFamily="18" charset="0"/>
                <a:cs typeface="Times New Roman" pitchFamily="18" charset="0"/>
              </a:rPr>
              <a:t>Roman </a:t>
            </a:r>
            <a:r>
              <a:rPr lang="en-US" dirty="0" smtClean="0">
                <a:latin typeface="Times New Roman" pitchFamily="18" charset="0"/>
                <a:cs typeface="Times New Roman" pitchFamily="18" charset="0"/>
              </a:rPr>
              <a:t>empire.</a:t>
            </a:r>
          </a:p>
          <a:p>
            <a:pPr>
              <a:buFont typeface="Wingdings" pitchFamily="2" charset="2"/>
              <a:buChar char="Ø"/>
            </a:pPr>
            <a:endParaRPr lang="en-US" dirty="0"/>
          </a:p>
        </p:txBody>
      </p:sp>
    </p:spTree>
    <p:extLst>
      <p:ext uri="{BB962C8B-B14F-4D97-AF65-F5344CB8AC3E}">
        <p14:creationId xmlns:p14="http://schemas.microsoft.com/office/powerpoint/2010/main" val="971638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latin typeface="Times New Roman" pitchFamily="18" charset="0"/>
                <a:cs typeface="Times New Roman" pitchFamily="18" charset="0"/>
              </a:rPr>
              <a:t>There is no evidence that emperor’s son had any political differences with his father.</a:t>
            </a:r>
          </a:p>
          <a:p>
            <a:pPr algn="just">
              <a:buFont typeface="Wingdings" pitchFamily="2" charset="2"/>
              <a:buChar char="Ø"/>
            </a:pPr>
            <a:r>
              <a:rPr lang="en-US" dirty="0" smtClean="0">
                <a:latin typeface="Times New Roman" pitchFamily="18" charset="0"/>
                <a:cs typeface="Times New Roman" pitchFamily="18" charset="0"/>
              </a:rPr>
              <a:t>Besides, it was not common for an emperor to choose a roman soldier as his successor as indicated in the film.</a:t>
            </a:r>
          </a:p>
          <a:p>
            <a:pPr algn="just">
              <a:buFont typeface="Wingdings" pitchFamily="2" charset="2"/>
              <a:buChar char="Ø"/>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roman emperor had appointed his son as successor long before he </a:t>
            </a:r>
            <a:r>
              <a:rPr lang="en-US" dirty="0" smtClean="0">
                <a:latin typeface="Times New Roman" pitchFamily="18" charset="0"/>
                <a:cs typeface="Times New Roman" pitchFamily="18" charset="0"/>
              </a:rPr>
              <a:t>died</a:t>
            </a:r>
            <a:r>
              <a:rPr lang="en-US" dirty="0"/>
              <a:t>,</a:t>
            </a:r>
            <a:r>
              <a:rPr lang="en-US" dirty="0" smtClean="0"/>
              <a:t>(Greenberg et al,101).</a:t>
            </a:r>
            <a:endParaRPr lang="en-US" dirty="0"/>
          </a:p>
        </p:txBody>
      </p:sp>
    </p:spTree>
    <p:extLst>
      <p:ext uri="{BB962C8B-B14F-4D97-AF65-F5344CB8AC3E}">
        <p14:creationId xmlns:p14="http://schemas.microsoft.com/office/powerpoint/2010/main" val="2840110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just">
              <a:buFont typeface="Wingdings" pitchFamily="2" charset="2"/>
              <a:buChar char="Ø"/>
            </a:pPr>
            <a:r>
              <a:rPr lang="en-US" dirty="0" smtClean="0">
                <a:latin typeface="Times New Roman" pitchFamily="18" charset="0"/>
                <a:cs typeface="Times New Roman" pitchFamily="18" charset="0"/>
              </a:rPr>
              <a:t>The roman emperor died in Vienna while the film indicate that he died in Germania during a political campaign. </a:t>
            </a:r>
          </a:p>
          <a:p>
            <a:pPr algn="just">
              <a:buFont typeface="Wingdings" pitchFamily="2" charset="2"/>
              <a:buChar char="Ø"/>
            </a:pPr>
            <a:r>
              <a:rPr lang="en-US" dirty="0" smtClean="0">
                <a:latin typeface="Times New Roman" pitchFamily="18" charset="0"/>
                <a:cs typeface="Times New Roman" pitchFamily="18" charset="0"/>
              </a:rPr>
              <a:t>The film indicate that the emperor was killed by his son which may not be true based on historical documents.</a:t>
            </a:r>
          </a:p>
          <a:p>
            <a:pPr algn="just">
              <a:buFont typeface="Wingdings" pitchFamily="2" charset="2"/>
              <a:buChar char="Ø"/>
            </a:pPr>
            <a:r>
              <a:rPr lang="en-US" dirty="0" smtClean="0">
                <a:latin typeface="Times New Roman" pitchFamily="18" charset="0"/>
                <a:cs typeface="Times New Roman" pitchFamily="18" charset="0"/>
              </a:rPr>
              <a:t>It is difficult to know what exactly occurred in this era as some books indicate that Romans suffered under Commodus reign.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1788448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Gradiator Fight. </a:t>
            </a:r>
            <a:endParaRPr lang="en-US" dirty="0"/>
          </a:p>
        </p:txBody>
      </p:sp>
      <p:sp>
        <p:nvSpPr>
          <p:cNvPr id="3" name="Content Placeholder 2"/>
          <p:cNvSpPr>
            <a:spLocks noGrp="1"/>
          </p:cNvSpPr>
          <p:nvPr>
            <p:ph idx="1"/>
          </p:nvPr>
        </p:nvSpPr>
        <p:spPr/>
        <p:txBody>
          <a:bodyPr/>
          <a:lstStyle/>
          <a:p>
            <a:pPr marL="0" indent="0">
              <a:buNone/>
            </a:pPr>
            <a:r>
              <a:rPr lang="en-US" dirty="0" smtClean="0"/>
              <a:t>Gladiator,2000.</a:t>
            </a:r>
            <a:endParaRPr lang="en-US" dirty="0"/>
          </a:p>
        </p:txBody>
      </p:sp>
      <p:pic>
        <p:nvPicPr>
          <p:cNvPr id="5122" name="Picture 2" descr="C:\Users\KELVIN\Downloads\istockphoto-466821368-612x6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100" y="2209800"/>
            <a:ext cx="5410200" cy="3405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961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Autofit/>
          </a:bodyPr>
          <a:lstStyle/>
          <a:p>
            <a:pPr algn="just">
              <a:buFont typeface="Wingdings" pitchFamily="2" charset="2"/>
              <a:buChar char="Ø"/>
            </a:pPr>
            <a:r>
              <a:rPr lang="en-US" dirty="0" smtClean="0">
                <a:latin typeface="Times New Roman" pitchFamily="18" charset="0"/>
                <a:cs typeface="Times New Roman" pitchFamily="18" charset="0"/>
              </a:rPr>
              <a:t>In the historical roman empire contest in the gladiator arena did not lead to death as indicated in the </a:t>
            </a:r>
            <a:r>
              <a:rPr lang="en-US" dirty="0" smtClean="0">
                <a:latin typeface="Times New Roman" pitchFamily="18" charset="0"/>
                <a:cs typeface="Times New Roman" pitchFamily="18" charset="0"/>
              </a:rPr>
              <a:t>film ,(Capes,66).</a:t>
            </a: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As witnessed in the </a:t>
            </a:r>
            <a:r>
              <a:rPr lang="en-US" dirty="0" smtClean="0">
                <a:latin typeface="Times New Roman" pitchFamily="18" charset="0"/>
                <a:cs typeface="Times New Roman" pitchFamily="18" charset="0"/>
              </a:rPr>
              <a:t>sports </a:t>
            </a:r>
            <a:r>
              <a:rPr lang="en-US" dirty="0" smtClean="0">
                <a:latin typeface="Times New Roman" pitchFamily="18" charset="0"/>
                <a:cs typeface="Times New Roman" pitchFamily="18" charset="0"/>
              </a:rPr>
              <a:t>event today, gladiator games generated a lot of money thus mass killings of gladiator may not have happened </a:t>
            </a:r>
            <a:r>
              <a:rPr lang="en-US" dirty="0" smtClean="0">
                <a:latin typeface="Times New Roman" pitchFamily="18" charset="0"/>
                <a:cs typeface="Times New Roman" pitchFamily="18" charset="0"/>
              </a:rPr>
              <a:t>regularly.</a:t>
            </a: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The film does not show that gladiators were also used to sponsor products in the stadium during contest.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05921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dirty="0" smtClean="0">
                <a:latin typeface="Times New Roman" pitchFamily="18" charset="0"/>
                <a:cs typeface="Times New Roman" pitchFamily="18" charset="0"/>
              </a:rPr>
              <a:t>The film also shows the emperor’s son fighting Maximus on a one on one contest which may not be true for various reasons.</a:t>
            </a:r>
          </a:p>
          <a:p>
            <a:pPr>
              <a:buFont typeface="Wingdings" pitchFamily="2" charset="2"/>
              <a:buChar char="Ø"/>
            </a:pPr>
            <a:r>
              <a:rPr lang="en-US" dirty="0" smtClean="0">
                <a:latin typeface="Times New Roman" pitchFamily="18" charset="0"/>
                <a:cs typeface="Times New Roman" pitchFamily="18" charset="0"/>
              </a:rPr>
              <a:t>Firstly, the emperor’s did not die at the hand of Maximus as indicated in the film.</a:t>
            </a:r>
          </a:p>
          <a:p>
            <a:pPr>
              <a:buFont typeface="Wingdings" pitchFamily="2" charset="2"/>
              <a:buChar char="Ø"/>
            </a:pPr>
            <a:r>
              <a:rPr lang="en-US" dirty="0" smtClean="0">
                <a:latin typeface="Times New Roman" pitchFamily="18" charset="0"/>
                <a:cs typeface="Times New Roman" pitchFamily="18" charset="0"/>
              </a:rPr>
              <a:t>Secondly, Commodus did not participate in fights organized in the gladiator arena as shown in the film.</a:t>
            </a:r>
          </a:p>
          <a:p>
            <a:pPr marL="0" indent="0">
              <a:buNone/>
            </a:pPr>
            <a:endParaRPr lang="en-US" dirty="0" smtClean="0"/>
          </a:p>
          <a:p>
            <a:pPr>
              <a:buFont typeface="Wingdings" pitchFamily="2" charset="2"/>
              <a:buChar char="Ø"/>
            </a:pPr>
            <a:endParaRPr lang="en-US" dirty="0" smtClean="0"/>
          </a:p>
          <a:p>
            <a:pPr>
              <a:buFont typeface="Wingdings" pitchFamily="2" charset="2"/>
              <a:buChar char="Ø"/>
            </a:pPr>
            <a:endParaRPr lang="en-US" dirty="0"/>
          </a:p>
        </p:txBody>
      </p:sp>
    </p:spTree>
    <p:extLst>
      <p:ext uri="{BB962C8B-B14F-4D97-AF65-F5344CB8AC3E}">
        <p14:creationId xmlns:p14="http://schemas.microsoft.com/office/powerpoint/2010/main" val="3759979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325562"/>
          </a:xfrm>
        </p:spPr>
        <p:txBody>
          <a:bodyPr/>
          <a:lstStyle/>
          <a:p>
            <a:r>
              <a:rPr lang="en-US" dirty="0" smtClean="0"/>
              <a:t>Maximus fighting </a:t>
            </a:r>
            <a:r>
              <a:rPr lang="en-US" dirty="0"/>
              <a:t>C</a:t>
            </a:r>
            <a:r>
              <a:rPr lang="en-US" dirty="0" smtClean="0"/>
              <a:t>ommodus</a:t>
            </a:r>
            <a:endParaRPr lang="en-US" dirty="0"/>
          </a:p>
        </p:txBody>
      </p:sp>
      <p:sp>
        <p:nvSpPr>
          <p:cNvPr id="3" name="Content Placeholder 2"/>
          <p:cNvSpPr>
            <a:spLocks noGrp="1"/>
          </p:cNvSpPr>
          <p:nvPr>
            <p:ph idx="1"/>
          </p:nvPr>
        </p:nvSpPr>
        <p:spPr/>
        <p:txBody>
          <a:bodyPr/>
          <a:lstStyle/>
          <a:p>
            <a:pPr marL="0" indent="0">
              <a:buNone/>
            </a:pPr>
            <a:r>
              <a:rPr lang="en-US" dirty="0" smtClean="0"/>
              <a:t>Gladiator,2000.</a:t>
            </a:r>
            <a:endParaRPr lang="en-US" dirty="0"/>
          </a:p>
        </p:txBody>
      </p:sp>
      <p:pic>
        <p:nvPicPr>
          <p:cNvPr id="6147" name="Picture 3" descr="C:\Users\KELVIN\Downloads\Russell-Crowe-Gladiato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2438400"/>
            <a:ext cx="47244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5234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1600200"/>
            <a:ext cx="8305800" cy="5029200"/>
          </a:xfrm>
        </p:spPr>
        <p:txBody>
          <a:bodyPr>
            <a:noAutofit/>
          </a:bodyPr>
          <a:lstStyle/>
          <a:p>
            <a:pPr algn="just">
              <a:buFont typeface="Wingdings" pitchFamily="2" charset="2"/>
              <a:buChar char="Ø"/>
            </a:pPr>
            <a:r>
              <a:rPr lang="en-US" dirty="0" smtClean="0">
                <a:latin typeface="Times New Roman" pitchFamily="18" charset="0"/>
                <a:cs typeface="Times New Roman" pitchFamily="18" charset="0"/>
              </a:rPr>
              <a:t>The emperor’s son only fought with animals and crippled captives where he was assured of victory.</a:t>
            </a:r>
          </a:p>
          <a:p>
            <a:pPr algn="just">
              <a:buFont typeface="Wingdings" pitchFamily="2" charset="2"/>
              <a:buChar char="Ø"/>
            </a:pP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a:t>
            </a:r>
            <a:r>
              <a:rPr lang="en-US" dirty="0" smtClean="0">
                <a:latin typeface="Times New Roman" pitchFamily="18" charset="0"/>
                <a:cs typeface="Times New Roman" pitchFamily="18" charset="0"/>
              </a:rPr>
              <a:t>character of Maximus is based on powerful  soldier in the Aurelius' reign who declared himself the ruler shortly after thinking his boss was dead indicating </a:t>
            </a:r>
            <a:r>
              <a:rPr lang="en-US" dirty="0">
                <a:latin typeface="Times New Roman" pitchFamily="18" charset="0"/>
                <a:cs typeface="Times New Roman" pitchFamily="18" charset="0"/>
              </a:rPr>
              <a:t>a</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power </a:t>
            </a:r>
            <a:r>
              <a:rPr lang="en-US" dirty="0" smtClean="0">
                <a:latin typeface="Times New Roman" pitchFamily="18" charset="0"/>
                <a:cs typeface="Times New Roman" pitchFamily="18" charset="0"/>
              </a:rPr>
              <a:t>struggle,(Macgill</a:t>
            </a:r>
            <a:r>
              <a:rPr lang="en-US" dirty="0" smtClean="0">
                <a:latin typeface="Times New Roman" pitchFamily="18" charset="0"/>
                <a:cs typeface="Times New Roman" pitchFamily="18" charset="0"/>
              </a:rPr>
              <a:t>&amp; Sara,181).</a:t>
            </a:r>
            <a:endParaRPr lang="en-US" dirty="0" smtClean="0">
              <a:latin typeface="Times New Roman" pitchFamily="18" charset="0"/>
              <a:cs typeface="Times New Roman" pitchFamily="18" charset="0"/>
            </a:endParaRPr>
          </a:p>
          <a:p>
            <a:pPr algn="just">
              <a:buFont typeface="Wingdings" pitchFamily="2" charset="2"/>
              <a:buChar char="Ø"/>
            </a:pPr>
            <a:r>
              <a:rPr lang="en-US" dirty="0" smtClean="0">
                <a:latin typeface="Times New Roman" pitchFamily="18" charset="0"/>
                <a:cs typeface="Times New Roman" pitchFamily="18" charset="0"/>
              </a:rPr>
              <a:t>He was eventually killed, besides Maximus was a general  in late roman empire.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77003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lgn="just">
              <a:buFont typeface="Wingdings" pitchFamily="2" charset="2"/>
              <a:buChar char="Ø"/>
            </a:pPr>
            <a:r>
              <a:rPr lang="en-US" dirty="0" smtClean="0">
                <a:latin typeface="Times New Roman" pitchFamily="18" charset="0"/>
                <a:cs typeface="Times New Roman" pitchFamily="18" charset="0"/>
              </a:rPr>
              <a:t>In real life ,Commodus ruled the roman emperor for 12 years.</a:t>
            </a:r>
          </a:p>
          <a:p>
            <a:pPr algn="just">
              <a:buFont typeface="Wingdings" pitchFamily="2" charset="2"/>
              <a:buChar char="Ø"/>
            </a:pPr>
            <a:r>
              <a:rPr lang="en-US" dirty="0" smtClean="0">
                <a:latin typeface="Times New Roman" pitchFamily="18" charset="0"/>
                <a:cs typeface="Times New Roman" pitchFamily="18" charset="0"/>
              </a:rPr>
              <a:t>During his reign he held naked gladiator contests which earned him a bad reputation in the society hence his downfall.</a:t>
            </a:r>
          </a:p>
          <a:p>
            <a:pPr algn="just">
              <a:buFont typeface="Wingdings" pitchFamily="2" charset="2"/>
              <a:buChar char="Ø"/>
            </a:pPr>
            <a:r>
              <a:rPr lang="en-US" dirty="0" smtClean="0">
                <a:latin typeface="Times New Roman" pitchFamily="18" charset="0"/>
                <a:cs typeface="Times New Roman" pitchFamily="18" charset="0"/>
              </a:rPr>
              <a:t>He killed large number of disabled people in the stadium which eventually led to his assassination.</a:t>
            </a:r>
          </a:p>
          <a:p>
            <a:pPr>
              <a:buFont typeface="Wingdings" pitchFamily="2" charset="2"/>
              <a:buChar char="Ø"/>
            </a:pPr>
            <a:endParaRPr lang="en-US" dirty="0" smtClean="0"/>
          </a:p>
          <a:p>
            <a:endParaRPr lang="en-US" dirty="0"/>
          </a:p>
        </p:txBody>
      </p:sp>
    </p:spTree>
    <p:extLst>
      <p:ext uri="{BB962C8B-B14F-4D97-AF65-F5344CB8AC3E}">
        <p14:creationId xmlns:p14="http://schemas.microsoft.com/office/powerpoint/2010/main" val="2503752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latin typeface="Times New Roman" pitchFamily="18" charset="0"/>
                <a:cs typeface="Times New Roman" pitchFamily="18" charset="0"/>
              </a:rPr>
              <a:t>Continuation…..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800600"/>
          </a:xfrm>
        </p:spPr>
        <p:txBody>
          <a:bodyPr>
            <a:normAutofit fontScale="55000" lnSpcReduction="20000"/>
          </a:bodyPr>
          <a:lstStyle/>
          <a:p>
            <a:pPr algn="just">
              <a:buFont typeface="Wingdings" pitchFamily="2" charset="2"/>
              <a:buChar char="Ø"/>
            </a:pPr>
            <a:r>
              <a:rPr lang="en-US" sz="5100" dirty="0" smtClean="0">
                <a:latin typeface="Times New Roman" pitchFamily="18" charset="0"/>
                <a:cs typeface="Times New Roman" pitchFamily="18" charset="0"/>
              </a:rPr>
              <a:t>The producer of the film did not show how gladiator were used to sponsor products in the ancient roman because he thought the audience would not believe it due to its similarity with our modern </a:t>
            </a:r>
            <a:r>
              <a:rPr lang="en-US" sz="5100" dirty="0" smtClean="0">
                <a:latin typeface="Times New Roman" pitchFamily="18" charset="0"/>
                <a:cs typeface="Times New Roman" pitchFamily="18" charset="0"/>
              </a:rPr>
              <a:t>sports.</a:t>
            </a:r>
            <a:endParaRPr lang="en-US" sz="5100" dirty="0" smtClean="0">
              <a:latin typeface="Times New Roman" pitchFamily="18" charset="0"/>
              <a:cs typeface="Times New Roman" pitchFamily="18" charset="0"/>
            </a:endParaRPr>
          </a:p>
          <a:p>
            <a:pPr algn="just">
              <a:buFont typeface="Wingdings" pitchFamily="2" charset="2"/>
              <a:buChar char="Ø"/>
            </a:pPr>
            <a:r>
              <a:rPr lang="en-US" sz="5100" dirty="0" smtClean="0">
                <a:latin typeface="Times New Roman" pitchFamily="18" charset="0"/>
                <a:cs typeface="Times New Roman" pitchFamily="18" charset="0"/>
              </a:rPr>
              <a:t>The  producer also wanted to show a more democratic roman empire by indicating that the roman emperor choose a roman soldier as his heir over his son.</a:t>
            </a:r>
          </a:p>
          <a:p>
            <a:pPr algn="just">
              <a:buFont typeface="Wingdings" pitchFamily="2" charset="2"/>
              <a:buChar char="Ø"/>
            </a:pPr>
            <a:r>
              <a:rPr lang="en-US" sz="5100" dirty="0" smtClean="0">
                <a:latin typeface="Times New Roman" pitchFamily="18" charset="0"/>
                <a:cs typeface="Times New Roman" pitchFamily="18" charset="0"/>
              </a:rPr>
              <a:t>The film also portray the </a:t>
            </a:r>
            <a:r>
              <a:rPr lang="en-US" sz="5100" dirty="0" smtClean="0">
                <a:latin typeface="Times New Roman" pitchFamily="18" charset="0"/>
                <a:cs typeface="Times New Roman" pitchFamily="18" charset="0"/>
              </a:rPr>
              <a:t>Aurelius'</a:t>
            </a:r>
            <a:r>
              <a:rPr lang="en-US" sz="5100" dirty="0" smtClean="0">
                <a:latin typeface="Times New Roman" pitchFamily="18" charset="0"/>
                <a:cs typeface="Times New Roman" pitchFamily="18" charset="0"/>
              </a:rPr>
              <a:t> </a:t>
            </a:r>
            <a:r>
              <a:rPr lang="en-US" sz="5100" dirty="0" smtClean="0">
                <a:latin typeface="Times New Roman" pitchFamily="18" charset="0"/>
                <a:cs typeface="Times New Roman" pitchFamily="18" charset="0"/>
              </a:rPr>
              <a:t>as a wiser ruler who always acted in the best interest of the roman people.</a:t>
            </a:r>
          </a:p>
          <a:p>
            <a:pPr>
              <a:buFont typeface="Wingdings" pitchFamily="2" charset="2"/>
              <a:buChar char="Ø"/>
            </a:pPr>
            <a:endParaRPr lang="en-US" dirty="0"/>
          </a:p>
        </p:txBody>
      </p:sp>
    </p:spTree>
    <p:extLst>
      <p:ext uri="{BB962C8B-B14F-4D97-AF65-F5344CB8AC3E}">
        <p14:creationId xmlns:p14="http://schemas.microsoft.com/office/powerpoint/2010/main" val="3109162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3200" dirty="0">
                <a:latin typeface="Times New Roman" pitchFamily="18" charset="0"/>
                <a:cs typeface="Times New Roman" pitchFamily="18" charset="0"/>
              </a:rPr>
              <a:t>C</a:t>
            </a:r>
            <a:r>
              <a:rPr lang="en-US" sz="3200" dirty="0" smtClean="0">
                <a:latin typeface="Times New Roman" pitchFamily="18" charset="0"/>
                <a:cs typeface="Times New Roman" pitchFamily="18" charset="0"/>
              </a:rPr>
              <a:t>onclusion</a:t>
            </a: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gn="just">
              <a:buFont typeface="Wingdings" pitchFamily="2" charset="2"/>
              <a:buChar char="Ø"/>
            </a:pPr>
            <a:r>
              <a:rPr lang="en-US" sz="3500" dirty="0" smtClean="0">
                <a:latin typeface="Times New Roman" pitchFamily="18" charset="0"/>
                <a:cs typeface="Times New Roman" pitchFamily="18" charset="0"/>
              </a:rPr>
              <a:t>There are many historical inaccuracies which can be easily noticed in the film although its more of entertainment than historical narrative.</a:t>
            </a:r>
          </a:p>
          <a:p>
            <a:pPr algn="just">
              <a:buFont typeface="Wingdings" pitchFamily="2" charset="2"/>
              <a:buChar char="Ø"/>
            </a:pPr>
            <a:r>
              <a:rPr lang="en-US" sz="3500" dirty="0" smtClean="0">
                <a:latin typeface="Times New Roman" pitchFamily="18" charset="0"/>
                <a:cs typeface="Times New Roman" pitchFamily="18" charset="0"/>
              </a:rPr>
              <a:t>The outrageous character of the emperor’s son indicated in the film is true, his reign is among the worst in the roman history.</a:t>
            </a:r>
          </a:p>
          <a:p>
            <a:pPr algn="just">
              <a:buFont typeface="Wingdings" pitchFamily="2" charset="2"/>
              <a:buChar char="Ø"/>
            </a:pPr>
            <a:r>
              <a:rPr lang="en-US" sz="3500" dirty="0" smtClean="0">
                <a:latin typeface="Times New Roman" pitchFamily="18" charset="0"/>
                <a:cs typeface="Times New Roman" pitchFamily="18" charset="0"/>
              </a:rPr>
              <a:t> lastly it is important to view this film as creative perspective of the roman history rather than </a:t>
            </a:r>
            <a:r>
              <a:rPr lang="en-US" sz="3500" dirty="0" smtClean="0">
                <a:latin typeface="Times New Roman" pitchFamily="18" charset="0"/>
                <a:cs typeface="Times New Roman" pitchFamily="18" charset="0"/>
              </a:rPr>
              <a:t>accurate historical </a:t>
            </a:r>
            <a:r>
              <a:rPr lang="en-US" sz="3500" dirty="0" smtClean="0">
                <a:latin typeface="Times New Roman" pitchFamily="18" charset="0"/>
                <a:cs typeface="Times New Roman" pitchFamily="18" charset="0"/>
              </a:rPr>
              <a:t>picture of the mentioned era.</a:t>
            </a:r>
          </a:p>
          <a:p>
            <a:pPr>
              <a:buFont typeface="Wingdings" pitchFamily="2" charset="2"/>
              <a:buChar char="Ø"/>
            </a:pPr>
            <a:endParaRPr lang="en-US" dirty="0"/>
          </a:p>
        </p:txBody>
      </p:sp>
    </p:spTree>
    <p:extLst>
      <p:ext uri="{BB962C8B-B14F-4D97-AF65-F5344CB8AC3E}">
        <p14:creationId xmlns:p14="http://schemas.microsoft.com/office/powerpoint/2010/main" val="2755310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Cited</a:t>
            </a:r>
            <a:endParaRPr lang="en-US" dirty="0"/>
          </a:p>
        </p:txBody>
      </p:sp>
      <p:sp>
        <p:nvSpPr>
          <p:cNvPr id="4" name="Content Placeholder 3"/>
          <p:cNvSpPr>
            <a:spLocks noGrp="1"/>
          </p:cNvSpPr>
          <p:nvPr>
            <p:ph idx="1"/>
          </p:nvPr>
        </p:nvSpPr>
        <p:spPr>
          <a:xfrm>
            <a:off x="457200" y="1600200"/>
            <a:ext cx="8229600" cy="5029200"/>
          </a:xfrm>
        </p:spPr>
        <p:txBody>
          <a:bodyPr>
            <a:normAutofit fontScale="92500" lnSpcReduction="10000"/>
          </a:bodyPr>
          <a:lstStyle/>
          <a:p>
            <a:pPr>
              <a:buFont typeface="Wingdings" pitchFamily="2" charset="2"/>
              <a:buChar char="Ø"/>
            </a:pPr>
            <a:r>
              <a:rPr lang="en-US" dirty="0">
                <a:latin typeface="Times New Roman" pitchFamily="18" charset="0"/>
                <a:cs typeface="Times New Roman" pitchFamily="18" charset="0"/>
              </a:rPr>
              <a:t>"Gladiator (2000) - Imdb". </a:t>
            </a:r>
            <a:r>
              <a:rPr lang="en-US" i="1" dirty="0">
                <a:latin typeface="Times New Roman" pitchFamily="18" charset="0"/>
                <a:cs typeface="Times New Roman" pitchFamily="18" charset="0"/>
              </a:rPr>
              <a:t>Imdb</a:t>
            </a:r>
            <a:r>
              <a:rPr lang="en-US" dirty="0">
                <a:latin typeface="Times New Roman" pitchFamily="18" charset="0"/>
                <a:cs typeface="Times New Roman" pitchFamily="18" charset="0"/>
              </a:rPr>
              <a:t>, 2020, </a:t>
            </a:r>
            <a:r>
              <a:rPr lang="en-US" dirty="0">
                <a:latin typeface="Times New Roman" pitchFamily="18" charset="0"/>
                <a:cs typeface="Times New Roman" pitchFamily="18" charset="0"/>
                <a:hlinkClick r:id="rId3"/>
              </a:rPr>
              <a:t>https://www.imdb.com/title/tt0172495</a:t>
            </a:r>
            <a:r>
              <a:rPr lang="en-US" dirty="0" smtClean="0">
                <a:latin typeface="Times New Roman" pitchFamily="18" charset="0"/>
                <a:cs typeface="Times New Roman" pitchFamily="18" charset="0"/>
                <a:hlinkClick r:id="rId3"/>
              </a:rPr>
              <a:t>/</a:t>
            </a:r>
            <a:r>
              <a:rPr lang="en-US" dirty="0" smtClean="0">
                <a:latin typeface="Times New Roman" pitchFamily="18" charset="0"/>
                <a:cs typeface="Times New Roman" pitchFamily="18" charset="0"/>
              </a:rPr>
              <a:t>.</a:t>
            </a:r>
          </a:p>
          <a:p>
            <a:pPr>
              <a:buFont typeface="Wingdings" pitchFamily="2" charset="2"/>
              <a:buChar char="Ø"/>
            </a:pPr>
            <a:r>
              <a:rPr lang="en-GB" dirty="0">
                <a:latin typeface="Times New Roman" pitchFamily="18" charset="0"/>
                <a:cs typeface="Times New Roman" pitchFamily="18" charset="0"/>
              </a:rPr>
              <a:t>Capes, W. W. </a:t>
            </a:r>
            <a:r>
              <a:rPr lang="en-GB" i="1" dirty="0">
                <a:latin typeface="Times New Roman" pitchFamily="18" charset="0"/>
                <a:cs typeface="Times New Roman" pitchFamily="18" charset="0"/>
              </a:rPr>
              <a:t>Roman History</a:t>
            </a:r>
            <a:r>
              <a:rPr lang="en-GB" dirty="0">
                <a:latin typeface="Times New Roman" pitchFamily="18" charset="0"/>
                <a:cs typeface="Times New Roman" pitchFamily="18" charset="0"/>
              </a:rPr>
              <a:t>. Longmans, Green, And Co., 1927, pp. 56-79.</a:t>
            </a:r>
            <a:endParaRPr lang="en-GB" dirty="0" smtClean="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Greenberg, Imogen, and Isabel Greenberg. </a:t>
            </a:r>
            <a:r>
              <a:rPr lang="en-US" i="1" dirty="0">
                <a:latin typeface="Times New Roman" pitchFamily="18" charset="0"/>
                <a:cs typeface="Times New Roman" pitchFamily="18" charset="0"/>
              </a:rPr>
              <a:t>The Roman Empire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2002,pp.88-105.</a:t>
            </a:r>
          </a:p>
          <a:p>
            <a:pPr>
              <a:buFont typeface="Wingdings" pitchFamily="2" charset="2"/>
              <a:buChar char="Ø"/>
            </a:pPr>
            <a:r>
              <a:rPr lang="en-GB" dirty="0">
                <a:latin typeface="Times New Roman" pitchFamily="18" charset="0"/>
                <a:cs typeface="Times New Roman" pitchFamily="18" charset="0"/>
              </a:rPr>
              <a:t>"Greek Drama Vs. Modern Movies". </a:t>
            </a:r>
            <a:r>
              <a:rPr lang="en-GB" i="1" dirty="0">
                <a:latin typeface="Times New Roman" pitchFamily="18" charset="0"/>
                <a:cs typeface="Times New Roman" pitchFamily="18" charset="0"/>
              </a:rPr>
              <a:t>Our Pastimes</a:t>
            </a:r>
            <a:r>
              <a:rPr lang="en-GB" dirty="0">
                <a:latin typeface="Times New Roman" pitchFamily="18" charset="0"/>
                <a:cs typeface="Times New Roman" pitchFamily="18" charset="0"/>
              </a:rPr>
              <a:t>, 2020, </a:t>
            </a:r>
            <a:r>
              <a:rPr lang="en-GB" dirty="0">
                <a:latin typeface="Times New Roman" pitchFamily="18" charset="0"/>
                <a:cs typeface="Times New Roman" pitchFamily="18" charset="0"/>
                <a:hlinkClick r:id="rId4"/>
              </a:rPr>
              <a:t>https://ourpastimes.com/greek-drama-vs-modern-movies-12531250.html</a:t>
            </a:r>
            <a:r>
              <a:rPr lang="en-GB" dirty="0" smtClean="0">
                <a:latin typeface="Times New Roman" pitchFamily="18" charset="0"/>
                <a:cs typeface="Times New Roman" pitchFamily="18" charset="0"/>
              </a:rPr>
              <a:t>.</a:t>
            </a:r>
          </a:p>
          <a:p>
            <a:pPr>
              <a:buFont typeface="Wingdings" pitchFamily="2" charset="2"/>
              <a:buChar char="Ø"/>
            </a:pPr>
            <a:r>
              <a:rPr lang="en-US" dirty="0">
                <a:latin typeface="Times New Roman" pitchFamily="18" charset="0"/>
                <a:cs typeface="Times New Roman" pitchFamily="18" charset="0"/>
              </a:rPr>
              <a:t>McGill, Sara Ann. </a:t>
            </a:r>
            <a:r>
              <a:rPr lang="en-US" i="1" dirty="0">
                <a:latin typeface="Times New Roman" pitchFamily="18" charset="0"/>
                <a:cs typeface="Times New Roman" pitchFamily="18" charset="0"/>
              </a:rPr>
              <a:t>Ancient Roman Government</a:t>
            </a:r>
            <a:r>
              <a:rPr lang="en-US" dirty="0">
                <a:latin typeface="Times New Roman" pitchFamily="18" charset="0"/>
                <a:cs typeface="Times New Roman" pitchFamily="18" charset="0"/>
              </a:rPr>
              <a:t>. 2000, pp. 179-201.</a:t>
            </a:r>
            <a:endParaRPr lang="en-US" dirty="0" smtClean="0">
              <a:latin typeface="Times New Roman" pitchFamily="18" charset="0"/>
              <a:cs typeface="Times New Roman" pitchFamily="18" charset="0"/>
            </a:endParaRPr>
          </a:p>
          <a:p>
            <a:pPr>
              <a:buFont typeface="Wingdings" pitchFamily="2" charset="2"/>
              <a:buChar char="Ø"/>
            </a:pPr>
            <a:endParaRPr lang="en-US" dirty="0" smtClean="0"/>
          </a:p>
          <a:p>
            <a:pPr>
              <a:buFont typeface="Wingdings" pitchFamily="2" charset="2"/>
              <a:buChar char="Ø"/>
            </a:pPr>
            <a:endParaRPr lang="en-US" dirty="0" smtClean="0"/>
          </a:p>
          <a:p>
            <a:pPr>
              <a:buFont typeface="Wingdings" pitchFamily="2" charset="2"/>
              <a:buChar char="Ø"/>
            </a:pPr>
            <a:endParaRPr lang="en-GB" dirty="0" smtClean="0"/>
          </a:p>
          <a:p>
            <a:pPr>
              <a:buFont typeface="Wingdings" pitchFamily="2" charset="2"/>
              <a:buChar char="Ø"/>
            </a:pPr>
            <a:endParaRPr lang="en-GB" dirty="0" smtClean="0"/>
          </a:p>
          <a:p>
            <a:pPr>
              <a:buFont typeface="Wingdings" pitchFamily="2" charset="2"/>
              <a:buChar char="Ø"/>
            </a:pPr>
            <a:endParaRPr lang="en-US" dirty="0"/>
          </a:p>
        </p:txBody>
      </p:sp>
    </p:spTree>
    <p:extLst>
      <p:ext uri="{BB962C8B-B14F-4D97-AF65-F5344CB8AC3E}">
        <p14:creationId xmlns:p14="http://schemas.microsoft.com/office/powerpoint/2010/main" val="833463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386</TotalTime>
  <Words>671</Words>
  <Application>Microsoft Office PowerPoint</Application>
  <PresentationFormat>On-screen Show (4:3)</PresentationFormat>
  <Paragraphs>59</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     Student’s Name Institutional Affiliation </vt:lpstr>
      <vt:lpstr>General Maximus</vt:lpstr>
      <vt:lpstr>Introduction</vt:lpstr>
      <vt:lpstr>Continuation….</vt:lpstr>
      <vt:lpstr>Continuation….</vt:lpstr>
      <vt:lpstr>Continuation….</vt:lpstr>
      <vt:lpstr>Gradiator Fight. </vt:lpstr>
      <vt:lpstr>Continuation…</vt:lpstr>
      <vt:lpstr>Continuation…..</vt:lpstr>
      <vt:lpstr>Maximus fighting Commodus</vt:lpstr>
      <vt:lpstr>Continuation….</vt:lpstr>
      <vt:lpstr>Continuation…</vt:lpstr>
      <vt:lpstr>Continuation…..</vt:lpstr>
      <vt:lpstr>Conclusion</vt:lpstr>
      <vt:lpstr>Work Cited</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dc:title>
  <dc:creator>Microsoft</dc:creator>
  <cp:lastModifiedBy>Microsoft</cp:lastModifiedBy>
  <cp:revision>75</cp:revision>
  <dcterms:created xsi:type="dcterms:W3CDTF">2020-03-02T08:52:20Z</dcterms:created>
  <dcterms:modified xsi:type="dcterms:W3CDTF">2020-03-02T16:13:54Z</dcterms:modified>
</cp:coreProperties>
</file>