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1" r:id="rId1"/>
  </p:sldMasterIdLst>
  <p:notesMasterIdLst>
    <p:notesMasterId r:id="rId8"/>
  </p:notesMasterIdLst>
  <p:sldIdLst>
    <p:sldId id="257" r:id="rId2"/>
    <p:sldId id="258" r:id="rId3"/>
    <p:sldId id="259" r:id="rId4"/>
    <p:sldId id="262" r:id="rId5"/>
    <p:sldId id="260" r:id="rId6"/>
    <p:sldId id="261"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ulius" initials="J" lastIdx="0" clrIdx="0">
    <p:extLst>
      <p:ext uri="{19B8F6BF-5375-455C-9EA6-DF929625EA0E}">
        <p15:presenceInfo xmlns:p15="http://schemas.microsoft.com/office/powerpoint/2012/main" userId="Julius"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49" d="100"/>
          <a:sy n="49" d="100"/>
        </p:scale>
        <p:origin x="36" y="4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96312E8-B44A-4E3E-9661-BC3F3CC07DF9}" type="datetimeFigureOut">
              <a:rPr lang="en-US" smtClean="0"/>
              <a:t>4/30/2020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8E60C3B-0A6F-48EA-9832-7FC53BB7714F}" type="slidenum">
              <a:rPr lang="en-US" smtClean="0"/>
              <a:t>‹#›</a:t>
            </a:fld>
            <a:endParaRPr lang="en-US"/>
          </a:p>
        </p:txBody>
      </p:sp>
    </p:spTree>
    <p:extLst>
      <p:ext uri="{BB962C8B-B14F-4D97-AF65-F5344CB8AC3E}">
        <p14:creationId xmlns:p14="http://schemas.microsoft.com/office/powerpoint/2010/main" val="21451093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the CEO of SafeSplash, I believe diversity of perspective is a great source of solutions and strategies much better than what could result from homogenous teams. Unfortunately, despite my strong belief in diversity, the same has not been reflected in our employment pattern since 95% of our managers are women. This includes the executive team all the way to the line managers. </a:t>
            </a:r>
          </a:p>
          <a:p>
            <a:r>
              <a:rPr lang="en-US" dirty="0" smtClean="0"/>
              <a:t>As the director, I have the mandate to make strategic decisions aimed at helping the company achieve its desired goals. I believe in passion and customer intimacy as the most important qualities of any business leader. Our women dominated leadership may not auger well with the diversity craze but will ambitiously deliver the desired competent services based on our situation. I believe our diversity is not distorted for the wrong reason. As I explained earlier, Safe Splash value passion and customer intimacy are qualities easily found in women? </a:t>
            </a:r>
          </a:p>
          <a:p>
            <a:r>
              <a:rPr lang="en-US" dirty="0" smtClean="0"/>
              <a:t>The first reason why </a:t>
            </a:r>
            <a:r>
              <a:rPr lang="en-US" dirty="0" err="1" smtClean="0"/>
              <a:t>Safeflash</a:t>
            </a:r>
            <a:r>
              <a:rPr lang="en-US" dirty="0" smtClean="0"/>
              <a:t> prefers women's leadership over men is women's ability to reflect on the customers. I advocate for women in this special situation because they have the ability to be close and understand our customers in a way that helps in future innovations that appeal more to the customer. The second justification is the women's bias towards customer service. Women are an amazing offer at offering competent service levels. This may be because women have an innate instinct to read and guide customers as required. Moreover, women always offered the services as they would have wished to be offered them. Being moms make women more loving and caring, which fills the company's quest to understand and predict customers.</a:t>
            </a:r>
          </a:p>
          <a:p>
            <a:endParaRPr lang="en-US" dirty="0"/>
          </a:p>
        </p:txBody>
      </p:sp>
      <p:sp>
        <p:nvSpPr>
          <p:cNvPr id="4" name="Slide Number Placeholder 3"/>
          <p:cNvSpPr>
            <a:spLocks noGrp="1"/>
          </p:cNvSpPr>
          <p:nvPr>
            <p:ph type="sldNum" sz="quarter" idx="10"/>
          </p:nvPr>
        </p:nvSpPr>
        <p:spPr/>
        <p:txBody>
          <a:bodyPr/>
          <a:lstStyle/>
          <a:p>
            <a:fld id="{58E60C3B-0A6F-48EA-9832-7FC53BB7714F}" type="slidenum">
              <a:rPr lang="en-US" smtClean="0"/>
              <a:t>3</a:t>
            </a:fld>
            <a:endParaRPr lang="en-US"/>
          </a:p>
        </p:txBody>
      </p:sp>
    </p:spTree>
    <p:extLst>
      <p:ext uri="{BB962C8B-B14F-4D97-AF65-F5344CB8AC3E}">
        <p14:creationId xmlns:p14="http://schemas.microsoft.com/office/powerpoint/2010/main" val="8892472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 does the future holds for Safe Splash?</a:t>
            </a:r>
          </a:p>
          <a:p>
            <a:r>
              <a:rPr lang="en-US" dirty="0" smtClean="0"/>
              <a:t>At </a:t>
            </a:r>
            <a:r>
              <a:rPr lang="en-US" dirty="0" err="1" smtClean="0"/>
              <a:t>Safesplash</a:t>
            </a:r>
            <a:r>
              <a:rPr lang="en-US" dirty="0" smtClean="0"/>
              <a:t>, our target is grow much closer to our clients by enjoying significant autonomy and focusing on building relationship with parents and students. On the other hand, we understand quality depend on our workforce. We will therefore continue to drive quality through evaluation of new workers to hire and take them through proactive training. Swimming as a life skill is foundational. </a:t>
            </a:r>
          </a:p>
          <a:p>
            <a:endParaRPr lang="en-US" dirty="0"/>
          </a:p>
        </p:txBody>
      </p:sp>
      <p:sp>
        <p:nvSpPr>
          <p:cNvPr id="4" name="Slide Number Placeholder 3"/>
          <p:cNvSpPr>
            <a:spLocks noGrp="1"/>
          </p:cNvSpPr>
          <p:nvPr>
            <p:ph type="sldNum" sz="quarter" idx="10"/>
          </p:nvPr>
        </p:nvSpPr>
        <p:spPr/>
        <p:txBody>
          <a:bodyPr/>
          <a:lstStyle/>
          <a:p>
            <a:fld id="{58E60C3B-0A6F-48EA-9832-7FC53BB7714F}" type="slidenum">
              <a:rPr lang="en-US" smtClean="0"/>
              <a:t>4</a:t>
            </a:fld>
            <a:endParaRPr lang="en-US"/>
          </a:p>
        </p:txBody>
      </p:sp>
    </p:spTree>
    <p:extLst>
      <p:ext uri="{BB962C8B-B14F-4D97-AF65-F5344CB8AC3E}">
        <p14:creationId xmlns:p14="http://schemas.microsoft.com/office/powerpoint/2010/main" val="23083752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 the other hand, women are believed to be more creative, which complements the culture of safe Splash. The company believes in having a safe space to review their ideas and innovate for the best experience of the customers. Women come in handy because naturally, they are excellent at nurturing ideas. Women being more emotional is even a good thing for the company because emotion drives passion while passion drive dedication and execution success. When our team is supported by management that is driven and has passion, everyone wins.   </a:t>
            </a:r>
          </a:p>
          <a:p>
            <a:r>
              <a:rPr lang="en-US" dirty="0" smtClean="0"/>
              <a:t>I strongly believe good management requires empathy. Good managers develop empathy for their clients and set in to give directions when needed. Managers that have empathy are easily supported by supporting staff. Though we consider women to have a special bias towards family, they have to attain some balance to avoid conflict between personal demands and the expectations of the company. Therefore women's dedication can usher in by helping them develop a very dedicated culture that helps them respond to the real data global situation. </a:t>
            </a:r>
          </a:p>
          <a:p>
            <a:r>
              <a:rPr lang="en-US" dirty="0" smtClean="0"/>
              <a:t>Great trainers need to feel and be part of the business. Being a franchiser, the role of trainers, especially on training the franchisees to improve their skills and manage at the recommended level. Women staff is excellent in this specific situation because they understand the customer base and their link to business success. Women are also better at communication and the creation of better rapport at the workplace, which is useful in building an environment where staffs complement and support each other. </a:t>
            </a:r>
            <a:endParaRPr lang="en-US" dirty="0"/>
          </a:p>
        </p:txBody>
      </p:sp>
      <p:sp>
        <p:nvSpPr>
          <p:cNvPr id="4" name="Slide Number Placeholder 3"/>
          <p:cNvSpPr>
            <a:spLocks noGrp="1"/>
          </p:cNvSpPr>
          <p:nvPr>
            <p:ph type="sldNum" sz="quarter" idx="10"/>
          </p:nvPr>
        </p:nvSpPr>
        <p:spPr/>
        <p:txBody>
          <a:bodyPr/>
          <a:lstStyle/>
          <a:p>
            <a:fld id="{58E60C3B-0A6F-48EA-9832-7FC53BB7714F}" type="slidenum">
              <a:rPr lang="en-US" smtClean="0"/>
              <a:t>5</a:t>
            </a:fld>
            <a:endParaRPr lang="en-US"/>
          </a:p>
        </p:txBody>
      </p:sp>
    </p:spTree>
    <p:extLst>
      <p:ext uri="{BB962C8B-B14F-4D97-AF65-F5344CB8AC3E}">
        <p14:creationId xmlns:p14="http://schemas.microsoft.com/office/powerpoint/2010/main" val="40483250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355E43C4-E4C8-4090-B2DF-84C5A8DBE247}" type="datetimeFigureOut">
              <a:rPr lang="en-US" smtClean="0"/>
              <a:t>4/30/2020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5C26FC-F8E4-4B20-B0CF-0D6C7392716D}" type="slidenum">
              <a:rPr lang="en-US" smtClean="0"/>
              <a:t>‹#›</a:t>
            </a:fld>
            <a:endParaRPr lang="en-US"/>
          </a:p>
        </p:txBody>
      </p:sp>
    </p:spTree>
    <p:extLst>
      <p:ext uri="{BB962C8B-B14F-4D97-AF65-F5344CB8AC3E}">
        <p14:creationId xmlns:p14="http://schemas.microsoft.com/office/powerpoint/2010/main" val="7350303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55E43C4-E4C8-4090-B2DF-84C5A8DBE247}" type="datetimeFigureOut">
              <a:rPr lang="en-US" smtClean="0"/>
              <a:t>4/30/2020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5C26FC-F8E4-4B20-B0CF-0D6C7392716D}" type="slidenum">
              <a:rPr lang="en-US" smtClean="0"/>
              <a:t>‹#›</a:t>
            </a:fld>
            <a:endParaRPr lang="en-US"/>
          </a:p>
        </p:txBody>
      </p:sp>
    </p:spTree>
    <p:extLst>
      <p:ext uri="{BB962C8B-B14F-4D97-AF65-F5344CB8AC3E}">
        <p14:creationId xmlns:p14="http://schemas.microsoft.com/office/powerpoint/2010/main" val="24009321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55E43C4-E4C8-4090-B2DF-84C5A8DBE247}" type="datetimeFigureOut">
              <a:rPr lang="en-US" smtClean="0"/>
              <a:t>4/30/2020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5C26FC-F8E4-4B20-B0CF-0D6C7392716D}" type="slidenum">
              <a:rPr lang="en-US" smtClean="0"/>
              <a:t>‹#›</a:t>
            </a:fld>
            <a:endParaRPr lang="en-US"/>
          </a:p>
        </p:txBody>
      </p:sp>
    </p:spTree>
    <p:extLst>
      <p:ext uri="{BB962C8B-B14F-4D97-AF65-F5344CB8AC3E}">
        <p14:creationId xmlns:p14="http://schemas.microsoft.com/office/powerpoint/2010/main" val="3625746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55E43C4-E4C8-4090-B2DF-84C5A8DBE247}" type="datetimeFigureOut">
              <a:rPr lang="en-US" smtClean="0"/>
              <a:t>4/30/2020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05C26FC-F8E4-4B20-B0CF-0D6C7392716D}" type="slidenum">
              <a:rPr lang="en-US" smtClean="0"/>
              <a:t>‹#›</a:t>
            </a:fld>
            <a:endParaRPr lang="en-US"/>
          </a:p>
        </p:txBody>
      </p:sp>
    </p:spTree>
    <p:extLst>
      <p:ext uri="{BB962C8B-B14F-4D97-AF65-F5344CB8AC3E}">
        <p14:creationId xmlns:p14="http://schemas.microsoft.com/office/powerpoint/2010/main" val="36243184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355E43C4-E4C8-4090-B2DF-84C5A8DBE247}" type="datetimeFigureOut">
              <a:rPr lang="en-US" smtClean="0"/>
              <a:t>4/30/2020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05C26FC-F8E4-4B20-B0CF-0D6C7392716D}" type="slidenum">
              <a:rPr lang="en-US" smtClean="0"/>
              <a:t>‹#›</a:t>
            </a:fld>
            <a:endParaRPr lang="en-US"/>
          </a:p>
        </p:txBody>
      </p:sp>
    </p:spTree>
    <p:extLst>
      <p:ext uri="{BB962C8B-B14F-4D97-AF65-F5344CB8AC3E}">
        <p14:creationId xmlns:p14="http://schemas.microsoft.com/office/powerpoint/2010/main" val="3363470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355E43C4-E4C8-4090-B2DF-84C5A8DBE247}" type="datetimeFigureOut">
              <a:rPr lang="en-US" smtClean="0"/>
              <a:t>4/30/2020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05C26FC-F8E4-4B20-B0CF-0D6C7392716D}" type="slidenum">
              <a:rPr lang="en-US" smtClean="0"/>
              <a:t>‹#›</a:t>
            </a:fld>
            <a:endParaRPr lang="en-US"/>
          </a:p>
        </p:txBody>
      </p:sp>
    </p:spTree>
    <p:extLst>
      <p:ext uri="{BB962C8B-B14F-4D97-AF65-F5344CB8AC3E}">
        <p14:creationId xmlns:p14="http://schemas.microsoft.com/office/powerpoint/2010/main" val="33403794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55E43C4-E4C8-4090-B2DF-84C5A8DBE247}" type="datetimeFigureOut">
              <a:rPr lang="en-US" smtClean="0"/>
              <a:t>4/30/2020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05C26FC-F8E4-4B20-B0CF-0D6C7392716D}" type="slidenum">
              <a:rPr lang="en-US" smtClean="0"/>
              <a:t>‹#›</a:t>
            </a:fld>
            <a:endParaRPr lang="en-US"/>
          </a:p>
        </p:txBody>
      </p:sp>
    </p:spTree>
    <p:extLst>
      <p:ext uri="{BB962C8B-B14F-4D97-AF65-F5344CB8AC3E}">
        <p14:creationId xmlns:p14="http://schemas.microsoft.com/office/powerpoint/2010/main" val="9304716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55E43C4-E4C8-4090-B2DF-84C5A8DBE247}" type="datetimeFigureOut">
              <a:rPr lang="en-US" smtClean="0"/>
              <a:t>4/30/2020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05C26FC-F8E4-4B20-B0CF-0D6C7392716D}" type="slidenum">
              <a:rPr lang="en-US" smtClean="0"/>
              <a:t>‹#›</a:t>
            </a:fld>
            <a:endParaRPr lang="en-US"/>
          </a:p>
        </p:txBody>
      </p:sp>
    </p:spTree>
    <p:extLst>
      <p:ext uri="{BB962C8B-B14F-4D97-AF65-F5344CB8AC3E}">
        <p14:creationId xmlns:p14="http://schemas.microsoft.com/office/powerpoint/2010/main" val="19480442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55E43C4-E4C8-4090-B2DF-84C5A8DBE247}" type="datetimeFigureOut">
              <a:rPr lang="en-US" smtClean="0"/>
              <a:t>4/30/2020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05C26FC-F8E4-4B20-B0CF-0D6C7392716D}" type="slidenum">
              <a:rPr lang="en-US" smtClean="0"/>
              <a:t>‹#›</a:t>
            </a:fld>
            <a:endParaRPr lang="en-US"/>
          </a:p>
        </p:txBody>
      </p:sp>
    </p:spTree>
    <p:extLst>
      <p:ext uri="{BB962C8B-B14F-4D97-AF65-F5344CB8AC3E}">
        <p14:creationId xmlns:p14="http://schemas.microsoft.com/office/powerpoint/2010/main" val="559736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55E43C4-E4C8-4090-B2DF-84C5A8DBE247}" type="datetimeFigureOut">
              <a:rPr lang="en-US" smtClean="0"/>
              <a:t>4/30/2020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5C26FC-F8E4-4B20-B0CF-0D6C7392716D}" type="slidenum">
              <a:rPr lang="en-US" smtClean="0"/>
              <a:t>‹#›</a:t>
            </a:fld>
            <a:endParaRPr lang="en-US"/>
          </a:p>
        </p:txBody>
      </p:sp>
    </p:spTree>
    <p:extLst>
      <p:ext uri="{BB962C8B-B14F-4D97-AF65-F5344CB8AC3E}">
        <p14:creationId xmlns:p14="http://schemas.microsoft.com/office/powerpoint/2010/main" val="31969640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55E43C4-E4C8-4090-B2DF-84C5A8DBE247}" type="datetimeFigureOut">
              <a:rPr lang="en-US" smtClean="0"/>
              <a:t>4/30/2020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5C26FC-F8E4-4B20-B0CF-0D6C7392716D}"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0013523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55E43C4-E4C8-4090-B2DF-84C5A8DBE247}" type="datetimeFigureOut">
              <a:rPr lang="en-US" smtClean="0"/>
              <a:t>4/30/2020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5C26FC-F8E4-4B20-B0CF-0D6C7392716D}" type="slidenum">
              <a:rPr lang="en-US" smtClean="0"/>
              <a:t>‹#›</a:t>
            </a:fld>
            <a:endParaRPr lang="en-US"/>
          </a:p>
        </p:txBody>
      </p:sp>
    </p:spTree>
    <p:extLst>
      <p:ext uri="{BB962C8B-B14F-4D97-AF65-F5344CB8AC3E}">
        <p14:creationId xmlns:p14="http://schemas.microsoft.com/office/powerpoint/2010/main" val="29083789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55E43C4-E4C8-4090-B2DF-84C5A8DBE247}" type="datetimeFigureOut">
              <a:rPr lang="en-US" smtClean="0"/>
              <a:t>4/30/2020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5C26FC-F8E4-4B20-B0CF-0D6C7392716D}"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2616877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55E43C4-E4C8-4090-B2DF-84C5A8DBE247}" type="datetimeFigureOut">
              <a:rPr lang="en-US" smtClean="0"/>
              <a:t>4/30/2020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5C26FC-F8E4-4B20-B0CF-0D6C7392716D}" type="slidenum">
              <a:rPr lang="en-US" smtClean="0"/>
              <a:t>‹#›</a:t>
            </a:fld>
            <a:endParaRPr lang="en-US"/>
          </a:p>
        </p:txBody>
      </p:sp>
    </p:spTree>
    <p:extLst>
      <p:ext uri="{BB962C8B-B14F-4D97-AF65-F5344CB8AC3E}">
        <p14:creationId xmlns:p14="http://schemas.microsoft.com/office/powerpoint/2010/main" val="26456715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55E43C4-E4C8-4090-B2DF-84C5A8DBE247}" type="datetimeFigureOut">
              <a:rPr lang="en-US" smtClean="0"/>
              <a:t>4/30/2020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5C26FC-F8E4-4B20-B0CF-0D6C7392716D}" type="slidenum">
              <a:rPr lang="en-US" smtClean="0"/>
              <a:t>‹#›</a:t>
            </a:fld>
            <a:endParaRPr lang="en-US"/>
          </a:p>
        </p:txBody>
      </p:sp>
    </p:spTree>
    <p:extLst>
      <p:ext uri="{BB962C8B-B14F-4D97-AF65-F5344CB8AC3E}">
        <p14:creationId xmlns:p14="http://schemas.microsoft.com/office/powerpoint/2010/main" val="11458343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55E43C4-E4C8-4090-B2DF-84C5A8DBE247}" type="datetimeFigureOut">
              <a:rPr lang="en-US" smtClean="0"/>
              <a:t>4/30/2020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5C26FC-F8E4-4B20-B0CF-0D6C7392716D}" type="slidenum">
              <a:rPr lang="en-US" smtClean="0"/>
              <a:t>‹#›</a:t>
            </a:fld>
            <a:endParaRPr lang="en-US"/>
          </a:p>
        </p:txBody>
      </p:sp>
    </p:spTree>
    <p:extLst>
      <p:ext uri="{BB962C8B-B14F-4D97-AF65-F5344CB8AC3E}">
        <p14:creationId xmlns:p14="http://schemas.microsoft.com/office/powerpoint/2010/main" val="38560914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355E43C4-E4C8-4090-B2DF-84C5A8DBE247}" type="datetimeFigureOut">
              <a:rPr lang="en-US" smtClean="0"/>
              <a:t>4/30/2020</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705C26FC-F8E4-4B20-B0CF-0D6C7392716D}" type="slidenum">
              <a:rPr lang="en-US" smtClean="0"/>
              <a:t>‹#›</a:t>
            </a:fld>
            <a:endParaRPr lang="en-US"/>
          </a:p>
        </p:txBody>
      </p:sp>
    </p:spTree>
    <p:extLst>
      <p:ext uri="{BB962C8B-B14F-4D97-AF65-F5344CB8AC3E}">
        <p14:creationId xmlns:p14="http://schemas.microsoft.com/office/powerpoint/2010/main" val="2723840922"/>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 id="2147483724" r:id="rId13"/>
    <p:sldLayoutId id="2147483725" r:id="rId14"/>
    <p:sldLayoutId id="2147483726" r:id="rId15"/>
    <p:sldLayoutId id="2147483727"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hyperlink" Target="https://www.safesplash.com/employmentblog/8-reasons-our-"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97510" y="2967335"/>
            <a:ext cx="6946490" cy="1754326"/>
          </a:xfrm>
          <a:prstGeom prst="rect">
            <a:avLst/>
          </a:prstGeom>
        </p:spPr>
        <p:txBody>
          <a:bodyPr wrap="square">
            <a:spAutoFit/>
          </a:bodyPr>
          <a:lstStyle/>
          <a:p>
            <a:pPr algn="ctr"/>
            <a:r>
              <a:rPr lang="en-US" sz="3600" dirty="0" smtClean="0">
                <a:latin typeface="Times New Roman" panose="02020603050405020304" pitchFamily="18" charset="0"/>
                <a:cs typeface="Times New Roman" panose="02020603050405020304" pitchFamily="18" charset="0"/>
              </a:rPr>
              <a:t>Diversity Inquiry of SafeSplash</a:t>
            </a:r>
          </a:p>
          <a:p>
            <a:pPr algn="ctr"/>
            <a:r>
              <a:rPr lang="en-US" sz="3600" dirty="0" smtClean="0">
                <a:latin typeface="Times New Roman" panose="02020603050405020304" pitchFamily="18" charset="0"/>
                <a:cs typeface="Times New Roman" panose="02020603050405020304" pitchFamily="18" charset="0"/>
              </a:rPr>
              <a:t>Name of Student</a:t>
            </a:r>
          </a:p>
          <a:p>
            <a:pPr algn="ctr"/>
            <a:r>
              <a:rPr lang="en-US" sz="3600" dirty="0" smtClean="0">
                <a:latin typeface="Times New Roman" panose="02020603050405020304" pitchFamily="18" charset="0"/>
                <a:cs typeface="Times New Roman" panose="02020603050405020304" pitchFamily="18" charset="0"/>
              </a:rPr>
              <a:t>Institution Affiliation</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5444289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47473" y="612845"/>
            <a:ext cx="11459182" cy="5115311"/>
          </a:xfrm>
          <a:prstGeom prst="rect">
            <a:avLst/>
          </a:prstGeom>
        </p:spPr>
        <p:txBody>
          <a:bodyPr wrap="square">
            <a:spAutoFit/>
          </a:bodyPr>
          <a:lstStyle/>
          <a:p>
            <a:pPr>
              <a:lnSpc>
                <a:spcPct val="150000"/>
              </a:lnSpc>
            </a:pPr>
            <a:r>
              <a:rPr lang="en-US" sz="2000" b="1" dirty="0">
                <a:latin typeface="Times New Roman" panose="02020603050405020304" pitchFamily="18" charset="0"/>
                <a:cs typeface="Times New Roman" panose="02020603050405020304" pitchFamily="18" charset="0"/>
              </a:rPr>
              <a:t>Could you please tell us about yourself and your role as a CEO?</a:t>
            </a:r>
          </a:p>
          <a:p>
            <a:pPr>
              <a:lnSpc>
                <a:spcPct val="150000"/>
              </a:lnSpc>
            </a:pPr>
            <a:r>
              <a:rPr lang="en-US" sz="2000" dirty="0">
                <a:latin typeface="Times New Roman" panose="02020603050405020304" pitchFamily="18" charset="0"/>
                <a:cs typeface="Times New Roman" panose="02020603050405020304" pitchFamily="18" charset="0"/>
              </a:rPr>
              <a:t>My name is Matt Lane, I am the current CEO </a:t>
            </a:r>
            <a:r>
              <a:rPr lang="en-US" sz="2000" dirty="0" err="1">
                <a:latin typeface="Times New Roman" panose="02020603050405020304" pitchFamily="18" charset="0"/>
                <a:cs typeface="Times New Roman" panose="02020603050405020304" pitchFamily="18" charset="0"/>
              </a:rPr>
              <a:t>SafeSplash</a:t>
            </a:r>
            <a:r>
              <a:rPr lang="en-US" sz="2000" dirty="0">
                <a:latin typeface="Times New Roman" panose="02020603050405020304" pitchFamily="18" charset="0"/>
                <a:cs typeface="Times New Roman" panose="02020603050405020304" pitchFamily="18" charset="0"/>
              </a:rPr>
              <a:t> swim school. As a founder and CEO of Safe Splash, my main role is to strategize for the company by scouting for new location, handling construction and development of projects and overseeing the larger financial future of the franchises.</a:t>
            </a:r>
          </a:p>
          <a:p>
            <a:pPr>
              <a:lnSpc>
                <a:spcPct val="150000"/>
              </a:lnSpc>
            </a:pPr>
            <a:r>
              <a:rPr lang="en-US" sz="2000" b="1" dirty="0">
                <a:latin typeface="Times New Roman" panose="02020603050405020304" pitchFamily="18" charset="0"/>
                <a:cs typeface="Times New Roman" panose="02020603050405020304" pitchFamily="18" charset="0"/>
              </a:rPr>
              <a:t>Tell us more about </a:t>
            </a:r>
            <a:r>
              <a:rPr lang="en-US" sz="2000" b="1" dirty="0" err="1">
                <a:latin typeface="Times New Roman" panose="02020603050405020304" pitchFamily="18" charset="0"/>
                <a:cs typeface="Times New Roman" panose="02020603050405020304" pitchFamily="18" charset="0"/>
              </a:rPr>
              <a:t>SafeSplash</a:t>
            </a:r>
            <a:r>
              <a:rPr lang="en-US" sz="2000" b="1" dirty="0">
                <a:latin typeface="Times New Roman" panose="02020603050405020304" pitchFamily="18" charset="0"/>
                <a:cs typeface="Times New Roman" panose="02020603050405020304" pitchFamily="18" charset="0"/>
              </a:rPr>
              <a:t>?</a:t>
            </a:r>
          </a:p>
          <a:p>
            <a:pPr>
              <a:lnSpc>
                <a:spcPct val="150000"/>
              </a:lnSpc>
            </a:pPr>
            <a:r>
              <a:rPr lang="en-US" sz="2000" dirty="0" err="1">
                <a:latin typeface="Times New Roman" panose="02020603050405020304" pitchFamily="18" charset="0"/>
                <a:cs typeface="Times New Roman" panose="02020603050405020304" pitchFamily="18" charset="0"/>
              </a:rPr>
              <a:t>SafeSplash</a:t>
            </a:r>
            <a:r>
              <a:rPr lang="en-US" sz="2000" dirty="0">
                <a:latin typeface="Times New Roman" panose="02020603050405020304" pitchFamily="18" charset="0"/>
                <a:cs typeface="Times New Roman" panose="02020603050405020304" pitchFamily="18" charset="0"/>
              </a:rPr>
              <a:t> swim school idea was coined in 2005 by two frustrated former women swimmers who couldn’t find a specialized school offering swimming lessons to children above 6 months old. The company is dedicated to engaging your children through a process that help them develop confidence and have a happy life. At </a:t>
            </a:r>
            <a:r>
              <a:rPr lang="en-US" sz="2000" dirty="0" err="1">
                <a:latin typeface="Times New Roman" panose="02020603050405020304" pitchFamily="18" charset="0"/>
                <a:cs typeface="Times New Roman" panose="02020603050405020304" pitchFamily="18" charset="0"/>
              </a:rPr>
              <a:t>SafeSplash</a:t>
            </a:r>
            <a:r>
              <a:rPr lang="en-US" sz="2000" dirty="0">
                <a:latin typeface="Times New Roman" panose="02020603050405020304" pitchFamily="18" charset="0"/>
                <a:cs typeface="Times New Roman" panose="02020603050405020304" pitchFamily="18" charset="0"/>
              </a:rPr>
              <a:t>, we believe in customer intimacy which is an unprecedented requirement for any consumer brand to be successful. The long time success of this company depend on customer understanding as the requisite for building a long-lasting brand reputation</a:t>
            </a:r>
            <a:r>
              <a:rPr lang="en-US"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352126441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486697"/>
            <a:ext cx="10722077" cy="5078313"/>
          </a:xfrm>
          <a:prstGeom prst="rect">
            <a:avLst/>
          </a:prstGeom>
        </p:spPr>
        <p:txBody>
          <a:bodyPr wrap="square">
            <a:spAutoFit/>
          </a:bodyPr>
          <a:lstStyle/>
          <a:p>
            <a:pPr>
              <a:lnSpc>
                <a:spcPct val="200000"/>
              </a:lnSpc>
            </a:pPr>
            <a:r>
              <a:rPr lang="en-US" b="1" dirty="0" smtClean="0"/>
              <a:t>Why safe splash is successful despite employing </a:t>
            </a:r>
            <a:r>
              <a:rPr lang="en-US" b="1" dirty="0" smtClean="0"/>
              <a:t>95% </a:t>
            </a:r>
            <a:r>
              <a:rPr lang="en-US" b="1" dirty="0" smtClean="0"/>
              <a:t>in the managerial level. The reasons are:</a:t>
            </a:r>
          </a:p>
          <a:p>
            <a:pPr>
              <a:lnSpc>
                <a:spcPct val="200000"/>
              </a:lnSpc>
            </a:pPr>
            <a:r>
              <a:rPr lang="en-US" dirty="0" smtClean="0"/>
              <a:t>1.	Women are creative </a:t>
            </a:r>
          </a:p>
          <a:p>
            <a:pPr>
              <a:lnSpc>
                <a:spcPct val="200000"/>
              </a:lnSpc>
            </a:pPr>
            <a:r>
              <a:rPr lang="en-US" dirty="0" smtClean="0"/>
              <a:t>2.	The teams need to reflect the customers</a:t>
            </a:r>
          </a:p>
          <a:p>
            <a:pPr>
              <a:lnSpc>
                <a:spcPct val="200000"/>
              </a:lnSpc>
            </a:pPr>
            <a:r>
              <a:rPr lang="en-US" dirty="0" smtClean="0"/>
              <a:t>3.	Natural bias towards customer service</a:t>
            </a:r>
          </a:p>
          <a:p>
            <a:pPr>
              <a:lnSpc>
                <a:spcPct val="200000"/>
              </a:lnSpc>
            </a:pPr>
            <a:r>
              <a:rPr lang="en-US" dirty="0" smtClean="0"/>
              <a:t>4.	Mom understand moms</a:t>
            </a:r>
          </a:p>
          <a:p>
            <a:pPr>
              <a:lnSpc>
                <a:spcPct val="200000"/>
              </a:lnSpc>
            </a:pPr>
            <a:r>
              <a:rPr lang="en-US" dirty="0" smtClean="0"/>
              <a:t>5.	Women are emotional</a:t>
            </a:r>
          </a:p>
          <a:p>
            <a:pPr>
              <a:lnSpc>
                <a:spcPct val="200000"/>
              </a:lnSpc>
            </a:pPr>
            <a:r>
              <a:rPr lang="en-US" dirty="0" smtClean="0"/>
              <a:t>6.	It is all in the family </a:t>
            </a:r>
          </a:p>
          <a:p>
            <a:pPr>
              <a:lnSpc>
                <a:spcPct val="200000"/>
              </a:lnSpc>
            </a:pPr>
            <a:r>
              <a:rPr lang="en-US" dirty="0" smtClean="0"/>
              <a:t>7.	Good management require empathy</a:t>
            </a:r>
          </a:p>
          <a:p>
            <a:pPr>
              <a:lnSpc>
                <a:spcPct val="200000"/>
              </a:lnSpc>
            </a:pPr>
            <a:r>
              <a:rPr lang="en-US" dirty="0" smtClean="0"/>
              <a:t>8.	We need great trainers who feel the </a:t>
            </a:r>
            <a:endParaRPr lang="en-US" dirty="0"/>
          </a:p>
        </p:txBody>
      </p:sp>
    </p:spTree>
    <p:extLst>
      <p:ext uri="{BB962C8B-B14F-4D97-AF65-F5344CB8AC3E}">
        <p14:creationId xmlns:p14="http://schemas.microsoft.com/office/powerpoint/2010/main" val="371263679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36579" y="2136339"/>
            <a:ext cx="10116766" cy="3600986"/>
          </a:xfrm>
          <a:prstGeom prst="rect">
            <a:avLst/>
          </a:prstGeom>
        </p:spPr>
        <p:txBody>
          <a:bodyPr wrap="square">
            <a:spAutoFit/>
          </a:bodyPr>
          <a:lstStyle/>
          <a:p>
            <a:r>
              <a:rPr lang="en-US" sz="2800" b="1" dirty="0">
                <a:latin typeface="Times New Roman" panose="02020603050405020304" pitchFamily="18" charset="0"/>
                <a:cs typeface="Times New Roman" panose="02020603050405020304" pitchFamily="18" charset="0"/>
              </a:rPr>
              <a:t>What does the future holds for Safe </a:t>
            </a:r>
            <a:r>
              <a:rPr lang="en-US" sz="2800" b="1" dirty="0" smtClean="0">
                <a:latin typeface="Times New Roman" panose="02020603050405020304" pitchFamily="18" charset="0"/>
                <a:cs typeface="Times New Roman" panose="02020603050405020304" pitchFamily="18" charset="0"/>
              </a:rPr>
              <a:t>Splash?</a:t>
            </a:r>
          </a:p>
          <a:p>
            <a:pPr marL="342900" indent="-342900">
              <a:lnSpc>
                <a:spcPct val="200000"/>
              </a:lnSpc>
              <a:buFont typeface="Arial" panose="020B0604020202020204" pitchFamily="34" charset="0"/>
              <a:buChar char="•"/>
            </a:pPr>
            <a:r>
              <a:rPr lang="en-US" dirty="0" smtClean="0">
                <a:latin typeface="Times New Roman" panose="02020603050405020304" pitchFamily="18" charset="0"/>
                <a:cs typeface="Times New Roman" panose="02020603050405020304" pitchFamily="18" charset="0"/>
              </a:rPr>
              <a:t>We target </a:t>
            </a:r>
            <a:r>
              <a:rPr lang="en-US" sz="2000" dirty="0" smtClean="0">
                <a:latin typeface="Times New Roman" panose="02020603050405020304" pitchFamily="18" charset="0"/>
                <a:cs typeface="Times New Roman" panose="02020603050405020304" pitchFamily="18" charset="0"/>
              </a:rPr>
              <a:t>to get </a:t>
            </a:r>
            <a:r>
              <a:rPr lang="en-US" sz="2000" dirty="0">
                <a:latin typeface="Times New Roman" panose="02020603050405020304" pitchFamily="18" charset="0"/>
                <a:cs typeface="Times New Roman" panose="02020603050405020304" pitchFamily="18" charset="0"/>
              </a:rPr>
              <a:t>much closer to our clients by enjoying significant autonomy and focusing on building relationship with parents and students. </a:t>
            </a:r>
            <a:endParaRPr lang="en-US" sz="2000" dirty="0" smtClean="0">
              <a:latin typeface="Times New Roman" panose="02020603050405020304" pitchFamily="18" charset="0"/>
              <a:cs typeface="Times New Roman" panose="02020603050405020304" pitchFamily="18" charset="0"/>
            </a:endParaRPr>
          </a:p>
          <a:p>
            <a:pPr marL="342900" indent="-342900">
              <a:lnSpc>
                <a:spcPct val="200000"/>
              </a:lnSpc>
              <a:buFont typeface="Arial" panose="020B0604020202020204" pitchFamily="34" charset="0"/>
              <a:buChar char="•"/>
            </a:pPr>
            <a:r>
              <a:rPr lang="en-US" sz="2000" dirty="0" smtClean="0">
                <a:latin typeface="Times New Roman" panose="02020603050405020304" pitchFamily="18" charset="0"/>
                <a:cs typeface="Times New Roman" panose="02020603050405020304" pitchFamily="18" charset="0"/>
              </a:rPr>
              <a:t>We </a:t>
            </a:r>
            <a:r>
              <a:rPr lang="en-US" sz="2000" dirty="0">
                <a:latin typeface="Times New Roman" panose="02020603050405020304" pitchFamily="18" charset="0"/>
                <a:cs typeface="Times New Roman" panose="02020603050405020304" pitchFamily="18" charset="0"/>
              </a:rPr>
              <a:t>will </a:t>
            </a:r>
            <a:r>
              <a:rPr lang="en-US" sz="2000" dirty="0" smtClean="0">
                <a:latin typeface="Times New Roman" panose="02020603050405020304" pitchFamily="18" charset="0"/>
                <a:cs typeface="Times New Roman" panose="02020603050405020304" pitchFamily="18" charset="0"/>
              </a:rPr>
              <a:t>continue </a:t>
            </a:r>
            <a:r>
              <a:rPr lang="en-US" sz="2000" dirty="0">
                <a:latin typeface="Times New Roman" panose="02020603050405020304" pitchFamily="18" charset="0"/>
                <a:cs typeface="Times New Roman" panose="02020603050405020304" pitchFamily="18" charset="0"/>
              </a:rPr>
              <a:t>to drive quality through evaluation of new workers to hire and take them through proactive training. </a:t>
            </a:r>
            <a:endParaRPr lang="en-US" sz="2000" dirty="0" smtClean="0">
              <a:latin typeface="Times New Roman" panose="02020603050405020304" pitchFamily="18" charset="0"/>
              <a:cs typeface="Times New Roman" panose="02020603050405020304" pitchFamily="18" charset="0"/>
            </a:endParaRPr>
          </a:p>
          <a:p>
            <a:pPr marL="342900" indent="-342900">
              <a:lnSpc>
                <a:spcPct val="200000"/>
              </a:lnSpc>
              <a:buFont typeface="Arial" panose="020B0604020202020204" pitchFamily="34" charset="0"/>
              <a:buChar char="•"/>
            </a:pPr>
            <a:r>
              <a:rPr lang="en-US" sz="2000" dirty="0" smtClean="0">
                <a:latin typeface="Times New Roman" panose="02020603050405020304" pitchFamily="18" charset="0"/>
                <a:cs typeface="Times New Roman" panose="02020603050405020304" pitchFamily="18" charset="0"/>
              </a:rPr>
              <a:t>Swimming </a:t>
            </a:r>
            <a:r>
              <a:rPr lang="en-US" sz="2000" dirty="0">
                <a:latin typeface="Times New Roman" panose="02020603050405020304" pitchFamily="18" charset="0"/>
                <a:cs typeface="Times New Roman" panose="02020603050405020304" pitchFamily="18" charset="0"/>
              </a:rPr>
              <a:t>as a life skill is foundational. </a:t>
            </a:r>
          </a:p>
        </p:txBody>
      </p:sp>
    </p:spTree>
    <p:extLst>
      <p:ext uri="{BB962C8B-B14F-4D97-AF65-F5344CB8AC3E}">
        <p14:creationId xmlns:p14="http://schemas.microsoft.com/office/powerpoint/2010/main" val="15942254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41825" y="432165"/>
            <a:ext cx="11208774" cy="5632311"/>
          </a:xfrm>
          <a:prstGeom prst="rect">
            <a:avLst/>
          </a:prstGeom>
        </p:spPr>
        <p:txBody>
          <a:bodyPr wrap="square">
            <a:spAutoFit/>
          </a:bodyPr>
          <a:lstStyle/>
          <a:p>
            <a:pPr>
              <a:lnSpc>
                <a:spcPct val="200000"/>
              </a:lnSpc>
            </a:pPr>
            <a:r>
              <a:rPr lang="en-US" b="1" dirty="0" smtClean="0"/>
              <a:t>What are your last remarks?</a:t>
            </a:r>
            <a:endParaRPr lang="en-US" b="1" dirty="0" smtClean="0"/>
          </a:p>
          <a:p>
            <a:pPr>
              <a:lnSpc>
                <a:spcPct val="200000"/>
              </a:lnSpc>
            </a:pPr>
            <a:r>
              <a:rPr lang="en-US" dirty="0" smtClean="0"/>
              <a:t>As the CEO, I understand diversity is achieved at the workplace where sexuality, region, age, race, citizenship status, sexual orientation and military services. The gap at the workplace between men and women exists and will take steps towards changing the notion. Women have unique gifts and skills that need to be nurtured and celebrated for them to blossom and give back competently to society. I have chosen a less diverse combination of the workforce to ensure I don't sacrifice on the values that I believe are instrumental for this type of business to succeed. The current diversity ration might, however, be too high, and a ratio of 80/20 will be functional enough. More women are therefore favored for the jobs at safe splash because they are creative, customer service oriented, emotional, it's all in the family, and retain proper culture.</a:t>
            </a:r>
            <a:endParaRPr lang="en-US" dirty="0"/>
          </a:p>
        </p:txBody>
      </p:sp>
    </p:spTree>
    <p:extLst>
      <p:ext uri="{BB962C8B-B14F-4D97-AF65-F5344CB8AC3E}">
        <p14:creationId xmlns:p14="http://schemas.microsoft.com/office/powerpoint/2010/main" val="338883965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24231" y="1328398"/>
            <a:ext cx="8588477" cy="3693319"/>
          </a:xfrm>
          <a:prstGeom prst="rect">
            <a:avLst/>
          </a:prstGeom>
        </p:spPr>
        <p:txBody>
          <a:bodyPr wrap="square">
            <a:spAutoFit/>
          </a:bodyPr>
          <a:lstStyle/>
          <a:p>
            <a:pPr algn="ctr">
              <a:lnSpc>
                <a:spcPct val="200000"/>
              </a:lnSpc>
            </a:pPr>
            <a:r>
              <a:rPr lang="en-US" dirty="0" smtClean="0"/>
              <a:t>References</a:t>
            </a:r>
          </a:p>
          <a:p>
            <a:pPr>
              <a:lnSpc>
                <a:spcPct val="200000"/>
              </a:lnSpc>
            </a:pPr>
            <a:r>
              <a:rPr lang="en-US" dirty="0" smtClean="0"/>
              <a:t>Lane, M. (2020). 8 Reasons Our Management Team is dominated by Women. Retrieved 25</a:t>
            </a:r>
          </a:p>
          <a:p>
            <a:pPr>
              <a:lnSpc>
                <a:spcPct val="200000"/>
              </a:lnSpc>
            </a:pPr>
            <a:r>
              <a:rPr lang="en-US" dirty="0" smtClean="0"/>
              <a:t>	April 2020, from </a:t>
            </a:r>
            <a:r>
              <a:rPr lang="en-US" dirty="0" smtClean="0">
                <a:hlinkClick r:id="rId2"/>
              </a:rPr>
              <a:t>https://www.safesplash.com/employmentblog/8-reasons-our-</a:t>
            </a:r>
            <a:r>
              <a:rPr lang="en-US" dirty="0" smtClean="0"/>
              <a:t>	management-team-is-dominated-by-</a:t>
            </a:r>
            <a:r>
              <a:rPr lang="en-US" dirty="0" err="1" smtClean="0"/>
              <a:t>wome</a:t>
            </a:r>
            <a:endParaRPr lang="en-US" dirty="0" smtClean="0"/>
          </a:p>
          <a:p>
            <a:pPr>
              <a:lnSpc>
                <a:spcPct val="200000"/>
              </a:lnSpc>
            </a:pPr>
            <a:r>
              <a:rPr lang="en-US" dirty="0" smtClean="0"/>
              <a:t>Schools, S. (2020). Learn more about our philosophy and our approach to swimming </a:t>
            </a:r>
          </a:p>
          <a:p>
            <a:pPr>
              <a:lnSpc>
                <a:spcPct val="200000"/>
              </a:lnSpc>
            </a:pPr>
            <a:r>
              <a:rPr lang="en-US" dirty="0"/>
              <a:t>	</a:t>
            </a:r>
            <a:r>
              <a:rPr lang="en-US" dirty="0" smtClean="0"/>
              <a:t>lessons. Retrieved 25 April 2020, from https://www.safesplash.com/about-us</a:t>
            </a:r>
          </a:p>
          <a:p>
            <a:endParaRPr lang="en-US" dirty="0"/>
          </a:p>
        </p:txBody>
      </p:sp>
    </p:spTree>
    <p:extLst>
      <p:ext uri="{BB962C8B-B14F-4D97-AF65-F5344CB8AC3E}">
        <p14:creationId xmlns:p14="http://schemas.microsoft.com/office/powerpoint/2010/main" val="3203276494"/>
      </p:ext>
    </p:extLst>
  </p:cSld>
  <p:clrMapOvr>
    <a:masterClrMapping/>
  </p:clrMapOvr>
  <p:timing>
    <p:tnLst>
      <p:par>
        <p:cTn id="1" dur="indefinite" restart="never" nodeType="tmRoot"/>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43</TotalTime>
  <Words>1096</Words>
  <Application>Microsoft Office PowerPoint</Application>
  <PresentationFormat>Widescreen</PresentationFormat>
  <Paragraphs>38</Paragraphs>
  <Slides>6</Slides>
  <Notes>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vt:i4>
      </vt:variant>
    </vt:vector>
  </HeadingPairs>
  <TitlesOfParts>
    <vt:vector size="12" baseType="lpstr">
      <vt:lpstr>Arial</vt:lpstr>
      <vt:lpstr>Calibri</vt:lpstr>
      <vt:lpstr>Times New Roman</vt:lpstr>
      <vt:lpstr>Trebuchet MS</vt:lpstr>
      <vt:lpstr>Wingdings 3</vt:lpstr>
      <vt:lpstr>Facet</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Julius</dc:creator>
  <cp:lastModifiedBy>Julius</cp:lastModifiedBy>
  <cp:revision>8</cp:revision>
  <dcterms:created xsi:type="dcterms:W3CDTF">2020-04-25T07:21:53Z</dcterms:created>
  <dcterms:modified xsi:type="dcterms:W3CDTF">2020-04-29T22:21:21Z</dcterms:modified>
</cp:coreProperties>
</file>