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5" r:id="rId6"/>
    <p:sldId id="259" r:id="rId7"/>
    <p:sldId id="266" r:id="rId8"/>
    <p:sldId id="260" r:id="rId9"/>
    <p:sldId id="261" r:id="rId10"/>
    <p:sldId id="268" r:id="rId11"/>
    <p:sldId id="269" r:id="rId12"/>
    <p:sldId id="262" r:id="rId13"/>
    <p:sldId id="263"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6408-E9F2-46BF-9F81-6B51616A2D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B3F80A-AE54-4286-A504-EDC201E626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4F45B5-C859-4553-A013-4AAB43293D30}"/>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BF91E61F-DB63-4B6C-BA8B-51E124908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3751D1-BEBF-41E5-A4CE-057AD9DD7B4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787835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AE14-111B-4CB8-9272-FFDE749880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EDBC35-C9CB-455A-93C4-E6D985135B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743E87-818A-4B9A-A5CF-6AF2ACB8D0C2}"/>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578F03F8-1CE6-4D96-BA55-2297CDC8B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E73CA-31D0-40C8-9FB8-2EAB79135DA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91818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2DB4B-02D0-4CA4-9F66-38827CB3CC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E15785-65DC-4780-A37C-489E21A783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0EF4C6-0E2D-436F-B1CE-FE2C66F919DB}"/>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ACFF7533-C748-4837-9732-69EC4D0C6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39961-A434-4632-BEC2-6E7B8F92152D}"/>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128313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D947-9459-452E-8A94-AAA1BD32E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2CB9B7-BC51-4F90-96E8-8A89834101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9CB5FF-C04F-4676-B79C-FFE5FBF178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2B9927-E04B-46E6-9F73-647BE924161E}"/>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68DDB8F1-561F-4536-BE4D-318F7D8DB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84043-FABE-466F-BB88-36889A908E28}"/>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65598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42CB-0A33-4E1C-99F1-03282FE5B7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55EDB8-7DD8-48DC-9965-2E9288D083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2A2707-3313-41AA-86FD-A2C003D19D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178C6-410D-4BC2-B312-A6E892D982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A3FC90-DF82-46BA-91AE-752918EB27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4E06FE-B544-443B-8899-2FB6AEE9CC46}"/>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8" name="Footer Placeholder 7">
            <a:extLst>
              <a:ext uri="{FF2B5EF4-FFF2-40B4-BE49-F238E27FC236}">
                <a16:creationId xmlns:a16="http://schemas.microsoft.com/office/drawing/2014/main" id="{C41292F4-AC51-4050-82BF-AC381B879B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63329E-C5E1-418F-8F71-DEB61C9A1F7A}"/>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998624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4387-780C-48F1-920D-6B4CD398DA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E0B411-9AFB-44AD-A3CB-A9E5DC1B9ADE}"/>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4" name="Footer Placeholder 3">
            <a:extLst>
              <a:ext uri="{FF2B5EF4-FFF2-40B4-BE49-F238E27FC236}">
                <a16:creationId xmlns:a16="http://schemas.microsoft.com/office/drawing/2014/main" id="{929BC862-8708-4A9B-845F-DDCB8F4AE0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EB3968-440D-4C02-ADE2-75C305606735}"/>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38605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48EFCB-CBE2-4C4C-B69B-9A9907B6E186}"/>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3" name="Footer Placeholder 2">
            <a:extLst>
              <a:ext uri="{FF2B5EF4-FFF2-40B4-BE49-F238E27FC236}">
                <a16:creationId xmlns:a16="http://schemas.microsoft.com/office/drawing/2014/main" id="{37F72CB3-EE3E-4B68-B4C1-9A343F065B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A1CCA0-1CE8-4BDE-9AD7-0D6751D47768}"/>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268616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04F8-21E6-4C70-B82B-C380926E3E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FFF057-AC7C-4F9C-9763-FDE29AD78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C6DBED-D058-4F7C-91EC-B5921611A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FA794-E613-4C69-A403-FC9DD94E7527}"/>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FC11D7E3-4D7C-4D2E-A439-3DB1165F68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C212AA-EFD1-429D-B961-670B2748660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337920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98D2-F625-44AA-BBA4-54E0E9A30E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BEA6D6-2205-4EE9-BEFA-904A4382E7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2259B6-4737-4DF4-9198-71087395FC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6772AE-C6CF-41F7-B4BD-56EE73549651}"/>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7F75F22B-E4F6-4EDE-AC9C-92251BED74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946E8A-A153-4AB2-80AB-2579D12B47E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6586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549A-1494-4A1B-BE1E-D3F5953711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1E155D-7746-460E-845F-F1E17DE748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76296-FBA6-4817-955A-0459B0A275AD}"/>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8E804B8D-F46A-4948-9388-E4D22CD22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E053E-B187-4309-A964-FEA4B6E36CC5}"/>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463144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EE7AF3-C1A6-4EEA-B87E-2CD45A67DB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C589B-5322-458C-BC5C-76F6000058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49AEE-2155-480A-8887-914C53F3AB8B}"/>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0BD851FD-9C6F-4FA7-9AE6-6166B5EC64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46EA8-4EE1-4C74-A81A-67510C5AFFC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671100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8C18C8-60D0-4702-867E-790AF197DB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950FEF-FD36-4D02-91D5-D806697BCB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6F9583-C03F-49AE-8DE6-CF68C52220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8848DAC2-C8EA-4D02-B611-BD147C0744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827ED7-5AE2-462A-A448-C6358682A0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A2274-43F4-41AE-B6CF-E2EBB6935AB7}" type="slidenum">
              <a:rPr lang="en-US" smtClean="0"/>
              <a:t>‹#›</a:t>
            </a:fld>
            <a:endParaRPr lang="en-US"/>
          </a:p>
        </p:txBody>
      </p:sp>
    </p:spTree>
    <p:extLst>
      <p:ext uri="{BB962C8B-B14F-4D97-AF65-F5344CB8AC3E}">
        <p14:creationId xmlns:p14="http://schemas.microsoft.com/office/powerpoint/2010/main" val="4223146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naset.org/index.php?id=overview#:~:text=The%20National%20Association%20of%20Special%20Education%20Teachers%20(NASET)%20helps%20members,research%2C%20practice%2C%20and%20policy" TargetMode="External"/><Relationship Id="rId2" Type="http://schemas.openxmlformats.org/officeDocument/2006/relationships/hyperlink" Target="http://www.readwritethink.org/about/our-partners/national-council-teachers-english-2.html" TargetMode="External"/><Relationship Id="rId1" Type="http://schemas.openxmlformats.org/officeDocument/2006/relationships/slideLayout" Target="../slideLayouts/slideLayout2.xml"/><Relationship Id="rId4" Type="http://schemas.openxmlformats.org/officeDocument/2006/relationships/hyperlink" Target="https://www.iste.org/standards/for-educators"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conference.iste.org/202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E31E-34B9-4091-8CFB-81F7D1428EFA}"/>
              </a:ext>
            </a:extLst>
          </p:cNvPr>
          <p:cNvSpPr>
            <a:spLocks noGrp="1"/>
          </p:cNvSpPr>
          <p:nvPr>
            <p:ph type="ctrTitle"/>
          </p:nvPr>
        </p:nvSpPr>
        <p:spPr>
          <a:xfrm>
            <a:off x="1524000" y="1122362"/>
            <a:ext cx="9144000" cy="4003820"/>
          </a:xfrm>
        </p:spPr>
        <p:txBody>
          <a:bodyPr>
            <a:normAutofit fontScale="90000"/>
          </a:bodyPr>
          <a:lstStyle/>
          <a:p>
            <a:r>
              <a:rPr lang="en-US" sz="3200" b="1" dirty="0">
                <a:latin typeface="Courier New" panose="02070309020205020404" pitchFamily="49" charset="0"/>
                <a:cs typeface="Courier New" panose="02070309020205020404" pitchFamily="49" charset="0"/>
              </a:rPr>
              <a:t>Professional organizations for Educators </a:t>
            </a:r>
            <a:br>
              <a:rPr lang="en-US" sz="3200" b="1" dirty="0">
                <a:latin typeface="Courier New" panose="02070309020205020404" pitchFamily="49" charset="0"/>
                <a:cs typeface="Courier New" panose="02070309020205020404" pitchFamily="49" charset="0"/>
              </a:rPr>
            </a:br>
            <a:br>
              <a:rPr lang="en-US" sz="3200" b="1" dirty="0">
                <a:latin typeface="Courier New" panose="02070309020205020404" pitchFamily="49" charset="0"/>
                <a:cs typeface="Courier New" panose="02070309020205020404" pitchFamily="49" charset="0"/>
              </a:rPr>
            </a:b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Author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Institutional Affiliation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Instructor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Course code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Date of submission </a:t>
            </a:r>
          </a:p>
        </p:txBody>
      </p:sp>
    </p:spTree>
    <p:extLst>
      <p:ext uri="{BB962C8B-B14F-4D97-AF65-F5344CB8AC3E}">
        <p14:creationId xmlns:p14="http://schemas.microsoft.com/office/powerpoint/2010/main" val="3179560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86A39-3E0B-49F8-89B1-1E5F16683311}"/>
              </a:ext>
            </a:extLst>
          </p:cNvPr>
          <p:cNvSpPr>
            <a:spLocks noGrp="1"/>
          </p:cNvSpPr>
          <p:nvPr>
            <p:ph type="title"/>
          </p:nvPr>
        </p:nvSpPr>
        <p:spPr>
          <a:xfrm>
            <a:off x="838200" y="365126"/>
            <a:ext cx="10515600" cy="784802"/>
          </a:xfrm>
        </p:spPr>
        <p:txBody>
          <a:bodyPr/>
          <a:lstStyle/>
          <a:p>
            <a:pPr algn="ctr"/>
            <a:r>
              <a:rPr lang="en-US" b="1" dirty="0">
                <a:latin typeface="Courier New" panose="02070309020205020404" pitchFamily="49" charset="0"/>
                <a:cs typeface="Courier New" panose="02070309020205020404" pitchFamily="49" charset="0"/>
              </a:rPr>
              <a:t>Introduction </a:t>
            </a:r>
          </a:p>
        </p:txBody>
      </p:sp>
      <p:sp>
        <p:nvSpPr>
          <p:cNvPr id="3" name="Content Placeholder 2">
            <a:extLst>
              <a:ext uri="{FF2B5EF4-FFF2-40B4-BE49-F238E27FC236}">
                <a16:creationId xmlns:a16="http://schemas.microsoft.com/office/drawing/2014/main" id="{1081CFB2-3078-4C84-AECE-2E9EF9852CBB}"/>
              </a:ext>
            </a:extLst>
          </p:cNvPr>
          <p:cNvSpPr>
            <a:spLocks noGrp="1"/>
          </p:cNvSpPr>
          <p:nvPr>
            <p:ph idx="1"/>
          </p:nvPr>
        </p:nvSpPr>
        <p:spPr>
          <a:xfrm>
            <a:off x="838200" y="1149927"/>
            <a:ext cx="10515600" cy="5027036"/>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Even though professional organizations may seem unnecessary and expensive for some educators, joining a professional organization should be considered a necessity for educators. </a:t>
            </a:r>
          </a:p>
          <a:p>
            <a:pPr algn="just">
              <a:lnSpc>
                <a:spcPct val="150000"/>
              </a:lnSpc>
            </a:pPr>
            <a:r>
              <a:rPr lang="en-US" sz="1800" dirty="0">
                <a:latin typeface="Courier New" panose="02070309020205020404" pitchFamily="49" charset="0"/>
                <a:cs typeface="Courier New" panose="02070309020205020404" pitchFamily="49" charset="0"/>
              </a:rPr>
              <a:t>Arguably, these organizations ensure that educators learn new ideas, grow and collaborate with each other on emerging trends in education. </a:t>
            </a:r>
          </a:p>
          <a:p>
            <a:pPr algn="just">
              <a:lnSpc>
                <a:spcPct val="150000"/>
              </a:lnSpc>
            </a:pPr>
            <a:r>
              <a:rPr lang="en-US" sz="1800" dirty="0">
                <a:latin typeface="Courier New" panose="02070309020205020404" pitchFamily="49" charset="0"/>
                <a:cs typeface="Courier New" panose="02070309020205020404" pitchFamily="49" charset="0"/>
              </a:rPr>
              <a:t>The International Society for Technology in Education (ISTE) is a leading organization in teaching technology in the classroom. </a:t>
            </a:r>
          </a:p>
          <a:p>
            <a:pPr algn="just">
              <a:lnSpc>
                <a:spcPct val="150000"/>
              </a:lnSpc>
            </a:pPr>
            <a:r>
              <a:rPr lang="en-US" sz="1800" dirty="0">
                <a:latin typeface="Courier New" panose="02070309020205020404" pitchFamily="49" charset="0"/>
                <a:cs typeface="Courier New" panose="02070309020205020404" pitchFamily="49" charset="0"/>
              </a:rPr>
              <a:t>For educators, organizations such as ISTE allows them to learn a dozen of quality standards on how to particularly approach technology in the classrooms. </a:t>
            </a:r>
          </a:p>
        </p:txBody>
      </p:sp>
    </p:spTree>
    <p:extLst>
      <p:ext uri="{BB962C8B-B14F-4D97-AF65-F5344CB8AC3E}">
        <p14:creationId xmlns:p14="http://schemas.microsoft.com/office/powerpoint/2010/main" val="392592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01B351-8D4E-4174-83BE-D624C87C48EE}"/>
              </a:ext>
            </a:extLst>
          </p:cNvPr>
          <p:cNvSpPr>
            <a:spLocks noGrp="1"/>
          </p:cNvSpPr>
          <p:nvPr>
            <p:ph idx="1"/>
          </p:nvPr>
        </p:nvSpPr>
        <p:spPr>
          <a:xfrm>
            <a:off x="838200" y="914400"/>
            <a:ext cx="10515600" cy="5262563"/>
          </a:xfrm>
        </p:spPr>
        <p:txBody>
          <a:bodyPr>
            <a:normAutofit/>
          </a:bodyPr>
          <a:lstStyle/>
          <a:p>
            <a:pPr algn="just">
              <a:lnSpc>
                <a:spcPct val="200000"/>
              </a:lnSpc>
            </a:pPr>
            <a:r>
              <a:rPr lang="en-US" sz="1800" dirty="0">
                <a:latin typeface="Courier New" panose="02070309020205020404" pitchFamily="49" charset="0"/>
                <a:cs typeface="Courier New" panose="02070309020205020404" pitchFamily="49" charset="0"/>
              </a:rPr>
              <a:t>Admittedly, almost all educators strive to ensure that their learners achieve and demonstrate the competency in learning goals. </a:t>
            </a:r>
          </a:p>
          <a:p>
            <a:pPr algn="just">
              <a:lnSpc>
                <a:spcPct val="200000"/>
              </a:lnSpc>
            </a:pPr>
            <a:r>
              <a:rPr lang="en-US" sz="1800" dirty="0">
                <a:latin typeface="Courier New" panose="02070309020205020404" pitchFamily="49" charset="0"/>
                <a:cs typeface="Courier New" panose="02070309020205020404" pitchFamily="49" charset="0"/>
              </a:rPr>
              <a:t>However, this usually requires the input of teachers who customize the learning environment for their learners to allow them to grasp the concepts taught and demonstrated in class. </a:t>
            </a:r>
          </a:p>
          <a:p>
            <a:pPr algn="just">
              <a:lnSpc>
                <a:spcPct val="200000"/>
              </a:lnSpc>
            </a:pPr>
            <a:r>
              <a:rPr lang="en-US" sz="1800" dirty="0">
                <a:latin typeface="Courier New" panose="02070309020205020404" pitchFamily="49" charset="0"/>
                <a:cs typeface="Courier New" panose="02070309020205020404" pitchFamily="49" charset="0"/>
              </a:rPr>
              <a:t>Arguably, through professional organizations, educators can ensure this is done effectively. </a:t>
            </a:r>
          </a:p>
          <a:p>
            <a:pPr algn="just">
              <a:lnSpc>
                <a:spcPct val="20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69242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1346C-EA0E-4342-BFD6-59E81082C49A}"/>
              </a:ext>
            </a:extLst>
          </p:cNvPr>
          <p:cNvSpPr>
            <a:spLocks noGrp="1"/>
          </p:cNvSpPr>
          <p:nvPr>
            <p:ph type="title"/>
          </p:nvPr>
        </p:nvSpPr>
        <p:spPr>
          <a:xfrm>
            <a:off x="838200" y="365126"/>
            <a:ext cx="10515600" cy="784802"/>
          </a:xfrm>
        </p:spPr>
        <p:txBody>
          <a:bodyPr>
            <a:noAutofit/>
          </a:bodyPr>
          <a:lstStyle/>
          <a:p>
            <a:pPr algn="ctr"/>
            <a:r>
              <a:rPr lang="en-US" sz="2400" b="1" dirty="0">
                <a:latin typeface="Courier New" panose="02070309020205020404" pitchFamily="49" charset="0"/>
                <a:cs typeface="Courier New" panose="02070309020205020404" pitchFamily="49" charset="0"/>
              </a:rPr>
              <a:t>The National Council of Teachers of English </a:t>
            </a:r>
          </a:p>
        </p:txBody>
      </p:sp>
      <p:sp>
        <p:nvSpPr>
          <p:cNvPr id="3" name="Content Placeholder 2">
            <a:extLst>
              <a:ext uri="{FF2B5EF4-FFF2-40B4-BE49-F238E27FC236}">
                <a16:creationId xmlns:a16="http://schemas.microsoft.com/office/drawing/2014/main" id="{AD2858A0-7E18-4AE7-886F-CAEF2755EFCE}"/>
              </a:ext>
            </a:extLst>
          </p:cNvPr>
          <p:cNvSpPr>
            <a:spLocks noGrp="1"/>
          </p:cNvSpPr>
          <p:nvPr>
            <p:ph idx="1"/>
          </p:nvPr>
        </p:nvSpPr>
        <p:spPr>
          <a:xfrm>
            <a:off x="838200" y="1302327"/>
            <a:ext cx="10515600" cy="4874636"/>
          </a:xfrm>
        </p:spPr>
        <p:txBody>
          <a:bodyPr>
            <a:normAutofit fontScale="92500" lnSpcReduction="10000"/>
          </a:bodyPr>
          <a:lstStyle/>
          <a:p>
            <a:pPr algn="just">
              <a:lnSpc>
                <a:spcPct val="160000"/>
              </a:lnSpc>
            </a:pPr>
            <a:r>
              <a:rPr lang="en-US" sz="1800" dirty="0">
                <a:latin typeface="Courier New" panose="02070309020205020404" pitchFamily="49" charset="0"/>
                <a:cs typeface="Courier New" panose="02070309020205020404" pitchFamily="49" charset="0"/>
              </a:rPr>
              <a:t>The National Council of Teachers of English is a professional association of educators which is dedicated to improving the teaching and learning of English language at all levels of education. </a:t>
            </a:r>
          </a:p>
          <a:p>
            <a:pPr algn="just">
              <a:lnSpc>
                <a:spcPct val="160000"/>
              </a:lnSpc>
            </a:pPr>
            <a:r>
              <a:rPr lang="en-US" sz="1800" dirty="0">
                <a:latin typeface="Courier New" panose="02070309020205020404" pitchFamily="49" charset="0"/>
                <a:cs typeface="Courier New" panose="02070309020205020404" pitchFamily="49" charset="0"/>
              </a:rPr>
              <a:t>The association just like other professional associations for educators offers teachers with the opportunity to grow professionally through their careers as teachers of English language. </a:t>
            </a:r>
          </a:p>
          <a:p>
            <a:pPr algn="just">
              <a:lnSpc>
                <a:spcPct val="160000"/>
              </a:lnSpc>
            </a:pPr>
            <a:r>
              <a:rPr lang="en-US" sz="1800" dirty="0">
                <a:latin typeface="Courier New" panose="02070309020205020404" pitchFamily="49" charset="0"/>
                <a:cs typeface="Courier New" panose="02070309020205020404" pitchFamily="49" charset="0"/>
              </a:rPr>
              <a:t>Educators joining this professional body arguably stand to gain as the association provides a framework for cooperation to deal with issues that affect the teaching of English. </a:t>
            </a:r>
          </a:p>
          <a:p>
            <a:pPr algn="just">
              <a:lnSpc>
                <a:spcPct val="160000"/>
              </a:lnSpc>
            </a:pPr>
            <a:r>
              <a:rPr lang="en-US" sz="1800" dirty="0">
                <a:latin typeface="Courier New" panose="02070309020205020404" pitchFamily="49" charset="0"/>
                <a:cs typeface="Courier New" panose="02070309020205020404" pitchFamily="49" charset="0"/>
              </a:rPr>
              <a:t>As a professional body, the association also addresses the concerns of English language arts educators. </a:t>
            </a:r>
          </a:p>
        </p:txBody>
      </p:sp>
    </p:spTree>
    <p:extLst>
      <p:ext uri="{BB962C8B-B14F-4D97-AF65-F5344CB8AC3E}">
        <p14:creationId xmlns:p14="http://schemas.microsoft.com/office/powerpoint/2010/main" val="388900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63DD3-A80E-4045-8E40-1058856AFE25}"/>
              </a:ext>
            </a:extLst>
          </p:cNvPr>
          <p:cNvSpPr>
            <a:spLocks noGrp="1"/>
          </p:cNvSpPr>
          <p:nvPr>
            <p:ph idx="1"/>
          </p:nvPr>
        </p:nvSpPr>
        <p:spPr>
          <a:xfrm>
            <a:off x="838200" y="1108364"/>
            <a:ext cx="10515600" cy="5068599"/>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Similarly, educators also access resources that keep them afloat with the current trends through the online inbox newspaper. </a:t>
            </a:r>
          </a:p>
          <a:p>
            <a:pPr algn="just">
              <a:lnSpc>
                <a:spcPct val="150000"/>
              </a:lnSpc>
            </a:pPr>
            <a:r>
              <a:rPr lang="en-US" sz="1800" dirty="0">
                <a:latin typeface="Courier New" panose="02070309020205020404" pitchFamily="49" charset="0"/>
                <a:cs typeface="Courier New" panose="02070309020205020404" pitchFamily="49" charset="0"/>
              </a:rPr>
              <a:t>Lastly, the organization offers a meaningful and convenient way to help and support others. </a:t>
            </a:r>
          </a:p>
          <a:p>
            <a:pPr algn="just">
              <a:lnSpc>
                <a:spcPct val="150000"/>
              </a:lnSpc>
            </a:pPr>
            <a:r>
              <a:rPr lang="en-US" sz="1800" dirty="0">
                <a:latin typeface="Courier New" panose="02070309020205020404" pitchFamily="49" charset="0"/>
                <a:cs typeface="Courier New" panose="02070309020205020404" pitchFamily="49" charset="0"/>
              </a:rPr>
              <a:t>The NCTE Intellectual Freedom Center helps educators with questions about plagiarism and intellectual property issues and provides advice, white papers, and other support at no cost to those faced with challenges to literary works, films and videos, drama productions, or teaching methods.</a:t>
            </a:r>
          </a:p>
        </p:txBody>
      </p:sp>
    </p:spTree>
    <p:extLst>
      <p:ext uri="{BB962C8B-B14F-4D97-AF65-F5344CB8AC3E}">
        <p14:creationId xmlns:p14="http://schemas.microsoft.com/office/powerpoint/2010/main" val="738837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3A18-E9E0-4A77-A64E-D64B5D7B283D}"/>
              </a:ext>
            </a:extLst>
          </p:cNvPr>
          <p:cNvSpPr>
            <a:spLocks noGrp="1"/>
          </p:cNvSpPr>
          <p:nvPr>
            <p:ph type="title"/>
          </p:nvPr>
        </p:nvSpPr>
        <p:spPr/>
        <p:txBody>
          <a:bodyPr>
            <a:noAutofit/>
          </a:bodyPr>
          <a:lstStyle/>
          <a:p>
            <a:pPr algn="ctr"/>
            <a:r>
              <a:rPr lang="en-US" sz="3200" b="1" dirty="0">
                <a:latin typeface="Courier New" panose="02070309020205020404" pitchFamily="49" charset="0"/>
                <a:cs typeface="Courier New" panose="02070309020205020404" pitchFamily="49" charset="0"/>
              </a:rPr>
              <a:t>National Association of Special Education Teachers (Professional Associations for Special Education Teachers)</a:t>
            </a:r>
          </a:p>
        </p:txBody>
      </p:sp>
      <p:sp>
        <p:nvSpPr>
          <p:cNvPr id="3" name="Content Placeholder 2">
            <a:extLst>
              <a:ext uri="{FF2B5EF4-FFF2-40B4-BE49-F238E27FC236}">
                <a16:creationId xmlns:a16="http://schemas.microsoft.com/office/drawing/2014/main" id="{BF7A4A2E-D6DF-4A9B-8F6A-EC0421E8930D}"/>
              </a:ext>
            </a:extLst>
          </p:cNvPr>
          <p:cNvSpPr>
            <a:spLocks noGrp="1"/>
          </p:cNvSpPr>
          <p:nvPr>
            <p:ph idx="1"/>
          </p:nvPr>
        </p:nvSpPr>
        <p:spPr/>
        <p:txBody>
          <a:bodyPr>
            <a:normAutofit lnSpcReduction="10000"/>
          </a:bodyPr>
          <a:lstStyle/>
          <a:p>
            <a:pPr algn="just">
              <a:lnSpc>
                <a:spcPct val="150000"/>
              </a:lnSpc>
            </a:pPr>
            <a:r>
              <a:rPr lang="en-US" sz="1800" dirty="0">
                <a:latin typeface="Courier New" panose="02070309020205020404" pitchFamily="49" charset="0"/>
                <a:cs typeface="Courier New" panose="02070309020205020404" pitchFamily="49" charset="0"/>
              </a:rPr>
              <a:t>Some professional organizations such as the NASET for special education teachers are very keen on advancing professional development for their members and providing them with training opportunities on their grey areas. </a:t>
            </a:r>
          </a:p>
          <a:p>
            <a:pPr algn="just">
              <a:lnSpc>
                <a:spcPct val="150000"/>
              </a:lnSpc>
            </a:pPr>
            <a:r>
              <a:rPr lang="en-US" sz="1800" dirty="0">
                <a:latin typeface="Courier New" panose="02070309020205020404" pitchFamily="49" charset="0"/>
                <a:cs typeface="Courier New" panose="02070309020205020404" pitchFamily="49" charset="0"/>
              </a:rPr>
              <a:t>Similarly, the NASET has continued to actively advocate for special education teachers and their students nationally. </a:t>
            </a:r>
          </a:p>
          <a:p>
            <a:pPr algn="just">
              <a:lnSpc>
                <a:spcPct val="150000"/>
              </a:lnSpc>
            </a:pPr>
            <a:r>
              <a:rPr lang="en-US" sz="1800" dirty="0">
                <a:latin typeface="Courier New" panose="02070309020205020404" pitchFamily="49" charset="0"/>
                <a:cs typeface="Courier New" panose="02070309020205020404" pitchFamily="49" charset="0"/>
              </a:rPr>
              <a:t>All members of the NASET have free access to an online peer-reviewed research journal in special education. </a:t>
            </a:r>
          </a:p>
          <a:p>
            <a:pPr algn="just">
              <a:lnSpc>
                <a:spcPct val="150000"/>
              </a:lnSpc>
            </a:pPr>
            <a:r>
              <a:rPr lang="en-US" sz="1800" dirty="0">
                <a:latin typeface="Courier New" panose="02070309020205020404" pitchFamily="49" charset="0"/>
                <a:cs typeface="Courier New" panose="02070309020205020404" pitchFamily="49" charset="0"/>
              </a:rPr>
              <a:t>Tellingly, as argued here, this allows to keep up to date with the most current information in the field of special education. </a:t>
            </a:r>
          </a:p>
        </p:txBody>
      </p:sp>
    </p:spTree>
    <p:extLst>
      <p:ext uri="{BB962C8B-B14F-4D97-AF65-F5344CB8AC3E}">
        <p14:creationId xmlns:p14="http://schemas.microsoft.com/office/powerpoint/2010/main" val="379394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0E7FE1-1BF6-4315-B531-2934ADF3AD01}"/>
              </a:ext>
            </a:extLst>
          </p:cNvPr>
          <p:cNvSpPr>
            <a:spLocks noGrp="1"/>
          </p:cNvSpPr>
          <p:nvPr>
            <p:ph idx="1"/>
          </p:nvPr>
        </p:nvSpPr>
        <p:spPr>
          <a:xfrm>
            <a:off x="838200" y="997527"/>
            <a:ext cx="10515600" cy="5179436"/>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In the special education field, teachers who remain up to date with the current information also tend to be innovative in the classroom often helping their students to learn more effectively. </a:t>
            </a:r>
          </a:p>
          <a:p>
            <a:pPr algn="just">
              <a:lnSpc>
                <a:spcPct val="150000"/>
              </a:lnSpc>
            </a:pPr>
            <a:r>
              <a:rPr lang="en-US" sz="1800" dirty="0">
                <a:latin typeface="Courier New" panose="02070309020205020404" pitchFamily="49" charset="0"/>
                <a:cs typeface="Courier New" panose="02070309020205020404" pitchFamily="49" charset="0"/>
              </a:rPr>
              <a:t>As leaders in the classroom, the NASET membership would ensure that teachers are presented with new opportunities to improve themselves and their classrooms. This would definitely improve student’s learning. </a:t>
            </a:r>
          </a:p>
          <a:p>
            <a:pPr algn="just">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0423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2B21-4BA9-4AA7-B038-4D1B956E4630}"/>
              </a:ext>
            </a:extLst>
          </p:cNvPr>
          <p:cNvSpPr>
            <a:spLocks noGrp="1"/>
          </p:cNvSpPr>
          <p:nvPr>
            <p:ph type="title"/>
          </p:nvPr>
        </p:nvSpPr>
        <p:spPr/>
        <p:txBody>
          <a:bodyPr>
            <a:noAutofit/>
          </a:bodyPr>
          <a:lstStyle/>
          <a:p>
            <a:pPr algn="ctr"/>
            <a:r>
              <a:rPr lang="en-US" sz="3200" b="1" dirty="0">
                <a:latin typeface="Courier New" panose="02070309020205020404" pitchFamily="49" charset="0"/>
                <a:cs typeface="Courier New" panose="02070309020205020404" pitchFamily="49" charset="0"/>
              </a:rPr>
              <a:t>Learn The Importance of Professional Organizations for Teachers (National Education Association)</a:t>
            </a:r>
          </a:p>
        </p:txBody>
      </p:sp>
      <p:sp>
        <p:nvSpPr>
          <p:cNvPr id="3" name="Content Placeholder 2">
            <a:extLst>
              <a:ext uri="{FF2B5EF4-FFF2-40B4-BE49-F238E27FC236}">
                <a16:creationId xmlns:a16="http://schemas.microsoft.com/office/drawing/2014/main" id="{A91D136B-46B4-49AE-9705-56D6954DCD39}"/>
              </a:ext>
            </a:extLst>
          </p:cNvPr>
          <p:cNvSpPr>
            <a:spLocks noGrp="1"/>
          </p:cNvSpPr>
          <p:nvPr>
            <p:ph idx="1"/>
          </p:nvPr>
        </p:nvSpPr>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mission of this professional organization is to advocate for educational professionals and fulfills the promise of public education by preparing every student to succeed in a diverse and interdependent world</a:t>
            </a:r>
          </a:p>
          <a:p>
            <a:pPr algn="just">
              <a:lnSpc>
                <a:spcPct val="150000"/>
              </a:lnSpc>
            </a:pPr>
            <a:r>
              <a:rPr lang="en-US" sz="1800" dirty="0">
                <a:latin typeface="Courier New" panose="02070309020205020404" pitchFamily="49" charset="0"/>
                <a:cs typeface="Courier New" panose="02070309020205020404" pitchFamily="49" charset="0"/>
              </a:rPr>
              <a:t>the National Education Association empowers educators, teaching them how to manage technology and ensuring that students use them for their intended purposes to achieve the promise of public education. </a:t>
            </a:r>
          </a:p>
          <a:p>
            <a:pPr algn="just">
              <a:lnSpc>
                <a:spcPct val="150000"/>
              </a:lnSpc>
            </a:pPr>
            <a:r>
              <a:rPr lang="en-US" sz="1800" dirty="0">
                <a:latin typeface="Courier New" panose="02070309020205020404" pitchFamily="49" charset="0"/>
                <a:cs typeface="Courier New" panose="02070309020205020404" pitchFamily="49" charset="0"/>
              </a:rPr>
              <a:t>Collectively, through design and computational thinking, teachers are able to innovate new learning challenges to improve the learning situations in their classrooms. </a:t>
            </a:r>
          </a:p>
        </p:txBody>
      </p:sp>
    </p:spTree>
    <p:extLst>
      <p:ext uri="{BB962C8B-B14F-4D97-AF65-F5344CB8AC3E}">
        <p14:creationId xmlns:p14="http://schemas.microsoft.com/office/powerpoint/2010/main" val="1895408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E99619-4146-44A8-BCB7-6B2C702FEDAB}"/>
              </a:ext>
            </a:extLst>
          </p:cNvPr>
          <p:cNvSpPr>
            <a:spLocks noGrp="1"/>
          </p:cNvSpPr>
          <p:nvPr>
            <p:ph idx="1"/>
          </p:nvPr>
        </p:nvSpPr>
        <p:spPr>
          <a:xfrm>
            <a:off x="838200" y="1080655"/>
            <a:ext cx="10515600" cy="5096308"/>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National Education Association greatly equally benefits both teachers and their students. Through the resources made available pooling of resources by different educators, the organization ensures that teachers consistently nurture, encourage and promote creativity and individuality in their classrooms. </a:t>
            </a:r>
          </a:p>
          <a:p>
            <a:pPr algn="just">
              <a:lnSpc>
                <a:spcPct val="150000"/>
              </a:lnSpc>
            </a:pPr>
            <a:r>
              <a:rPr lang="en-US" sz="1800" dirty="0">
                <a:latin typeface="Courier New" panose="02070309020205020404" pitchFamily="49" charset="0"/>
                <a:cs typeface="Courier New" panose="02070309020205020404" pitchFamily="49" charset="0"/>
              </a:rPr>
              <a:t>Just like the other analyzed organizations above. This organization would also benefit the member-teachers that they learn how to apply instructional principles to their designs to achieve the best results for their students. </a:t>
            </a:r>
          </a:p>
        </p:txBody>
      </p:sp>
    </p:spTree>
    <p:extLst>
      <p:ext uri="{BB962C8B-B14F-4D97-AF65-F5344CB8AC3E}">
        <p14:creationId xmlns:p14="http://schemas.microsoft.com/office/powerpoint/2010/main" val="2620700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4519E-A28B-4003-92B5-7DFE2172CC01}"/>
              </a:ext>
            </a:extLst>
          </p:cNvPr>
          <p:cNvSpPr>
            <a:spLocks noGrp="1"/>
          </p:cNvSpPr>
          <p:nvPr>
            <p:ph type="title"/>
          </p:nvPr>
        </p:nvSpPr>
        <p:spPr/>
        <p:txBody>
          <a:bodyPr>
            <a:normAutofit/>
          </a:bodyPr>
          <a:lstStyle/>
          <a:p>
            <a:pPr algn="ctr"/>
            <a:r>
              <a:rPr lang="en-US" sz="4000" b="1" dirty="0">
                <a:latin typeface="Courier New" panose="02070309020205020404" pitchFamily="49" charset="0"/>
                <a:cs typeface="Courier New" panose="02070309020205020404" pitchFamily="49" charset="0"/>
              </a:rPr>
              <a:t>Summary of the presentations </a:t>
            </a:r>
          </a:p>
        </p:txBody>
      </p:sp>
      <p:sp>
        <p:nvSpPr>
          <p:cNvPr id="3" name="Content Placeholder 2">
            <a:extLst>
              <a:ext uri="{FF2B5EF4-FFF2-40B4-BE49-F238E27FC236}">
                <a16:creationId xmlns:a16="http://schemas.microsoft.com/office/drawing/2014/main" id="{C109BC0F-F018-4B64-86D7-84148CCD9B04}"/>
              </a:ext>
            </a:extLst>
          </p:cNvPr>
          <p:cNvSpPr>
            <a:spLocks noGrp="1"/>
          </p:cNvSpPr>
          <p:nvPr>
            <p:ph idx="1"/>
          </p:nvPr>
        </p:nvSpPr>
        <p:spPr>
          <a:xfrm>
            <a:off x="838200" y="1371600"/>
            <a:ext cx="10515600" cy="4805363"/>
          </a:xfrm>
        </p:spPr>
        <p:txBody>
          <a:bodyPr>
            <a:normAutofit/>
          </a:bodyPr>
          <a:lstStyle/>
          <a:p>
            <a:pPr algn="just"/>
            <a:r>
              <a:rPr lang="en-US" sz="1800" dirty="0">
                <a:latin typeface="Courier New" panose="02070309020205020404" pitchFamily="49" charset="0"/>
                <a:cs typeface="Courier New" panose="02070309020205020404" pitchFamily="49" charset="0"/>
              </a:rPr>
              <a:t>Unlike the previous conferences, the most recent ISTE conference was done virtually. </a:t>
            </a:r>
          </a:p>
          <a:p>
            <a:pPr algn="just"/>
            <a:r>
              <a:rPr lang="en-US" sz="1800" dirty="0">
                <a:latin typeface="Courier New" panose="02070309020205020404" pitchFamily="49" charset="0"/>
                <a:cs typeface="Courier New" panose="02070309020205020404" pitchFamily="49" charset="0"/>
              </a:rPr>
              <a:t>Speakers and those in attending were not present physically as in the previous occasions. </a:t>
            </a:r>
          </a:p>
          <a:p>
            <a:pPr algn="just"/>
            <a:r>
              <a:rPr lang="en-US" sz="1800" dirty="0">
                <a:latin typeface="Courier New" panose="02070309020205020404" pitchFamily="49" charset="0"/>
                <a:cs typeface="Courier New" panose="02070309020205020404" pitchFamily="49" charset="0"/>
              </a:rPr>
              <a:t>Despite this, the talks were still captivating and full of expert advice particularly focusing on empowering educators through collaboration and improving the learner experience. </a:t>
            </a:r>
          </a:p>
          <a:p>
            <a:pPr algn="just"/>
            <a:r>
              <a:rPr lang="en-US" sz="1800" dirty="0">
                <a:latin typeface="Courier New" panose="02070309020205020404" pitchFamily="49" charset="0"/>
                <a:cs typeface="Courier New" panose="02070309020205020404" pitchFamily="49" charset="0"/>
              </a:rPr>
              <a:t>During the event, a speaker, Riya Karumanchi advised educators to teach their students how to learn and how to raise their bar for difficulty. </a:t>
            </a:r>
          </a:p>
          <a:p>
            <a:pPr algn="just"/>
            <a:r>
              <a:rPr lang="en-US" sz="1800" dirty="0">
                <a:latin typeface="Courier New" panose="02070309020205020404" pitchFamily="49" charset="0"/>
                <a:cs typeface="Courier New" panose="02070309020205020404" pitchFamily="49" charset="0"/>
              </a:rPr>
              <a:t>The speaker was very categorical in her presentation urging all educators to convey confidence in their students as a mechanism of helping them in setting high standards. </a:t>
            </a:r>
          </a:p>
          <a:p>
            <a:pPr algn="just"/>
            <a:r>
              <a:rPr lang="en-US" sz="1800" dirty="0">
                <a:latin typeface="Courier New" panose="02070309020205020404" pitchFamily="49" charset="0"/>
                <a:cs typeface="Courier New" panose="02070309020205020404" pitchFamily="49" charset="0"/>
              </a:rPr>
              <a:t>Similarly, she noted the importance of educators providing support systems to their students to help attain the highest level possible. </a:t>
            </a:r>
          </a:p>
        </p:txBody>
      </p:sp>
    </p:spTree>
    <p:extLst>
      <p:ext uri="{BB962C8B-B14F-4D97-AF65-F5344CB8AC3E}">
        <p14:creationId xmlns:p14="http://schemas.microsoft.com/office/powerpoint/2010/main" val="3662492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D9ACAB-7063-4EFE-87B7-1CA26715B70B}"/>
              </a:ext>
            </a:extLst>
          </p:cNvPr>
          <p:cNvSpPr>
            <a:spLocks noGrp="1"/>
          </p:cNvSpPr>
          <p:nvPr>
            <p:ph idx="1"/>
          </p:nvPr>
        </p:nvSpPr>
        <p:spPr>
          <a:xfrm>
            <a:off x="838200" y="1122218"/>
            <a:ext cx="10515600" cy="5054745"/>
          </a:xfrm>
        </p:spPr>
        <p:txBody>
          <a:bodyPr>
            <a:normAutofit/>
          </a:bodyPr>
          <a:lstStyle/>
          <a:p>
            <a:pPr algn="just"/>
            <a:r>
              <a:rPr lang="en-US" sz="1800" dirty="0">
                <a:latin typeface="Courier New" panose="02070309020205020404" pitchFamily="49" charset="0"/>
                <a:cs typeface="Courier New" panose="02070309020205020404" pitchFamily="49" charset="0"/>
              </a:rPr>
              <a:t>Another speaker at the conference also advised educators to be creative striving to find new ways to particularly activate student learning. </a:t>
            </a:r>
          </a:p>
          <a:p>
            <a:pPr algn="just"/>
            <a:r>
              <a:rPr lang="en-US" sz="1800" dirty="0">
                <a:latin typeface="Courier New" panose="02070309020205020404" pitchFamily="49" charset="0"/>
                <a:cs typeface="Courier New" panose="02070309020205020404" pitchFamily="49" charset="0"/>
              </a:rPr>
              <a:t>Presenter Manuel Herrera advised teachers to implement activities such as drawing classrooms to enhance student participation and activity in the classroom. </a:t>
            </a:r>
          </a:p>
          <a:p>
            <a:pPr algn="just"/>
            <a:r>
              <a:rPr lang="en-US" sz="1800" dirty="0">
                <a:latin typeface="Courier New" panose="02070309020205020404" pitchFamily="49" charset="0"/>
                <a:cs typeface="Courier New" panose="02070309020205020404" pitchFamily="49" charset="0"/>
              </a:rPr>
              <a:t>He argued that drawing is not an artistic process but a thinking process which can be essential in a classroom set up. </a:t>
            </a:r>
          </a:p>
          <a:p>
            <a:pPr algn="just"/>
            <a:r>
              <a:rPr lang="en-US" sz="1800" dirty="0">
                <a:latin typeface="Courier New" panose="02070309020205020404" pitchFamily="49" charset="0"/>
                <a:cs typeface="Courier New" panose="02070309020205020404" pitchFamily="49" charset="0"/>
              </a:rPr>
              <a:t>I may be interested in attending the live ISTE2021 conference to connect with presenters and educators with vast experience in education and teaching techniques. </a:t>
            </a:r>
          </a:p>
          <a:p>
            <a:pPr algn="just"/>
            <a:r>
              <a:rPr lang="en-US" sz="1800" dirty="0">
                <a:latin typeface="Courier New" panose="02070309020205020404" pitchFamily="49" charset="0"/>
                <a:cs typeface="Courier New" panose="02070309020205020404" pitchFamily="49" charset="0"/>
              </a:rPr>
              <a:t>Believably, this would help me in gaining much insights regarding the teaching process. </a:t>
            </a:r>
          </a:p>
        </p:txBody>
      </p:sp>
    </p:spTree>
    <p:extLst>
      <p:ext uri="{BB962C8B-B14F-4D97-AF65-F5344CB8AC3E}">
        <p14:creationId xmlns:p14="http://schemas.microsoft.com/office/powerpoint/2010/main" val="2674983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2345-1C35-4E34-B0E6-4C986FA4CAEC}"/>
              </a:ext>
            </a:extLst>
          </p:cNvPr>
          <p:cNvSpPr>
            <a:spLocks noGrp="1"/>
          </p:cNvSpPr>
          <p:nvPr>
            <p:ph type="title"/>
          </p:nvPr>
        </p:nvSpPr>
        <p:spPr/>
        <p:txBody>
          <a:bodyPr/>
          <a:lstStyle/>
          <a:p>
            <a:pPr algn="ctr"/>
            <a:r>
              <a:rPr lang="en-US" b="1" dirty="0">
                <a:latin typeface="Courier New" panose="02070309020205020404" pitchFamily="49" charset="0"/>
                <a:cs typeface="Courier New" panose="02070309020205020404" pitchFamily="49" charset="0"/>
              </a:rPr>
              <a:t>Conclusion </a:t>
            </a:r>
          </a:p>
        </p:txBody>
      </p:sp>
      <p:sp>
        <p:nvSpPr>
          <p:cNvPr id="3" name="Content Placeholder 2">
            <a:extLst>
              <a:ext uri="{FF2B5EF4-FFF2-40B4-BE49-F238E27FC236}">
                <a16:creationId xmlns:a16="http://schemas.microsoft.com/office/drawing/2014/main" id="{5B0A7B26-66E9-422C-A934-223066FA81D6}"/>
              </a:ext>
            </a:extLst>
          </p:cNvPr>
          <p:cNvSpPr>
            <a:spLocks noGrp="1"/>
          </p:cNvSpPr>
          <p:nvPr>
            <p:ph idx="1"/>
          </p:nvPr>
        </p:nvSpPr>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It is essential to understand that teaching is not an individual career.</a:t>
            </a:r>
          </a:p>
          <a:p>
            <a:pPr algn="just">
              <a:lnSpc>
                <a:spcPct val="150000"/>
              </a:lnSpc>
            </a:pPr>
            <a:r>
              <a:rPr lang="en-US" sz="1800" dirty="0">
                <a:latin typeface="Courier New" panose="02070309020205020404" pitchFamily="49" charset="0"/>
                <a:cs typeface="Courier New" panose="02070309020205020404" pitchFamily="49" charset="0"/>
              </a:rPr>
              <a:t>For this reason, it is not possible for educators to work single-handedly without the support of their colleagues.</a:t>
            </a:r>
          </a:p>
          <a:p>
            <a:pPr algn="just">
              <a:lnSpc>
                <a:spcPct val="150000"/>
              </a:lnSpc>
            </a:pPr>
            <a:r>
              <a:rPr lang="en-US" sz="1800" dirty="0">
                <a:latin typeface="Courier New" panose="02070309020205020404" pitchFamily="49" charset="0"/>
                <a:cs typeface="Courier New" panose="02070309020205020404" pitchFamily="49" charset="0"/>
              </a:rPr>
              <a:t> Connecting with fellow educators would give teachers the strength to move forward and the more so learn from them.  </a:t>
            </a:r>
          </a:p>
          <a:p>
            <a:pPr algn="just">
              <a:lnSpc>
                <a:spcPct val="150000"/>
              </a:lnSpc>
            </a:pPr>
            <a:r>
              <a:rPr lang="en-US" sz="1800" dirty="0">
                <a:latin typeface="Courier New" panose="02070309020205020404" pitchFamily="49" charset="0"/>
                <a:cs typeface="Courier New" panose="02070309020205020404" pitchFamily="49" charset="0"/>
              </a:rPr>
              <a:t>Professional organizations besides helping teachers to keep up to date with the relevant information, ensures the establishment of professional networking which is arguably important in ensuring that you remain relevant as an educator in the education sector. </a:t>
            </a:r>
          </a:p>
        </p:txBody>
      </p:sp>
    </p:spTree>
    <p:extLst>
      <p:ext uri="{BB962C8B-B14F-4D97-AF65-F5344CB8AC3E}">
        <p14:creationId xmlns:p14="http://schemas.microsoft.com/office/powerpoint/2010/main" val="2605507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8BD48-E15B-4A48-B279-09DF922333F8}"/>
              </a:ext>
            </a:extLst>
          </p:cNvPr>
          <p:cNvSpPr>
            <a:spLocks noGrp="1"/>
          </p:cNvSpPr>
          <p:nvPr>
            <p:ph type="title"/>
          </p:nvPr>
        </p:nvSpPr>
        <p:spPr/>
        <p:txBody>
          <a:bodyPr/>
          <a:lstStyle/>
          <a:p>
            <a:pPr algn="ctr"/>
            <a:r>
              <a:rPr lang="en-US" b="1" dirty="0">
                <a:latin typeface="Courier New" panose="02070309020205020404" pitchFamily="49" charset="0"/>
                <a:cs typeface="Courier New" panose="02070309020205020404" pitchFamily="49" charset="0"/>
              </a:rPr>
              <a:t>References</a:t>
            </a:r>
            <a:r>
              <a:rPr lang="en-US" dirty="0"/>
              <a:t> </a:t>
            </a:r>
          </a:p>
        </p:txBody>
      </p:sp>
      <p:sp>
        <p:nvSpPr>
          <p:cNvPr id="3" name="Content Placeholder 2">
            <a:extLst>
              <a:ext uri="{FF2B5EF4-FFF2-40B4-BE49-F238E27FC236}">
                <a16:creationId xmlns:a16="http://schemas.microsoft.com/office/drawing/2014/main" id="{B0A76F03-32E3-487E-A391-D56024BB76C9}"/>
              </a:ext>
            </a:extLst>
          </p:cNvPr>
          <p:cNvSpPr>
            <a:spLocks noGrp="1"/>
          </p:cNvSpPr>
          <p:nvPr>
            <p:ph idx="1"/>
          </p:nvPr>
        </p:nvSpPr>
        <p:spPr/>
        <p:txBody>
          <a:bodyPr>
            <a:normAutofit lnSpcReduction="10000"/>
          </a:bodyPr>
          <a:lstStyle/>
          <a:p>
            <a:pPr>
              <a:lnSpc>
                <a:spcPct val="150000"/>
              </a:lnSpc>
            </a:pPr>
            <a:r>
              <a:rPr lang="en-US" sz="1800" dirty="0">
                <a:latin typeface="Courier New" panose="02070309020205020404" pitchFamily="49" charset="0"/>
                <a:cs typeface="Courier New" panose="02070309020205020404" pitchFamily="49" charset="0"/>
              </a:rPr>
              <a:t>NCTE. (2021). About the National Council of Teachers of </a:t>
            </a:r>
            <a:r>
              <a:rPr lang="en-US" sz="1800" dirty="0" err="1">
                <a:latin typeface="Courier New" panose="02070309020205020404" pitchFamily="49" charset="0"/>
                <a:cs typeface="Courier New" panose="02070309020205020404" pitchFamily="49" charset="0"/>
              </a:rPr>
              <a:t>English.Retrieved</a:t>
            </a:r>
            <a:r>
              <a:rPr lang="en-US" sz="1800" dirty="0">
                <a:latin typeface="Courier New" panose="02070309020205020404" pitchFamily="49" charset="0"/>
                <a:cs typeface="Courier New" panose="02070309020205020404" pitchFamily="49" charset="0"/>
              </a:rPr>
              <a:t> from: </a:t>
            </a:r>
            <a:r>
              <a:rPr lang="en-US" sz="1800" dirty="0">
                <a:latin typeface="Courier New" panose="02070309020205020404" pitchFamily="49" charset="0"/>
                <a:cs typeface="Courier New" panose="02070309020205020404" pitchFamily="49" charset="0"/>
                <a:hlinkClick r:id="rId2"/>
              </a:rPr>
              <a:t>http://www.readwritethink.org/about/our-partners/national-council-teachers-english-2.html</a:t>
            </a:r>
            <a:endParaRPr lang="en-US" sz="1800" dirty="0">
              <a:latin typeface="Courier New" panose="02070309020205020404" pitchFamily="49" charset="0"/>
              <a:cs typeface="Courier New" panose="02070309020205020404" pitchFamily="49" charset="0"/>
            </a:endParaRPr>
          </a:p>
          <a:p>
            <a:pPr>
              <a:lnSpc>
                <a:spcPct val="150000"/>
              </a:lnSpc>
            </a:pPr>
            <a:r>
              <a:rPr lang="en-US" sz="1800" dirty="0">
                <a:latin typeface="Courier New" panose="02070309020205020404" pitchFamily="49" charset="0"/>
                <a:cs typeface="Courier New" panose="02070309020205020404" pitchFamily="49" charset="0"/>
              </a:rPr>
              <a:t>National Association of Special Education Teachers. (2021). Overview of NASET. Retrieved from: </a:t>
            </a:r>
            <a:r>
              <a:rPr lang="en-US" sz="1800" dirty="0">
                <a:latin typeface="Courier New" panose="02070309020205020404" pitchFamily="49" charset="0"/>
                <a:cs typeface="Courier New" panose="02070309020205020404" pitchFamily="49" charset="0"/>
                <a:hlinkClick r:id="rId3"/>
              </a:rPr>
              <a:t>https://www.naset.org/index.php?id=overview#:~:text=The%20National%20Association%20of%20Special%20Education%20Teachers%20(NASET)%20helps%20members,research%2C%20practice%2C%20and%20policy</a:t>
            </a:r>
            <a:r>
              <a:rPr lang="en-US" sz="1800" dirty="0">
                <a:latin typeface="Courier New" panose="02070309020205020404" pitchFamily="49" charset="0"/>
                <a:cs typeface="Courier New" panose="02070309020205020404" pitchFamily="49" charset="0"/>
              </a:rPr>
              <a:t>.</a:t>
            </a:r>
          </a:p>
          <a:p>
            <a:pPr>
              <a:lnSpc>
                <a:spcPct val="150000"/>
              </a:lnSpc>
            </a:pPr>
            <a:r>
              <a:rPr lang="en-US" sz="1800" dirty="0">
                <a:latin typeface="Courier New" panose="02070309020205020404" pitchFamily="49" charset="0"/>
                <a:cs typeface="Courier New" panose="02070309020205020404" pitchFamily="49" charset="0"/>
              </a:rPr>
              <a:t>ISTE. (2021). ISTE STANDARDS FOR EDUCATORS. Retrieved from: </a:t>
            </a:r>
            <a:r>
              <a:rPr lang="en-US" sz="1800" dirty="0">
                <a:latin typeface="Courier New" panose="02070309020205020404" pitchFamily="49" charset="0"/>
                <a:cs typeface="Courier New" panose="02070309020205020404" pitchFamily="49" charset="0"/>
                <a:hlinkClick r:id="rId4"/>
              </a:rPr>
              <a:t>https://www.iste.org/standards/for-educators</a:t>
            </a: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33050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FCC5DD-B6F9-4613-B19E-24FA8358E3AA}"/>
              </a:ext>
            </a:extLst>
          </p:cNvPr>
          <p:cNvSpPr>
            <a:spLocks noGrp="1"/>
          </p:cNvSpPr>
          <p:nvPr>
            <p:ph idx="1"/>
          </p:nvPr>
        </p:nvSpPr>
        <p:spPr/>
        <p:txBody>
          <a:bodyPr>
            <a:normAutofit/>
          </a:bodyPr>
          <a:lstStyle/>
          <a:p>
            <a:r>
              <a:rPr lang="en-US" sz="1800" dirty="0">
                <a:latin typeface="Courier New" panose="02070309020205020404" pitchFamily="49" charset="0"/>
                <a:cs typeface="Courier New" panose="02070309020205020404" pitchFamily="49" charset="0"/>
              </a:rPr>
              <a:t>ISTE live2020. Retrieved from: </a:t>
            </a:r>
            <a:r>
              <a:rPr lang="en-US" sz="1800" dirty="0">
                <a:latin typeface="Courier New" panose="02070309020205020404" pitchFamily="49" charset="0"/>
                <a:cs typeface="Courier New" panose="02070309020205020404" pitchFamily="49" charset="0"/>
                <a:hlinkClick r:id="rId2"/>
              </a:rPr>
              <a:t>https://conference.iste.org/2020/</a:t>
            </a:r>
            <a:endParaRPr lang="en-US" sz="1800" dirty="0">
              <a:latin typeface="Courier New" panose="02070309020205020404" pitchFamily="49" charset="0"/>
              <a:cs typeface="Courier New" panose="02070309020205020404" pitchFamily="49" charset="0"/>
            </a:endParaRPr>
          </a:p>
          <a:p>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643012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TotalTime>
  <Words>1202</Words>
  <Application>Microsoft Office PowerPoint</Application>
  <PresentationFormat>Widescreen</PresentationFormat>
  <Paragraphs>54</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Courier New</vt:lpstr>
      <vt:lpstr>Office Theme</vt:lpstr>
      <vt:lpstr>Professional organizations for Educators    Author  Institutional Affiliation  Instructor  Course code  Date of submission </vt:lpstr>
      <vt:lpstr>Introduction </vt:lpstr>
      <vt:lpstr>PowerPoint Presentation</vt:lpstr>
      <vt:lpstr>The National Council of Teachers of English </vt:lpstr>
      <vt:lpstr>PowerPoint Presentation</vt:lpstr>
      <vt:lpstr>National Association of Special Education Teachers (Professional Associations for Special Education Teachers)</vt:lpstr>
      <vt:lpstr>PowerPoint Presentation</vt:lpstr>
      <vt:lpstr>Learn The Importance of Professional Organizations for Teachers (National Education Association)</vt:lpstr>
      <vt:lpstr>PowerPoint Presentation</vt:lpstr>
      <vt:lpstr>Summary of the presentations </vt:lpstr>
      <vt:lpstr>PowerPoint Presentation</vt:lpstr>
      <vt:lpstr>Conclusion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19</cp:revision>
  <dcterms:created xsi:type="dcterms:W3CDTF">2021-02-07T16:57:52Z</dcterms:created>
  <dcterms:modified xsi:type="dcterms:W3CDTF">2021-02-08T09:26:59Z</dcterms:modified>
</cp:coreProperties>
</file>