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3"/>
  </p:notesMasterIdLst>
  <p:handoutMasterIdLst>
    <p:handoutMasterId r:id="rId24"/>
  </p:handoutMasterIdLst>
  <p:sldIdLst>
    <p:sldId id="345" r:id="rId2"/>
    <p:sldId id="460" r:id="rId3"/>
    <p:sldId id="483" r:id="rId4"/>
    <p:sldId id="481" r:id="rId5"/>
    <p:sldId id="484" r:id="rId6"/>
    <p:sldId id="509" r:id="rId7"/>
    <p:sldId id="486" r:id="rId8"/>
    <p:sldId id="482" r:id="rId9"/>
    <p:sldId id="488" r:id="rId10"/>
    <p:sldId id="501" r:id="rId11"/>
    <p:sldId id="493" r:id="rId12"/>
    <p:sldId id="491" r:id="rId13"/>
    <p:sldId id="512" r:id="rId14"/>
    <p:sldId id="489" r:id="rId15"/>
    <p:sldId id="502" r:id="rId16"/>
    <p:sldId id="497" r:id="rId17"/>
    <p:sldId id="498" r:id="rId18"/>
    <p:sldId id="499" r:id="rId19"/>
    <p:sldId id="500" r:id="rId20"/>
    <p:sldId id="508" r:id="rId21"/>
    <p:sldId id="505" r:id="rId2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7"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보통 스타일 4 - 강조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63" autoAdjust="0"/>
    <p:restoredTop sz="95250" autoAdjust="0"/>
  </p:normalViewPr>
  <p:slideViewPr>
    <p:cSldViewPr snapToGrid="0" showGuides="1">
      <p:cViewPr varScale="1">
        <p:scale>
          <a:sx n="95" d="100"/>
          <a:sy n="95" d="100"/>
        </p:scale>
        <p:origin x="688" y="184"/>
      </p:cViewPr>
      <p:guideLst>
        <p:guide orient="horz" pos="2047"/>
        <p:guide pos="3863"/>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F1A642D-6398-43AC-85FA-387B97B19164}" type="datetimeFigureOut">
              <a:rPr lang="en-US" smtClean="0"/>
              <a:t>11/19/22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591B95F2-2F4D-4B41-BE1D-22D6768AC5FE}" type="slidenum">
              <a:rPr lang="en-US" smtClean="0"/>
              <a:t>‹#›</a:t>
            </a:fld>
            <a:endParaRPr lang="en-US"/>
          </a:p>
        </p:txBody>
      </p:sp>
    </p:spTree>
    <p:extLst>
      <p:ext uri="{BB962C8B-B14F-4D97-AF65-F5344CB8AC3E}">
        <p14:creationId xmlns:p14="http://schemas.microsoft.com/office/powerpoint/2010/main" val="4171745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E2EEB01-BB7B-4E00-9266-5C7037678FE7}" type="datetimeFigureOut">
              <a:rPr lang="en-US" smtClean="0"/>
              <a:t>11/19/22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8CF03CB-B2CB-41CC-A617-7B3726059BBB}" type="slidenum">
              <a:rPr lang="en-US" smtClean="0"/>
              <a:t>‹#›</a:t>
            </a:fld>
            <a:endParaRPr lang="en-US"/>
          </a:p>
        </p:txBody>
      </p:sp>
    </p:spTree>
    <p:extLst>
      <p:ext uri="{BB962C8B-B14F-4D97-AF65-F5344CB8AC3E}">
        <p14:creationId xmlns:p14="http://schemas.microsoft.com/office/powerpoint/2010/main" val="3510248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8CF03CB-B2CB-41CC-A617-7B3726059BBB}" type="slidenum">
              <a:rPr lang="en-US" smtClean="0"/>
              <a:t>1</a:t>
            </a:fld>
            <a:endParaRPr lang="en-US"/>
          </a:p>
        </p:txBody>
      </p:sp>
    </p:spTree>
    <p:extLst>
      <p:ext uri="{BB962C8B-B14F-4D97-AF65-F5344CB8AC3E}">
        <p14:creationId xmlns:p14="http://schemas.microsoft.com/office/powerpoint/2010/main" val="32910332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10</a:t>
            </a:fld>
            <a:endParaRPr lang="en-US"/>
          </a:p>
        </p:txBody>
      </p:sp>
    </p:spTree>
    <p:extLst>
      <p:ext uri="{BB962C8B-B14F-4D97-AF65-F5344CB8AC3E}">
        <p14:creationId xmlns:p14="http://schemas.microsoft.com/office/powerpoint/2010/main" val="10131275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CF03CB-B2CB-41CC-A617-7B3726059BBB}" type="slidenum">
              <a:rPr lang="en-US" smtClean="0"/>
              <a:t>11</a:t>
            </a:fld>
            <a:endParaRPr lang="en-US"/>
          </a:p>
        </p:txBody>
      </p:sp>
    </p:spTree>
    <p:extLst>
      <p:ext uri="{BB962C8B-B14F-4D97-AF65-F5344CB8AC3E}">
        <p14:creationId xmlns:p14="http://schemas.microsoft.com/office/powerpoint/2010/main" val="2562049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12</a:t>
            </a:fld>
            <a:endParaRPr lang="en-US"/>
          </a:p>
        </p:txBody>
      </p:sp>
    </p:spTree>
    <p:extLst>
      <p:ext uri="{BB962C8B-B14F-4D97-AF65-F5344CB8AC3E}">
        <p14:creationId xmlns:p14="http://schemas.microsoft.com/office/powerpoint/2010/main" val="17372410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a:lnSpc>
                <a:spcPct val="150000"/>
              </a:lnSpc>
            </a:pPr>
            <a:r>
              <a:rPr lang="en-US" altLang="ko-KR" dirty="0"/>
              <a:t>Zappos.com</a:t>
            </a:r>
          </a:p>
          <a:p>
            <a:pPr lvl="1">
              <a:lnSpc>
                <a:spcPct val="150000"/>
              </a:lnSpc>
            </a:pPr>
            <a:r>
              <a:rPr lang="en-US" altLang="ko-KR" dirty="0"/>
              <a:t> Mission: Provide</a:t>
            </a:r>
            <a:r>
              <a:rPr lang="ko-KR" altLang="en-US" dirty="0"/>
              <a:t> </a:t>
            </a:r>
            <a:r>
              <a:rPr lang="en-US" altLang="ko-KR" dirty="0"/>
              <a:t>the</a:t>
            </a:r>
            <a:r>
              <a:rPr lang="ko-KR" altLang="en-US" dirty="0"/>
              <a:t> </a:t>
            </a:r>
            <a:r>
              <a:rPr lang="en-US" altLang="ko-KR" dirty="0"/>
              <a:t>best</a:t>
            </a:r>
            <a:r>
              <a:rPr lang="ko-KR" altLang="en-US" dirty="0"/>
              <a:t> </a:t>
            </a:r>
            <a:r>
              <a:rPr lang="en-US" altLang="ko-KR" dirty="0"/>
              <a:t>customer</a:t>
            </a:r>
            <a:r>
              <a:rPr lang="ko-KR" altLang="en-US" dirty="0"/>
              <a:t> </a:t>
            </a:r>
            <a:r>
              <a:rPr lang="en-US" altLang="ko-KR" dirty="0"/>
              <a:t>service</a:t>
            </a:r>
            <a:r>
              <a:rPr lang="ko-KR" altLang="en-US" dirty="0"/>
              <a:t> </a:t>
            </a:r>
            <a:r>
              <a:rPr lang="en-US" altLang="ko-KR" dirty="0"/>
              <a:t>possible. Deliver WOW through service</a:t>
            </a:r>
          </a:p>
          <a:p>
            <a:pPr lvl="1">
              <a:lnSpc>
                <a:spcPct val="150000"/>
              </a:lnSpc>
            </a:pPr>
            <a:r>
              <a:rPr lang="en-US" altLang="ko-KR" dirty="0"/>
              <a:t> Vision: Delivering happiness to customers, employees, and vendors.</a:t>
            </a:r>
            <a:endParaRPr lang="ko-KR" altLang="en-US" dirty="0"/>
          </a:p>
          <a:p>
            <a:endParaRPr lang="ko-KR" altLang="en-US" dirty="0"/>
          </a:p>
        </p:txBody>
      </p:sp>
      <p:sp>
        <p:nvSpPr>
          <p:cNvPr id="4" name="슬라이드 번호 개체 틀 3"/>
          <p:cNvSpPr>
            <a:spLocks noGrp="1"/>
          </p:cNvSpPr>
          <p:nvPr>
            <p:ph type="sldNum" sz="quarter" idx="5"/>
          </p:nvPr>
        </p:nvSpPr>
        <p:spPr/>
        <p:txBody>
          <a:bodyPr/>
          <a:lstStyle/>
          <a:p>
            <a:fld id="{28CF03CB-B2CB-41CC-A617-7B3726059BBB}" type="slidenum">
              <a:rPr lang="en-US" smtClean="0"/>
              <a:t>13</a:t>
            </a:fld>
            <a:endParaRPr lang="en-US"/>
          </a:p>
        </p:txBody>
      </p:sp>
    </p:spTree>
    <p:extLst>
      <p:ext uri="{BB962C8B-B14F-4D97-AF65-F5344CB8AC3E}">
        <p14:creationId xmlns:p14="http://schemas.microsoft.com/office/powerpoint/2010/main" val="11355806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14</a:t>
            </a:fld>
            <a:endParaRPr lang="en-US"/>
          </a:p>
        </p:txBody>
      </p:sp>
    </p:spTree>
    <p:extLst>
      <p:ext uri="{BB962C8B-B14F-4D97-AF65-F5344CB8AC3E}">
        <p14:creationId xmlns:p14="http://schemas.microsoft.com/office/powerpoint/2010/main" val="2457023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15</a:t>
            </a:fld>
            <a:endParaRPr lang="en-US"/>
          </a:p>
        </p:txBody>
      </p:sp>
    </p:spTree>
    <p:extLst>
      <p:ext uri="{BB962C8B-B14F-4D97-AF65-F5344CB8AC3E}">
        <p14:creationId xmlns:p14="http://schemas.microsoft.com/office/powerpoint/2010/main" val="3685507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8CF03CB-B2CB-41CC-A617-7B3726059BBB}" type="slidenum">
              <a:rPr lang="en-US" smtClean="0"/>
              <a:t>16</a:t>
            </a:fld>
            <a:endParaRPr lang="en-US"/>
          </a:p>
        </p:txBody>
      </p:sp>
    </p:spTree>
    <p:extLst>
      <p:ext uri="{BB962C8B-B14F-4D97-AF65-F5344CB8AC3E}">
        <p14:creationId xmlns:p14="http://schemas.microsoft.com/office/powerpoint/2010/main" val="41698592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17</a:t>
            </a:fld>
            <a:endParaRPr lang="en-US"/>
          </a:p>
        </p:txBody>
      </p:sp>
    </p:spTree>
    <p:extLst>
      <p:ext uri="{BB962C8B-B14F-4D97-AF65-F5344CB8AC3E}">
        <p14:creationId xmlns:p14="http://schemas.microsoft.com/office/powerpoint/2010/main" val="3704825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2</a:t>
            </a:fld>
            <a:endParaRPr lang="en-US"/>
          </a:p>
        </p:txBody>
      </p:sp>
    </p:spTree>
    <p:extLst>
      <p:ext uri="{BB962C8B-B14F-4D97-AF65-F5344CB8AC3E}">
        <p14:creationId xmlns:p14="http://schemas.microsoft.com/office/powerpoint/2010/main" val="3276697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3</a:t>
            </a:fld>
            <a:endParaRPr lang="en-US"/>
          </a:p>
        </p:txBody>
      </p:sp>
    </p:spTree>
    <p:extLst>
      <p:ext uri="{BB962C8B-B14F-4D97-AF65-F5344CB8AC3E}">
        <p14:creationId xmlns:p14="http://schemas.microsoft.com/office/powerpoint/2010/main" val="3080977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4</a:t>
            </a:fld>
            <a:endParaRPr lang="en-US"/>
          </a:p>
        </p:txBody>
      </p:sp>
    </p:spTree>
    <p:extLst>
      <p:ext uri="{BB962C8B-B14F-4D97-AF65-F5344CB8AC3E}">
        <p14:creationId xmlns:p14="http://schemas.microsoft.com/office/powerpoint/2010/main" val="1943499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5</a:t>
            </a:fld>
            <a:endParaRPr lang="en-US"/>
          </a:p>
        </p:txBody>
      </p:sp>
    </p:spTree>
    <p:extLst>
      <p:ext uri="{BB962C8B-B14F-4D97-AF65-F5344CB8AC3E}">
        <p14:creationId xmlns:p14="http://schemas.microsoft.com/office/powerpoint/2010/main" val="589310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6</a:t>
            </a:fld>
            <a:endParaRPr lang="en-US"/>
          </a:p>
        </p:txBody>
      </p:sp>
    </p:spTree>
    <p:extLst>
      <p:ext uri="{BB962C8B-B14F-4D97-AF65-F5344CB8AC3E}">
        <p14:creationId xmlns:p14="http://schemas.microsoft.com/office/powerpoint/2010/main" val="3957877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7</a:t>
            </a:fld>
            <a:endParaRPr lang="en-US"/>
          </a:p>
        </p:txBody>
      </p:sp>
    </p:spTree>
    <p:extLst>
      <p:ext uri="{BB962C8B-B14F-4D97-AF65-F5344CB8AC3E}">
        <p14:creationId xmlns:p14="http://schemas.microsoft.com/office/powerpoint/2010/main" val="1564155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CF03CB-B2CB-41CC-A617-7B3726059BBB}" type="slidenum">
              <a:rPr lang="en-US" smtClean="0"/>
              <a:t>8</a:t>
            </a:fld>
            <a:endParaRPr lang="en-US"/>
          </a:p>
        </p:txBody>
      </p:sp>
    </p:spTree>
    <p:extLst>
      <p:ext uri="{BB962C8B-B14F-4D97-AF65-F5344CB8AC3E}">
        <p14:creationId xmlns:p14="http://schemas.microsoft.com/office/powerpoint/2010/main" val="1399183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8CF03CB-B2CB-41CC-A617-7B3726059BBB}" type="slidenum">
              <a:rPr lang="en-US" smtClean="0"/>
              <a:t>9</a:t>
            </a:fld>
            <a:endParaRPr lang="en-US"/>
          </a:p>
        </p:txBody>
      </p:sp>
    </p:spTree>
    <p:extLst>
      <p:ext uri="{BB962C8B-B14F-4D97-AF65-F5344CB8AC3E}">
        <p14:creationId xmlns:p14="http://schemas.microsoft.com/office/powerpoint/2010/main" val="3376231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6D22F896-40B5-4ADD-8801-0D06FADFA095}" type="slidenum">
              <a:rPr lang="en-US" smtClean="0"/>
              <a:pPr/>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95223955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953283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3622573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nchor="ct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6131537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ko-KR" altLang="en-US"/>
              <a:t>마스터 제목 스타일 편집</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0073420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7278369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2609285" y="2851331"/>
            <a:ext cx="3893623" cy="3071434"/>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6666635" y="2851331"/>
            <a:ext cx="3899798" cy="3071434"/>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0267723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90468442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564383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172076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ko-KR" altLang="en-US"/>
              <a:t>마스터 제목 스타일 편집</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C7004436-CA73-4D53-89B4-2A5C7347BF2F}" type="datetimeFigureOut">
              <a:rPr lang="en-US" smtClean="0"/>
              <a:t>11/19/22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54668789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C7004436-CA73-4D53-89B4-2A5C7347BF2F}" type="datetimeFigureOut">
              <a:rPr lang="en-US" smtClean="0"/>
              <a:t>11/19/22</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smtClean="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2508960"/>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altLang="ko-KR" sz="2800" b="1" dirty="0">
                <a:latin typeface="Arial" panose="020B0604020202020204" pitchFamily="34" charset="0"/>
                <a:cs typeface="Arial" panose="020B0604020202020204" pitchFamily="34" charset="0"/>
              </a:rPr>
              <a:t>CHAPTER 6</a:t>
            </a:r>
            <a:br>
              <a:rPr lang="en-US" altLang="ko-KR" sz="2800" b="1" dirty="0">
                <a:latin typeface="Arial" panose="020B0604020202020204" pitchFamily="34" charset="0"/>
                <a:cs typeface="Arial" panose="020B0604020202020204" pitchFamily="34" charset="0"/>
              </a:rPr>
            </a:br>
            <a:br>
              <a:rPr lang="en-US" altLang="ko-KR" sz="1100" b="1" dirty="0">
                <a:latin typeface="Arial" panose="020B0604020202020204" pitchFamily="34" charset="0"/>
                <a:cs typeface="Arial" panose="020B0604020202020204" pitchFamily="34" charset="0"/>
              </a:rPr>
            </a:br>
            <a:r>
              <a:rPr lang="en-US" altLang="ko-KR" sz="2400" b="1" dirty="0">
                <a:latin typeface="Arial" panose="020B0604020202020204" pitchFamily="34" charset="0"/>
                <a:cs typeface="Arial" panose="020B0604020202020204" pitchFamily="34" charset="0"/>
              </a:rPr>
              <a:t>Strategy Formulation Part I</a:t>
            </a:r>
            <a:br>
              <a:rPr lang="en-US" altLang="ko-KR" sz="2400" b="1" dirty="0">
                <a:latin typeface="Arial" panose="020B0604020202020204" pitchFamily="34" charset="0"/>
                <a:cs typeface="Arial" panose="020B0604020202020204" pitchFamily="34" charset="0"/>
              </a:rPr>
            </a:br>
            <a:r>
              <a:rPr lang="en-US" altLang="ko-KR" sz="2400" b="1" dirty="0">
                <a:latin typeface="Arial" panose="020B0604020202020204" pitchFamily="34" charset="0"/>
                <a:cs typeface="Arial" panose="020B0604020202020204" pitchFamily="34" charset="0"/>
              </a:rPr>
              <a:t>: Mission and Vision</a:t>
            </a:r>
            <a:endParaRPr lang="en-US" sz="2400" dirty="0"/>
          </a:p>
        </p:txBody>
      </p:sp>
    </p:spTree>
    <p:extLst>
      <p:ext uri="{BB962C8B-B14F-4D97-AF65-F5344CB8AC3E}">
        <p14:creationId xmlns:p14="http://schemas.microsoft.com/office/powerpoint/2010/main" val="3499442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vision</a:t>
            </a:r>
          </a:p>
        </p:txBody>
      </p:sp>
      <p:sp>
        <p:nvSpPr>
          <p:cNvPr id="3" name="Content Placeholder 2"/>
          <p:cNvSpPr>
            <a:spLocks noGrp="1"/>
          </p:cNvSpPr>
          <p:nvPr>
            <p:ph idx="1"/>
          </p:nvPr>
        </p:nvSpPr>
        <p:spPr>
          <a:xfrm>
            <a:off x="552730" y="2145486"/>
            <a:ext cx="10877269" cy="4808207"/>
          </a:xfrm>
        </p:spPr>
        <p:txBody>
          <a:bodyPr>
            <a:normAutofit fontScale="55000" lnSpcReduction="20000"/>
          </a:bodyPr>
          <a:lstStyle/>
          <a:p>
            <a:r>
              <a:rPr lang="en-US" dirty="0"/>
              <a:t> Imaginable</a:t>
            </a:r>
          </a:p>
          <a:p>
            <a:pPr lvl="1"/>
            <a:r>
              <a:rPr lang="en-US" dirty="0"/>
              <a:t>let people get a sense of what the future will be</a:t>
            </a:r>
          </a:p>
          <a:p>
            <a:pPr lvl="1"/>
            <a:endParaRPr lang="en-US" dirty="0"/>
          </a:p>
          <a:p>
            <a:r>
              <a:rPr lang="en-US" dirty="0"/>
              <a:t> Desirable</a:t>
            </a:r>
          </a:p>
          <a:p>
            <a:pPr lvl="1"/>
            <a:r>
              <a:rPr lang="en-US" dirty="0"/>
              <a:t>show that when accomplished, the organization, customers, investors, and most of all employees will be benefited</a:t>
            </a:r>
          </a:p>
          <a:p>
            <a:pPr lvl="1"/>
            <a:endParaRPr lang="en-US" dirty="0"/>
          </a:p>
          <a:p>
            <a:r>
              <a:rPr lang="en-US" dirty="0"/>
              <a:t> Feasible</a:t>
            </a:r>
          </a:p>
          <a:p>
            <a:pPr lvl="1"/>
            <a:r>
              <a:rPr lang="en-US" dirty="0"/>
              <a:t>be realistic (no “pie in the sky”)</a:t>
            </a:r>
          </a:p>
          <a:p>
            <a:pPr lvl="1"/>
            <a:endParaRPr lang="en-US" dirty="0"/>
          </a:p>
          <a:p>
            <a:r>
              <a:rPr lang="en-US" dirty="0"/>
              <a:t> Focused </a:t>
            </a:r>
          </a:p>
          <a:p>
            <a:pPr lvl="1"/>
            <a:r>
              <a:rPr lang="en-US" dirty="0"/>
              <a:t>not be too abstract or too specific</a:t>
            </a:r>
          </a:p>
          <a:p>
            <a:pPr lvl="1"/>
            <a:r>
              <a:rPr lang="en-US" dirty="0"/>
              <a:t>should have room for flexibility</a:t>
            </a:r>
          </a:p>
          <a:p>
            <a:pPr marL="457200" lvl="1" indent="0">
              <a:buNone/>
            </a:pPr>
            <a:endParaRPr lang="en-US" dirty="0"/>
          </a:p>
          <a:p>
            <a:r>
              <a:rPr lang="en-US" dirty="0"/>
              <a:t> Communicable</a:t>
            </a:r>
          </a:p>
          <a:p>
            <a:pPr lvl="1"/>
            <a:r>
              <a:rPr lang="en-US" dirty="0"/>
              <a:t>easy to convey to others</a:t>
            </a:r>
          </a:p>
          <a:p>
            <a:pPr lvl="1"/>
            <a:endParaRPr lang="en-US" dirty="0"/>
          </a:p>
          <a:p>
            <a:endParaRPr lang="en-US" dirty="0"/>
          </a:p>
        </p:txBody>
      </p:sp>
    </p:spTree>
    <p:extLst>
      <p:ext uri="{BB962C8B-B14F-4D97-AF65-F5344CB8AC3E}">
        <p14:creationId xmlns:p14="http://schemas.microsoft.com/office/powerpoint/2010/main" val="1099296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Vision </a:t>
            </a:r>
          </a:p>
        </p:txBody>
      </p:sp>
      <p:sp>
        <p:nvSpPr>
          <p:cNvPr id="3" name="Content Placeholder 2"/>
          <p:cNvSpPr>
            <a:spLocks noGrp="1"/>
          </p:cNvSpPr>
          <p:nvPr>
            <p:ph idx="1"/>
          </p:nvPr>
        </p:nvSpPr>
        <p:spPr>
          <a:xfrm>
            <a:off x="680321" y="2035120"/>
            <a:ext cx="10777111" cy="4419527"/>
          </a:xfrm>
        </p:spPr>
        <p:txBody>
          <a:bodyPr>
            <a:noAutofit/>
          </a:bodyPr>
          <a:lstStyle/>
          <a:p>
            <a:r>
              <a:rPr lang="en-US" dirty="0"/>
              <a:t> Vision may be </a:t>
            </a:r>
            <a:r>
              <a:rPr lang="en-US" u="sng" dirty="0"/>
              <a:t>quantitative or qualitative</a:t>
            </a:r>
            <a:r>
              <a:rPr lang="en-US" dirty="0"/>
              <a:t>.</a:t>
            </a:r>
          </a:p>
          <a:p>
            <a:pPr lvl="1"/>
            <a:r>
              <a:rPr lang="en-US" sz="1800" b="0" dirty="0"/>
              <a:t>Become a $125 billion company by the year 2000. [Wal-Mart, 1990]</a:t>
            </a:r>
          </a:p>
          <a:p>
            <a:pPr lvl="1"/>
            <a:r>
              <a:rPr lang="en-US" sz="1800" b="0" dirty="0"/>
              <a:t>Become the dominant player in commercial aircraft, and bring the world into the jet age. [Boeing, 1950]</a:t>
            </a:r>
          </a:p>
          <a:p>
            <a:r>
              <a:rPr lang="en-US" dirty="0"/>
              <a:t> Vision may designate </a:t>
            </a:r>
            <a:r>
              <a:rPr lang="en-US" u="sng" dirty="0"/>
              <a:t>a certain rival.</a:t>
            </a:r>
          </a:p>
          <a:p>
            <a:pPr lvl="1"/>
            <a:r>
              <a:rPr lang="en-US" sz="1800" b="0" dirty="0"/>
              <a:t>Crush Adidas. [Nike, 1960s]</a:t>
            </a:r>
          </a:p>
          <a:p>
            <a:pPr lvl="1"/>
            <a:r>
              <a:rPr lang="en-US" sz="1800" b="0" dirty="0"/>
              <a:t>Yamaha Wo </a:t>
            </a:r>
            <a:r>
              <a:rPr lang="en-US" sz="1800" b="0" dirty="0" err="1"/>
              <a:t>tsubusu</a:t>
            </a:r>
            <a:r>
              <a:rPr lang="en-US" sz="1800" b="0" dirty="0"/>
              <a:t>! (We will crush, squash, slaughter Yamaha!) [Honda, 1970s]</a:t>
            </a:r>
          </a:p>
          <a:p>
            <a:r>
              <a:rPr lang="en-US" dirty="0"/>
              <a:t> Vision may designate </a:t>
            </a:r>
            <a:r>
              <a:rPr lang="en-US" u="sng" dirty="0"/>
              <a:t>successful companies of other industries</a:t>
            </a:r>
            <a:r>
              <a:rPr lang="en-US" dirty="0"/>
              <a:t>.</a:t>
            </a:r>
          </a:p>
          <a:p>
            <a:pPr lvl="1"/>
            <a:r>
              <a:rPr lang="en-US" sz="1800" b="0" dirty="0"/>
              <a:t>Become the Nike of the cycling industry. [Giro Sport Design, 1986]</a:t>
            </a:r>
          </a:p>
          <a:p>
            <a:pPr lvl="1"/>
            <a:r>
              <a:rPr lang="en-US" sz="1800" b="0" dirty="0"/>
              <a:t>Become the Harvard of the West. [Stanford University, 1940s]</a:t>
            </a:r>
          </a:p>
          <a:p>
            <a:r>
              <a:rPr lang="en-US" sz="2800" dirty="0"/>
              <a:t> </a:t>
            </a:r>
            <a:r>
              <a:rPr lang="en-US" dirty="0"/>
              <a:t>Vision may include </a:t>
            </a:r>
            <a:r>
              <a:rPr lang="en-US" u="sng" dirty="0"/>
              <a:t>internal transformation</a:t>
            </a:r>
            <a:r>
              <a:rPr lang="en-US" dirty="0"/>
              <a:t>.</a:t>
            </a:r>
          </a:p>
          <a:p>
            <a:pPr lvl="1"/>
            <a:r>
              <a:rPr lang="en-US" sz="1800" b="0" dirty="0"/>
              <a:t>Become number one or two in every market we serve and revolutionize this company to have the speed and agility of a small enterprise. [GE, 1980s]</a:t>
            </a:r>
          </a:p>
          <a:p>
            <a:endParaRPr lang="en-US" sz="2800" dirty="0"/>
          </a:p>
        </p:txBody>
      </p:sp>
    </p:spTree>
    <p:extLst>
      <p:ext uri="{BB962C8B-B14F-4D97-AF65-F5344CB8AC3E}">
        <p14:creationId xmlns:p14="http://schemas.microsoft.com/office/powerpoint/2010/main" val="738209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9217" y="169664"/>
            <a:ext cx="3932167" cy="461665"/>
          </a:xfrm>
          <a:prstGeom prst="rect">
            <a:avLst/>
          </a:prstGeom>
        </p:spPr>
        <p:txBody>
          <a:bodyPr wrap="none">
            <a:spAutoFit/>
          </a:bodyPr>
          <a:lstStyle/>
          <a:p>
            <a:r>
              <a:rPr lang="en-US" sz="2400" dirty="0">
                <a:solidFill>
                  <a:schemeClr val="bg1"/>
                </a:solidFill>
                <a:latin typeface="Arial" panose="020B0604020202020204" pitchFamily="34" charset="0"/>
                <a:cs typeface="Arial" panose="020B0604020202020204" pitchFamily="34" charset="0"/>
              </a:rPr>
              <a:t>Company A vs. Company B</a:t>
            </a:r>
          </a:p>
        </p:txBody>
      </p:sp>
      <p:sp>
        <p:nvSpPr>
          <p:cNvPr id="3" name="직사각형 4"/>
          <p:cNvSpPr>
            <a:spLocks noChangeArrowheads="1"/>
          </p:cNvSpPr>
          <p:nvPr/>
        </p:nvSpPr>
        <p:spPr bwMode="auto">
          <a:xfrm>
            <a:off x="152400" y="622647"/>
            <a:ext cx="5185410" cy="5170646"/>
          </a:xfrm>
          <a:prstGeom prst="rect">
            <a:avLst/>
          </a:prstGeom>
          <a:solidFill>
            <a:schemeClr val="tx1">
              <a:lumMod val="85000"/>
            </a:schemeClr>
          </a:solidFill>
          <a:ln>
            <a:noFill/>
          </a:ln>
        </p:spPr>
        <p:txBody>
          <a:bodyPr wrap="square" anchor="t" anchorCtr="0">
            <a:noAutofit/>
          </a:bodyPr>
          <a:lstStyle>
            <a:lvl1pPr marL="263525" indent="-26352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ts val="1800"/>
              </a:lnSpc>
              <a:spcBef>
                <a:spcPct val="0"/>
              </a:spcBef>
              <a:buFontTx/>
              <a:buNone/>
            </a:pPr>
            <a:r>
              <a:rPr lang="en-US" altLang="ko-KR" sz="1800" b="1" dirty="0">
                <a:solidFill>
                  <a:schemeClr val="bg1"/>
                </a:solidFill>
                <a:ea typeface="굴림" panose="020B0600000101010101" pitchFamily="34" charset="-127"/>
                <a:cs typeface="Arial" panose="020B0604020202020204" pitchFamily="34" charset="0"/>
              </a:rPr>
              <a:t>(A)</a:t>
            </a:r>
            <a:r>
              <a:rPr lang="en-US" altLang="ko-KR" sz="1800" dirty="0">
                <a:solidFill>
                  <a:schemeClr val="bg1"/>
                </a:solidFill>
                <a:ea typeface="굴림" panose="020B0600000101010101" pitchFamily="34" charset="-127"/>
                <a:cs typeface="Arial" panose="020B0604020202020204" pitchFamily="34" charset="0"/>
              </a:rPr>
              <a:t> Our vision serves as the framework for our Roadmap and guides every aspect of our business by describing what we need to accomplish in order to continue achieving sustainable, quality growth.</a:t>
            </a:r>
            <a:br>
              <a:rPr lang="en-US" altLang="ko-KR" sz="1800" dirty="0">
                <a:solidFill>
                  <a:schemeClr val="bg1"/>
                </a:solidFill>
                <a:ea typeface="굴림" panose="020B0600000101010101" pitchFamily="34" charset="-127"/>
                <a:cs typeface="Arial" panose="020B0604020202020204" pitchFamily="34" charset="0"/>
              </a:rPr>
            </a:br>
            <a:endParaRPr lang="en-US" altLang="ko-KR" sz="1800" dirty="0">
              <a:solidFill>
                <a:schemeClr val="bg1"/>
              </a:solidFill>
              <a:ea typeface="굴림" panose="020B0600000101010101" pitchFamily="34" charset="-127"/>
              <a:cs typeface="Arial" panose="020B0604020202020204" pitchFamily="34" charset="0"/>
            </a:endParaRPr>
          </a:p>
          <a:p>
            <a:pPr>
              <a:lnSpc>
                <a:spcPts val="1800"/>
              </a:lnSpc>
              <a:spcBef>
                <a:spcPct val="0"/>
              </a:spcBef>
              <a:buFontTx/>
              <a:buNone/>
            </a:pPr>
            <a:r>
              <a:rPr lang="en-US" altLang="ko-KR" sz="1800" b="1" dirty="0">
                <a:solidFill>
                  <a:schemeClr val="bg1"/>
                </a:solidFill>
                <a:ea typeface="굴림" panose="020B0600000101010101" pitchFamily="34" charset="-127"/>
                <a:cs typeface="Arial" panose="020B0604020202020204" pitchFamily="34" charset="0"/>
              </a:rPr>
              <a:t>-   People:</a:t>
            </a:r>
            <a:r>
              <a:rPr lang="en-US" altLang="ko-KR" sz="1800" dirty="0">
                <a:solidFill>
                  <a:schemeClr val="bg1"/>
                </a:solidFill>
                <a:ea typeface="굴림" panose="020B0600000101010101" pitchFamily="34" charset="-127"/>
                <a:cs typeface="Arial" panose="020B0604020202020204" pitchFamily="34" charset="0"/>
              </a:rPr>
              <a:t> Be a great place to work where people are inspired to be the best they can be.</a:t>
            </a:r>
          </a:p>
          <a:p>
            <a:pPr>
              <a:lnSpc>
                <a:spcPts val="1800"/>
              </a:lnSpc>
              <a:spcBef>
                <a:spcPct val="0"/>
              </a:spcBef>
              <a:buFontTx/>
              <a:buNone/>
            </a:pPr>
            <a:r>
              <a:rPr lang="en-US" altLang="ko-KR" sz="1800" b="1" dirty="0">
                <a:solidFill>
                  <a:schemeClr val="bg1"/>
                </a:solidFill>
                <a:ea typeface="굴림" panose="020B0600000101010101" pitchFamily="34" charset="-127"/>
                <a:cs typeface="Arial" panose="020B0604020202020204" pitchFamily="34" charset="0"/>
              </a:rPr>
              <a:t>-   Portfolio:</a:t>
            </a:r>
            <a:r>
              <a:rPr lang="en-US" altLang="ko-KR" sz="1800" dirty="0">
                <a:solidFill>
                  <a:schemeClr val="bg1"/>
                </a:solidFill>
                <a:ea typeface="굴림" panose="020B0600000101010101" pitchFamily="34" charset="-127"/>
                <a:cs typeface="Arial" panose="020B0604020202020204" pitchFamily="34" charset="0"/>
              </a:rPr>
              <a:t> Bring to the world a portfolio of quality beverage brands that anticipate and satisfy people's desires and needs.</a:t>
            </a:r>
          </a:p>
          <a:p>
            <a:pPr>
              <a:lnSpc>
                <a:spcPts val="1800"/>
              </a:lnSpc>
              <a:spcBef>
                <a:spcPct val="0"/>
              </a:spcBef>
              <a:buFontTx/>
              <a:buChar char="-"/>
            </a:pPr>
            <a:r>
              <a:rPr lang="en-US" altLang="ko-KR" sz="1800" b="1" dirty="0">
                <a:solidFill>
                  <a:schemeClr val="bg1"/>
                </a:solidFill>
                <a:ea typeface="굴림" panose="020B0600000101010101" pitchFamily="34" charset="-127"/>
                <a:cs typeface="Arial" panose="020B0604020202020204" pitchFamily="34" charset="0"/>
              </a:rPr>
              <a:t>Partners:</a:t>
            </a:r>
            <a:r>
              <a:rPr lang="en-US" altLang="ko-KR" sz="1800" dirty="0">
                <a:solidFill>
                  <a:schemeClr val="bg1"/>
                </a:solidFill>
                <a:ea typeface="굴림" panose="020B0600000101010101" pitchFamily="34" charset="-127"/>
                <a:cs typeface="Arial" panose="020B0604020202020204" pitchFamily="34" charset="0"/>
              </a:rPr>
              <a:t> Nurture a winning network of customers and suppliers, together we create mutual, enduring value.</a:t>
            </a:r>
          </a:p>
          <a:p>
            <a:pPr>
              <a:lnSpc>
                <a:spcPts val="1800"/>
              </a:lnSpc>
              <a:spcBef>
                <a:spcPct val="0"/>
              </a:spcBef>
              <a:buFontTx/>
              <a:buChar char="-"/>
            </a:pPr>
            <a:r>
              <a:rPr lang="en-US" altLang="ko-KR" sz="1800" b="1" dirty="0">
                <a:solidFill>
                  <a:schemeClr val="bg1"/>
                </a:solidFill>
                <a:ea typeface="굴림" panose="020B0600000101010101" pitchFamily="34" charset="-127"/>
                <a:cs typeface="Arial" panose="020B0604020202020204" pitchFamily="34" charset="0"/>
              </a:rPr>
              <a:t>Planet: </a:t>
            </a:r>
            <a:r>
              <a:rPr lang="en-US" altLang="ko-KR" sz="1800" dirty="0">
                <a:solidFill>
                  <a:schemeClr val="bg1"/>
                </a:solidFill>
                <a:ea typeface="굴림" panose="020B0600000101010101" pitchFamily="34" charset="-127"/>
                <a:cs typeface="Arial" panose="020B0604020202020204" pitchFamily="34" charset="0"/>
              </a:rPr>
              <a:t>Be a responsible citizen that makes a difference by helping build and support sustainable communities</a:t>
            </a:r>
          </a:p>
          <a:p>
            <a:pPr>
              <a:lnSpc>
                <a:spcPts val="1800"/>
              </a:lnSpc>
              <a:spcBef>
                <a:spcPct val="0"/>
              </a:spcBef>
              <a:buFontTx/>
              <a:buChar char="-"/>
            </a:pPr>
            <a:r>
              <a:rPr lang="en-US" altLang="ko-KR" sz="1800" b="1" dirty="0">
                <a:solidFill>
                  <a:schemeClr val="bg1"/>
                </a:solidFill>
                <a:ea typeface="굴림" panose="020B0600000101010101" pitchFamily="34" charset="-127"/>
                <a:cs typeface="Arial" panose="020B0604020202020204" pitchFamily="34" charset="0"/>
              </a:rPr>
              <a:t>Profit: </a:t>
            </a:r>
            <a:r>
              <a:rPr lang="en-US" altLang="ko-KR" sz="1800" dirty="0">
                <a:solidFill>
                  <a:schemeClr val="bg1"/>
                </a:solidFill>
                <a:ea typeface="굴림" panose="020B0600000101010101" pitchFamily="34" charset="-127"/>
                <a:cs typeface="Arial" panose="020B0604020202020204" pitchFamily="34" charset="0"/>
              </a:rPr>
              <a:t>Maximize long-term return to shareowners while being mindful of our overall responsibilities.</a:t>
            </a:r>
          </a:p>
          <a:p>
            <a:pPr>
              <a:lnSpc>
                <a:spcPts val="1800"/>
              </a:lnSpc>
              <a:spcBef>
                <a:spcPct val="0"/>
              </a:spcBef>
              <a:buFontTx/>
              <a:buNone/>
            </a:pPr>
            <a:r>
              <a:rPr lang="en-US" altLang="ko-KR" sz="1800" b="1" dirty="0">
                <a:solidFill>
                  <a:schemeClr val="bg1"/>
                </a:solidFill>
                <a:ea typeface="굴림" panose="020B0600000101010101" pitchFamily="34" charset="-127"/>
                <a:cs typeface="Arial" panose="020B0604020202020204" pitchFamily="34" charset="0"/>
              </a:rPr>
              <a:t>-   Productivity: </a:t>
            </a:r>
            <a:r>
              <a:rPr lang="en-US" altLang="ko-KR" sz="1800" dirty="0">
                <a:solidFill>
                  <a:schemeClr val="bg1"/>
                </a:solidFill>
                <a:ea typeface="굴림" panose="020B0600000101010101" pitchFamily="34" charset="-127"/>
                <a:cs typeface="Arial" panose="020B0604020202020204" pitchFamily="34" charset="0"/>
              </a:rPr>
              <a:t>Be a highly effective, lean and fast-moving organization.</a:t>
            </a:r>
          </a:p>
        </p:txBody>
      </p:sp>
      <p:sp>
        <p:nvSpPr>
          <p:cNvPr id="4" name="직사각형 7"/>
          <p:cNvSpPr>
            <a:spLocks noChangeArrowheads="1"/>
          </p:cNvSpPr>
          <p:nvPr/>
        </p:nvSpPr>
        <p:spPr bwMode="auto">
          <a:xfrm>
            <a:off x="5474626" y="622647"/>
            <a:ext cx="5178133" cy="5170646"/>
          </a:xfrm>
          <a:prstGeom prst="rect">
            <a:avLst/>
          </a:prstGeom>
          <a:solidFill>
            <a:schemeClr val="tx1">
              <a:lumMod val="85000"/>
            </a:schemeClr>
          </a:solidFill>
          <a:ln>
            <a:noFill/>
          </a:ln>
        </p:spPr>
        <p:txBody>
          <a:bodyPr wrap="square" anchor="t" anchorCtr="0">
            <a:noAutofit/>
          </a:bodyPr>
          <a:lstStyle>
            <a:lvl1pPr marL="263525" indent="-263525">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ts val="1800"/>
              </a:lnSpc>
              <a:spcBef>
                <a:spcPct val="0"/>
              </a:spcBef>
              <a:buFontTx/>
              <a:buNone/>
            </a:pPr>
            <a:r>
              <a:rPr lang="en-US" altLang="ko-KR" sz="1800" b="1" dirty="0">
                <a:solidFill>
                  <a:schemeClr val="bg1"/>
                </a:solidFill>
                <a:ea typeface="굴림" panose="020B0600000101010101" pitchFamily="34" charset="-127"/>
                <a:cs typeface="Arial" panose="020B0604020202020204" pitchFamily="34" charset="0"/>
              </a:rPr>
              <a:t>(B)</a:t>
            </a:r>
            <a:r>
              <a:rPr lang="en-US" altLang="ko-KR" sz="1800" dirty="0">
                <a:solidFill>
                  <a:schemeClr val="bg1"/>
                </a:solidFill>
                <a:ea typeface="굴림" panose="020B0600000101010101" pitchFamily="34" charset="-127"/>
                <a:cs typeface="Arial" panose="020B0604020202020204" pitchFamily="34" charset="0"/>
              </a:rPr>
              <a:t> At </a:t>
            </a:r>
            <a:r>
              <a:rPr lang="ko-KR" altLang="en-US" sz="1800" dirty="0">
                <a:solidFill>
                  <a:schemeClr val="bg1"/>
                </a:solidFill>
                <a:ea typeface="굴림" panose="020B0600000101010101" pitchFamily="34" charset="-127"/>
                <a:cs typeface="Arial" panose="020B0604020202020204" pitchFamily="34" charset="0"/>
              </a:rPr>
              <a:t>♣</a:t>
            </a:r>
            <a:r>
              <a:rPr lang="en-US" altLang="ko-KR" sz="1800" dirty="0">
                <a:solidFill>
                  <a:schemeClr val="bg1"/>
                </a:solidFill>
                <a:ea typeface="굴림" panose="020B0600000101010101" pitchFamily="34" charset="-127"/>
                <a:cs typeface="Arial" panose="020B0604020202020204" pitchFamily="34" charset="0"/>
              </a:rPr>
              <a:t>, we're committed to achieving business and financial success while leaving a positive imprint on society – delivering what we call </a:t>
            </a:r>
            <a:r>
              <a:rPr lang="en-US" altLang="ko-KR" sz="1800" i="1" dirty="0">
                <a:solidFill>
                  <a:schemeClr val="bg1"/>
                </a:solidFill>
                <a:ea typeface="굴림" panose="020B0600000101010101" pitchFamily="34" charset="-127"/>
                <a:cs typeface="Arial" panose="020B0604020202020204" pitchFamily="34" charset="0"/>
              </a:rPr>
              <a:t>Performance with Purpose.</a:t>
            </a:r>
          </a:p>
          <a:p>
            <a:pPr>
              <a:lnSpc>
                <a:spcPts val="1800"/>
              </a:lnSpc>
              <a:spcBef>
                <a:spcPct val="0"/>
              </a:spcBef>
              <a:buFontTx/>
              <a:buNone/>
            </a:pPr>
            <a:r>
              <a:rPr lang="en-US" altLang="ko-KR" sz="1800" dirty="0">
                <a:solidFill>
                  <a:schemeClr val="bg1"/>
                </a:solidFill>
                <a:ea typeface="굴림" panose="020B0600000101010101" pitchFamily="34" charset="-127"/>
                <a:cs typeface="Arial" panose="020B0604020202020204" pitchFamily="34" charset="0"/>
              </a:rPr>
              <a:t>        In practice, </a:t>
            </a:r>
            <a:r>
              <a:rPr lang="en-US" altLang="ko-KR" sz="1800" i="1" dirty="0">
                <a:solidFill>
                  <a:schemeClr val="bg1"/>
                </a:solidFill>
                <a:ea typeface="굴림" panose="020B0600000101010101" pitchFamily="34" charset="-127"/>
                <a:cs typeface="Arial" panose="020B0604020202020204" pitchFamily="34" charset="0"/>
              </a:rPr>
              <a:t>Performance with Purpose </a:t>
            </a:r>
            <a:r>
              <a:rPr lang="en-US" altLang="ko-KR" sz="1800" dirty="0">
                <a:solidFill>
                  <a:schemeClr val="bg1"/>
                </a:solidFill>
                <a:ea typeface="굴림" panose="020B0600000101010101" pitchFamily="34" charset="-127"/>
                <a:cs typeface="Arial" panose="020B0604020202020204" pitchFamily="34" charset="0"/>
              </a:rPr>
              <a:t>means providing a wide range of foods and beverages from treats to healthy eats; finding innovative ways to minimize our impact on the environment and reduce our operating costs; providing a safe and inclusive workplace for our employees globally; and respecting, supporting and investing in the local communities where we operate.</a:t>
            </a:r>
          </a:p>
          <a:p>
            <a:pPr>
              <a:lnSpc>
                <a:spcPts val="1800"/>
              </a:lnSpc>
              <a:spcBef>
                <a:spcPct val="0"/>
              </a:spcBef>
              <a:buFontTx/>
              <a:buNone/>
            </a:pPr>
            <a:r>
              <a:rPr lang="en-US" altLang="ko-KR" sz="1800" dirty="0">
                <a:solidFill>
                  <a:schemeClr val="bg1"/>
                </a:solidFill>
                <a:ea typeface="굴림" panose="020B0600000101010101" pitchFamily="34" charset="-127"/>
                <a:cs typeface="Arial" panose="020B0604020202020204" pitchFamily="34" charset="0"/>
              </a:rPr>
              <a:t>         Wherever we do business, Performance with Purpose is our guide. We believe that delivering for our consumers and customers, protecting the environment, sourcing with integrity and investing in our employees are not simply good things to do, but that these actions fuel our returns and position </a:t>
            </a:r>
            <a:r>
              <a:rPr lang="ko-KR" altLang="en-US" sz="1800" dirty="0">
                <a:solidFill>
                  <a:schemeClr val="bg1"/>
                </a:solidFill>
                <a:ea typeface="굴림" panose="020B0600000101010101" pitchFamily="34" charset="-127"/>
                <a:cs typeface="Arial" panose="020B0604020202020204" pitchFamily="34" charset="0"/>
              </a:rPr>
              <a:t>♣</a:t>
            </a:r>
            <a:r>
              <a:rPr lang="en-US" altLang="ko-KR" sz="1800" dirty="0">
                <a:solidFill>
                  <a:schemeClr val="bg1"/>
                </a:solidFill>
                <a:ea typeface="굴림" panose="020B0600000101010101" pitchFamily="34" charset="-127"/>
                <a:cs typeface="Arial" panose="020B0604020202020204" pitchFamily="34" charset="0"/>
              </a:rPr>
              <a:t> for long-term, sustainable growth</a:t>
            </a:r>
          </a:p>
        </p:txBody>
      </p:sp>
      <p:sp>
        <p:nvSpPr>
          <p:cNvPr id="5" name="직사각형 13"/>
          <p:cNvSpPr>
            <a:spLocks noChangeArrowheads="1"/>
          </p:cNvSpPr>
          <p:nvPr/>
        </p:nvSpPr>
        <p:spPr bwMode="auto">
          <a:xfrm>
            <a:off x="205396" y="6046221"/>
            <a:ext cx="10538460" cy="400110"/>
          </a:xfrm>
          <a:prstGeom prst="rect">
            <a:avLst/>
          </a:prstGeom>
          <a:solidFill>
            <a:srgbClr val="FFFF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ko-KR" sz="2000" b="1" i="1" dirty="0">
                <a:solidFill>
                  <a:schemeClr val="bg1"/>
                </a:solidFill>
                <a:ea typeface="굴림" panose="020B0600000101010101" pitchFamily="34" charset="-127"/>
                <a:cs typeface="Arial" panose="020B0604020202020204" pitchFamily="34" charset="0"/>
              </a:rPr>
              <a:t>Effective vision </a:t>
            </a:r>
            <a:r>
              <a:rPr lang="en-US" altLang="ko-KR" sz="2000" b="1" i="1" dirty="0">
                <a:solidFill>
                  <a:schemeClr val="bg1"/>
                </a:solidFill>
                <a:ea typeface="굴림" panose="020B0600000101010101" pitchFamily="34" charset="-127"/>
                <a:cs typeface="Arial" panose="020B0604020202020204" pitchFamily="34" charset="0"/>
                <a:sym typeface="Wingdings" panose="05000000000000000000" pitchFamily="2" charset="2"/>
              </a:rPr>
              <a:t></a:t>
            </a:r>
            <a:r>
              <a:rPr lang="en-US" altLang="ko-KR" sz="2000" b="1" i="1" dirty="0">
                <a:solidFill>
                  <a:schemeClr val="bg1"/>
                </a:solidFill>
                <a:ea typeface="굴림" panose="020B0600000101010101" pitchFamily="34" charset="-127"/>
                <a:cs typeface="Arial" panose="020B0604020202020204" pitchFamily="34" charset="0"/>
              </a:rPr>
              <a:t> imaginable, desirable, feasible, focused, flexible, communicable</a:t>
            </a:r>
          </a:p>
        </p:txBody>
      </p:sp>
    </p:spTree>
    <p:extLst>
      <p:ext uri="{BB962C8B-B14F-4D97-AF65-F5344CB8AC3E}">
        <p14:creationId xmlns:p14="http://schemas.microsoft.com/office/powerpoint/2010/main" val="3433312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1">
            <a:extLst>
              <a:ext uri="{FF2B5EF4-FFF2-40B4-BE49-F238E27FC236}">
                <a16:creationId xmlns:a16="http://schemas.microsoft.com/office/drawing/2014/main" id="{98626DBF-ADF2-F7D7-4F11-D6CF34C01172}"/>
              </a:ext>
            </a:extLst>
          </p:cNvPr>
          <p:cNvSpPr>
            <a:spLocks noGrp="1"/>
          </p:cNvSpPr>
          <p:nvPr>
            <p:ph type="title"/>
          </p:nvPr>
        </p:nvSpPr>
        <p:spPr/>
        <p:txBody>
          <a:bodyPr/>
          <a:lstStyle/>
          <a:p>
            <a:r>
              <a:rPr lang="en-US" altLang="ko-KR" dirty="0"/>
              <a:t> </a:t>
            </a:r>
            <a:endParaRPr lang="ko-KR" altLang="en-US" dirty="0"/>
          </a:p>
        </p:txBody>
      </p:sp>
      <p:sp>
        <p:nvSpPr>
          <p:cNvPr id="3" name="내용 개체 틀 2">
            <a:extLst>
              <a:ext uri="{FF2B5EF4-FFF2-40B4-BE49-F238E27FC236}">
                <a16:creationId xmlns:a16="http://schemas.microsoft.com/office/drawing/2014/main" id="{3AB64D69-AC48-E1AC-007E-13650FDB60A7}"/>
              </a:ext>
            </a:extLst>
          </p:cNvPr>
          <p:cNvSpPr>
            <a:spLocks noGrp="1"/>
          </p:cNvSpPr>
          <p:nvPr>
            <p:ph idx="1"/>
          </p:nvPr>
        </p:nvSpPr>
        <p:spPr/>
        <p:txBody>
          <a:bodyPr>
            <a:normAutofit fontScale="92500"/>
          </a:bodyPr>
          <a:lstStyle/>
          <a:p>
            <a:pPr>
              <a:lnSpc>
                <a:spcPct val="150000"/>
              </a:lnSpc>
            </a:pPr>
            <a:r>
              <a:rPr lang="en-US" altLang="ko-KR" sz="2800" dirty="0"/>
              <a:t> Mission</a:t>
            </a:r>
          </a:p>
          <a:p>
            <a:pPr lvl="1">
              <a:lnSpc>
                <a:spcPct val="150000"/>
              </a:lnSpc>
            </a:pPr>
            <a:r>
              <a:rPr lang="en-US" altLang="ko-KR" sz="2400" dirty="0"/>
              <a:t>Be the best employer for our people in each community around the world and deliver operational excellence to our customers in each of our restaurants</a:t>
            </a:r>
          </a:p>
          <a:p>
            <a:pPr>
              <a:lnSpc>
                <a:spcPct val="150000"/>
              </a:lnSpc>
            </a:pPr>
            <a:r>
              <a:rPr lang="en-US" altLang="ko-KR" sz="2800" dirty="0"/>
              <a:t> Vision</a:t>
            </a:r>
          </a:p>
          <a:p>
            <a:pPr lvl="1">
              <a:lnSpc>
                <a:spcPct val="150000"/>
              </a:lnSpc>
            </a:pPr>
            <a:r>
              <a:rPr lang="en-US" altLang="ko-KR" sz="2400" dirty="0"/>
              <a:t>Be the world best quick service restaurant</a:t>
            </a:r>
            <a:endParaRPr lang="ko-KR" altLang="en-US" sz="2400" dirty="0"/>
          </a:p>
        </p:txBody>
      </p:sp>
      <p:pic>
        <p:nvPicPr>
          <p:cNvPr id="5" name="내용 개체 틀 8">
            <a:extLst>
              <a:ext uri="{FF2B5EF4-FFF2-40B4-BE49-F238E27FC236}">
                <a16:creationId xmlns:a16="http://schemas.microsoft.com/office/drawing/2014/main" id="{6926B81A-2985-F0CD-CC03-9D886340ED56}"/>
              </a:ext>
            </a:extLst>
          </p:cNvPr>
          <p:cNvPicPr>
            <a:picLocks noChangeAspect="1"/>
          </p:cNvPicPr>
          <p:nvPr/>
        </p:nvPicPr>
        <p:blipFill>
          <a:blip r:embed="rId3"/>
          <a:stretch>
            <a:fillRect/>
          </a:stretch>
        </p:blipFill>
        <p:spPr>
          <a:xfrm>
            <a:off x="984194" y="612708"/>
            <a:ext cx="1827248" cy="1361978"/>
          </a:xfrm>
          <a:prstGeom prst="rect">
            <a:avLst/>
          </a:prstGeom>
        </p:spPr>
      </p:pic>
    </p:spTree>
    <p:extLst>
      <p:ext uri="{BB962C8B-B14F-4D97-AF65-F5344CB8AC3E}">
        <p14:creationId xmlns:p14="http://schemas.microsoft.com/office/powerpoint/2010/main" val="3919573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Tesla</a:t>
            </a:r>
          </a:p>
        </p:txBody>
      </p:sp>
      <p:sp>
        <p:nvSpPr>
          <p:cNvPr id="3" name="Content Placeholder 2"/>
          <p:cNvSpPr>
            <a:spLocks noGrp="1"/>
          </p:cNvSpPr>
          <p:nvPr>
            <p:ph idx="1"/>
          </p:nvPr>
        </p:nvSpPr>
        <p:spPr/>
        <p:txBody>
          <a:bodyPr/>
          <a:lstStyle/>
          <a:p>
            <a:pPr>
              <a:lnSpc>
                <a:spcPct val="100000"/>
              </a:lnSpc>
            </a:pPr>
            <a:r>
              <a:rPr lang="en-US" dirty="0"/>
              <a:t> </a:t>
            </a:r>
            <a:r>
              <a:rPr lang="en-US" u="sng" dirty="0">
                <a:solidFill>
                  <a:srgbClr val="0000CC"/>
                </a:solidFill>
              </a:rPr>
              <a:t>Our mission </a:t>
            </a:r>
            <a:r>
              <a:rPr lang="en-US" dirty="0"/>
              <a:t>is to accelerate the world’s transition to sustainable energy</a:t>
            </a:r>
          </a:p>
          <a:p>
            <a:pPr>
              <a:lnSpc>
                <a:spcPct val="100000"/>
              </a:lnSpc>
            </a:pPr>
            <a:endParaRPr lang="en-US" dirty="0"/>
          </a:p>
          <a:p>
            <a:pPr>
              <a:lnSpc>
                <a:spcPct val="100000"/>
              </a:lnSpc>
            </a:pPr>
            <a:r>
              <a:rPr lang="en-US" dirty="0"/>
              <a:t> </a:t>
            </a:r>
            <a:r>
              <a:rPr lang="en-US" u="sng" dirty="0">
                <a:solidFill>
                  <a:srgbClr val="0000CC"/>
                </a:solidFill>
              </a:rPr>
              <a:t>Our vision </a:t>
            </a:r>
            <a:r>
              <a:rPr lang="en-US" dirty="0"/>
              <a:t>is to create the most compelling car company of the 21st century by driving the world’s transition to electric vehicles</a:t>
            </a:r>
          </a:p>
          <a:p>
            <a:endParaRPr lang="en-US" dirty="0"/>
          </a:p>
        </p:txBody>
      </p:sp>
    </p:spTree>
    <p:extLst>
      <p:ext uri="{BB962C8B-B14F-4D97-AF65-F5344CB8AC3E}">
        <p14:creationId xmlns:p14="http://schemas.microsoft.com/office/powerpoint/2010/main" val="1095701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questions on Ch. 6</a:t>
            </a:r>
          </a:p>
        </p:txBody>
      </p:sp>
      <p:sp>
        <p:nvSpPr>
          <p:cNvPr id="3" name="Content Placeholder 2"/>
          <p:cNvSpPr>
            <a:spLocks noGrp="1"/>
          </p:cNvSpPr>
          <p:nvPr>
            <p:ph idx="1"/>
          </p:nvPr>
        </p:nvSpPr>
        <p:spPr>
          <a:xfrm>
            <a:off x="680321" y="2336873"/>
            <a:ext cx="10326769" cy="3599316"/>
          </a:xfrm>
        </p:spPr>
        <p:txBody>
          <a:bodyPr/>
          <a:lstStyle/>
          <a:p>
            <a:pPr marL="457200" indent="-457200">
              <a:buFont typeface="+mj-lt"/>
              <a:buAutoNum type="arabicPeriod"/>
            </a:pPr>
            <a:r>
              <a:rPr lang="en-US" dirty="0"/>
              <a:t>What is a SWOT analysis and its limitations?</a:t>
            </a:r>
            <a:br>
              <a:rPr lang="en-US" dirty="0"/>
            </a:br>
            <a:endParaRPr lang="en-US" dirty="0"/>
          </a:p>
          <a:p>
            <a:pPr marL="457200" indent="-457200">
              <a:buFont typeface="+mj-lt"/>
              <a:buAutoNum type="arabicPeriod"/>
            </a:pPr>
            <a:r>
              <a:rPr lang="en-US" dirty="0"/>
              <a:t>What is the strategy hierarchy?</a:t>
            </a:r>
            <a:br>
              <a:rPr lang="en-US" dirty="0"/>
            </a:br>
            <a:endParaRPr lang="en-US" dirty="0"/>
          </a:p>
          <a:p>
            <a:pPr marL="457200" indent="-457200">
              <a:buFont typeface="+mj-lt"/>
              <a:buAutoNum type="arabicPeriod"/>
            </a:pPr>
            <a:r>
              <a:rPr lang="en-US" dirty="0"/>
              <a:t>What is the definition of vision? What should be considered when developing an effective vision?</a:t>
            </a:r>
          </a:p>
        </p:txBody>
      </p:sp>
    </p:spTree>
    <p:extLst>
      <p:ext uri="{BB962C8B-B14F-4D97-AF65-F5344CB8AC3E}">
        <p14:creationId xmlns:p14="http://schemas.microsoft.com/office/powerpoint/2010/main" val="589699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guidelines</a:t>
            </a:r>
          </a:p>
        </p:txBody>
      </p:sp>
      <p:sp>
        <p:nvSpPr>
          <p:cNvPr id="3" name="Content Placeholder 2"/>
          <p:cNvSpPr>
            <a:spLocks noGrp="1"/>
          </p:cNvSpPr>
          <p:nvPr>
            <p:ph idx="1"/>
          </p:nvPr>
        </p:nvSpPr>
        <p:spPr/>
        <p:txBody>
          <a:bodyPr/>
          <a:lstStyle/>
          <a:p>
            <a:pPr marL="0" indent="0">
              <a:buNone/>
            </a:pPr>
            <a:r>
              <a:rPr lang="en-US" dirty="0"/>
              <a:t>Remember that vision is a special kind of DREAM built upon FACTS and INFORMATION. Therefore, it should reflect personal values. It should be inspirational and make you excited and hopeful. It should be specific and not vague.</a:t>
            </a:r>
          </a:p>
          <a:p>
            <a:pPr marL="0" indent="0">
              <a:buNone/>
            </a:pPr>
            <a:endParaRPr lang="en-US" dirty="0"/>
          </a:p>
          <a:p>
            <a:pPr marL="457200" indent="-457200">
              <a:buFont typeface="+mj-lt"/>
              <a:buAutoNum type="arabicPeriod"/>
            </a:pPr>
            <a:r>
              <a:rPr lang="en-US" dirty="0"/>
              <a:t>You can start building your personal vision by writing down the words </a:t>
            </a:r>
            <a:r>
              <a:rPr lang="en-US" u="sng" dirty="0"/>
              <a:t>that represent you</a:t>
            </a:r>
            <a:r>
              <a:rPr lang="en-US" dirty="0"/>
              <a:t>; </a:t>
            </a:r>
            <a:r>
              <a:rPr lang="en-US" u="sng" dirty="0"/>
              <a:t>that will represent you</a:t>
            </a:r>
            <a:r>
              <a:rPr lang="en-US" dirty="0"/>
              <a:t>; </a:t>
            </a:r>
            <a:r>
              <a:rPr lang="en-US" u="sng" dirty="0"/>
              <a:t>that you would want to represent you </a:t>
            </a:r>
            <a:r>
              <a:rPr lang="en-US" dirty="0"/>
              <a:t>[</a:t>
            </a:r>
            <a:r>
              <a:rPr lang="en-US" dirty="0" err="1"/>
              <a:t>a~z</a:t>
            </a:r>
            <a:r>
              <a:rPr lang="en-US" dirty="0"/>
              <a:t>]:</a:t>
            </a:r>
          </a:p>
          <a:p>
            <a:endParaRPr lang="en-US" dirty="0"/>
          </a:p>
        </p:txBody>
      </p:sp>
    </p:spTree>
    <p:extLst>
      <p:ext uri="{BB962C8B-B14F-4D97-AF65-F5344CB8AC3E}">
        <p14:creationId xmlns:p14="http://schemas.microsoft.com/office/powerpoint/2010/main" val="798127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50194199"/>
              </p:ext>
            </p:extLst>
          </p:nvPr>
        </p:nvGraphicFramePr>
        <p:xfrm>
          <a:off x="596900" y="434443"/>
          <a:ext cx="9664700" cy="5966363"/>
        </p:xfrm>
        <a:graphic>
          <a:graphicData uri="http://schemas.openxmlformats.org/drawingml/2006/table">
            <a:tbl>
              <a:tblPr firstRow="1" bandRow="1">
                <a:tableStyleId>{616DA210-FB5B-4158-B5E0-FEB733F419BA}</a:tableStyleId>
              </a:tblPr>
              <a:tblGrid>
                <a:gridCol w="4832350">
                  <a:extLst>
                    <a:ext uri="{9D8B030D-6E8A-4147-A177-3AD203B41FA5}">
                      <a16:colId xmlns:a16="http://schemas.microsoft.com/office/drawing/2014/main" val="20000"/>
                    </a:ext>
                  </a:extLst>
                </a:gridCol>
                <a:gridCol w="4832350">
                  <a:extLst>
                    <a:ext uri="{9D8B030D-6E8A-4147-A177-3AD203B41FA5}">
                      <a16:colId xmlns:a16="http://schemas.microsoft.com/office/drawing/2014/main" val="20001"/>
                    </a:ext>
                  </a:extLst>
                </a:gridCol>
              </a:tblGrid>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A</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N</a:t>
                      </a:r>
                    </a:p>
                  </a:txBody>
                  <a:tcPr/>
                </a:tc>
                <a:extLst>
                  <a:ext uri="{0D108BD9-81ED-4DB2-BD59-A6C34878D82A}">
                    <a16:rowId xmlns:a16="http://schemas.microsoft.com/office/drawing/2014/main" val="10000"/>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B</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O</a:t>
                      </a:r>
                    </a:p>
                  </a:txBody>
                  <a:tcPr/>
                </a:tc>
                <a:extLst>
                  <a:ext uri="{0D108BD9-81ED-4DB2-BD59-A6C34878D82A}">
                    <a16:rowId xmlns:a16="http://schemas.microsoft.com/office/drawing/2014/main" val="10001"/>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C</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P</a:t>
                      </a:r>
                    </a:p>
                  </a:txBody>
                  <a:tcPr/>
                </a:tc>
                <a:extLst>
                  <a:ext uri="{0D108BD9-81ED-4DB2-BD59-A6C34878D82A}">
                    <a16:rowId xmlns:a16="http://schemas.microsoft.com/office/drawing/2014/main" val="10002"/>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D</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Q</a:t>
                      </a:r>
                    </a:p>
                  </a:txBody>
                  <a:tcPr/>
                </a:tc>
                <a:extLst>
                  <a:ext uri="{0D108BD9-81ED-4DB2-BD59-A6C34878D82A}">
                    <a16:rowId xmlns:a16="http://schemas.microsoft.com/office/drawing/2014/main" val="10003"/>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E</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R</a:t>
                      </a:r>
                    </a:p>
                  </a:txBody>
                  <a:tcPr/>
                </a:tc>
                <a:extLst>
                  <a:ext uri="{0D108BD9-81ED-4DB2-BD59-A6C34878D82A}">
                    <a16:rowId xmlns:a16="http://schemas.microsoft.com/office/drawing/2014/main" val="10004"/>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F</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S</a:t>
                      </a:r>
                    </a:p>
                  </a:txBody>
                  <a:tcPr/>
                </a:tc>
                <a:extLst>
                  <a:ext uri="{0D108BD9-81ED-4DB2-BD59-A6C34878D82A}">
                    <a16:rowId xmlns:a16="http://schemas.microsoft.com/office/drawing/2014/main" val="10005"/>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G</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T</a:t>
                      </a:r>
                    </a:p>
                  </a:txBody>
                  <a:tcPr/>
                </a:tc>
                <a:extLst>
                  <a:ext uri="{0D108BD9-81ED-4DB2-BD59-A6C34878D82A}">
                    <a16:rowId xmlns:a16="http://schemas.microsoft.com/office/drawing/2014/main" val="10006"/>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H</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U</a:t>
                      </a:r>
                    </a:p>
                  </a:txBody>
                  <a:tcPr/>
                </a:tc>
                <a:extLst>
                  <a:ext uri="{0D108BD9-81ED-4DB2-BD59-A6C34878D82A}">
                    <a16:rowId xmlns:a16="http://schemas.microsoft.com/office/drawing/2014/main" val="10007"/>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I</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V</a:t>
                      </a:r>
                    </a:p>
                  </a:txBody>
                  <a:tcPr/>
                </a:tc>
                <a:extLst>
                  <a:ext uri="{0D108BD9-81ED-4DB2-BD59-A6C34878D82A}">
                    <a16:rowId xmlns:a16="http://schemas.microsoft.com/office/drawing/2014/main" val="10008"/>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J</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W</a:t>
                      </a:r>
                    </a:p>
                  </a:txBody>
                  <a:tcPr/>
                </a:tc>
                <a:extLst>
                  <a:ext uri="{0D108BD9-81ED-4DB2-BD59-A6C34878D82A}">
                    <a16:rowId xmlns:a16="http://schemas.microsoft.com/office/drawing/2014/main" val="10009"/>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K</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X</a:t>
                      </a:r>
                    </a:p>
                  </a:txBody>
                  <a:tcPr/>
                </a:tc>
                <a:extLst>
                  <a:ext uri="{0D108BD9-81ED-4DB2-BD59-A6C34878D82A}">
                    <a16:rowId xmlns:a16="http://schemas.microsoft.com/office/drawing/2014/main" val="10010"/>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L</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Y</a:t>
                      </a:r>
                    </a:p>
                  </a:txBody>
                  <a:tcPr/>
                </a:tc>
                <a:extLst>
                  <a:ext uri="{0D108BD9-81ED-4DB2-BD59-A6C34878D82A}">
                    <a16:rowId xmlns:a16="http://schemas.microsoft.com/office/drawing/2014/main" val="10011"/>
                  </a:ext>
                </a:extLst>
              </a:tr>
              <a:tr h="458951">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M</a:t>
                      </a:r>
                    </a:p>
                  </a:txBody>
                  <a:tcPr/>
                </a:tc>
                <a:tc>
                  <a:txBody>
                    <a:bodyPr/>
                    <a:lstStyle/>
                    <a:p>
                      <a:r>
                        <a:rPr lang="en-US" dirty="0">
                          <a:ln>
                            <a:solidFill>
                              <a:schemeClr val="bg1"/>
                            </a:solidFill>
                          </a:ln>
                          <a:solidFill>
                            <a:sysClr val="windowText" lastClr="000000"/>
                          </a:solidFill>
                          <a:latin typeface="Arial" panose="020B0604020202020204" pitchFamily="34" charset="0"/>
                          <a:cs typeface="Arial" panose="020B0604020202020204" pitchFamily="34" charset="0"/>
                        </a:rPr>
                        <a:t>Z</a:t>
                      </a:r>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777627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584627" y="571867"/>
            <a:ext cx="9613861" cy="589272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sz="2400" b="1" dirty="0">
                <a:solidFill>
                  <a:schemeClr val="bg1"/>
                </a:solidFill>
                <a:effectLst/>
                <a:latin typeface="Arial" panose="020B0604020202020204" pitchFamily="34" charset="0"/>
                <a:cs typeface="Arial" panose="020B0604020202020204" pitchFamily="34" charset="0"/>
              </a:rPr>
              <a:t> 2.  And, try to set specific goals in each of your life’s categories</a:t>
            </a:r>
          </a:p>
          <a:p>
            <a:pPr marL="0" indent="0">
              <a:buNone/>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Occupation </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Family </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Economy</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Social</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Health</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r>
              <a:rPr lang="en-US" dirty="0">
                <a:solidFill>
                  <a:schemeClr val="bg1"/>
                </a:solidFill>
                <a:effectLst/>
                <a:latin typeface="Arial" panose="020B0604020202020204" pitchFamily="34" charset="0"/>
                <a:cs typeface="Arial" panose="020B0604020202020204" pitchFamily="34" charset="0"/>
              </a:rPr>
              <a:t>Others</a:t>
            </a:r>
          </a:p>
          <a:p>
            <a:pPr>
              <a:buFont typeface="Wingdings" panose="05000000000000000000" pitchFamily="2" charset="2"/>
              <a:buChar char="§"/>
            </a:pPr>
            <a:endParaRPr lang="en-US" dirty="0">
              <a:solidFill>
                <a:schemeClr val="bg1"/>
              </a:solidFill>
              <a:effectLst/>
              <a:latin typeface="Arial" panose="020B0604020202020204" pitchFamily="34" charset="0"/>
              <a:cs typeface="Arial" panose="020B0604020202020204" pitchFamily="34" charset="0"/>
            </a:endParaRPr>
          </a:p>
          <a:p>
            <a:pPr>
              <a:buFont typeface="Wingdings" panose="05000000000000000000" pitchFamily="2" charset="2"/>
              <a:buChar char="§"/>
            </a:pPr>
            <a:endParaRPr lang="en-US"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7569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7289" y="407309"/>
            <a:ext cx="9873511" cy="1200329"/>
          </a:xfrm>
          <a:prstGeom prst="rect">
            <a:avLst/>
          </a:prstGeom>
        </p:spPr>
        <p:txBody>
          <a:bodyPr wrap="square">
            <a:spAutoFit/>
          </a:bodyPr>
          <a:lstStyle/>
          <a:p>
            <a:pPr lvl="0" latinLnBrk="1">
              <a:spcAft>
                <a:spcPts val="800"/>
              </a:spcAft>
            </a:pPr>
            <a:r>
              <a:rPr lang="en-US" sz="2400" b="1" dirty="0">
                <a:solidFill>
                  <a:schemeClr val="bg1"/>
                </a:solidFill>
                <a:latin typeface="Arial" panose="020B0604020202020204" pitchFamily="34" charset="0"/>
                <a:cs typeface="Arial" panose="020B0604020202020204" pitchFamily="34" charset="0"/>
              </a:rPr>
              <a:t>3. Now, combine all of the above and compose your vision into</a:t>
            </a:r>
            <a:br>
              <a:rPr lang="en-US" sz="2400" b="1" dirty="0">
                <a:solidFill>
                  <a:schemeClr val="bg1"/>
                </a:solidFill>
                <a:latin typeface="Arial" panose="020B0604020202020204" pitchFamily="34" charset="0"/>
                <a:cs typeface="Arial" panose="020B0604020202020204" pitchFamily="34" charset="0"/>
              </a:rPr>
            </a:br>
            <a:r>
              <a:rPr lang="en-US" sz="2400" b="1" dirty="0">
                <a:solidFill>
                  <a:schemeClr val="bg1"/>
                </a:solidFill>
                <a:latin typeface="Arial" panose="020B0604020202020204" pitchFamily="34" charset="0"/>
                <a:cs typeface="Arial" panose="020B0604020202020204" pitchFamily="34" charset="0"/>
              </a:rPr>
              <a:t> several sentences. It should start with, for example, </a:t>
            </a:r>
            <a:br>
              <a:rPr lang="en-US" sz="2400" b="1" dirty="0">
                <a:solidFill>
                  <a:schemeClr val="bg1"/>
                </a:solidFill>
                <a:latin typeface="Arial" panose="020B0604020202020204" pitchFamily="34" charset="0"/>
                <a:cs typeface="Arial" panose="020B0604020202020204" pitchFamily="34" charset="0"/>
              </a:rPr>
            </a:br>
            <a:r>
              <a:rPr lang="en-US" sz="2400" b="1" dirty="0">
                <a:solidFill>
                  <a:schemeClr val="bg1"/>
                </a:solidFill>
                <a:latin typeface="Arial" panose="020B0604020202020204" pitchFamily="34" charset="0"/>
                <a:cs typeface="Arial" panose="020B0604020202020204" pitchFamily="34" charset="0"/>
              </a:rPr>
              <a:t>“</a:t>
            </a:r>
            <a:r>
              <a:rPr lang="en-US" sz="2400" b="1" dirty="0">
                <a:solidFill>
                  <a:srgbClr val="0000FF"/>
                </a:solidFill>
                <a:latin typeface="Arial" panose="020B0604020202020204" pitchFamily="34" charset="0"/>
                <a:cs typeface="Arial" panose="020B0604020202020204" pitchFamily="34" charset="0"/>
              </a:rPr>
              <a:t>By </a:t>
            </a:r>
            <a:r>
              <a:rPr lang="en-US" altLang="ko-KR" sz="2400" b="1" dirty="0">
                <a:solidFill>
                  <a:srgbClr val="0000FF"/>
                </a:solidFill>
                <a:latin typeface="Arial" panose="020B0604020202020204" pitchFamily="34" charset="0"/>
                <a:cs typeface="Arial" panose="020B0604020202020204" pitchFamily="34" charset="0"/>
              </a:rPr>
              <a:t>November</a:t>
            </a:r>
            <a:r>
              <a:rPr lang="ko-KR" altLang="en-US" sz="2400" b="1" dirty="0">
                <a:solidFill>
                  <a:srgbClr val="0000FF"/>
                </a:solidFill>
                <a:latin typeface="Arial" panose="020B0604020202020204" pitchFamily="34" charset="0"/>
                <a:cs typeface="Arial" panose="020B0604020202020204" pitchFamily="34" charset="0"/>
              </a:rPr>
              <a:t> </a:t>
            </a:r>
            <a:r>
              <a:rPr lang="en-US" altLang="ko-KR" sz="2400" b="1" dirty="0">
                <a:solidFill>
                  <a:srgbClr val="0000FF"/>
                </a:solidFill>
                <a:latin typeface="Arial" panose="020B0604020202020204" pitchFamily="34" charset="0"/>
                <a:cs typeface="Arial" panose="020B0604020202020204" pitchFamily="34" charset="0"/>
              </a:rPr>
              <a:t>17</a:t>
            </a:r>
            <a:r>
              <a:rPr lang="en-US" sz="2400" b="1" dirty="0">
                <a:solidFill>
                  <a:srgbClr val="0000FF"/>
                </a:solidFill>
                <a:latin typeface="Arial" panose="020B0604020202020204" pitchFamily="34" charset="0"/>
                <a:cs typeface="Arial" panose="020B0604020202020204" pitchFamily="34" charset="0"/>
              </a:rPr>
              <a:t>, 2027 [date of your choice], </a:t>
            </a:r>
            <a:r>
              <a:rPr lang="en-US" sz="2400" b="1" dirty="0">
                <a:solidFill>
                  <a:schemeClr val="bg1"/>
                </a:solidFill>
                <a:latin typeface="Arial" panose="020B0604020202020204" pitchFamily="34" charset="0"/>
                <a:cs typeface="Arial" panose="020B0604020202020204" pitchFamily="34" charset="0"/>
              </a:rPr>
              <a:t>I will be …”</a:t>
            </a:r>
          </a:p>
        </p:txBody>
      </p:sp>
      <p:sp>
        <p:nvSpPr>
          <p:cNvPr id="3" name="Horizontal Scroll 2"/>
          <p:cNvSpPr/>
          <p:nvPr/>
        </p:nvSpPr>
        <p:spPr>
          <a:xfrm>
            <a:off x="337289" y="1607638"/>
            <a:ext cx="10547498" cy="5047162"/>
          </a:xfrm>
          <a:prstGeom prst="horizontalScroll">
            <a:avLst/>
          </a:prstGeom>
          <a:solidFill>
            <a:schemeClr val="bg2">
              <a:lumMod val="40000"/>
              <a:lumOff val="60000"/>
            </a:schemeClr>
          </a:solidFill>
        </p:spPr>
        <p:txBody>
          <a:bodyPr rot="0" spcFirstLastPara="0" vertOverflow="overflow" horzOverflow="overflow" vert="horz" wrap="none" lIns="91440" tIns="45720" rIns="91440" bIns="45720" numCol="1" spcCol="0" rtlCol="0" fromWordArt="0" anchor="ctr" anchorCtr="1" forceAA="0" compatLnSpc="1">
            <a:prstTxWarp prst="textNoShape">
              <a:avLst/>
            </a:prstTxWarp>
            <a:noAutofit/>
          </a:bodyPr>
          <a:lstStyle/>
          <a:p>
            <a:pPr algn="ctr"/>
            <a:r>
              <a:rPr lang="en-US" sz="2000" dirty="0">
                <a:solidFill>
                  <a:schemeClr val="bg1"/>
                </a:solidFill>
                <a:latin typeface="Arial" panose="020B0604020202020204" pitchFamily="34" charset="0"/>
                <a:cs typeface="Arial" panose="020B0604020202020204" pitchFamily="34" charset="0"/>
              </a:rPr>
              <a:t>By November 17, 2027 [date of your choice], I will be ……….</a:t>
            </a:r>
          </a:p>
        </p:txBody>
      </p:sp>
    </p:spTree>
    <p:extLst>
      <p:ext uri="{BB962C8B-B14F-4D97-AF65-F5344CB8AC3E}">
        <p14:creationId xmlns:p14="http://schemas.microsoft.com/office/powerpoint/2010/main" val="3588736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of Strategic Management Process</a:t>
            </a:r>
          </a:p>
        </p:txBody>
      </p:sp>
      <p:pic>
        <p:nvPicPr>
          <p:cNvPr id="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1480655" y="3440131"/>
            <a:ext cx="8696235" cy="1625216"/>
          </a:xfrm>
          <a:prstGeom prst="rect">
            <a:avLst/>
          </a:prstGeom>
          <a:noFill/>
          <a:ln>
            <a:solidFill>
              <a:schemeClr val="tx1"/>
            </a:solidFill>
            <a:miter lim="800000"/>
            <a:headEnd/>
            <a:tailEnd/>
          </a:ln>
        </p:spPr>
      </p:pic>
      <p:sp>
        <p:nvSpPr>
          <p:cNvPr id="3" name="TextBox 2"/>
          <p:cNvSpPr txBox="1"/>
          <p:nvPr/>
        </p:nvSpPr>
        <p:spPr>
          <a:xfrm>
            <a:off x="1257300" y="2828925"/>
            <a:ext cx="1914525" cy="400110"/>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4 &amp; 5</a:t>
            </a:r>
          </a:p>
        </p:txBody>
      </p:sp>
      <p:sp>
        <p:nvSpPr>
          <p:cNvPr id="5" name="TextBox 4"/>
          <p:cNvSpPr txBox="1"/>
          <p:nvPr/>
        </p:nvSpPr>
        <p:spPr>
          <a:xfrm>
            <a:off x="3572726" y="2828925"/>
            <a:ext cx="1914525" cy="400110"/>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6, 7, &amp; 8</a:t>
            </a:r>
          </a:p>
        </p:txBody>
      </p:sp>
      <p:sp>
        <p:nvSpPr>
          <p:cNvPr id="6" name="TextBox 5"/>
          <p:cNvSpPr txBox="1"/>
          <p:nvPr/>
        </p:nvSpPr>
        <p:spPr>
          <a:xfrm>
            <a:off x="5828772" y="2828925"/>
            <a:ext cx="1914525" cy="400110"/>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9 &amp; 10</a:t>
            </a:r>
          </a:p>
        </p:txBody>
      </p:sp>
      <p:sp>
        <p:nvSpPr>
          <p:cNvPr id="7" name="TextBox 6"/>
          <p:cNvSpPr txBox="1"/>
          <p:nvPr/>
        </p:nvSpPr>
        <p:spPr>
          <a:xfrm>
            <a:off x="8084818" y="2828925"/>
            <a:ext cx="1914525" cy="400110"/>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11</a:t>
            </a:r>
          </a:p>
        </p:txBody>
      </p:sp>
      <p:grpSp>
        <p:nvGrpSpPr>
          <p:cNvPr id="10" name="Group 9"/>
          <p:cNvGrpSpPr/>
          <p:nvPr/>
        </p:nvGrpSpPr>
        <p:grpSpPr>
          <a:xfrm>
            <a:off x="3803762" y="1995968"/>
            <a:ext cx="1134208" cy="1233067"/>
            <a:chOff x="1665457" y="1995968"/>
            <a:chExt cx="1134208" cy="1233067"/>
          </a:xfrm>
        </p:grpSpPr>
        <p:sp>
          <p:nvSpPr>
            <p:cNvPr id="9" name="Down Arrow 8"/>
            <p:cNvSpPr/>
            <p:nvPr/>
          </p:nvSpPr>
          <p:spPr>
            <a:xfrm>
              <a:off x="1665457" y="1995968"/>
              <a:ext cx="1134208" cy="727409"/>
            </a:xfrm>
            <a:prstGeom prst="downArrow">
              <a:avLst/>
            </a:prstGeom>
            <a:solidFill>
              <a:srgbClr val="FFFF00"/>
            </a:solidFill>
            <a:ln>
              <a:noFill/>
              <a:prstDash val="dash"/>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nchor="ctr">
              <a:noAutofit/>
            </a:bodyPr>
            <a:lstStyle/>
            <a:p>
              <a:pPr algn="ctr">
                <a:lnSpc>
                  <a:spcPct val="90000"/>
                </a:lnSpc>
                <a:spcBef>
                  <a:spcPct val="20000"/>
                </a:spcBef>
              </a:pPr>
              <a:endParaRPr lang="en-US" sz="2000" b="1" dirty="0">
                <a:solidFill>
                  <a:schemeClr val="bg1"/>
                </a:solidFill>
                <a:latin typeface="Arial" panose="020B0604020202020204" pitchFamily="34" charset="0"/>
                <a:ea typeface="굴림" panose="020B0600000101010101" pitchFamily="34" charset="-127"/>
                <a:cs typeface="Arial" panose="020B0604020202020204" pitchFamily="34" charset="0"/>
              </a:endParaRPr>
            </a:p>
          </p:txBody>
        </p:sp>
        <p:sp>
          <p:nvSpPr>
            <p:cNvPr id="8" name="Oval 7"/>
            <p:cNvSpPr/>
            <p:nvPr/>
          </p:nvSpPr>
          <p:spPr>
            <a:xfrm>
              <a:off x="2066306" y="2828925"/>
              <a:ext cx="332510" cy="400110"/>
            </a:xfrm>
            <a:prstGeom prst="ellipse">
              <a:avLst/>
            </a:prstGeom>
            <a:ln w="57150">
              <a:solidFill>
                <a:srgbClr val="FFFF00"/>
              </a:solidFill>
            </a:ln>
          </p:spPr>
          <p:txBody>
            <a:bodyPr wrap="square" rtlCol="0" anchor="ctr">
              <a:spAutoFit/>
            </a:bodyPr>
            <a:lstStyle/>
            <a:p>
              <a:pPr marL="342900" indent="-342900" algn="ctr">
                <a:buFont typeface="Wingdings" panose="05000000000000000000" pitchFamily="2" charset="2"/>
                <a:buChar char="Ø"/>
              </a:pPr>
              <a:endParaRPr lang="en-US" sz="20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053499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7378E8-1A4F-4337-9C60-7DC045F89226}"/>
              </a:ext>
            </a:extLst>
          </p:cNvPr>
          <p:cNvSpPr/>
          <p:nvPr/>
        </p:nvSpPr>
        <p:spPr>
          <a:xfrm>
            <a:off x="20105" y="48242"/>
            <a:ext cx="11963394" cy="635547"/>
          </a:xfrm>
          <a:prstGeom prst="rect">
            <a:avLst/>
          </a:prstGeom>
          <a:solidFill>
            <a:schemeClr val="bg1"/>
          </a:solidFill>
        </p:spPr>
        <p:txBody>
          <a:bodyPr wrap="square">
            <a:noAutofit/>
          </a:bodyPr>
          <a:lstStyle/>
          <a:p>
            <a:pPr algn="ctr">
              <a:lnSpc>
                <a:spcPct val="150000"/>
              </a:lnSpc>
            </a:pPr>
            <a:r>
              <a:rPr lang="en-US" altLang="ko-KR" sz="2000" b="1" dirty="0">
                <a:latin typeface="Arial" panose="020B0604020202020204" pitchFamily="34" charset="0"/>
                <a:cs typeface="Arial" panose="020B0604020202020204" pitchFamily="34" charset="0"/>
              </a:rPr>
              <a:t>My 5-box Strategy</a:t>
            </a:r>
            <a:endParaRPr lang="ko-KR" altLang="en-US" sz="2000" b="1" dirty="0">
              <a:latin typeface="Arial" panose="020B0604020202020204" pitchFamily="34" charset="0"/>
              <a:cs typeface="Arial" panose="020B0604020202020204" pitchFamily="34" charset="0"/>
            </a:endParaRPr>
          </a:p>
        </p:txBody>
      </p:sp>
      <p:graphicFrame>
        <p:nvGraphicFramePr>
          <p:cNvPr id="3" name="표 2">
            <a:extLst>
              <a:ext uri="{FF2B5EF4-FFF2-40B4-BE49-F238E27FC236}">
                <a16:creationId xmlns:a16="http://schemas.microsoft.com/office/drawing/2014/main" id="{517214F6-B178-4E10-BA44-8A98E2812521}"/>
              </a:ext>
            </a:extLst>
          </p:cNvPr>
          <p:cNvGraphicFramePr>
            <a:graphicFrameLocks noGrp="1"/>
          </p:cNvGraphicFramePr>
          <p:nvPr>
            <p:extLst>
              <p:ext uri="{D42A27DB-BD31-4B8C-83A1-F6EECF244321}">
                <p14:modId xmlns:p14="http://schemas.microsoft.com/office/powerpoint/2010/main" val="258251059"/>
              </p:ext>
            </p:extLst>
          </p:nvPr>
        </p:nvGraphicFramePr>
        <p:xfrm>
          <a:off x="247649" y="683789"/>
          <a:ext cx="11604039" cy="5930075"/>
        </p:xfrm>
        <a:graphic>
          <a:graphicData uri="http://schemas.openxmlformats.org/drawingml/2006/table">
            <a:tbl>
              <a:tblPr firstRow="1" bandRow="1">
                <a:tableStyleId>{8A107856-5554-42FB-B03E-39F5DBC370BA}</a:tableStyleId>
              </a:tblPr>
              <a:tblGrid>
                <a:gridCol w="1227459">
                  <a:extLst>
                    <a:ext uri="{9D8B030D-6E8A-4147-A177-3AD203B41FA5}">
                      <a16:colId xmlns:a16="http://schemas.microsoft.com/office/drawing/2014/main" val="2352092626"/>
                    </a:ext>
                  </a:extLst>
                </a:gridCol>
                <a:gridCol w="2513941">
                  <a:extLst>
                    <a:ext uri="{9D8B030D-6E8A-4147-A177-3AD203B41FA5}">
                      <a16:colId xmlns:a16="http://schemas.microsoft.com/office/drawing/2014/main" val="457004943"/>
                    </a:ext>
                  </a:extLst>
                </a:gridCol>
                <a:gridCol w="7862639">
                  <a:extLst>
                    <a:ext uri="{9D8B030D-6E8A-4147-A177-3AD203B41FA5}">
                      <a16:colId xmlns:a16="http://schemas.microsoft.com/office/drawing/2014/main" val="1415303263"/>
                    </a:ext>
                  </a:extLst>
                </a:gridCol>
              </a:tblGrid>
              <a:tr h="1186015">
                <a:tc>
                  <a:txBody>
                    <a:bodyPr/>
                    <a:lstStyle/>
                    <a:p>
                      <a:pPr algn="ctr"/>
                      <a:r>
                        <a:rPr lang="en-US" altLang="ko-KR" sz="1800" b="1" dirty="0">
                          <a:latin typeface="Arial" panose="020B0604020202020204" pitchFamily="34" charset="0"/>
                          <a:cs typeface="Arial" panose="020B0604020202020204" pitchFamily="34" charset="0"/>
                        </a:rPr>
                        <a:t>1 </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ko-KR" sz="1800" b="1" dirty="0">
                          <a:latin typeface="Arial" panose="020B0604020202020204" pitchFamily="34" charset="0"/>
                          <a:cs typeface="Arial" panose="020B0604020202020204" pitchFamily="34" charset="0"/>
                        </a:rPr>
                        <a:t>What is my winning aspiration?</a:t>
                      </a:r>
                      <a:endParaRPr lang="ko-KR" altLang="en-US" b="1" dirty="0"/>
                    </a:p>
                  </a:txBody>
                  <a:tcPr anchor="ctr" anchorCtr="1"/>
                </a:tc>
                <a:tc>
                  <a:txBody>
                    <a:bodyPr/>
                    <a:lstStyle/>
                    <a:p>
                      <a:pPr latinLnBrk="1"/>
                      <a:endParaRPr lang="ko-KR" altLang="en-US" dirty="0"/>
                    </a:p>
                  </a:txBody>
                  <a:tcPr anchor="ctr" anchorCtr="1"/>
                </a:tc>
                <a:extLst>
                  <a:ext uri="{0D108BD9-81ED-4DB2-BD59-A6C34878D82A}">
                    <a16:rowId xmlns:a16="http://schemas.microsoft.com/office/drawing/2014/main" val="2306656567"/>
                  </a:ext>
                </a:extLst>
              </a:tr>
              <a:tr h="1186015">
                <a:tc>
                  <a:txBody>
                    <a:bodyPr/>
                    <a:lstStyle/>
                    <a:p>
                      <a:pPr latinLnBrk="1"/>
                      <a:r>
                        <a:rPr lang="en-US" altLang="ko-KR" dirty="0"/>
                        <a:t>2</a:t>
                      </a:r>
                      <a:endParaRPr lang="ko-KR" altLang="en-US" dirty="0"/>
                    </a:p>
                  </a:txBody>
                  <a:tcPr anchor="ctr" anchorCtr="1"/>
                </a:tc>
                <a:tc>
                  <a:txBody>
                    <a:bodyPr/>
                    <a:lstStyle/>
                    <a:p>
                      <a:pPr algn="ctr" latinLnBrk="1"/>
                      <a:r>
                        <a:rPr lang="en-US" altLang="ko-KR" b="1" dirty="0"/>
                        <a:t>Where will I play?</a:t>
                      </a:r>
                      <a:endParaRPr lang="ko-KR" altLang="en-US" b="1" dirty="0"/>
                    </a:p>
                  </a:txBody>
                  <a:tcPr anchor="ctr" anchorCtr="1"/>
                </a:tc>
                <a:tc>
                  <a:txBody>
                    <a:bodyPr/>
                    <a:lstStyle/>
                    <a:p>
                      <a:pPr latinLnBrk="1"/>
                      <a:endParaRPr lang="ko-KR" altLang="en-US" dirty="0"/>
                    </a:p>
                  </a:txBody>
                  <a:tcPr anchor="ctr" anchorCtr="1"/>
                </a:tc>
                <a:extLst>
                  <a:ext uri="{0D108BD9-81ED-4DB2-BD59-A6C34878D82A}">
                    <a16:rowId xmlns:a16="http://schemas.microsoft.com/office/drawing/2014/main" val="2390202244"/>
                  </a:ext>
                </a:extLst>
              </a:tr>
              <a:tr h="1186015">
                <a:tc>
                  <a:txBody>
                    <a:bodyPr/>
                    <a:lstStyle/>
                    <a:p>
                      <a:pPr latinLnBrk="1"/>
                      <a:r>
                        <a:rPr lang="en-US" altLang="ko-KR" dirty="0"/>
                        <a:t>3</a:t>
                      </a:r>
                      <a:endParaRPr lang="ko-KR" altLang="en-US" dirty="0"/>
                    </a:p>
                  </a:txBody>
                  <a:tcPr anchor="ctr" anchorCtr="1"/>
                </a:tc>
                <a:tc>
                  <a:txBody>
                    <a:bodyPr/>
                    <a:lstStyle/>
                    <a:p>
                      <a:pPr algn="ctr" latinLnBrk="1"/>
                      <a:r>
                        <a:rPr lang="en-US" altLang="ko-KR" b="1" dirty="0"/>
                        <a:t>How will I win in chosen markets?</a:t>
                      </a:r>
                      <a:endParaRPr lang="ko-KR" altLang="en-US" b="1" dirty="0"/>
                    </a:p>
                  </a:txBody>
                  <a:tcPr anchor="ctr" anchorCtr="1"/>
                </a:tc>
                <a:tc>
                  <a:txBody>
                    <a:bodyPr/>
                    <a:lstStyle/>
                    <a:p>
                      <a:pPr latinLnBrk="1"/>
                      <a:endParaRPr lang="ko-KR" altLang="en-US" dirty="0"/>
                    </a:p>
                  </a:txBody>
                  <a:tcPr anchor="ctr" anchorCtr="1"/>
                </a:tc>
                <a:extLst>
                  <a:ext uri="{0D108BD9-81ED-4DB2-BD59-A6C34878D82A}">
                    <a16:rowId xmlns:a16="http://schemas.microsoft.com/office/drawing/2014/main" val="4128235994"/>
                  </a:ext>
                </a:extLst>
              </a:tr>
              <a:tr h="1186015">
                <a:tc>
                  <a:txBody>
                    <a:bodyPr/>
                    <a:lstStyle/>
                    <a:p>
                      <a:pPr latinLnBrk="1"/>
                      <a:r>
                        <a:rPr lang="en-US" altLang="ko-KR" dirty="0"/>
                        <a:t>4</a:t>
                      </a:r>
                      <a:endParaRPr lang="ko-KR" altLang="en-US" dirty="0"/>
                    </a:p>
                  </a:txBody>
                  <a:tcPr anchor="ctr" anchorCtr="1"/>
                </a:tc>
                <a:tc>
                  <a:txBody>
                    <a:bodyPr/>
                    <a:lstStyle/>
                    <a:p>
                      <a:pPr algn="ctr" latinLnBrk="1"/>
                      <a:r>
                        <a:rPr lang="en-US" altLang="ko-KR" b="1" dirty="0"/>
                        <a:t>What capabilities must be in place to win?</a:t>
                      </a:r>
                      <a:endParaRPr lang="ko-KR" altLang="en-US" b="1" dirty="0"/>
                    </a:p>
                  </a:txBody>
                  <a:tcPr anchor="ctr" anchorCtr="1"/>
                </a:tc>
                <a:tc>
                  <a:txBody>
                    <a:bodyPr/>
                    <a:lstStyle/>
                    <a:p>
                      <a:pPr latinLnBrk="1"/>
                      <a:endParaRPr lang="ko-KR" altLang="en-US" dirty="0"/>
                    </a:p>
                  </a:txBody>
                  <a:tcPr anchor="ctr" anchorCtr="1"/>
                </a:tc>
                <a:extLst>
                  <a:ext uri="{0D108BD9-81ED-4DB2-BD59-A6C34878D82A}">
                    <a16:rowId xmlns:a16="http://schemas.microsoft.com/office/drawing/2014/main" val="2469086338"/>
                  </a:ext>
                </a:extLst>
              </a:tr>
              <a:tr h="1186015">
                <a:tc>
                  <a:txBody>
                    <a:bodyPr/>
                    <a:lstStyle/>
                    <a:p>
                      <a:pPr latinLnBrk="1"/>
                      <a:r>
                        <a:rPr lang="en-US" altLang="ko-KR" dirty="0"/>
                        <a:t>5</a:t>
                      </a:r>
                      <a:endParaRPr lang="ko-KR" altLang="en-US" dirty="0"/>
                    </a:p>
                  </a:txBody>
                  <a:tcPr anchor="ctr" anchorCtr="1"/>
                </a:tc>
                <a:tc>
                  <a:txBody>
                    <a:bodyPr/>
                    <a:lstStyle/>
                    <a:p>
                      <a:pPr algn="ctr" latinLnBrk="1"/>
                      <a:r>
                        <a:rPr lang="en-US" altLang="ko-KR" b="1" dirty="0"/>
                        <a:t>What management systems are required?</a:t>
                      </a:r>
                      <a:endParaRPr lang="ko-KR" altLang="en-US" b="1" dirty="0"/>
                    </a:p>
                  </a:txBody>
                  <a:tcPr anchor="ctr" anchorCtr="1"/>
                </a:tc>
                <a:tc>
                  <a:txBody>
                    <a:bodyPr/>
                    <a:lstStyle/>
                    <a:p>
                      <a:pPr latinLnBrk="1"/>
                      <a:endParaRPr lang="ko-KR" altLang="en-US" dirty="0"/>
                    </a:p>
                  </a:txBody>
                  <a:tcPr anchor="ctr" anchorCtr="1"/>
                </a:tc>
                <a:extLst>
                  <a:ext uri="{0D108BD9-81ED-4DB2-BD59-A6C34878D82A}">
                    <a16:rowId xmlns:a16="http://schemas.microsoft.com/office/drawing/2014/main" val="2988674370"/>
                  </a:ext>
                </a:extLst>
              </a:tr>
            </a:tbl>
          </a:graphicData>
        </a:graphic>
      </p:graphicFrame>
    </p:spTree>
    <p:extLst>
      <p:ext uri="{BB962C8B-B14F-4D97-AF65-F5344CB8AC3E}">
        <p14:creationId xmlns:p14="http://schemas.microsoft.com/office/powerpoint/2010/main" val="3998646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Schedule</a:t>
            </a:r>
            <a:r>
              <a:rPr lang="ko-KR" altLang="en-US" dirty="0"/>
              <a:t> </a:t>
            </a:r>
            <a:endParaRPr lang="en-US" dirty="0"/>
          </a:p>
        </p:txBody>
      </p:sp>
      <p:sp>
        <p:nvSpPr>
          <p:cNvPr id="3" name="Content Placeholder 2"/>
          <p:cNvSpPr>
            <a:spLocks noGrp="1"/>
          </p:cNvSpPr>
          <p:nvPr>
            <p:ph idx="1"/>
          </p:nvPr>
        </p:nvSpPr>
        <p:spPr/>
        <p:txBody>
          <a:bodyPr/>
          <a:lstStyle/>
          <a:p>
            <a:r>
              <a:rPr lang="en-US" dirty="0"/>
              <a:t> Writing an individual vision statement: 30 minutes</a:t>
            </a:r>
          </a:p>
          <a:p>
            <a:pPr lvl="1"/>
            <a:r>
              <a:rPr lang="en-US" dirty="0"/>
              <a:t>Question # from 1 to 3</a:t>
            </a:r>
          </a:p>
          <a:p>
            <a:endParaRPr lang="en-US" dirty="0"/>
          </a:p>
          <a:p>
            <a:r>
              <a:rPr lang="en-US" dirty="0"/>
              <a:t> Sharing your vision with team members: 15 minutes</a:t>
            </a:r>
          </a:p>
          <a:p>
            <a:endParaRPr lang="en-US" dirty="0"/>
          </a:p>
          <a:p>
            <a:r>
              <a:rPr lang="en-US" dirty="0"/>
              <a:t> Declaring your vision to all students : 15 minutes </a:t>
            </a:r>
          </a:p>
          <a:p>
            <a:pPr lvl="1"/>
            <a:r>
              <a:rPr lang="en-US" dirty="0"/>
              <a:t>Only for volunteers</a:t>
            </a:r>
          </a:p>
          <a:p>
            <a:pPr lvl="1"/>
            <a:endParaRPr lang="en-US" dirty="0"/>
          </a:p>
          <a:p>
            <a:endParaRPr lang="en-US" dirty="0"/>
          </a:p>
          <a:p>
            <a:pPr lvl="1"/>
            <a:endParaRPr lang="en-US" dirty="0"/>
          </a:p>
        </p:txBody>
      </p:sp>
    </p:spTree>
    <p:extLst>
      <p:ext uri="{BB962C8B-B14F-4D97-AF65-F5344CB8AC3E}">
        <p14:creationId xmlns:p14="http://schemas.microsoft.com/office/powerpoint/2010/main" val="147245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SWOT Matrix </a:t>
            </a:r>
          </a:p>
        </p:txBody>
      </p:sp>
      <p:grpSp>
        <p:nvGrpSpPr>
          <p:cNvPr id="4" name="그룹 7"/>
          <p:cNvGrpSpPr/>
          <p:nvPr/>
        </p:nvGrpSpPr>
        <p:grpSpPr>
          <a:xfrm>
            <a:off x="148590" y="2000693"/>
            <a:ext cx="11638307" cy="4617275"/>
            <a:chOff x="1076643" y="1869957"/>
            <a:chExt cx="6343027" cy="3206576"/>
          </a:xfrm>
        </p:grpSpPr>
        <p:grpSp>
          <p:nvGrpSpPr>
            <p:cNvPr id="5" name="Group 42"/>
            <p:cNvGrpSpPr>
              <a:grpSpLocks/>
            </p:cNvGrpSpPr>
            <p:nvPr/>
          </p:nvGrpSpPr>
          <p:grpSpPr bwMode="auto">
            <a:xfrm>
              <a:off x="1698831" y="2528720"/>
              <a:ext cx="5720839" cy="2547813"/>
              <a:chOff x="-4034" y="3081"/>
              <a:chExt cx="7500" cy="3007"/>
            </a:xfrm>
          </p:grpSpPr>
          <p:sp>
            <p:nvSpPr>
              <p:cNvPr id="14" name="AutoShape 43"/>
              <p:cNvSpPr>
                <a:spLocks noChangeArrowheads="1"/>
              </p:cNvSpPr>
              <p:nvPr/>
            </p:nvSpPr>
            <p:spPr bwMode="auto">
              <a:xfrm>
                <a:off x="-260" y="3081"/>
                <a:ext cx="3726" cy="1477"/>
              </a:xfrm>
              <a:prstGeom prst="roundRect">
                <a:avLst>
                  <a:gd name="adj" fmla="val 16667"/>
                </a:avLst>
              </a:prstGeom>
              <a:solidFill>
                <a:schemeClr val="tx1">
                  <a:lumMod val="85000"/>
                </a:schemeClr>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5"/>
              </a:fillRef>
              <a:effectRef idx="1">
                <a:schemeClr val="accent5"/>
              </a:effectRef>
              <a:fontRef idx="minor">
                <a:schemeClr val="lt1"/>
              </a:fontRef>
            </p:style>
            <p:txBody>
              <a:bodyPr wrap="none" anchor="ctr"/>
              <a:lstStyle/>
              <a:p>
                <a:pPr algn="ctr"/>
                <a:r>
                  <a:rPr lang="en-US" altLang="ko-KR" sz="2000" b="1" dirty="0">
                    <a:solidFill>
                      <a:schemeClr val="bg1"/>
                    </a:solidFill>
                    <a:latin typeface="Arial" panose="020B0604020202020204" pitchFamily="34" charset="0"/>
                    <a:cs typeface="Arial" panose="020B0604020202020204" pitchFamily="34" charset="0"/>
                  </a:rPr>
                  <a:t>WO Strategy</a:t>
                </a:r>
              </a:p>
              <a:p>
                <a:pPr algn="ctr"/>
                <a:r>
                  <a:rPr lang="en-US" altLang="ko-KR" sz="1600" dirty="0">
                    <a:solidFill>
                      <a:schemeClr val="bg1"/>
                    </a:solidFill>
                    <a:latin typeface="Arial" panose="020B0604020202020204" pitchFamily="34" charset="0"/>
                    <a:cs typeface="Arial" panose="020B0604020202020204" pitchFamily="34" charset="0"/>
                  </a:rPr>
                  <a:t>(make up for weaknesses and capture opportunities)</a:t>
                </a:r>
                <a:br>
                  <a:rPr lang="en-US" altLang="ko-KR" sz="1600" dirty="0">
                    <a:solidFill>
                      <a:schemeClr val="bg1"/>
                    </a:solidFill>
                    <a:latin typeface="Arial" panose="020B0604020202020204" pitchFamily="34" charset="0"/>
                    <a:cs typeface="Arial" panose="020B0604020202020204" pitchFamily="34" charset="0"/>
                  </a:rPr>
                </a:br>
                <a:endParaRPr lang="en-US" altLang="ko-KR" sz="1600" dirty="0">
                  <a:solidFill>
                    <a:schemeClr val="bg1"/>
                  </a:solidFill>
                  <a:latin typeface="Arial" panose="020B0604020202020204" pitchFamily="34" charset="0"/>
                  <a:cs typeface="Arial" panose="020B0604020202020204" pitchFamily="34" charset="0"/>
                </a:endParaRPr>
              </a:p>
              <a:p>
                <a:pPr marL="285750" indent="-285750" algn="ctr">
                  <a:buFontTx/>
                  <a:buChar char="-"/>
                </a:pPr>
                <a:r>
                  <a:rPr lang="en-US" altLang="ko-KR" sz="1600" dirty="0">
                    <a:solidFill>
                      <a:schemeClr val="bg1"/>
                    </a:solidFill>
                    <a:latin typeface="Arial" panose="020B0604020202020204" pitchFamily="34" charset="0"/>
                    <a:cs typeface="Arial" panose="020B0604020202020204" pitchFamily="34" charset="0"/>
                  </a:rPr>
                  <a:t>joint venture, vertical integration, or </a:t>
                </a:r>
              </a:p>
              <a:p>
                <a:pPr algn="ctr"/>
                <a:r>
                  <a:rPr lang="en-US" altLang="ko-KR" sz="1600" dirty="0">
                    <a:solidFill>
                      <a:schemeClr val="bg1"/>
                    </a:solidFill>
                    <a:latin typeface="Arial" panose="020B0604020202020204" pitchFamily="34" charset="0"/>
                    <a:cs typeface="Arial" panose="020B0604020202020204" pitchFamily="34" charset="0"/>
                  </a:rPr>
                  <a:t>unrelated diversification</a:t>
                </a:r>
                <a:endParaRPr lang="ko-KR" altLang="ko-KR" sz="1600" dirty="0">
                  <a:solidFill>
                    <a:srgbClr val="000000"/>
                  </a:solidFill>
                  <a:latin typeface="Arial" charset="0"/>
                </a:endParaRPr>
              </a:p>
            </p:txBody>
          </p:sp>
          <p:sp>
            <p:nvSpPr>
              <p:cNvPr id="15" name="AutoShape 44"/>
              <p:cNvSpPr>
                <a:spLocks noChangeArrowheads="1"/>
              </p:cNvSpPr>
              <p:nvPr/>
            </p:nvSpPr>
            <p:spPr bwMode="auto">
              <a:xfrm>
                <a:off x="-4034" y="3081"/>
                <a:ext cx="3713" cy="1495"/>
              </a:xfrm>
              <a:prstGeom prst="roundRect">
                <a:avLst>
                  <a:gd name="adj" fmla="val 16667"/>
                </a:avLst>
              </a:prstGeom>
              <a:solidFill>
                <a:schemeClr val="tx1">
                  <a:lumMod val="85000"/>
                </a:schemeClr>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5"/>
              </a:fillRef>
              <a:effectRef idx="1">
                <a:schemeClr val="accent5"/>
              </a:effectRef>
              <a:fontRef idx="minor">
                <a:schemeClr val="lt1"/>
              </a:fontRef>
            </p:style>
            <p:txBody>
              <a:bodyPr wrap="none" anchor="ctr"/>
              <a:lstStyle/>
              <a:p>
                <a:pPr algn="ctr"/>
                <a:r>
                  <a:rPr lang="en-US" altLang="ko-KR" sz="2000" b="1" dirty="0">
                    <a:solidFill>
                      <a:schemeClr val="bg1"/>
                    </a:solidFill>
                    <a:latin typeface="Arial" panose="020B0604020202020204" pitchFamily="34" charset="0"/>
                    <a:cs typeface="Arial" panose="020B0604020202020204" pitchFamily="34" charset="0"/>
                  </a:rPr>
                  <a:t>SO Strategy</a:t>
                </a:r>
              </a:p>
              <a:p>
                <a:pPr algn="ctr"/>
                <a:r>
                  <a:rPr lang="en-US" altLang="ko-KR" sz="1600" dirty="0">
                    <a:solidFill>
                      <a:schemeClr val="bg1"/>
                    </a:solidFill>
                    <a:latin typeface="Arial" panose="020B0604020202020204" pitchFamily="34" charset="0"/>
                    <a:cs typeface="Arial" panose="020B0604020202020204" pitchFamily="34" charset="0"/>
                  </a:rPr>
                  <a:t>(take advantage of strengths and capture opportunities)</a:t>
                </a:r>
                <a:br>
                  <a:rPr lang="en-US" altLang="ko-KR" sz="1600" dirty="0">
                    <a:solidFill>
                      <a:schemeClr val="bg1"/>
                    </a:solidFill>
                    <a:latin typeface="Arial" panose="020B0604020202020204" pitchFamily="34" charset="0"/>
                    <a:cs typeface="Arial" panose="020B0604020202020204" pitchFamily="34" charset="0"/>
                  </a:rPr>
                </a:br>
                <a:endParaRPr lang="en-US" altLang="ko-KR" sz="1600" dirty="0">
                  <a:solidFill>
                    <a:schemeClr val="bg1"/>
                  </a:solidFill>
                  <a:latin typeface="Arial" panose="020B0604020202020204" pitchFamily="34" charset="0"/>
                  <a:cs typeface="Arial" panose="020B0604020202020204" pitchFamily="34" charset="0"/>
                </a:endParaRPr>
              </a:p>
              <a:p>
                <a:pPr algn="ctr"/>
                <a:r>
                  <a:rPr lang="en-US" altLang="ko-KR" sz="1600" dirty="0">
                    <a:solidFill>
                      <a:schemeClr val="bg1"/>
                    </a:solidFill>
                    <a:latin typeface="Arial" panose="020B0604020202020204" pitchFamily="34" charset="0"/>
                    <a:cs typeface="Arial" panose="020B0604020202020204" pitchFamily="34" charset="0"/>
                  </a:rPr>
                  <a:t>- M&amp;A, Internal development</a:t>
                </a:r>
                <a:endParaRPr lang="ko-KR" altLang="en-US" sz="1600" dirty="0">
                  <a:solidFill>
                    <a:schemeClr val="bg1"/>
                  </a:solidFill>
                  <a:latin typeface="Arial" panose="020B0604020202020204" pitchFamily="34" charset="0"/>
                  <a:cs typeface="Arial" panose="020B0604020202020204" pitchFamily="34" charset="0"/>
                </a:endParaRPr>
              </a:p>
            </p:txBody>
          </p:sp>
          <p:sp>
            <p:nvSpPr>
              <p:cNvPr id="16" name="AutoShape 45"/>
              <p:cNvSpPr>
                <a:spLocks noChangeArrowheads="1"/>
              </p:cNvSpPr>
              <p:nvPr/>
            </p:nvSpPr>
            <p:spPr bwMode="auto">
              <a:xfrm>
                <a:off x="-4034" y="4642"/>
                <a:ext cx="3749" cy="1446"/>
              </a:xfrm>
              <a:prstGeom prst="roundRect">
                <a:avLst>
                  <a:gd name="adj" fmla="val 16667"/>
                </a:avLst>
              </a:prstGeom>
              <a:solidFill>
                <a:schemeClr val="tx1">
                  <a:lumMod val="85000"/>
                </a:schemeClr>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5"/>
              </a:fillRef>
              <a:effectRef idx="1">
                <a:schemeClr val="accent5"/>
              </a:effectRef>
              <a:fontRef idx="minor">
                <a:schemeClr val="lt1"/>
              </a:fontRef>
            </p:style>
            <p:txBody>
              <a:bodyPr wrap="none" anchor="ctr"/>
              <a:lstStyle/>
              <a:p>
                <a:pPr algn="ctr"/>
                <a:r>
                  <a:rPr lang="en-US" altLang="ko-KR" sz="2000" b="1" dirty="0">
                    <a:solidFill>
                      <a:schemeClr val="bg1"/>
                    </a:solidFill>
                    <a:latin typeface="Arial" panose="020B0604020202020204" pitchFamily="34" charset="0"/>
                    <a:cs typeface="Arial" panose="020B0604020202020204" pitchFamily="34" charset="0"/>
                  </a:rPr>
                  <a:t>ST Strategy</a:t>
                </a:r>
              </a:p>
              <a:p>
                <a:pPr algn="ctr"/>
                <a:r>
                  <a:rPr lang="en-US" altLang="ko-KR" sz="1600" dirty="0">
                    <a:solidFill>
                      <a:schemeClr val="bg1"/>
                    </a:solidFill>
                    <a:latin typeface="Arial" panose="020B0604020202020204" pitchFamily="34" charset="0"/>
                    <a:cs typeface="Arial" panose="020B0604020202020204" pitchFamily="34" charset="0"/>
                  </a:rPr>
                  <a:t>(take advantage of strengths and avoid threats)</a:t>
                </a:r>
              </a:p>
              <a:p>
                <a:pPr algn="ctr"/>
                <a:endParaRPr lang="ko-KR" altLang="en-US" sz="1600" dirty="0">
                  <a:solidFill>
                    <a:schemeClr val="bg1"/>
                  </a:solidFill>
                  <a:latin typeface="Arial" panose="020B0604020202020204" pitchFamily="34" charset="0"/>
                  <a:cs typeface="Arial" panose="020B0604020202020204" pitchFamily="34" charset="0"/>
                </a:endParaRPr>
              </a:p>
              <a:p>
                <a:pPr marL="190500" indent="-190500" algn="ctr" latinLnBrk="0">
                  <a:lnSpc>
                    <a:spcPct val="130000"/>
                  </a:lnSpc>
                  <a:buFont typeface="Wingdings" pitchFamily="2" charset="2"/>
                  <a:buNone/>
                  <a:defRPr/>
                </a:pPr>
                <a:r>
                  <a:rPr lang="en-US" altLang="ko-KR" sz="1600" dirty="0">
                    <a:solidFill>
                      <a:srgbClr val="000000"/>
                    </a:solidFill>
                    <a:latin typeface="Arial" charset="0"/>
                  </a:rPr>
                  <a:t>- related diversification</a:t>
                </a:r>
                <a:endParaRPr lang="ko-KR" altLang="ko-KR" sz="1600" dirty="0">
                  <a:solidFill>
                    <a:srgbClr val="000000"/>
                  </a:solidFill>
                  <a:latin typeface="Arial" charset="0"/>
                </a:endParaRPr>
              </a:p>
            </p:txBody>
          </p:sp>
          <p:sp>
            <p:nvSpPr>
              <p:cNvPr id="17" name="AutoShape 46"/>
              <p:cNvSpPr>
                <a:spLocks noChangeArrowheads="1"/>
              </p:cNvSpPr>
              <p:nvPr/>
            </p:nvSpPr>
            <p:spPr bwMode="auto">
              <a:xfrm>
                <a:off x="-221" y="4642"/>
                <a:ext cx="3687" cy="1446"/>
              </a:xfrm>
              <a:prstGeom prst="roundRect">
                <a:avLst>
                  <a:gd name="adj" fmla="val 16667"/>
                </a:avLst>
              </a:prstGeom>
              <a:solidFill>
                <a:schemeClr val="tx1">
                  <a:lumMod val="85000"/>
                </a:schemeClr>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5"/>
              </a:fillRef>
              <a:effectRef idx="1">
                <a:schemeClr val="accent5"/>
              </a:effectRef>
              <a:fontRef idx="minor">
                <a:schemeClr val="lt1"/>
              </a:fontRef>
            </p:style>
            <p:txBody>
              <a:bodyPr wrap="none" anchor="ctr"/>
              <a:lstStyle/>
              <a:p>
                <a:pPr algn="ctr"/>
                <a:r>
                  <a:rPr lang="en-US" altLang="ko-KR" sz="2000" b="1" dirty="0">
                    <a:solidFill>
                      <a:schemeClr val="bg1"/>
                    </a:solidFill>
                    <a:latin typeface="Arial" panose="020B0604020202020204" pitchFamily="34" charset="0"/>
                    <a:cs typeface="Arial" panose="020B0604020202020204" pitchFamily="34" charset="0"/>
                  </a:rPr>
                  <a:t>WT Strategy</a:t>
                </a:r>
              </a:p>
              <a:p>
                <a:pPr algn="ctr"/>
                <a:r>
                  <a:rPr lang="en-US" altLang="ko-KR" sz="1600" dirty="0">
                    <a:solidFill>
                      <a:schemeClr val="bg1"/>
                    </a:solidFill>
                    <a:latin typeface="Arial" panose="020B0604020202020204" pitchFamily="34" charset="0"/>
                    <a:cs typeface="Arial" panose="020B0604020202020204" pitchFamily="34" charset="0"/>
                  </a:rPr>
                  <a:t>(make up for weaknesses and avoid threats)</a:t>
                </a:r>
              </a:p>
              <a:p>
                <a:pPr algn="ctr"/>
                <a:endParaRPr lang="en-US" altLang="ko-KR" sz="1600" dirty="0">
                  <a:solidFill>
                    <a:schemeClr val="bg1"/>
                  </a:solidFill>
                  <a:latin typeface="Arial" panose="020B0604020202020204" pitchFamily="34" charset="0"/>
                  <a:cs typeface="Arial" panose="020B0604020202020204" pitchFamily="34" charset="0"/>
                </a:endParaRPr>
              </a:p>
              <a:p>
                <a:pPr algn="ctr"/>
                <a:r>
                  <a:rPr lang="en-US" altLang="ko-KR" sz="1600" dirty="0">
                    <a:solidFill>
                      <a:schemeClr val="bg1"/>
                    </a:solidFill>
                    <a:latin typeface="Arial" panose="020B0604020202020204" pitchFamily="34" charset="0"/>
                    <a:cs typeface="Arial" panose="020B0604020202020204" pitchFamily="34" charset="0"/>
                  </a:rPr>
                  <a:t>- restructuring</a:t>
                </a:r>
                <a:endParaRPr lang="ko-KR" altLang="ko-KR" sz="1600" dirty="0">
                  <a:solidFill>
                    <a:srgbClr val="000000"/>
                  </a:solidFill>
                  <a:latin typeface="Arial" charset="0"/>
                </a:endParaRPr>
              </a:p>
            </p:txBody>
          </p:sp>
        </p:grpSp>
        <p:sp>
          <p:nvSpPr>
            <p:cNvPr id="6" name="모서리가 둥근 직사각형 3"/>
            <p:cNvSpPr/>
            <p:nvPr/>
          </p:nvSpPr>
          <p:spPr>
            <a:xfrm>
              <a:off x="1076643" y="2577913"/>
              <a:ext cx="573088" cy="1175178"/>
            </a:xfrm>
            <a:prstGeom prst="roundRect">
              <a:avLst/>
            </a:prstGeom>
            <a:solidFill>
              <a:srgbClr val="FFFF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2400" b="1" dirty="0"/>
                <a:t>O</a:t>
              </a:r>
              <a:endParaRPr lang="ko-KR" altLang="en-US" sz="2400" b="1" dirty="0"/>
            </a:p>
          </p:txBody>
        </p:sp>
        <p:sp>
          <p:nvSpPr>
            <p:cNvPr id="7" name="모서리가 둥근 직사각형 69"/>
            <p:cNvSpPr/>
            <p:nvPr/>
          </p:nvSpPr>
          <p:spPr>
            <a:xfrm>
              <a:off x="1076643" y="3809829"/>
              <a:ext cx="573088" cy="1175178"/>
            </a:xfrm>
            <a:prstGeom prst="roundRect">
              <a:avLst/>
            </a:prstGeom>
            <a:solidFill>
              <a:srgbClr val="FFFF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2400" b="1" dirty="0"/>
                <a:t>T</a:t>
              </a:r>
              <a:endParaRPr lang="ko-KR" altLang="en-US" sz="2400" b="1" dirty="0"/>
            </a:p>
          </p:txBody>
        </p:sp>
        <p:sp>
          <p:nvSpPr>
            <p:cNvPr id="8" name="모서리가 둥근 직사각형 70"/>
            <p:cNvSpPr/>
            <p:nvPr/>
          </p:nvSpPr>
          <p:spPr>
            <a:xfrm>
              <a:off x="2512295" y="1869957"/>
              <a:ext cx="1205268" cy="587589"/>
            </a:xfrm>
            <a:prstGeom prst="round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2400" b="1" dirty="0"/>
                <a:t>S</a:t>
              </a:r>
              <a:endParaRPr lang="ko-KR" altLang="en-US" sz="2400" b="1" dirty="0"/>
            </a:p>
          </p:txBody>
        </p:sp>
        <p:sp>
          <p:nvSpPr>
            <p:cNvPr id="9" name="모서리가 둥근 직사각형 71"/>
            <p:cNvSpPr/>
            <p:nvPr/>
          </p:nvSpPr>
          <p:spPr>
            <a:xfrm>
              <a:off x="5293252" y="1869957"/>
              <a:ext cx="1232154" cy="587589"/>
            </a:xfrm>
            <a:prstGeom prst="round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2400" b="1" dirty="0"/>
                <a:t>W</a:t>
              </a:r>
              <a:endParaRPr lang="ko-KR" altLang="en-US" sz="2400" b="1" dirty="0"/>
            </a:p>
          </p:txBody>
        </p:sp>
        <p:sp>
          <p:nvSpPr>
            <p:cNvPr id="11" name="직사각형 4"/>
            <p:cNvSpPr/>
            <p:nvPr/>
          </p:nvSpPr>
          <p:spPr>
            <a:xfrm>
              <a:off x="2526619" y="2670579"/>
              <a:ext cx="2504929" cy="256491"/>
            </a:xfrm>
            <a:prstGeom prst="rect">
              <a:avLst/>
            </a:prstGeom>
          </p:spPr>
          <p:txBody>
            <a:bodyPr wrap="square">
              <a:spAutoFit/>
            </a:bodyPr>
            <a:lstStyle/>
            <a:p>
              <a:pPr algn="ctr"/>
              <a:endParaRPr lang="ko-KR" altLang="en-US"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347238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of SWOT</a:t>
            </a:r>
          </a:p>
        </p:txBody>
      </p:sp>
      <p:sp>
        <p:nvSpPr>
          <p:cNvPr id="3" name="Content Placeholder 2"/>
          <p:cNvSpPr>
            <a:spLocks noGrp="1"/>
          </p:cNvSpPr>
          <p:nvPr>
            <p:ph idx="1"/>
          </p:nvPr>
        </p:nvSpPr>
        <p:spPr>
          <a:xfrm>
            <a:off x="168393" y="2144001"/>
            <a:ext cx="11928239" cy="2926008"/>
          </a:xfrm>
        </p:spPr>
        <p:txBody>
          <a:bodyPr>
            <a:normAutofit fontScale="55000" lnSpcReduction="20000"/>
          </a:bodyPr>
          <a:lstStyle/>
          <a:p>
            <a:r>
              <a:rPr lang="en-US" dirty="0"/>
              <a:t>Highly subjective</a:t>
            </a:r>
          </a:p>
          <a:p>
            <a:pPr lvl="1"/>
            <a:r>
              <a:rPr lang="en-US" b="0" dirty="0"/>
              <a:t>How the management perceives their strengths and weaknesses changes their evaluation on environmental threats and opportunities factors. </a:t>
            </a:r>
            <a:br>
              <a:rPr lang="en-US" b="0" dirty="0"/>
            </a:br>
            <a:endParaRPr lang="en-US" b="0" dirty="0"/>
          </a:p>
          <a:p>
            <a:r>
              <a:rPr lang="en-US" altLang="ko-KR" b="0" dirty="0"/>
              <a:t> Unable to produce </a:t>
            </a:r>
            <a:r>
              <a:rPr lang="en-US" altLang="ko-KR" dirty="0"/>
              <a:t>specific strategies</a:t>
            </a:r>
          </a:p>
          <a:p>
            <a:pPr lvl="1"/>
            <a:r>
              <a:rPr lang="en-US" altLang="ko-KR" b="0" dirty="0"/>
              <a:t>Framework structure only</a:t>
            </a:r>
          </a:p>
          <a:p>
            <a:pPr lvl="1"/>
            <a:r>
              <a:rPr lang="en-US" altLang="ko-KR" b="0" dirty="0"/>
              <a:t>not recommended since all companies will </a:t>
            </a:r>
            <a:r>
              <a:rPr lang="en-US" altLang="ko-KR" u="sng" dirty="0"/>
              <a:t>confront all four strategic choices</a:t>
            </a:r>
          </a:p>
          <a:p>
            <a:pPr lvl="1"/>
            <a:r>
              <a:rPr lang="en-US" altLang="ko-KR" b="0" dirty="0"/>
              <a:t>may result in </a:t>
            </a:r>
            <a:r>
              <a:rPr lang="en-US" altLang="ko-KR" u="sng" dirty="0"/>
              <a:t>peripheral sub-strategies</a:t>
            </a:r>
            <a:br>
              <a:rPr lang="en-US" altLang="ko-KR" u="sng" dirty="0"/>
            </a:br>
            <a:endParaRPr lang="en-US" altLang="ko-KR" u="sng" dirty="0"/>
          </a:p>
          <a:p>
            <a:r>
              <a:rPr lang="en-US" altLang="ko-KR" dirty="0"/>
              <a:t> Weight</a:t>
            </a:r>
            <a:r>
              <a:rPr lang="en-US" altLang="ko-KR" b="0" dirty="0"/>
              <a:t> matters, but Not considered in SWOT</a:t>
            </a:r>
          </a:p>
          <a:p>
            <a:pPr lvl="1"/>
            <a:r>
              <a:rPr lang="en-US" altLang="ko-KR" b="0" dirty="0"/>
              <a:t>does not give weight to the specific points that might be much more relevant or impactful.</a:t>
            </a:r>
          </a:p>
          <a:p>
            <a:pPr marL="0" indent="0">
              <a:buNone/>
            </a:pPr>
            <a:endParaRPr lang="en-US" b="0" dirty="0"/>
          </a:p>
        </p:txBody>
      </p:sp>
      <p:sp>
        <p:nvSpPr>
          <p:cNvPr id="4" name="Rectangle 3"/>
          <p:cNvSpPr/>
          <p:nvPr/>
        </p:nvSpPr>
        <p:spPr>
          <a:xfrm>
            <a:off x="426720" y="5379845"/>
            <a:ext cx="11226800" cy="1200329"/>
          </a:xfrm>
          <a:prstGeom prst="rect">
            <a:avLst/>
          </a:prstGeom>
          <a:solidFill>
            <a:schemeClr val="bg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US" altLang="ko-KR" b="1" dirty="0">
                <a:solidFill>
                  <a:schemeClr val="bg1"/>
                </a:solidFill>
                <a:latin typeface="Arial" panose="020B0604020202020204" pitchFamily="34" charset="0"/>
                <a:cs typeface="Arial" panose="020B0604020202020204" pitchFamily="34" charset="0"/>
              </a:rPr>
              <a:t>Recommendation </a:t>
            </a:r>
          </a:p>
          <a:p>
            <a:pPr lvl="1"/>
            <a:r>
              <a:rPr lang="en-US" altLang="ko-KR" dirty="0">
                <a:solidFill>
                  <a:schemeClr val="bg1"/>
                </a:solidFill>
                <a:latin typeface="Arial" panose="020B0604020202020204" pitchFamily="34" charset="0"/>
                <a:cs typeface="Arial" panose="020B0604020202020204" pitchFamily="34" charset="0"/>
              </a:rPr>
              <a:t>Instead of deciding a strategy by integrating all factors, it is more realistic to </a:t>
            </a:r>
            <a:r>
              <a:rPr lang="en-US" altLang="ko-KR" b="1" dirty="0">
                <a:solidFill>
                  <a:srgbClr val="0000FF"/>
                </a:solidFill>
                <a:latin typeface="Arial" panose="020B0604020202020204" pitchFamily="34" charset="0"/>
                <a:cs typeface="Arial" panose="020B0604020202020204" pitchFamily="34" charset="0"/>
              </a:rPr>
              <a:t>take a step back after SWOT analysis, see the bigger picture</a:t>
            </a:r>
            <a:r>
              <a:rPr lang="en-US" altLang="ko-KR" dirty="0">
                <a:solidFill>
                  <a:srgbClr val="0000FF"/>
                </a:solidFill>
                <a:latin typeface="Arial" panose="020B0604020202020204" pitchFamily="34" charset="0"/>
                <a:cs typeface="Arial" panose="020B0604020202020204" pitchFamily="34" charset="0"/>
              </a:rPr>
              <a:t>, and </a:t>
            </a:r>
            <a:r>
              <a:rPr lang="en-US" altLang="ko-KR" b="1" u="sng" dirty="0">
                <a:solidFill>
                  <a:srgbClr val="0000FF"/>
                </a:solidFill>
                <a:latin typeface="Arial" panose="020B0604020202020204" pitchFamily="34" charset="0"/>
                <a:cs typeface="Arial" panose="020B0604020202020204" pitchFamily="34" charset="0"/>
              </a:rPr>
              <a:t>execute strategies with just a few strategically crucial and decisive factors.</a:t>
            </a:r>
            <a:endParaRPr lang="en-US"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0478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Strategic Processes after Environmental Analysis</a:t>
            </a:r>
          </a:p>
        </p:txBody>
      </p:sp>
      <p:sp>
        <p:nvSpPr>
          <p:cNvPr id="3" name="Content Placeholder 2"/>
          <p:cNvSpPr>
            <a:spLocks noGrp="1"/>
          </p:cNvSpPr>
          <p:nvPr>
            <p:ph idx="1"/>
          </p:nvPr>
        </p:nvSpPr>
        <p:spPr>
          <a:xfrm>
            <a:off x="680321" y="2804704"/>
            <a:ext cx="11353836" cy="4053295"/>
          </a:xfrm>
        </p:spPr>
        <p:txBody>
          <a:bodyPr>
            <a:normAutofit/>
          </a:bodyPr>
          <a:lstStyle/>
          <a:p>
            <a:pPr marL="0" indent="0">
              <a:lnSpc>
                <a:spcPct val="150000"/>
              </a:lnSpc>
              <a:buNone/>
            </a:pPr>
            <a:r>
              <a:rPr lang="en-US" dirty="0"/>
              <a:t>[Box 1] What is our winning aspiration?</a:t>
            </a:r>
          </a:p>
          <a:p>
            <a:pPr marL="0" indent="0">
              <a:lnSpc>
                <a:spcPct val="150000"/>
              </a:lnSpc>
              <a:buNone/>
            </a:pPr>
            <a:r>
              <a:rPr lang="en-US" dirty="0"/>
              <a:t>[Box 2] Where will we play?</a:t>
            </a:r>
          </a:p>
          <a:p>
            <a:pPr marL="0" indent="0">
              <a:lnSpc>
                <a:spcPct val="150000"/>
              </a:lnSpc>
              <a:buNone/>
            </a:pPr>
            <a:r>
              <a:rPr lang="en-US" dirty="0"/>
              <a:t>[Box 3] How will we win?</a:t>
            </a:r>
          </a:p>
          <a:p>
            <a:pPr marL="0" indent="0">
              <a:lnSpc>
                <a:spcPct val="150000"/>
              </a:lnSpc>
              <a:buNone/>
            </a:pPr>
            <a:r>
              <a:rPr lang="en-US" dirty="0"/>
              <a:t>[Box 4] What capabilities must be in place to implement that strategy? </a:t>
            </a:r>
          </a:p>
          <a:p>
            <a:pPr marL="0" indent="0">
              <a:lnSpc>
                <a:spcPct val="150000"/>
              </a:lnSpc>
              <a:buNone/>
            </a:pPr>
            <a:r>
              <a:rPr lang="en-US" dirty="0"/>
              <a:t>[Box 5] How will we execute strategy and what indicators will we use to measure strategy performance?</a:t>
            </a:r>
          </a:p>
          <a:p>
            <a:pPr marL="457200" indent="-457200">
              <a:buFont typeface="+mj-lt"/>
              <a:buAutoNum type="arabicPeriod"/>
            </a:pPr>
            <a:endParaRPr lang="en-US" dirty="0"/>
          </a:p>
        </p:txBody>
      </p:sp>
      <p:sp>
        <p:nvSpPr>
          <p:cNvPr id="4" name="Rounded Rectangle 3"/>
          <p:cNvSpPr/>
          <p:nvPr/>
        </p:nvSpPr>
        <p:spPr>
          <a:xfrm>
            <a:off x="680321" y="2108891"/>
            <a:ext cx="3508364" cy="599069"/>
          </a:xfrm>
          <a:prstGeom prst="roundRect">
            <a:avLst/>
          </a:prstGeom>
          <a:solidFill>
            <a:srgbClr val="FFFF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ot="0" spcFirstLastPara="0" vertOverflow="overflow" horzOverflow="overflow" vert="horz" wrap="none" lIns="91440" tIns="45720" rIns="91440" bIns="45720" numCol="1" spcCol="0" rtlCol="0" fromWordArt="0" anchor="ctr" anchorCtr="1" forceAA="0" compatLnSpc="1">
            <a:prstTxWarp prst="textNoShape">
              <a:avLst/>
            </a:prstTxWarp>
            <a:noAutofit/>
          </a:bodyPr>
          <a:lstStyle/>
          <a:p>
            <a:pPr algn="ctr"/>
            <a:r>
              <a:rPr lang="en-US" sz="2400" b="1" dirty="0">
                <a:solidFill>
                  <a:schemeClr val="bg1"/>
                </a:solidFill>
                <a:latin typeface="Arial" panose="020B0604020202020204" pitchFamily="34" charset="0"/>
                <a:cs typeface="Arial" panose="020B0604020202020204" pitchFamily="34" charset="0"/>
              </a:rPr>
              <a:t>5-box strategy by P&amp;G</a:t>
            </a:r>
          </a:p>
        </p:txBody>
      </p:sp>
      <p:sp>
        <p:nvSpPr>
          <p:cNvPr id="5" name="TextBox 4"/>
          <p:cNvSpPr txBox="1"/>
          <p:nvPr/>
        </p:nvSpPr>
        <p:spPr>
          <a:xfrm>
            <a:off x="4519311" y="2356222"/>
            <a:ext cx="5774871" cy="400110"/>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Source: </a:t>
            </a:r>
            <a:r>
              <a:rPr lang="en-US" sz="2000" dirty="0" err="1">
                <a:solidFill>
                  <a:schemeClr val="bg1"/>
                </a:solidFill>
                <a:latin typeface="Arial" panose="020B0604020202020204" pitchFamily="34" charset="0"/>
                <a:cs typeface="Arial" panose="020B0604020202020204" pitchFamily="34" charset="0"/>
              </a:rPr>
              <a:t>Lafley</a:t>
            </a:r>
            <a:r>
              <a:rPr lang="en-US" sz="2000" dirty="0">
                <a:solidFill>
                  <a:schemeClr val="bg1"/>
                </a:solidFill>
                <a:latin typeface="Arial" panose="020B0604020202020204" pitchFamily="34" charset="0"/>
                <a:cs typeface="Arial" panose="020B0604020202020204" pitchFamily="34" charset="0"/>
              </a:rPr>
              <a:t> &amp; Martin, 2013. Playing to Win.</a:t>
            </a:r>
          </a:p>
        </p:txBody>
      </p:sp>
    </p:spTree>
    <p:extLst>
      <p:ext uri="{BB962C8B-B14F-4D97-AF65-F5344CB8AC3E}">
        <p14:creationId xmlns:p14="http://schemas.microsoft.com/office/powerpoint/2010/main" val="1674157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8017" y="12139"/>
            <a:ext cx="11963394" cy="635547"/>
          </a:xfrm>
          <a:prstGeom prst="rect">
            <a:avLst/>
          </a:prstGeom>
          <a:solidFill>
            <a:schemeClr val="bg1"/>
          </a:solidFill>
        </p:spPr>
        <p:txBody>
          <a:bodyPr wrap="square">
            <a:noAutofit/>
          </a:bodyPr>
          <a:lstStyle/>
          <a:p>
            <a:pPr algn="ctr">
              <a:lnSpc>
                <a:spcPct val="150000"/>
              </a:lnSpc>
            </a:pPr>
            <a:r>
              <a:rPr lang="en-US" altLang="ko-KR" sz="2000" b="1" dirty="0">
                <a:latin typeface="Arial" panose="020B0604020202020204" pitchFamily="34" charset="0"/>
                <a:cs typeface="Arial" panose="020B0604020202020204" pitchFamily="34" charset="0"/>
              </a:rPr>
              <a:t>The Relationship between Company Environmental Analysis and Specific Strategic Components</a:t>
            </a:r>
            <a:endParaRPr lang="ko-KR" altLang="en-US" sz="2000" b="1" dirty="0">
              <a:latin typeface="Arial" panose="020B0604020202020204" pitchFamily="34" charset="0"/>
              <a:cs typeface="Arial" panose="020B0604020202020204" pitchFamily="34" charset="0"/>
            </a:endParaRPr>
          </a:p>
        </p:txBody>
      </p:sp>
      <p:sp>
        <p:nvSpPr>
          <p:cNvPr id="3" name="모서리가 둥근 직사각형 73"/>
          <p:cNvSpPr/>
          <p:nvPr/>
        </p:nvSpPr>
        <p:spPr>
          <a:xfrm>
            <a:off x="258017" y="1041261"/>
            <a:ext cx="2059260" cy="989111"/>
          </a:xfrm>
          <a:prstGeom prst="round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600" b="1" dirty="0">
                <a:latin typeface="Arial" panose="020B0604020202020204" pitchFamily="34" charset="0"/>
                <a:cs typeface="Arial" panose="020B0604020202020204" pitchFamily="34" charset="0"/>
              </a:rPr>
              <a:t>What is our</a:t>
            </a:r>
          </a:p>
          <a:p>
            <a:pPr algn="ctr"/>
            <a:r>
              <a:rPr lang="en-US" altLang="ko-KR" sz="1600" b="1" dirty="0">
                <a:latin typeface="Arial" panose="020B0604020202020204" pitchFamily="34" charset="0"/>
                <a:cs typeface="Arial" panose="020B0604020202020204" pitchFamily="34" charset="0"/>
              </a:rPr>
              <a:t>winning</a:t>
            </a:r>
          </a:p>
          <a:p>
            <a:pPr algn="ctr"/>
            <a:r>
              <a:rPr lang="en-US" altLang="ko-KR" sz="1600" b="1" dirty="0">
                <a:latin typeface="Arial" panose="020B0604020202020204" pitchFamily="34" charset="0"/>
                <a:cs typeface="Arial" panose="020B0604020202020204" pitchFamily="34" charset="0"/>
              </a:rPr>
              <a:t>aspiration?</a:t>
            </a:r>
            <a:endParaRPr lang="ko-KR" altLang="en-US" sz="1600" b="1" dirty="0">
              <a:latin typeface="Arial" panose="020B0604020202020204" pitchFamily="34" charset="0"/>
              <a:cs typeface="Arial" panose="020B0604020202020204" pitchFamily="34" charset="0"/>
            </a:endParaRPr>
          </a:p>
        </p:txBody>
      </p:sp>
      <p:sp>
        <p:nvSpPr>
          <p:cNvPr id="4" name="Arc 15"/>
          <p:cNvSpPr>
            <a:spLocks/>
          </p:cNvSpPr>
          <p:nvPr/>
        </p:nvSpPr>
        <p:spPr bwMode="auto">
          <a:xfrm rot="4713680">
            <a:off x="8534446" y="5223666"/>
            <a:ext cx="589885" cy="625536"/>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5" name="Arc 15"/>
          <p:cNvSpPr>
            <a:spLocks/>
          </p:cNvSpPr>
          <p:nvPr/>
        </p:nvSpPr>
        <p:spPr bwMode="auto">
          <a:xfrm rot="4713680">
            <a:off x="6207794" y="4044794"/>
            <a:ext cx="589885" cy="625536"/>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6" name="Arc 15"/>
          <p:cNvSpPr>
            <a:spLocks/>
          </p:cNvSpPr>
          <p:nvPr/>
        </p:nvSpPr>
        <p:spPr bwMode="auto">
          <a:xfrm rot="4713680">
            <a:off x="4057921" y="2966642"/>
            <a:ext cx="589885" cy="625536"/>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7" name="Arc 15"/>
          <p:cNvSpPr>
            <a:spLocks/>
          </p:cNvSpPr>
          <p:nvPr/>
        </p:nvSpPr>
        <p:spPr bwMode="auto">
          <a:xfrm rot="4713680">
            <a:off x="1890004" y="1870515"/>
            <a:ext cx="600746" cy="765401"/>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8" name="모서리가 둥근 직사각형 82"/>
          <p:cNvSpPr/>
          <p:nvPr/>
        </p:nvSpPr>
        <p:spPr>
          <a:xfrm>
            <a:off x="2451393" y="2105942"/>
            <a:ext cx="1959309" cy="989111"/>
          </a:xfrm>
          <a:prstGeom prst="round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600" b="1" dirty="0">
                <a:latin typeface="Arial" panose="020B0604020202020204" pitchFamily="34" charset="0"/>
                <a:cs typeface="Arial" panose="020B0604020202020204" pitchFamily="34" charset="0"/>
              </a:rPr>
              <a:t>Where will</a:t>
            </a:r>
          </a:p>
          <a:p>
            <a:pPr algn="ctr"/>
            <a:r>
              <a:rPr lang="en-US" altLang="ko-KR" sz="1600" b="1" dirty="0">
                <a:latin typeface="Arial" panose="020B0604020202020204" pitchFamily="34" charset="0"/>
                <a:cs typeface="Arial" panose="020B0604020202020204" pitchFamily="34" charset="0"/>
              </a:rPr>
              <a:t>we play?</a:t>
            </a:r>
            <a:endParaRPr lang="ko-KR" altLang="en-US" sz="1600" b="1" dirty="0">
              <a:latin typeface="Arial" panose="020B0604020202020204" pitchFamily="34" charset="0"/>
              <a:cs typeface="Arial" panose="020B0604020202020204" pitchFamily="34" charset="0"/>
            </a:endParaRPr>
          </a:p>
        </p:txBody>
      </p:sp>
      <p:sp>
        <p:nvSpPr>
          <p:cNvPr id="9" name="모서리가 둥근 직사각형 83"/>
          <p:cNvSpPr/>
          <p:nvPr/>
        </p:nvSpPr>
        <p:spPr>
          <a:xfrm>
            <a:off x="4647084" y="3088762"/>
            <a:ext cx="1959309" cy="989111"/>
          </a:xfrm>
          <a:prstGeom prst="round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600" b="1" dirty="0">
                <a:latin typeface="Arial" panose="020B0604020202020204" pitchFamily="34" charset="0"/>
                <a:cs typeface="Arial" panose="020B0604020202020204" pitchFamily="34" charset="0"/>
              </a:rPr>
              <a:t>How will we</a:t>
            </a:r>
          </a:p>
          <a:p>
            <a:pPr algn="ctr"/>
            <a:r>
              <a:rPr lang="en-US" altLang="ko-KR" sz="1600" b="1" dirty="0">
                <a:latin typeface="Arial" panose="020B0604020202020204" pitchFamily="34" charset="0"/>
                <a:cs typeface="Arial" panose="020B0604020202020204" pitchFamily="34" charset="0"/>
              </a:rPr>
              <a:t>win in chosen</a:t>
            </a:r>
          </a:p>
          <a:p>
            <a:pPr algn="ctr"/>
            <a:r>
              <a:rPr lang="en-US" altLang="ko-KR" sz="1600" b="1" dirty="0">
                <a:latin typeface="Arial" panose="020B0604020202020204" pitchFamily="34" charset="0"/>
                <a:cs typeface="Arial" panose="020B0604020202020204" pitchFamily="34" charset="0"/>
              </a:rPr>
              <a:t>markets?</a:t>
            </a:r>
            <a:endParaRPr lang="ko-KR" altLang="en-US" sz="1600" b="1" dirty="0">
              <a:latin typeface="Arial" panose="020B0604020202020204" pitchFamily="34" charset="0"/>
              <a:cs typeface="Arial" panose="020B0604020202020204" pitchFamily="34" charset="0"/>
            </a:endParaRPr>
          </a:p>
        </p:txBody>
      </p:sp>
      <p:sp>
        <p:nvSpPr>
          <p:cNvPr id="10" name="모서리가 둥근 직사각형 84"/>
          <p:cNvSpPr/>
          <p:nvPr/>
        </p:nvSpPr>
        <p:spPr>
          <a:xfrm>
            <a:off x="6986530" y="4207660"/>
            <a:ext cx="1959309" cy="989111"/>
          </a:xfrm>
          <a:prstGeom prst="round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ko-KR" sz="1600" b="1" dirty="0">
                <a:latin typeface="Arial" panose="020B0604020202020204" pitchFamily="34" charset="0"/>
                <a:cs typeface="Arial" panose="020B0604020202020204" pitchFamily="34" charset="0"/>
              </a:rPr>
              <a:t>What capabilities</a:t>
            </a:r>
          </a:p>
          <a:p>
            <a:pPr algn="ctr"/>
            <a:r>
              <a:rPr lang="en-US" altLang="ko-KR" sz="1600" b="1" dirty="0">
                <a:latin typeface="Arial" panose="020B0604020202020204" pitchFamily="34" charset="0"/>
                <a:cs typeface="Arial" panose="020B0604020202020204" pitchFamily="34" charset="0"/>
              </a:rPr>
              <a:t>must be in place to win?</a:t>
            </a:r>
            <a:endParaRPr lang="ko-KR" altLang="en-US" sz="1600" b="1" dirty="0">
              <a:latin typeface="Arial" panose="020B0604020202020204" pitchFamily="34" charset="0"/>
              <a:cs typeface="Arial" panose="020B0604020202020204" pitchFamily="34" charset="0"/>
            </a:endParaRPr>
          </a:p>
        </p:txBody>
      </p:sp>
      <p:sp>
        <p:nvSpPr>
          <p:cNvPr id="11" name="모서리가 둥근 직사각형 85"/>
          <p:cNvSpPr/>
          <p:nvPr/>
        </p:nvSpPr>
        <p:spPr>
          <a:xfrm>
            <a:off x="9232930" y="5358526"/>
            <a:ext cx="1959309" cy="989111"/>
          </a:xfrm>
          <a:prstGeom prst="roundRect">
            <a:avLst/>
          </a:prstGeom>
          <a:solidFill>
            <a:schemeClr val="bg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ko-KR" sz="1600" b="1" dirty="0">
                <a:latin typeface="Arial" panose="020B0604020202020204" pitchFamily="34" charset="0"/>
                <a:cs typeface="Arial" panose="020B0604020202020204" pitchFamily="34" charset="0"/>
              </a:rPr>
              <a:t>What management</a:t>
            </a:r>
          </a:p>
          <a:p>
            <a:pPr algn="ctr"/>
            <a:r>
              <a:rPr lang="en-US" altLang="ko-KR" sz="1600" b="1" dirty="0">
                <a:latin typeface="Arial" panose="020B0604020202020204" pitchFamily="34" charset="0"/>
                <a:cs typeface="Arial" panose="020B0604020202020204" pitchFamily="34" charset="0"/>
              </a:rPr>
              <a:t>systems are</a:t>
            </a:r>
          </a:p>
          <a:p>
            <a:pPr algn="ctr"/>
            <a:r>
              <a:rPr lang="en-US" altLang="ko-KR" sz="1600" b="1" dirty="0">
                <a:latin typeface="Arial" panose="020B0604020202020204" pitchFamily="34" charset="0"/>
                <a:cs typeface="Arial" panose="020B0604020202020204" pitchFamily="34" charset="0"/>
              </a:rPr>
              <a:t>required?</a:t>
            </a:r>
            <a:endParaRPr lang="ko-KR" altLang="en-US" sz="1600" b="1" dirty="0">
              <a:latin typeface="Arial" panose="020B0604020202020204" pitchFamily="34" charset="0"/>
              <a:cs typeface="Arial" panose="020B0604020202020204" pitchFamily="34" charset="0"/>
            </a:endParaRPr>
          </a:p>
        </p:txBody>
      </p:sp>
      <p:sp>
        <p:nvSpPr>
          <p:cNvPr id="12" name="TextBox 11"/>
          <p:cNvSpPr txBox="1"/>
          <p:nvPr/>
        </p:nvSpPr>
        <p:spPr>
          <a:xfrm>
            <a:off x="155449" y="4273496"/>
            <a:ext cx="4209672" cy="923330"/>
          </a:xfrm>
          <a:prstGeom prst="rect">
            <a:avLst/>
          </a:prstGeom>
          <a:noFill/>
        </p:spPr>
        <p:txBody>
          <a:bodyPr wrap="square" rtlCol="0">
            <a:spAutoFit/>
          </a:bodyPr>
          <a:lstStyle/>
          <a:p>
            <a:pPr algn="ctr"/>
            <a:r>
              <a:rPr lang="en-US" altLang="ko-KR" dirty="0">
                <a:solidFill>
                  <a:srgbClr val="0000CC"/>
                </a:solidFill>
                <a:latin typeface="Arial" panose="020B0604020202020204" pitchFamily="34" charset="0"/>
                <a:cs typeface="Arial" panose="020B0604020202020204" pitchFamily="34" charset="0"/>
              </a:rPr>
              <a:t>- External Environment Analysis</a:t>
            </a:r>
          </a:p>
          <a:p>
            <a:pPr algn="ctr"/>
            <a:r>
              <a:rPr lang="en-US" altLang="ko-KR" dirty="0">
                <a:solidFill>
                  <a:srgbClr val="0000CC"/>
                </a:solidFill>
                <a:latin typeface="Arial" panose="020B0604020202020204" pitchFamily="34" charset="0"/>
                <a:cs typeface="Arial" panose="020B0604020202020204" pitchFamily="34" charset="0"/>
              </a:rPr>
              <a:t>(Trend, Attractiveness)</a:t>
            </a:r>
          </a:p>
          <a:p>
            <a:pPr algn="ctr"/>
            <a:r>
              <a:rPr lang="en-US" altLang="ko-KR" dirty="0">
                <a:solidFill>
                  <a:srgbClr val="0000CC"/>
                </a:solidFill>
                <a:latin typeface="Arial" panose="020B0604020202020204" pitchFamily="34" charset="0"/>
                <a:cs typeface="Arial" panose="020B0604020202020204" pitchFamily="34" charset="0"/>
              </a:rPr>
              <a:t>- Corporate Strategy</a:t>
            </a:r>
          </a:p>
        </p:txBody>
      </p:sp>
      <p:sp>
        <p:nvSpPr>
          <p:cNvPr id="13" name="TextBox 12"/>
          <p:cNvSpPr txBox="1"/>
          <p:nvPr/>
        </p:nvSpPr>
        <p:spPr>
          <a:xfrm>
            <a:off x="4323910" y="5983920"/>
            <a:ext cx="3392381" cy="646331"/>
          </a:xfrm>
          <a:prstGeom prst="rect">
            <a:avLst/>
          </a:prstGeom>
          <a:noFill/>
        </p:spPr>
        <p:txBody>
          <a:bodyPr wrap="square" rtlCol="0">
            <a:spAutoFit/>
          </a:bodyPr>
          <a:lstStyle/>
          <a:p>
            <a:r>
              <a:rPr lang="en-US" altLang="ko-KR" dirty="0">
                <a:solidFill>
                  <a:srgbClr val="0000CC"/>
                </a:solidFill>
                <a:latin typeface="Arial" panose="020B0604020202020204" pitchFamily="34" charset="0"/>
                <a:cs typeface="Arial" panose="020B0604020202020204" pitchFamily="34" charset="0"/>
              </a:rPr>
              <a:t>- Internal Environment Analysis</a:t>
            </a:r>
          </a:p>
          <a:p>
            <a:pPr algn="ctr"/>
            <a:r>
              <a:rPr lang="en-US" altLang="ko-KR" dirty="0">
                <a:solidFill>
                  <a:srgbClr val="0000CC"/>
                </a:solidFill>
                <a:latin typeface="Arial" panose="020B0604020202020204" pitchFamily="34" charset="0"/>
                <a:cs typeface="Arial" panose="020B0604020202020204" pitchFamily="34" charset="0"/>
              </a:rPr>
              <a:t>(Capabilities, Value Chain)</a:t>
            </a:r>
            <a:endParaRPr lang="ko-KR" altLang="en-US" dirty="0">
              <a:solidFill>
                <a:srgbClr val="0000CC"/>
              </a:solidFill>
              <a:latin typeface="Arial" panose="020B0604020202020204" pitchFamily="34" charset="0"/>
              <a:cs typeface="Arial" panose="020B0604020202020204" pitchFamily="34" charset="0"/>
            </a:endParaRPr>
          </a:p>
        </p:txBody>
      </p:sp>
      <p:sp>
        <p:nvSpPr>
          <p:cNvPr id="14" name="TextBox 13"/>
          <p:cNvSpPr txBox="1"/>
          <p:nvPr/>
        </p:nvSpPr>
        <p:spPr>
          <a:xfrm>
            <a:off x="7114768" y="2079081"/>
            <a:ext cx="4236324" cy="1200329"/>
          </a:xfrm>
          <a:prstGeom prst="rect">
            <a:avLst/>
          </a:prstGeom>
          <a:noFill/>
        </p:spPr>
        <p:txBody>
          <a:bodyPr wrap="square" rtlCol="0">
            <a:spAutoFit/>
          </a:bodyPr>
          <a:lstStyle/>
          <a:p>
            <a:pPr algn="ctr"/>
            <a:r>
              <a:rPr lang="en-US" altLang="ko-KR" dirty="0">
                <a:solidFill>
                  <a:srgbClr val="0000CC"/>
                </a:solidFill>
                <a:latin typeface="Arial" panose="020B0604020202020204" pitchFamily="34" charset="0"/>
                <a:cs typeface="Arial" panose="020B0604020202020204" pitchFamily="34" charset="0"/>
              </a:rPr>
              <a:t>- Competitor Analysis</a:t>
            </a:r>
          </a:p>
          <a:p>
            <a:pPr algn="ctr"/>
            <a:r>
              <a:rPr lang="en-US" altLang="ko-KR" dirty="0">
                <a:solidFill>
                  <a:srgbClr val="0000CC"/>
                </a:solidFill>
                <a:latin typeface="Arial" panose="020B0604020202020204" pitchFamily="34" charset="0"/>
                <a:cs typeface="Arial" panose="020B0604020202020204" pitchFamily="34" charset="0"/>
              </a:rPr>
              <a:t>- Value Proposition</a:t>
            </a:r>
          </a:p>
          <a:p>
            <a:pPr algn="ctr"/>
            <a:r>
              <a:rPr lang="en-US" altLang="ko-KR" dirty="0">
                <a:solidFill>
                  <a:srgbClr val="0000CC"/>
                </a:solidFill>
                <a:latin typeface="Arial" panose="020B0604020202020204" pitchFamily="34" charset="0"/>
                <a:cs typeface="Arial" panose="020B0604020202020204" pitchFamily="34" charset="0"/>
              </a:rPr>
              <a:t>- Value Activities</a:t>
            </a:r>
          </a:p>
          <a:p>
            <a:pPr algn="ctr"/>
            <a:r>
              <a:rPr lang="en-US" altLang="ko-KR" dirty="0">
                <a:solidFill>
                  <a:srgbClr val="0000CC"/>
                </a:solidFill>
                <a:latin typeface="Arial" panose="020B0604020202020204" pitchFamily="34" charset="0"/>
                <a:cs typeface="Arial" panose="020B0604020202020204" pitchFamily="34" charset="0"/>
              </a:rPr>
              <a:t>- Competitive (Business) Strategy</a:t>
            </a:r>
            <a:endParaRPr lang="ko-KR" altLang="en-US" dirty="0">
              <a:solidFill>
                <a:srgbClr val="0000CC"/>
              </a:solidFill>
              <a:latin typeface="Arial" panose="020B0604020202020204" pitchFamily="34" charset="0"/>
              <a:cs typeface="Arial" panose="020B0604020202020204" pitchFamily="34" charset="0"/>
            </a:endParaRPr>
          </a:p>
        </p:txBody>
      </p:sp>
      <p:sp>
        <p:nvSpPr>
          <p:cNvPr id="15" name="Arc 15"/>
          <p:cNvSpPr>
            <a:spLocks/>
          </p:cNvSpPr>
          <p:nvPr/>
        </p:nvSpPr>
        <p:spPr bwMode="auto">
          <a:xfrm rot="16702296">
            <a:off x="9046440" y="4685625"/>
            <a:ext cx="589885" cy="625535"/>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16" name="Arc 15"/>
          <p:cNvSpPr>
            <a:spLocks/>
          </p:cNvSpPr>
          <p:nvPr/>
        </p:nvSpPr>
        <p:spPr bwMode="auto">
          <a:xfrm rot="16702296">
            <a:off x="6710949" y="3508872"/>
            <a:ext cx="589885" cy="625535"/>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17" name="Arc 15"/>
          <p:cNvSpPr>
            <a:spLocks/>
          </p:cNvSpPr>
          <p:nvPr/>
        </p:nvSpPr>
        <p:spPr bwMode="auto">
          <a:xfrm rot="16702296">
            <a:off x="4483812" y="2461605"/>
            <a:ext cx="589885" cy="625535"/>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sp>
        <p:nvSpPr>
          <p:cNvPr id="18" name="Arc 15"/>
          <p:cNvSpPr>
            <a:spLocks/>
          </p:cNvSpPr>
          <p:nvPr/>
        </p:nvSpPr>
        <p:spPr bwMode="auto">
          <a:xfrm rot="16702296">
            <a:off x="2392522" y="1367572"/>
            <a:ext cx="589885" cy="625535"/>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olid"/>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a:p>
        </p:txBody>
      </p:sp>
      <p:cxnSp>
        <p:nvCxnSpPr>
          <p:cNvPr id="19" name="구부러진 연결선 2053"/>
          <p:cNvCxnSpPr/>
          <p:nvPr/>
        </p:nvCxnSpPr>
        <p:spPr>
          <a:xfrm rot="10800000" flipV="1">
            <a:off x="6653520" y="2600497"/>
            <a:ext cx="1194019" cy="511210"/>
          </a:xfrm>
          <a:prstGeom prst="curvedConnector3">
            <a:avLst>
              <a:gd name="adj1" fmla="val 50000"/>
            </a:avLst>
          </a:prstGeom>
          <a:ln w="28575">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3" name="Curved Connector 32"/>
          <p:cNvCxnSpPr>
            <a:cxnSpLocks/>
            <a:stCxn id="12" idx="0"/>
            <a:endCxn id="8" idx="2"/>
          </p:cNvCxnSpPr>
          <p:nvPr/>
        </p:nvCxnSpPr>
        <p:spPr>
          <a:xfrm rot="5400000" flipH="1" flipV="1">
            <a:off x="2256445" y="3098894"/>
            <a:ext cx="1178443" cy="1170763"/>
          </a:xfrm>
          <a:prstGeom prst="curvedConnector3">
            <a:avLst/>
          </a:prstGeom>
          <a:ln w="28575">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4" name="Curved Connector 33"/>
          <p:cNvCxnSpPr>
            <a:stCxn id="13" idx="0"/>
          </p:cNvCxnSpPr>
          <p:nvPr/>
        </p:nvCxnSpPr>
        <p:spPr>
          <a:xfrm rot="5400000" flipH="1" flipV="1">
            <a:off x="5995405" y="5099462"/>
            <a:ext cx="909155" cy="859762"/>
          </a:xfrm>
          <a:prstGeom prst="curvedConnector3">
            <a:avLst/>
          </a:prstGeom>
          <a:ln w="28575">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0105" y="2901381"/>
            <a:ext cx="1722837" cy="923330"/>
          </a:xfrm>
          <a:prstGeom prst="rect">
            <a:avLst/>
          </a:prstGeom>
          <a:noFill/>
        </p:spPr>
        <p:txBody>
          <a:bodyPr wrap="square" rtlCol="0">
            <a:spAutoFit/>
          </a:bodyPr>
          <a:lstStyle/>
          <a:p>
            <a:pPr algn="ctr"/>
            <a:r>
              <a:rPr lang="en-US" altLang="ko-KR" dirty="0">
                <a:solidFill>
                  <a:srgbClr val="0000CC"/>
                </a:solidFill>
                <a:latin typeface="Arial" panose="020B0604020202020204" pitchFamily="34" charset="0"/>
                <a:cs typeface="Arial" panose="020B0604020202020204" pitchFamily="34" charset="0"/>
              </a:rPr>
              <a:t>- Mission</a:t>
            </a:r>
          </a:p>
          <a:p>
            <a:pPr algn="ctr"/>
            <a:r>
              <a:rPr lang="en-US" altLang="ko-KR" dirty="0">
                <a:solidFill>
                  <a:srgbClr val="0000CC"/>
                </a:solidFill>
                <a:latin typeface="Arial" panose="020B0604020202020204" pitchFamily="34" charset="0"/>
                <a:cs typeface="Arial" panose="020B0604020202020204" pitchFamily="34" charset="0"/>
              </a:rPr>
              <a:t>- Vision</a:t>
            </a:r>
          </a:p>
          <a:p>
            <a:pPr algn="ctr"/>
            <a:r>
              <a:rPr lang="en-US" altLang="ko-KR" dirty="0">
                <a:solidFill>
                  <a:srgbClr val="0000CC"/>
                </a:solidFill>
                <a:latin typeface="Arial" panose="020B0604020202020204" pitchFamily="34" charset="0"/>
                <a:cs typeface="Arial" panose="020B0604020202020204" pitchFamily="34" charset="0"/>
              </a:rPr>
              <a:t>- Objective</a:t>
            </a:r>
            <a:endParaRPr lang="ko-KR" altLang="en-US" dirty="0">
              <a:solidFill>
                <a:srgbClr val="0000CC"/>
              </a:solidFill>
              <a:latin typeface="Arial" panose="020B0604020202020204" pitchFamily="34" charset="0"/>
              <a:cs typeface="Arial" panose="020B0604020202020204" pitchFamily="34" charset="0"/>
            </a:endParaRPr>
          </a:p>
        </p:txBody>
      </p:sp>
      <p:cxnSp>
        <p:nvCxnSpPr>
          <p:cNvPr id="26" name="Curved Connector 25"/>
          <p:cNvCxnSpPr>
            <a:stCxn id="25" idx="0"/>
          </p:cNvCxnSpPr>
          <p:nvPr/>
        </p:nvCxnSpPr>
        <p:spPr>
          <a:xfrm rot="5400000" flipH="1" flipV="1">
            <a:off x="579715" y="2424934"/>
            <a:ext cx="778257" cy="174638"/>
          </a:xfrm>
          <a:prstGeom prst="curvedConnector3">
            <a:avLst>
              <a:gd name="adj1" fmla="val 50000"/>
            </a:avLst>
          </a:prstGeom>
          <a:ln w="28575">
            <a:solidFill>
              <a:schemeClr val="bg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15446" y="6457617"/>
            <a:ext cx="7048500" cy="338554"/>
          </a:xfrm>
          <a:prstGeom prst="rect">
            <a:avLst/>
          </a:prstGeom>
          <a:noFill/>
        </p:spPr>
        <p:txBody>
          <a:bodyPr wrap="square" rtlCol="0">
            <a:spAutoFit/>
          </a:bodyPr>
          <a:lstStyle/>
          <a:p>
            <a:pPr algn="r"/>
            <a:r>
              <a:rPr lang="en-US" sz="1600" dirty="0">
                <a:solidFill>
                  <a:schemeClr val="bg1"/>
                </a:solidFill>
                <a:latin typeface="Arial" panose="020B0604020202020204" pitchFamily="34" charset="0"/>
                <a:cs typeface="Arial" panose="020B0604020202020204" pitchFamily="34" charset="0"/>
              </a:rPr>
              <a:t>Source: </a:t>
            </a:r>
            <a:r>
              <a:rPr lang="en-US" sz="1600" dirty="0" err="1">
                <a:solidFill>
                  <a:schemeClr val="bg1"/>
                </a:solidFill>
                <a:latin typeface="Arial" panose="020B0604020202020204" pitchFamily="34" charset="0"/>
                <a:cs typeface="Arial" panose="020B0604020202020204" pitchFamily="34" charset="0"/>
              </a:rPr>
              <a:t>Lafley</a:t>
            </a:r>
            <a:r>
              <a:rPr lang="en-US" sz="1600" dirty="0">
                <a:solidFill>
                  <a:schemeClr val="bg1"/>
                </a:solidFill>
                <a:latin typeface="Arial" panose="020B0604020202020204" pitchFamily="34" charset="0"/>
                <a:cs typeface="Arial" panose="020B0604020202020204" pitchFamily="34" charset="0"/>
              </a:rPr>
              <a:t> &amp; Martin, 2013. Playing to Win.</a:t>
            </a:r>
          </a:p>
        </p:txBody>
      </p:sp>
      <p:sp>
        <p:nvSpPr>
          <p:cNvPr id="27" name="TextBox 29">
            <a:extLst>
              <a:ext uri="{FF2B5EF4-FFF2-40B4-BE49-F238E27FC236}">
                <a16:creationId xmlns:a16="http://schemas.microsoft.com/office/drawing/2014/main" id="{644040BC-68C2-46F5-825A-5DA6BEC2C97B}"/>
              </a:ext>
            </a:extLst>
          </p:cNvPr>
          <p:cNvSpPr txBox="1">
            <a:spLocks noChangeArrowheads="1"/>
          </p:cNvSpPr>
          <p:nvPr/>
        </p:nvSpPr>
        <p:spPr bwMode="auto">
          <a:xfrm>
            <a:off x="8843886" y="4649528"/>
            <a:ext cx="36567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latinLnBrk="1">
              <a:spcBef>
                <a:spcPct val="20000"/>
              </a:spcBef>
              <a:buFont typeface="Wingdings" panose="05000000000000000000" pitchFamily="2" charset="2"/>
              <a:buChar char="§"/>
              <a:defRPr kumimoji="1" sz="2800">
                <a:solidFill>
                  <a:schemeClr val="tx1"/>
                </a:solidFill>
                <a:latin typeface="HY헤드라인M" pitchFamily="18" charset="-127"/>
                <a:ea typeface="HY헤드라인M" pitchFamily="18" charset="-127"/>
              </a:defRPr>
            </a:lvl1pPr>
            <a:lvl2pPr marL="742950" indent="-285750" latinLnBrk="1">
              <a:spcBef>
                <a:spcPct val="20000"/>
              </a:spcBef>
              <a:buChar char="–"/>
              <a:defRPr kumimoji="1" sz="2400">
                <a:solidFill>
                  <a:schemeClr val="tx1"/>
                </a:solidFill>
                <a:latin typeface="HY헤드라인M" pitchFamily="18" charset="-127"/>
                <a:ea typeface="HY헤드라인M" pitchFamily="18" charset="-127"/>
              </a:defRPr>
            </a:lvl2pPr>
            <a:lvl3pPr marL="1143000" indent="-228600" latinLnBrk="1">
              <a:spcBef>
                <a:spcPct val="20000"/>
              </a:spcBef>
              <a:buChar char="•"/>
              <a:defRPr kumimoji="1" sz="2400">
                <a:solidFill>
                  <a:schemeClr val="tx1"/>
                </a:solidFill>
                <a:latin typeface="굴림" panose="020B0600000101010101" pitchFamily="34" charset="-127"/>
                <a:ea typeface="굴림" panose="020B0600000101010101" pitchFamily="34" charset="-127"/>
              </a:defRPr>
            </a:lvl3pPr>
            <a:lvl4pPr marL="1600200" indent="-228600" latinLnBrk="1">
              <a:spcBef>
                <a:spcPct val="20000"/>
              </a:spcBef>
              <a:buChar char="–"/>
              <a:defRPr kumimoji="1" sz="2000">
                <a:solidFill>
                  <a:schemeClr val="tx1"/>
                </a:solidFill>
                <a:latin typeface="굴림" panose="020B0600000101010101" pitchFamily="34" charset="-127"/>
                <a:ea typeface="굴림" panose="020B0600000101010101" pitchFamily="34" charset="-127"/>
              </a:defRPr>
            </a:lvl4pPr>
            <a:lvl5pPr marL="2057400" indent="-228600" latinLnBrk="1">
              <a:spcBef>
                <a:spcPct val="20000"/>
              </a:spcBef>
              <a:buChar char="»"/>
              <a:defRPr kumimoji="1" sz="2000">
                <a:solidFill>
                  <a:schemeClr val="tx1"/>
                </a:solidFill>
                <a:latin typeface="굴림" panose="020B0600000101010101" pitchFamily="34" charset="-127"/>
                <a:ea typeface="굴림" panose="020B0600000101010101" pitchFamily="34" charset="-127"/>
              </a:defRPr>
            </a:lvl5pPr>
            <a:lvl6pPr marL="2514600" indent="-228600" eaLnBrk="0" fontAlgn="base" latinLnBrk="1" hangingPunct="0">
              <a:spcBef>
                <a:spcPct val="20000"/>
              </a:spcBef>
              <a:spcAft>
                <a:spcPct val="0"/>
              </a:spcAft>
              <a:buChar char="»"/>
              <a:defRPr kumimoji="1" sz="2000">
                <a:solidFill>
                  <a:schemeClr val="tx1"/>
                </a:solidFill>
                <a:latin typeface="굴림" panose="020B0600000101010101" pitchFamily="34" charset="-127"/>
                <a:ea typeface="굴림" panose="020B0600000101010101" pitchFamily="34" charset="-127"/>
              </a:defRPr>
            </a:lvl6pPr>
            <a:lvl7pPr marL="2971800" indent="-228600" eaLnBrk="0" fontAlgn="base" latinLnBrk="1" hangingPunct="0">
              <a:spcBef>
                <a:spcPct val="20000"/>
              </a:spcBef>
              <a:spcAft>
                <a:spcPct val="0"/>
              </a:spcAft>
              <a:buChar char="»"/>
              <a:defRPr kumimoji="1" sz="2000">
                <a:solidFill>
                  <a:schemeClr val="tx1"/>
                </a:solidFill>
                <a:latin typeface="굴림" panose="020B0600000101010101" pitchFamily="34" charset="-127"/>
                <a:ea typeface="굴림" panose="020B0600000101010101" pitchFamily="34" charset="-127"/>
              </a:defRPr>
            </a:lvl7pPr>
            <a:lvl8pPr marL="3429000" indent="-228600" eaLnBrk="0" fontAlgn="base" latinLnBrk="1" hangingPunct="0">
              <a:spcBef>
                <a:spcPct val="20000"/>
              </a:spcBef>
              <a:spcAft>
                <a:spcPct val="0"/>
              </a:spcAft>
              <a:buChar char="»"/>
              <a:defRPr kumimoji="1" sz="2000">
                <a:solidFill>
                  <a:schemeClr val="tx1"/>
                </a:solidFill>
                <a:latin typeface="굴림" panose="020B0600000101010101" pitchFamily="34" charset="-127"/>
                <a:ea typeface="굴림" panose="020B0600000101010101" pitchFamily="34" charset="-127"/>
              </a:defRPr>
            </a:lvl8pPr>
            <a:lvl9pPr marL="3886200" indent="-228600" eaLnBrk="0" fontAlgn="base" latinLnBrk="1" hangingPunct="0">
              <a:spcBef>
                <a:spcPct val="20000"/>
              </a:spcBef>
              <a:spcAft>
                <a:spcPct val="0"/>
              </a:spcAft>
              <a:buChar char="»"/>
              <a:defRPr kumimoji="1" sz="2000">
                <a:solidFill>
                  <a:schemeClr val="tx1"/>
                </a:solidFill>
                <a:latin typeface="굴림" panose="020B0600000101010101" pitchFamily="34" charset="-127"/>
                <a:ea typeface="굴림" panose="020B0600000101010101" pitchFamily="34" charset="-127"/>
              </a:defRPr>
            </a:lvl9pPr>
          </a:lstStyle>
          <a:p>
            <a:pPr algn="ctr" latinLnBrk="0">
              <a:spcBef>
                <a:spcPct val="0"/>
              </a:spcBef>
              <a:buFontTx/>
              <a:buNone/>
            </a:pPr>
            <a:r>
              <a:rPr lang="en-US" altLang="ko-KR" sz="1800" dirty="0">
                <a:solidFill>
                  <a:srgbClr val="0000CC"/>
                </a:solidFill>
                <a:latin typeface="Arial" panose="020B0604020202020204" pitchFamily="34" charset="0"/>
                <a:ea typeface="+mn-ea"/>
                <a:cs typeface="Arial" panose="020B0604020202020204" pitchFamily="34" charset="0"/>
              </a:rPr>
              <a:t>- Strategy implementation + Evaluation &amp; control</a:t>
            </a:r>
            <a:endParaRPr lang="en-US" altLang="en-US" sz="1800" dirty="0">
              <a:solidFill>
                <a:srgbClr val="0000CC"/>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9825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590007" y="934182"/>
            <a:ext cx="9421722" cy="1760800"/>
          </a:xfrm>
          <a:prstGeom prst="rect">
            <a:avLst/>
          </a:prstGeom>
          <a:noFill/>
          <a:ln>
            <a:solidFill>
              <a:schemeClr val="tx1"/>
            </a:solidFill>
            <a:miter lim="800000"/>
            <a:headEnd/>
            <a:tailEnd/>
          </a:ln>
        </p:spPr>
      </p:pic>
      <p:grpSp>
        <p:nvGrpSpPr>
          <p:cNvPr id="2" name="그룹 115"/>
          <p:cNvGrpSpPr/>
          <p:nvPr/>
        </p:nvGrpSpPr>
        <p:grpSpPr>
          <a:xfrm>
            <a:off x="1142082" y="1672670"/>
            <a:ext cx="9011415" cy="4933455"/>
            <a:chOff x="1643559" y="2372431"/>
            <a:chExt cx="6815665" cy="3906216"/>
          </a:xfrm>
        </p:grpSpPr>
        <p:sp>
          <p:nvSpPr>
            <p:cNvPr id="7" name="모서리가 둥근 직사각형 64"/>
            <p:cNvSpPr/>
            <p:nvPr/>
          </p:nvSpPr>
          <p:spPr>
            <a:xfrm>
              <a:off x="1879006" y="3579029"/>
              <a:ext cx="1014008" cy="448961"/>
            </a:xfrm>
            <a:prstGeom prst="roundRect">
              <a:avLst/>
            </a:prstGeom>
            <a:solidFill>
              <a:srgbClr val="0000FF"/>
            </a:solidFill>
            <a:ln>
              <a:solidFill>
                <a:srgbClr val="FFFF0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1400" b="1" dirty="0">
                  <a:solidFill>
                    <a:schemeClr val="tx1"/>
                  </a:solidFill>
                  <a:latin typeface="Arial" panose="020B0604020202020204" pitchFamily="34" charset="0"/>
                  <a:cs typeface="Arial" panose="020B0604020202020204" pitchFamily="34" charset="0"/>
                </a:rPr>
                <a:t>Winning</a:t>
              </a:r>
              <a:r>
                <a:rPr lang="en-US" altLang="ko-KR" sz="1600" b="1" dirty="0">
                  <a:solidFill>
                    <a:schemeClr val="tx1"/>
                  </a:solidFill>
                  <a:latin typeface="Arial" panose="020B0604020202020204" pitchFamily="34" charset="0"/>
                  <a:cs typeface="Arial" panose="020B0604020202020204" pitchFamily="34" charset="0"/>
                </a:rPr>
                <a:t> aspiration</a:t>
              </a:r>
              <a:endParaRPr lang="ko-KR" altLang="en-US" sz="1600" b="1" dirty="0">
                <a:solidFill>
                  <a:schemeClr val="tx1"/>
                </a:solidFill>
                <a:latin typeface="Arial" panose="020B0604020202020204" pitchFamily="34" charset="0"/>
                <a:cs typeface="Arial" panose="020B0604020202020204" pitchFamily="34" charset="0"/>
              </a:endParaRPr>
            </a:p>
          </p:txBody>
        </p:sp>
        <p:sp>
          <p:nvSpPr>
            <p:cNvPr id="8" name="모서리가 둥근 직사각형 67"/>
            <p:cNvSpPr/>
            <p:nvPr/>
          </p:nvSpPr>
          <p:spPr>
            <a:xfrm>
              <a:off x="3014663" y="3967484"/>
              <a:ext cx="1027704" cy="448961"/>
            </a:xfrm>
            <a:prstGeom prst="roundRect">
              <a:avLst/>
            </a:prstGeom>
            <a:solidFill>
              <a:srgbClr val="0000FF"/>
            </a:solidFill>
            <a:ln>
              <a:solidFill>
                <a:srgbClr val="FFFF0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1400" b="1" dirty="0">
                  <a:solidFill>
                    <a:schemeClr val="tx1"/>
                  </a:solidFill>
                  <a:latin typeface="Arial" panose="020B0604020202020204" pitchFamily="34" charset="0"/>
                  <a:cs typeface="Arial" panose="020B0604020202020204" pitchFamily="34" charset="0"/>
                </a:rPr>
                <a:t>Where will we play?</a:t>
              </a:r>
              <a:endParaRPr lang="ko-KR" altLang="en-US" sz="1400" b="1" dirty="0">
                <a:solidFill>
                  <a:schemeClr val="tx1"/>
                </a:solidFill>
                <a:latin typeface="Arial" panose="020B0604020202020204" pitchFamily="34" charset="0"/>
                <a:cs typeface="Arial" panose="020B0604020202020204" pitchFamily="34" charset="0"/>
              </a:endParaRPr>
            </a:p>
          </p:txBody>
        </p:sp>
        <p:sp>
          <p:nvSpPr>
            <p:cNvPr id="9" name="모서리가 둥근 직사각형 68"/>
            <p:cNvSpPr/>
            <p:nvPr/>
          </p:nvSpPr>
          <p:spPr>
            <a:xfrm>
              <a:off x="4163424" y="4381721"/>
              <a:ext cx="1014008" cy="448961"/>
            </a:xfrm>
            <a:prstGeom prst="roundRect">
              <a:avLst/>
            </a:prstGeom>
            <a:solidFill>
              <a:srgbClr val="0000FF"/>
            </a:solidFill>
            <a:ln>
              <a:solidFill>
                <a:srgbClr val="FFFF0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1400" b="1" dirty="0">
                  <a:solidFill>
                    <a:schemeClr val="tx1"/>
                  </a:solidFill>
                  <a:latin typeface="Arial" panose="020B0604020202020204" pitchFamily="34" charset="0"/>
                  <a:cs typeface="Arial" panose="020B0604020202020204" pitchFamily="34" charset="0"/>
                </a:rPr>
                <a:t>How will we win?</a:t>
              </a:r>
              <a:endParaRPr lang="ko-KR" altLang="en-US" sz="1400" b="1" dirty="0">
                <a:solidFill>
                  <a:schemeClr val="tx1"/>
                </a:solidFill>
                <a:latin typeface="Arial" panose="020B0604020202020204" pitchFamily="34" charset="0"/>
                <a:cs typeface="Arial" panose="020B0604020202020204" pitchFamily="34" charset="0"/>
              </a:endParaRPr>
            </a:p>
          </p:txBody>
        </p:sp>
        <p:sp>
          <p:nvSpPr>
            <p:cNvPr id="10" name="모서리가 둥근 직사각형 72"/>
            <p:cNvSpPr/>
            <p:nvPr/>
          </p:nvSpPr>
          <p:spPr>
            <a:xfrm>
              <a:off x="5283607" y="4816475"/>
              <a:ext cx="1258893" cy="444271"/>
            </a:xfrm>
            <a:prstGeom prst="roundRect">
              <a:avLst/>
            </a:prstGeom>
            <a:solidFill>
              <a:srgbClr val="0000FF"/>
            </a:solidFill>
            <a:ln>
              <a:solidFill>
                <a:srgbClr val="FFFF0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ko-KR" sz="1400" b="1" spc="-110" dirty="0">
                  <a:solidFill>
                    <a:schemeClr val="tx1"/>
                  </a:solidFill>
                  <a:latin typeface="Arial" panose="020B0604020202020204" pitchFamily="34" charset="0"/>
                  <a:cs typeface="Arial" panose="020B0604020202020204" pitchFamily="34" charset="0"/>
                </a:rPr>
                <a:t>What capabilities must be in place</a:t>
              </a:r>
              <a:endParaRPr lang="ko-KR" altLang="en-US" sz="1400" b="1" spc="-110" dirty="0">
                <a:solidFill>
                  <a:schemeClr val="tx1"/>
                </a:solidFill>
                <a:latin typeface="Arial" panose="020B0604020202020204" pitchFamily="34" charset="0"/>
                <a:cs typeface="Arial" panose="020B0604020202020204" pitchFamily="34" charset="0"/>
              </a:endParaRPr>
            </a:p>
          </p:txBody>
        </p:sp>
        <p:sp>
          <p:nvSpPr>
            <p:cNvPr id="11" name="모서리가 둥근 직사각형 73"/>
            <p:cNvSpPr/>
            <p:nvPr/>
          </p:nvSpPr>
          <p:spPr>
            <a:xfrm>
              <a:off x="6755862" y="5290805"/>
              <a:ext cx="1627702" cy="458127"/>
            </a:xfrm>
            <a:prstGeom prst="roundRect">
              <a:avLst/>
            </a:prstGeom>
            <a:solidFill>
              <a:schemeClr val="tx1">
                <a:lumMod val="50000"/>
              </a:schemeClr>
            </a:solidFill>
          </p:spPr>
          <p:style>
            <a:lnRef idx="1">
              <a:schemeClr val="accent1"/>
            </a:lnRef>
            <a:fillRef idx="2">
              <a:schemeClr val="accent1"/>
            </a:fillRef>
            <a:effectRef idx="1">
              <a:schemeClr val="accent1"/>
            </a:effectRef>
            <a:fontRef idx="minor">
              <a:schemeClr val="dk1"/>
            </a:fontRef>
          </p:style>
          <p:txBody>
            <a:bodyPr rtlCol="0" anchor="ctr"/>
            <a:lstStyle/>
            <a:p>
              <a:r>
                <a:rPr lang="en-US" altLang="ko-KR" sz="1400" b="1" dirty="0">
                  <a:solidFill>
                    <a:schemeClr val="tx1"/>
                  </a:solidFill>
                  <a:latin typeface="Arial" panose="020B0604020202020204" pitchFamily="34" charset="0"/>
                  <a:cs typeface="Arial" panose="020B0604020202020204" pitchFamily="34" charset="0"/>
                </a:rPr>
                <a:t>What management systems are required?</a:t>
              </a:r>
              <a:endParaRPr lang="ko-KR" altLang="en-US" sz="1400" b="1" dirty="0">
                <a:solidFill>
                  <a:schemeClr val="tx1"/>
                </a:solidFill>
                <a:latin typeface="Arial" panose="020B0604020202020204" pitchFamily="34" charset="0"/>
                <a:cs typeface="Arial" panose="020B0604020202020204" pitchFamily="34" charset="0"/>
              </a:endParaRPr>
            </a:p>
          </p:txBody>
        </p:sp>
        <p:sp>
          <p:nvSpPr>
            <p:cNvPr id="20" name="Freeform 17"/>
            <p:cNvSpPr>
              <a:spLocks/>
            </p:cNvSpPr>
            <p:nvPr/>
          </p:nvSpPr>
          <p:spPr bwMode="auto">
            <a:xfrm rot="20257167" flipH="1" flipV="1">
              <a:off x="6597511" y="2372431"/>
              <a:ext cx="223219" cy="2587043"/>
            </a:xfrm>
            <a:custGeom>
              <a:avLst/>
              <a:gdLst>
                <a:gd name="T0" fmla="*/ 167 w 167"/>
                <a:gd name="T1" fmla="*/ 787 h 787"/>
                <a:gd name="T2" fmla="*/ 0 w 167"/>
                <a:gd name="T3" fmla="*/ 345 h 787"/>
                <a:gd name="T4" fmla="*/ 167 w 167"/>
                <a:gd name="T5" fmla="*/ 0 h 787"/>
              </a:gdLst>
              <a:ahLst/>
              <a:cxnLst>
                <a:cxn ang="0">
                  <a:pos x="T0" y="T1"/>
                </a:cxn>
                <a:cxn ang="0">
                  <a:pos x="T2" y="T3"/>
                </a:cxn>
                <a:cxn ang="0">
                  <a:pos x="T4" y="T5"/>
                </a:cxn>
              </a:cxnLst>
              <a:rect l="0" t="0" r="r" b="b"/>
              <a:pathLst>
                <a:path w="167" h="787">
                  <a:moveTo>
                    <a:pt x="167" y="787"/>
                  </a:moveTo>
                  <a:cubicBezTo>
                    <a:pt x="83" y="631"/>
                    <a:pt x="0" y="476"/>
                    <a:pt x="0" y="345"/>
                  </a:cubicBezTo>
                  <a:cubicBezTo>
                    <a:pt x="0" y="214"/>
                    <a:pt x="83" y="107"/>
                    <a:pt x="167" y="0"/>
                  </a:cubicBezTo>
                </a:path>
              </a:pathLst>
            </a:custGeom>
            <a:ln w="38100">
              <a:solidFill>
                <a:schemeClr val="bg2">
                  <a:lumMod val="50000"/>
                </a:schemeClr>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wrap="none" anchor="ctr"/>
            <a:lstStyle/>
            <a:p>
              <a:endParaRPr lang="ko-KR" altLang="en-US" sz="2000" b="1">
                <a:solidFill>
                  <a:schemeClr val="bg1"/>
                </a:solidFill>
              </a:endParaRPr>
            </a:p>
          </p:txBody>
        </p:sp>
        <p:sp>
          <p:nvSpPr>
            <p:cNvPr id="21" name="Freeform 17"/>
            <p:cNvSpPr>
              <a:spLocks/>
            </p:cNvSpPr>
            <p:nvPr/>
          </p:nvSpPr>
          <p:spPr bwMode="auto">
            <a:xfrm rot="608186" flipH="1" flipV="1">
              <a:off x="7716730" y="2573046"/>
              <a:ext cx="115214" cy="2245787"/>
            </a:xfrm>
            <a:custGeom>
              <a:avLst/>
              <a:gdLst>
                <a:gd name="T0" fmla="*/ 167 w 167"/>
                <a:gd name="T1" fmla="*/ 787 h 787"/>
                <a:gd name="T2" fmla="*/ 0 w 167"/>
                <a:gd name="T3" fmla="*/ 345 h 787"/>
                <a:gd name="T4" fmla="*/ 167 w 167"/>
                <a:gd name="T5" fmla="*/ 0 h 787"/>
              </a:gdLst>
              <a:ahLst/>
              <a:cxnLst>
                <a:cxn ang="0">
                  <a:pos x="T0" y="T1"/>
                </a:cxn>
                <a:cxn ang="0">
                  <a:pos x="T2" y="T3"/>
                </a:cxn>
                <a:cxn ang="0">
                  <a:pos x="T4" y="T5"/>
                </a:cxn>
              </a:cxnLst>
              <a:rect l="0" t="0" r="r" b="b"/>
              <a:pathLst>
                <a:path w="167" h="787">
                  <a:moveTo>
                    <a:pt x="167" y="787"/>
                  </a:moveTo>
                  <a:cubicBezTo>
                    <a:pt x="83" y="631"/>
                    <a:pt x="0" y="476"/>
                    <a:pt x="0" y="345"/>
                  </a:cubicBezTo>
                  <a:cubicBezTo>
                    <a:pt x="0" y="214"/>
                    <a:pt x="83" y="107"/>
                    <a:pt x="167" y="0"/>
                  </a:cubicBezTo>
                </a:path>
              </a:pathLst>
            </a:custGeom>
            <a:noFill/>
            <a:ln w="38100" cap="flat" cmpd="sng">
              <a:solidFill>
                <a:schemeClr val="bg2">
                  <a:lumMod val="50000"/>
                </a:schemeClr>
              </a:solidFill>
              <a:prstDash val="sysDash"/>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ko-KR" altLang="en-US" sz="2000" b="1">
                <a:solidFill>
                  <a:schemeClr val="bg1"/>
                </a:solidFill>
              </a:endParaRPr>
            </a:p>
          </p:txBody>
        </p:sp>
        <p:sp>
          <p:nvSpPr>
            <p:cNvPr id="22" name="Arc 23"/>
            <p:cNvSpPr>
              <a:spLocks/>
            </p:cNvSpPr>
            <p:nvPr/>
          </p:nvSpPr>
          <p:spPr bwMode="auto">
            <a:xfrm>
              <a:off x="2920534" y="3773648"/>
              <a:ext cx="602661" cy="193836"/>
            </a:xfrm>
            <a:custGeom>
              <a:avLst/>
              <a:gdLst>
                <a:gd name="G0" fmla="+- 111 0 0"/>
                <a:gd name="G1" fmla="+- 21600 0 0"/>
                <a:gd name="G2" fmla="+- 21600 0 0"/>
                <a:gd name="T0" fmla="*/ 0 w 21711"/>
                <a:gd name="T1" fmla="*/ 0 h 21600"/>
                <a:gd name="T2" fmla="*/ 21711 w 21711"/>
                <a:gd name="T3" fmla="*/ 21489 h 21600"/>
                <a:gd name="T4" fmla="*/ 111 w 21711"/>
                <a:gd name="T5" fmla="*/ 21600 h 21600"/>
              </a:gdLst>
              <a:ahLst/>
              <a:cxnLst>
                <a:cxn ang="0">
                  <a:pos x="T0" y="T1"/>
                </a:cxn>
                <a:cxn ang="0">
                  <a:pos x="T2" y="T3"/>
                </a:cxn>
                <a:cxn ang="0">
                  <a:pos x="T4" y="T5"/>
                </a:cxn>
              </a:cxnLst>
              <a:rect l="0" t="0" r="r" b="b"/>
              <a:pathLst>
                <a:path w="21711" h="21600" fill="none" extrusionOk="0">
                  <a:moveTo>
                    <a:pt x="0" y="0"/>
                  </a:moveTo>
                  <a:cubicBezTo>
                    <a:pt x="37" y="0"/>
                    <a:pt x="74" y="-1"/>
                    <a:pt x="111" y="0"/>
                  </a:cubicBezTo>
                  <a:cubicBezTo>
                    <a:pt x="11997" y="0"/>
                    <a:pt x="21649" y="9603"/>
                    <a:pt x="21710" y="21489"/>
                  </a:cubicBezTo>
                </a:path>
                <a:path w="21711" h="21600" stroke="0" extrusionOk="0">
                  <a:moveTo>
                    <a:pt x="0" y="0"/>
                  </a:moveTo>
                  <a:cubicBezTo>
                    <a:pt x="37" y="0"/>
                    <a:pt x="74" y="-1"/>
                    <a:pt x="111" y="0"/>
                  </a:cubicBezTo>
                  <a:cubicBezTo>
                    <a:pt x="11997" y="0"/>
                    <a:pt x="21649" y="9603"/>
                    <a:pt x="21710" y="21489"/>
                  </a:cubicBezTo>
                  <a:lnTo>
                    <a:pt x="111" y="21600"/>
                  </a:lnTo>
                  <a:close/>
                </a:path>
              </a:pathLst>
            </a:custGeom>
            <a:noFill/>
            <a:ln w="12700" cap="rnd">
              <a:solidFill>
                <a:schemeClr val="tx1"/>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3" name="Arc 23"/>
            <p:cNvSpPr>
              <a:spLocks/>
            </p:cNvSpPr>
            <p:nvPr/>
          </p:nvSpPr>
          <p:spPr bwMode="auto">
            <a:xfrm>
              <a:off x="4067767" y="4153509"/>
              <a:ext cx="602661" cy="193836"/>
            </a:xfrm>
            <a:custGeom>
              <a:avLst/>
              <a:gdLst>
                <a:gd name="G0" fmla="+- 111 0 0"/>
                <a:gd name="G1" fmla="+- 21600 0 0"/>
                <a:gd name="G2" fmla="+- 21600 0 0"/>
                <a:gd name="T0" fmla="*/ 0 w 21711"/>
                <a:gd name="T1" fmla="*/ 0 h 21600"/>
                <a:gd name="T2" fmla="*/ 21711 w 21711"/>
                <a:gd name="T3" fmla="*/ 21489 h 21600"/>
                <a:gd name="T4" fmla="*/ 111 w 21711"/>
                <a:gd name="T5" fmla="*/ 21600 h 21600"/>
              </a:gdLst>
              <a:ahLst/>
              <a:cxnLst>
                <a:cxn ang="0">
                  <a:pos x="T0" y="T1"/>
                </a:cxn>
                <a:cxn ang="0">
                  <a:pos x="T2" y="T3"/>
                </a:cxn>
                <a:cxn ang="0">
                  <a:pos x="T4" y="T5"/>
                </a:cxn>
              </a:cxnLst>
              <a:rect l="0" t="0" r="r" b="b"/>
              <a:pathLst>
                <a:path w="21711" h="21600" fill="none" extrusionOk="0">
                  <a:moveTo>
                    <a:pt x="0" y="0"/>
                  </a:moveTo>
                  <a:cubicBezTo>
                    <a:pt x="37" y="0"/>
                    <a:pt x="74" y="-1"/>
                    <a:pt x="111" y="0"/>
                  </a:cubicBezTo>
                  <a:cubicBezTo>
                    <a:pt x="11997" y="0"/>
                    <a:pt x="21649" y="9603"/>
                    <a:pt x="21710" y="21489"/>
                  </a:cubicBezTo>
                </a:path>
                <a:path w="21711" h="21600" stroke="0" extrusionOk="0">
                  <a:moveTo>
                    <a:pt x="0" y="0"/>
                  </a:moveTo>
                  <a:cubicBezTo>
                    <a:pt x="37" y="0"/>
                    <a:pt x="74" y="-1"/>
                    <a:pt x="111" y="0"/>
                  </a:cubicBezTo>
                  <a:cubicBezTo>
                    <a:pt x="11997" y="0"/>
                    <a:pt x="21649" y="9603"/>
                    <a:pt x="21710" y="21489"/>
                  </a:cubicBezTo>
                  <a:lnTo>
                    <a:pt x="111" y="21600"/>
                  </a:lnTo>
                  <a:close/>
                </a:path>
              </a:pathLst>
            </a:custGeom>
            <a:noFill/>
            <a:ln w="12700" cap="rnd">
              <a:solidFill>
                <a:schemeClr val="tx1"/>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4" name="Arc 23"/>
            <p:cNvSpPr>
              <a:spLocks/>
            </p:cNvSpPr>
            <p:nvPr/>
          </p:nvSpPr>
          <p:spPr bwMode="auto">
            <a:xfrm>
              <a:off x="5193896" y="4596857"/>
              <a:ext cx="602661" cy="193836"/>
            </a:xfrm>
            <a:custGeom>
              <a:avLst/>
              <a:gdLst>
                <a:gd name="G0" fmla="+- 111 0 0"/>
                <a:gd name="G1" fmla="+- 21600 0 0"/>
                <a:gd name="G2" fmla="+- 21600 0 0"/>
                <a:gd name="T0" fmla="*/ 0 w 21711"/>
                <a:gd name="T1" fmla="*/ 0 h 21600"/>
                <a:gd name="T2" fmla="*/ 21711 w 21711"/>
                <a:gd name="T3" fmla="*/ 21489 h 21600"/>
                <a:gd name="T4" fmla="*/ 111 w 21711"/>
                <a:gd name="T5" fmla="*/ 21600 h 21600"/>
              </a:gdLst>
              <a:ahLst/>
              <a:cxnLst>
                <a:cxn ang="0">
                  <a:pos x="T0" y="T1"/>
                </a:cxn>
                <a:cxn ang="0">
                  <a:pos x="T2" y="T3"/>
                </a:cxn>
                <a:cxn ang="0">
                  <a:pos x="T4" y="T5"/>
                </a:cxn>
              </a:cxnLst>
              <a:rect l="0" t="0" r="r" b="b"/>
              <a:pathLst>
                <a:path w="21711" h="21600" fill="none" extrusionOk="0">
                  <a:moveTo>
                    <a:pt x="0" y="0"/>
                  </a:moveTo>
                  <a:cubicBezTo>
                    <a:pt x="37" y="0"/>
                    <a:pt x="74" y="-1"/>
                    <a:pt x="111" y="0"/>
                  </a:cubicBezTo>
                  <a:cubicBezTo>
                    <a:pt x="11997" y="0"/>
                    <a:pt x="21649" y="9603"/>
                    <a:pt x="21710" y="21489"/>
                  </a:cubicBezTo>
                </a:path>
                <a:path w="21711" h="21600" stroke="0" extrusionOk="0">
                  <a:moveTo>
                    <a:pt x="0" y="0"/>
                  </a:moveTo>
                  <a:cubicBezTo>
                    <a:pt x="37" y="0"/>
                    <a:pt x="74" y="-1"/>
                    <a:pt x="111" y="0"/>
                  </a:cubicBezTo>
                  <a:cubicBezTo>
                    <a:pt x="11997" y="0"/>
                    <a:pt x="21649" y="9603"/>
                    <a:pt x="21710" y="21489"/>
                  </a:cubicBezTo>
                  <a:lnTo>
                    <a:pt x="111" y="21600"/>
                  </a:lnTo>
                  <a:close/>
                </a:path>
              </a:pathLst>
            </a:custGeom>
            <a:noFill/>
            <a:ln w="12700" cap="rnd">
              <a:solidFill>
                <a:schemeClr val="tx1"/>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5" name="Arc 23"/>
            <p:cNvSpPr>
              <a:spLocks/>
            </p:cNvSpPr>
            <p:nvPr/>
          </p:nvSpPr>
          <p:spPr bwMode="auto">
            <a:xfrm>
              <a:off x="6617700" y="5011870"/>
              <a:ext cx="602661" cy="193836"/>
            </a:xfrm>
            <a:custGeom>
              <a:avLst/>
              <a:gdLst>
                <a:gd name="G0" fmla="+- 111 0 0"/>
                <a:gd name="G1" fmla="+- 21600 0 0"/>
                <a:gd name="G2" fmla="+- 21600 0 0"/>
                <a:gd name="T0" fmla="*/ 0 w 21711"/>
                <a:gd name="T1" fmla="*/ 0 h 21600"/>
                <a:gd name="T2" fmla="*/ 21711 w 21711"/>
                <a:gd name="T3" fmla="*/ 21489 h 21600"/>
                <a:gd name="T4" fmla="*/ 111 w 21711"/>
                <a:gd name="T5" fmla="*/ 21600 h 21600"/>
              </a:gdLst>
              <a:ahLst/>
              <a:cxnLst>
                <a:cxn ang="0">
                  <a:pos x="T0" y="T1"/>
                </a:cxn>
                <a:cxn ang="0">
                  <a:pos x="T2" y="T3"/>
                </a:cxn>
                <a:cxn ang="0">
                  <a:pos x="T4" y="T5"/>
                </a:cxn>
              </a:cxnLst>
              <a:rect l="0" t="0" r="r" b="b"/>
              <a:pathLst>
                <a:path w="21711" h="21600" fill="none" extrusionOk="0">
                  <a:moveTo>
                    <a:pt x="0" y="0"/>
                  </a:moveTo>
                  <a:cubicBezTo>
                    <a:pt x="37" y="0"/>
                    <a:pt x="74" y="-1"/>
                    <a:pt x="111" y="0"/>
                  </a:cubicBezTo>
                  <a:cubicBezTo>
                    <a:pt x="11997" y="0"/>
                    <a:pt x="21649" y="9603"/>
                    <a:pt x="21710" y="21489"/>
                  </a:cubicBezTo>
                </a:path>
                <a:path w="21711" h="21600" stroke="0" extrusionOk="0">
                  <a:moveTo>
                    <a:pt x="0" y="0"/>
                  </a:moveTo>
                  <a:cubicBezTo>
                    <a:pt x="37" y="0"/>
                    <a:pt x="74" y="-1"/>
                    <a:pt x="111" y="0"/>
                  </a:cubicBezTo>
                  <a:cubicBezTo>
                    <a:pt x="11997" y="0"/>
                    <a:pt x="21649" y="9603"/>
                    <a:pt x="21710" y="21489"/>
                  </a:cubicBezTo>
                  <a:lnTo>
                    <a:pt x="111" y="21600"/>
                  </a:lnTo>
                  <a:close/>
                </a:path>
              </a:pathLst>
            </a:custGeom>
            <a:noFill/>
            <a:ln w="12700" cap="rnd">
              <a:solidFill>
                <a:schemeClr val="tx1"/>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6" name="Arc 15"/>
            <p:cNvSpPr>
              <a:spLocks/>
            </p:cNvSpPr>
            <p:nvPr/>
          </p:nvSpPr>
          <p:spPr bwMode="auto">
            <a:xfrm rot="2609868" flipH="1">
              <a:off x="2666361" y="2467769"/>
              <a:ext cx="443467" cy="1030255"/>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57150" cap="rnd">
              <a:solidFill>
                <a:srgbClr val="0000FF"/>
              </a:solidFill>
              <a:prstDash val="sysDash"/>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7" name="Arc 15"/>
            <p:cNvSpPr>
              <a:spLocks/>
            </p:cNvSpPr>
            <p:nvPr/>
          </p:nvSpPr>
          <p:spPr bwMode="auto">
            <a:xfrm rot="4713680">
              <a:off x="6304582" y="5325032"/>
              <a:ext cx="510411" cy="483499"/>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8" name="Arc 15"/>
            <p:cNvSpPr>
              <a:spLocks/>
            </p:cNvSpPr>
            <p:nvPr/>
          </p:nvSpPr>
          <p:spPr bwMode="auto">
            <a:xfrm rot="4713680">
              <a:off x="4702782" y="4750106"/>
              <a:ext cx="510411" cy="483499"/>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29" name="Arc 15"/>
            <p:cNvSpPr>
              <a:spLocks/>
            </p:cNvSpPr>
            <p:nvPr/>
          </p:nvSpPr>
          <p:spPr bwMode="auto">
            <a:xfrm rot="4713680">
              <a:off x="3626454" y="4364451"/>
              <a:ext cx="510411" cy="483499"/>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30" name="Arc 15"/>
            <p:cNvSpPr>
              <a:spLocks/>
            </p:cNvSpPr>
            <p:nvPr/>
          </p:nvSpPr>
          <p:spPr bwMode="auto">
            <a:xfrm rot="4713680">
              <a:off x="2426982" y="3889839"/>
              <a:ext cx="519808" cy="591607"/>
            </a:xfrm>
            <a:custGeom>
              <a:avLst/>
              <a:gdLst>
                <a:gd name="G0" fmla="+- 0 0 0"/>
                <a:gd name="G1" fmla="+- 32 0 0"/>
                <a:gd name="G2" fmla="+- 21600 0 0"/>
                <a:gd name="T0" fmla="*/ 21600 w 21600"/>
                <a:gd name="T1" fmla="*/ 0 h 21369"/>
                <a:gd name="T2" fmla="*/ 3359 w 21600"/>
                <a:gd name="T3" fmla="*/ 21369 h 21369"/>
                <a:gd name="T4" fmla="*/ 0 w 21600"/>
                <a:gd name="T5" fmla="*/ 32 h 21369"/>
              </a:gdLst>
              <a:ahLst/>
              <a:cxnLst>
                <a:cxn ang="0">
                  <a:pos x="T0" y="T1"/>
                </a:cxn>
                <a:cxn ang="0">
                  <a:pos x="T2" y="T3"/>
                </a:cxn>
                <a:cxn ang="0">
                  <a:pos x="T4" y="T5"/>
                </a:cxn>
              </a:cxnLst>
              <a:rect l="0" t="0" r="r" b="b"/>
              <a:pathLst>
                <a:path w="21600" h="21369" fill="none" extrusionOk="0">
                  <a:moveTo>
                    <a:pt x="21599" y="0"/>
                  </a:moveTo>
                  <a:cubicBezTo>
                    <a:pt x="21599" y="10"/>
                    <a:pt x="21600" y="21"/>
                    <a:pt x="21600" y="32"/>
                  </a:cubicBezTo>
                  <a:cubicBezTo>
                    <a:pt x="21600" y="10664"/>
                    <a:pt x="13862" y="19715"/>
                    <a:pt x="3359" y="21369"/>
                  </a:cubicBezTo>
                </a:path>
                <a:path w="21600" h="21369" stroke="0" extrusionOk="0">
                  <a:moveTo>
                    <a:pt x="21599" y="0"/>
                  </a:moveTo>
                  <a:cubicBezTo>
                    <a:pt x="21599" y="10"/>
                    <a:pt x="21600" y="21"/>
                    <a:pt x="21600" y="32"/>
                  </a:cubicBezTo>
                  <a:cubicBezTo>
                    <a:pt x="21600" y="10664"/>
                    <a:pt x="13862" y="19715"/>
                    <a:pt x="3359" y="21369"/>
                  </a:cubicBezTo>
                  <a:lnTo>
                    <a:pt x="0" y="32"/>
                  </a:lnTo>
                  <a:close/>
                </a:path>
              </a:pathLst>
            </a:custGeom>
            <a:noFill/>
            <a:ln w="12700" cap="rnd">
              <a:solidFill>
                <a:srgbClr val="000000"/>
              </a:solidFill>
              <a:prstDash val="sysDash"/>
              <a:round/>
              <a:headEnd type="none" w="med" len="me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ko-KR" altLang="en-US" sz="2000" b="1">
                <a:solidFill>
                  <a:schemeClr val="bg1"/>
                </a:solidFill>
              </a:endParaRPr>
            </a:p>
          </p:txBody>
        </p:sp>
        <p:sp>
          <p:nvSpPr>
            <p:cNvPr id="32" name="타원 109"/>
            <p:cNvSpPr/>
            <p:nvPr/>
          </p:nvSpPr>
          <p:spPr>
            <a:xfrm>
              <a:off x="6703211" y="4830682"/>
              <a:ext cx="1756013" cy="1447965"/>
            </a:xfrm>
            <a:prstGeom prst="ellipse">
              <a:avLst/>
            </a:prstGeom>
            <a:noFill/>
            <a:ln w="38100">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00" b="1">
                <a:solidFill>
                  <a:schemeClr val="bg1"/>
                </a:solidFill>
              </a:endParaRPr>
            </a:p>
          </p:txBody>
        </p:sp>
        <p:sp>
          <p:nvSpPr>
            <p:cNvPr id="33" name="타원 112"/>
            <p:cNvSpPr/>
            <p:nvPr/>
          </p:nvSpPr>
          <p:spPr>
            <a:xfrm rot="957874">
              <a:off x="1643559" y="3734754"/>
              <a:ext cx="5158511" cy="1613100"/>
            </a:xfrm>
            <a:prstGeom prst="ellipse">
              <a:avLst/>
            </a:prstGeom>
            <a:noFill/>
            <a:ln w="57150">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000" b="1">
                <a:solidFill>
                  <a:schemeClr val="bg1"/>
                </a:solidFill>
              </a:endParaRPr>
            </a:p>
          </p:txBody>
        </p:sp>
      </p:grpSp>
      <p:sp>
        <p:nvSpPr>
          <p:cNvPr id="35" name="TextBox 34"/>
          <p:cNvSpPr txBox="1"/>
          <p:nvPr/>
        </p:nvSpPr>
        <p:spPr>
          <a:xfrm>
            <a:off x="416258" y="527375"/>
            <a:ext cx="2074245" cy="406989"/>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4 &amp; 5</a:t>
            </a:r>
          </a:p>
        </p:txBody>
      </p:sp>
      <p:sp>
        <p:nvSpPr>
          <p:cNvPr id="36" name="TextBox 35"/>
          <p:cNvSpPr txBox="1"/>
          <p:nvPr/>
        </p:nvSpPr>
        <p:spPr>
          <a:xfrm>
            <a:off x="2740965" y="527193"/>
            <a:ext cx="2074245" cy="406989"/>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6, 7, &amp; 8</a:t>
            </a:r>
          </a:p>
        </p:txBody>
      </p:sp>
      <p:sp>
        <p:nvSpPr>
          <p:cNvPr id="37" name="TextBox 36"/>
          <p:cNvSpPr txBox="1"/>
          <p:nvPr/>
        </p:nvSpPr>
        <p:spPr>
          <a:xfrm>
            <a:off x="5144093" y="536705"/>
            <a:ext cx="2074245" cy="406989"/>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9 &amp; 10</a:t>
            </a:r>
          </a:p>
        </p:txBody>
      </p:sp>
      <p:sp>
        <p:nvSpPr>
          <p:cNvPr id="38" name="TextBox 37"/>
          <p:cNvSpPr txBox="1"/>
          <p:nvPr/>
        </p:nvSpPr>
        <p:spPr>
          <a:xfrm>
            <a:off x="7718703" y="539024"/>
            <a:ext cx="2074245" cy="406989"/>
          </a:xfrm>
          <a:prstGeom prst="rect">
            <a:avLst/>
          </a:prstGeom>
          <a:noFill/>
        </p:spPr>
        <p:txBody>
          <a:bodyPr wrap="square" rtlCol="0">
            <a:spAutoFit/>
          </a:bodyPr>
          <a:lstStyle/>
          <a:p>
            <a:pPr algn="ctr"/>
            <a:r>
              <a:rPr lang="en-US" sz="2000" b="1" dirty="0">
                <a:solidFill>
                  <a:schemeClr val="bg1"/>
                </a:solidFill>
                <a:latin typeface="Arial" panose="020B0604020202020204" pitchFamily="34" charset="0"/>
                <a:cs typeface="Arial" panose="020B0604020202020204" pitchFamily="34" charset="0"/>
              </a:rPr>
              <a:t>Ch. 11</a:t>
            </a:r>
          </a:p>
        </p:txBody>
      </p:sp>
    </p:spTree>
    <p:extLst>
      <p:ext uri="{BB962C8B-B14F-4D97-AF65-F5344CB8AC3E}">
        <p14:creationId xmlns:p14="http://schemas.microsoft.com/office/powerpoint/2010/main" val="1896463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Strategy Hierarchy</a:t>
            </a:r>
          </a:p>
        </p:txBody>
      </p:sp>
      <p:sp>
        <p:nvSpPr>
          <p:cNvPr id="5" name="모서리가 둥근 직사각형 2"/>
          <p:cNvSpPr/>
          <p:nvPr/>
        </p:nvSpPr>
        <p:spPr>
          <a:xfrm>
            <a:off x="909912" y="2632484"/>
            <a:ext cx="4830847" cy="360000"/>
          </a:xfrm>
          <a:prstGeom prst="roundRect">
            <a:avLst/>
          </a:prstGeom>
          <a:solidFill>
            <a:srgbClr val="FFFF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latin typeface="Arial" panose="020B0604020202020204" pitchFamily="34" charset="0"/>
                <a:cs typeface="Arial" panose="020B0604020202020204" pitchFamily="34" charset="0"/>
              </a:rPr>
              <a:t>Mission</a:t>
            </a:r>
            <a:endParaRPr lang="ko-KR" altLang="en-US" b="1" dirty="0">
              <a:latin typeface="Arial" panose="020B0604020202020204" pitchFamily="34" charset="0"/>
              <a:cs typeface="Arial" panose="020B0604020202020204" pitchFamily="34" charset="0"/>
            </a:endParaRPr>
          </a:p>
        </p:txBody>
      </p:sp>
      <p:sp>
        <p:nvSpPr>
          <p:cNvPr id="6" name="모서리가 둥근 직사각형 41"/>
          <p:cNvSpPr/>
          <p:nvPr/>
        </p:nvSpPr>
        <p:spPr>
          <a:xfrm>
            <a:off x="915238" y="3350341"/>
            <a:ext cx="4830847" cy="360000"/>
          </a:xfrm>
          <a:prstGeom prst="roundRect">
            <a:avLst/>
          </a:prstGeom>
          <a:solidFill>
            <a:schemeClr val="accent5">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solidFill>
                  <a:schemeClr val="bg1"/>
                </a:solidFill>
                <a:latin typeface="Arial" panose="020B0604020202020204" pitchFamily="34" charset="0"/>
                <a:cs typeface="Arial" panose="020B0604020202020204" pitchFamily="34" charset="0"/>
              </a:rPr>
              <a:t>Vision</a:t>
            </a:r>
            <a:endParaRPr lang="ko-KR" altLang="en-US" b="1" dirty="0">
              <a:solidFill>
                <a:schemeClr val="bg1"/>
              </a:solidFill>
              <a:latin typeface="Arial" panose="020B0604020202020204" pitchFamily="34" charset="0"/>
              <a:cs typeface="Arial" panose="020B0604020202020204" pitchFamily="34" charset="0"/>
            </a:endParaRPr>
          </a:p>
        </p:txBody>
      </p:sp>
      <p:sp>
        <p:nvSpPr>
          <p:cNvPr id="7" name="모서리가 둥근 직사각형 53"/>
          <p:cNvSpPr/>
          <p:nvPr/>
        </p:nvSpPr>
        <p:spPr>
          <a:xfrm>
            <a:off x="909912" y="4068198"/>
            <a:ext cx="4830847" cy="360000"/>
          </a:xfrm>
          <a:prstGeom prst="roundRect">
            <a:avLst/>
          </a:prstGeom>
          <a:solidFill>
            <a:schemeClr val="bg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latin typeface="Arial" panose="020B0604020202020204" pitchFamily="34" charset="0"/>
                <a:cs typeface="Arial" panose="020B0604020202020204" pitchFamily="34" charset="0"/>
              </a:rPr>
              <a:t>Financial Objectives</a:t>
            </a:r>
            <a:endParaRPr lang="ko-KR" altLang="en-US" b="1" dirty="0">
              <a:latin typeface="Arial" panose="020B0604020202020204" pitchFamily="34" charset="0"/>
              <a:cs typeface="Arial" panose="020B0604020202020204" pitchFamily="34" charset="0"/>
            </a:endParaRPr>
          </a:p>
        </p:txBody>
      </p:sp>
      <p:sp>
        <p:nvSpPr>
          <p:cNvPr id="8" name="모서리가 둥근 직사각형 57"/>
          <p:cNvSpPr/>
          <p:nvPr/>
        </p:nvSpPr>
        <p:spPr>
          <a:xfrm>
            <a:off x="915238" y="4786055"/>
            <a:ext cx="4830847" cy="360000"/>
          </a:xfrm>
          <a:prstGeom prst="roundRect">
            <a:avLst/>
          </a:prstGeom>
          <a:solidFill>
            <a:schemeClr val="bg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latin typeface="Arial" panose="020B0604020202020204" pitchFamily="34" charset="0"/>
                <a:cs typeface="Arial" panose="020B0604020202020204" pitchFamily="34" charset="0"/>
              </a:rPr>
              <a:t>Corporate Strategy</a:t>
            </a:r>
            <a:endParaRPr lang="ko-KR" altLang="en-US" b="1" dirty="0">
              <a:latin typeface="Arial" panose="020B0604020202020204" pitchFamily="34" charset="0"/>
              <a:cs typeface="Arial" panose="020B0604020202020204" pitchFamily="34" charset="0"/>
            </a:endParaRPr>
          </a:p>
        </p:txBody>
      </p:sp>
      <p:sp>
        <p:nvSpPr>
          <p:cNvPr id="9" name="모서리가 둥근 직사각형 58"/>
          <p:cNvSpPr/>
          <p:nvPr/>
        </p:nvSpPr>
        <p:spPr>
          <a:xfrm>
            <a:off x="910706" y="5503912"/>
            <a:ext cx="4830847" cy="360000"/>
          </a:xfrm>
          <a:prstGeom prst="roundRect">
            <a:avLst/>
          </a:prstGeom>
          <a:solidFill>
            <a:schemeClr val="bg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latin typeface="Arial" panose="020B0604020202020204" pitchFamily="34" charset="0"/>
                <a:cs typeface="Arial" panose="020B0604020202020204" pitchFamily="34" charset="0"/>
              </a:rPr>
              <a:t>Competitive (Business) Strategy</a:t>
            </a:r>
            <a:endParaRPr lang="ko-KR" altLang="en-US" b="1" dirty="0">
              <a:latin typeface="Arial" panose="020B0604020202020204" pitchFamily="34" charset="0"/>
              <a:cs typeface="Arial" panose="020B0604020202020204" pitchFamily="34" charset="0"/>
            </a:endParaRPr>
          </a:p>
        </p:txBody>
      </p:sp>
      <p:sp>
        <p:nvSpPr>
          <p:cNvPr id="10" name="모서리가 둥근 직사각형 60"/>
          <p:cNvSpPr/>
          <p:nvPr/>
        </p:nvSpPr>
        <p:spPr>
          <a:xfrm>
            <a:off x="916032" y="6221767"/>
            <a:ext cx="4830847" cy="360000"/>
          </a:xfrm>
          <a:prstGeom prst="roundRect">
            <a:avLst/>
          </a:prstGeom>
          <a:solidFill>
            <a:schemeClr val="bg2">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dk1"/>
          </a:lnRef>
          <a:fillRef idx="2">
            <a:schemeClr val="dk1"/>
          </a:fillRef>
          <a:effectRef idx="1">
            <a:schemeClr val="dk1"/>
          </a:effectRef>
          <a:fontRef idx="minor">
            <a:schemeClr val="dk1"/>
          </a:fontRef>
        </p:style>
        <p:txBody>
          <a:bodyPr rtlCol="0" anchor="ctr"/>
          <a:lstStyle/>
          <a:p>
            <a:pPr algn="ctr"/>
            <a:r>
              <a:rPr lang="en-US" altLang="ko-KR" b="1" dirty="0">
                <a:latin typeface="Arial" panose="020B0604020202020204" pitchFamily="34" charset="0"/>
                <a:cs typeface="Arial" panose="020B0604020202020204" pitchFamily="34" charset="0"/>
              </a:rPr>
              <a:t>Functional Strategy</a:t>
            </a:r>
            <a:endParaRPr lang="ko-KR" altLang="en-US" b="1" dirty="0">
              <a:latin typeface="Arial" panose="020B0604020202020204" pitchFamily="34" charset="0"/>
              <a:cs typeface="Arial" panose="020B0604020202020204" pitchFamily="34" charset="0"/>
            </a:endParaRPr>
          </a:p>
        </p:txBody>
      </p:sp>
      <p:sp>
        <p:nvSpPr>
          <p:cNvPr id="11" name="아래쪽 화살표 3"/>
          <p:cNvSpPr/>
          <p:nvPr/>
        </p:nvSpPr>
        <p:spPr>
          <a:xfrm>
            <a:off x="3191633" y="3063391"/>
            <a:ext cx="267403" cy="208344"/>
          </a:xfrm>
          <a:prstGeom prst="downArrow">
            <a:avLst/>
          </a:prstGeom>
          <a:solidFill>
            <a:schemeClr val="bg1"/>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ko-KR" altLang="en-US"/>
          </a:p>
        </p:txBody>
      </p:sp>
      <p:sp>
        <p:nvSpPr>
          <p:cNvPr id="12" name="아래쪽 화살표 61"/>
          <p:cNvSpPr/>
          <p:nvPr/>
        </p:nvSpPr>
        <p:spPr>
          <a:xfrm>
            <a:off x="3191632" y="3776642"/>
            <a:ext cx="267403" cy="208344"/>
          </a:xfrm>
          <a:prstGeom prst="downArrow">
            <a:avLst/>
          </a:prstGeom>
          <a:solidFill>
            <a:schemeClr val="bg1"/>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ko-KR" altLang="en-US"/>
          </a:p>
        </p:txBody>
      </p:sp>
      <p:sp>
        <p:nvSpPr>
          <p:cNvPr id="13" name="아래쪽 화살표 62"/>
          <p:cNvSpPr/>
          <p:nvPr/>
        </p:nvSpPr>
        <p:spPr>
          <a:xfrm>
            <a:off x="3186048" y="4517558"/>
            <a:ext cx="267403" cy="208344"/>
          </a:xfrm>
          <a:prstGeom prst="downArrow">
            <a:avLst/>
          </a:prstGeom>
          <a:solidFill>
            <a:schemeClr val="bg1"/>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ko-KR" altLang="en-US"/>
          </a:p>
        </p:txBody>
      </p:sp>
      <p:sp>
        <p:nvSpPr>
          <p:cNvPr id="14" name="아래쪽 화살표 63"/>
          <p:cNvSpPr/>
          <p:nvPr/>
        </p:nvSpPr>
        <p:spPr>
          <a:xfrm>
            <a:off x="3197623" y="5212096"/>
            <a:ext cx="267403" cy="208344"/>
          </a:xfrm>
          <a:prstGeom prst="downArrow">
            <a:avLst/>
          </a:prstGeom>
          <a:solidFill>
            <a:schemeClr val="bg1"/>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ko-KR" altLang="en-US"/>
          </a:p>
        </p:txBody>
      </p:sp>
      <p:sp>
        <p:nvSpPr>
          <p:cNvPr id="15" name="아래쪽 화살표 64"/>
          <p:cNvSpPr/>
          <p:nvPr/>
        </p:nvSpPr>
        <p:spPr>
          <a:xfrm>
            <a:off x="3197621" y="5941108"/>
            <a:ext cx="267403" cy="208344"/>
          </a:xfrm>
          <a:prstGeom prst="downArrow">
            <a:avLst/>
          </a:prstGeom>
          <a:solidFill>
            <a:schemeClr val="bg1"/>
          </a:solidFill>
        </p:spPr>
        <p:style>
          <a:lnRef idx="1">
            <a:schemeClr val="accent5"/>
          </a:lnRef>
          <a:fillRef idx="3">
            <a:schemeClr val="accent5"/>
          </a:fillRef>
          <a:effectRef idx="2">
            <a:schemeClr val="accent5"/>
          </a:effectRef>
          <a:fontRef idx="minor">
            <a:schemeClr val="lt1"/>
          </a:fontRef>
        </p:style>
        <p:txBody>
          <a:bodyPr rtlCol="0" anchor="ctr"/>
          <a:lstStyle/>
          <a:p>
            <a:pPr algn="ctr"/>
            <a:endParaRPr lang="ko-KR" altLang="en-US"/>
          </a:p>
        </p:txBody>
      </p:sp>
      <p:sp>
        <p:nvSpPr>
          <p:cNvPr id="3" name="Rounded Rectangular Callout 2"/>
          <p:cNvSpPr/>
          <p:nvPr/>
        </p:nvSpPr>
        <p:spPr>
          <a:xfrm>
            <a:off x="6132513" y="2261886"/>
            <a:ext cx="6023609" cy="1373751"/>
          </a:xfrm>
          <a:prstGeom prst="wedgeRoundRectCallout">
            <a:avLst>
              <a:gd name="adj1" fmla="val -56019"/>
              <a:gd name="adj2" fmla="val -8559"/>
              <a:gd name="adj3" fmla="val 16667"/>
            </a:avLst>
          </a:prstGeom>
          <a:solidFill>
            <a:srgbClr val="FFFF00"/>
          </a:solidFill>
        </p:spPr>
        <p:txBody>
          <a:bodyPr rot="0" spcFirstLastPara="0" vertOverflow="overflow" horzOverflow="overflow" vert="horz" wrap="none" lIns="91440" tIns="45720" rIns="91440" bIns="45720" numCol="1" spcCol="0" rtlCol="0" fromWordArt="0" anchor="ctr" anchorCtr="1" forceAA="0" compatLnSpc="1">
            <a:prstTxWarp prst="textNoShape">
              <a:avLst/>
            </a:prstTxWarp>
            <a:noAutofit/>
          </a:bodyPr>
          <a:lstStyle/>
          <a:p>
            <a:pPr marL="342900" indent="-342900">
              <a:buFont typeface="Wingdings" panose="05000000000000000000" pitchFamily="2" charset="2"/>
              <a:buChar char="§"/>
            </a:pPr>
            <a:r>
              <a:rPr lang="en-US" altLang="ko-KR" sz="2000" b="1" dirty="0">
                <a:solidFill>
                  <a:schemeClr val="bg1"/>
                </a:solidFill>
                <a:latin typeface="Arial" panose="020B0604020202020204" pitchFamily="34" charset="0"/>
                <a:cs typeface="Arial" panose="020B0604020202020204" pitchFamily="34" charset="0"/>
              </a:rPr>
              <a:t>The core reason why the company exists</a:t>
            </a:r>
          </a:p>
          <a:p>
            <a:pPr marL="342900" indent="-342900">
              <a:buFont typeface="Wingdings" panose="05000000000000000000" pitchFamily="2" charset="2"/>
              <a:buChar char="§"/>
            </a:pPr>
            <a:endParaRPr lang="en-US" altLang="ko-KR" sz="2000" b="1" dirty="0">
              <a:solidFill>
                <a:schemeClr val="bg1"/>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
            </a:pPr>
            <a:r>
              <a:rPr lang="en-US" sz="2000" b="1" dirty="0">
                <a:solidFill>
                  <a:schemeClr val="bg1"/>
                </a:solidFill>
                <a:latin typeface="Arial" panose="020B0604020202020204" pitchFamily="34" charset="0"/>
                <a:cs typeface="Arial" panose="020B0604020202020204" pitchFamily="34" charset="0"/>
              </a:rPr>
              <a:t>The central value or objective that remains </a:t>
            </a:r>
            <a:br>
              <a:rPr lang="en-US" sz="2000" b="1" dirty="0">
                <a:solidFill>
                  <a:schemeClr val="bg1"/>
                </a:solidFill>
                <a:latin typeface="Arial" panose="020B0604020202020204" pitchFamily="34" charset="0"/>
                <a:cs typeface="Arial" panose="020B0604020202020204" pitchFamily="34" charset="0"/>
              </a:rPr>
            </a:br>
            <a:r>
              <a:rPr lang="en-US" sz="2000" b="1" dirty="0">
                <a:solidFill>
                  <a:schemeClr val="bg1"/>
                </a:solidFill>
                <a:latin typeface="Arial" panose="020B0604020202020204" pitchFamily="34" charset="0"/>
                <a:cs typeface="Arial" panose="020B0604020202020204" pitchFamily="34" charset="0"/>
              </a:rPr>
              <a:t>the same no matter what business is pursued</a:t>
            </a:r>
          </a:p>
        </p:txBody>
      </p:sp>
      <p:grpSp>
        <p:nvGrpSpPr>
          <p:cNvPr id="23" name="Group 22"/>
          <p:cNvGrpSpPr/>
          <p:nvPr/>
        </p:nvGrpSpPr>
        <p:grpSpPr>
          <a:xfrm>
            <a:off x="2455106" y="2470356"/>
            <a:ext cx="7578820" cy="3075809"/>
            <a:chOff x="2455106" y="2470356"/>
            <a:chExt cx="7578820" cy="3075809"/>
          </a:xfrm>
        </p:grpSpPr>
        <p:sp>
          <p:nvSpPr>
            <p:cNvPr id="18" name="Oval 17"/>
            <p:cNvSpPr/>
            <p:nvPr/>
          </p:nvSpPr>
          <p:spPr>
            <a:xfrm>
              <a:off x="2455106" y="2470356"/>
              <a:ext cx="1762564" cy="1508482"/>
            </a:xfrm>
            <a:prstGeom prst="ellipse">
              <a:avLst/>
            </a:prstGeom>
            <a:noFill/>
            <a:ln w="57150">
              <a:solidFill>
                <a:srgbClr val="0000CC"/>
              </a:solidFill>
              <a:prstDash val="sysDash"/>
            </a:ln>
          </p:spPr>
          <p:txBody>
            <a:bodyPr rot="0" spcFirstLastPara="0" vertOverflow="overflow" horzOverflow="overflow" vert="horz" wrap="none" lIns="91440" tIns="45720" rIns="91440" bIns="45720" numCol="1" spcCol="0" rtlCol="0" fromWordArt="0" anchor="ctr" anchorCtr="1" forceAA="0" compatLnSpc="1">
              <a:prstTxWarp prst="textNoShape">
                <a:avLst/>
              </a:prstTxWarp>
              <a:noAutofit/>
            </a:bodyPr>
            <a:lstStyle/>
            <a:p>
              <a:pPr algn="ctr"/>
              <a:endParaRPr lang="en-US" sz="2000">
                <a:solidFill>
                  <a:schemeClr val="bg1"/>
                </a:solidFill>
                <a:latin typeface="Arial" panose="020B0604020202020204" pitchFamily="34" charset="0"/>
                <a:cs typeface="Arial" panose="020B0604020202020204" pitchFamily="34" charset="0"/>
              </a:endParaRPr>
            </a:p>
          </p:txBody>
        </p:sp>
        <p:sp>
          <p:nvSpPr>
            <p:cNvPr id="19" name="TextBox 18"/>
            <p:cNvSpPr txBox="1"/>
            <p:nvPr/>
          </p:nvSpPr>
          <p:spPr>
            <a:xfrm>
              <a:off x="6776376" y="5146055"/>
              <a:ext cx="3257550" cy="400110"/>
            </a:xfrm>
            <a:prstGeom prst="rect">
              <a:avLst/>
            </a:prstGeom>
            <a:noFill/>
          </p:spPr>
          <p:txBody>
            <a:bodyPr wrap="square" rtlCol="0">
              <a:spAutoFit/>
            </a:bodyPr>
            <a:lstStyle/>
            <a:p>
              <a:r>
                <a:rPr lang="en-US" sz="2000" dirty="0">
                  <a:solidFill>
                    <a:srgbClr val="0000CC"/>
                  </a:solidFill>
                  <a:latin typeface="Arial" panose="020B0604020202020204" pitchFamily="34" charset="0"/>
                  <a:cs typeface="Arial" panose="020B0604020202020204" pitchFamily="34" charset="0"/>
                </a:rPr>
                <a:t>Do not change frequently</a:t>
              </a:r>
            </a:p>
          </p:txBody>
        </p:sp>
        <p:cxnSp>
          <p:nvCxnSpPr>
            <p:cNvPr id="21" name="Straight Arrow Connector 20"/>
            <p:cNvCxnSpPr>
              <a:endCxn id="19" idx="1"/>
            </p:cNvCxnSpPr>
            <p:nvPr/>
          </p:nvCxnSpPr>
          <p:spPr>
            <a:xfrm>
              <a:off x="4257881" y="3168402"/>
              <a:ext cx="2518495" cy="2177708"/>
            </a:xfrm>
            <a:prstGeom prst="straightConnector1">
              <a:avLst/>
            </a:prstGeom>
            <a:ln w="38100">
              <a:solidFill>
                <a:srgbClr val="0000CC"/>
              </a:solidFill>
              <a:prstDash val="sysDash"/>
              <a:tailEnd type="triangle"/>
            </a:ln>
          </p:spPr>
          <p:style>
            <a:lnRef idx="1">
              <a:schemeClr val="accent1"/>
            </a:lnRef>
            <a:fillRef idx="0">
              <a:schemeClr val="accent1"/>
            </a:fillRef>
            <a:effectRef idx="0">
              <a:schemeClr val="accent1"/>
            </a:effectRef>
            <a:fontRef idx="minor">
              <a:schemeClr val="tx1"/>
            </a:fontRef>
          </p:style>
        </p:cxnSp>
      </p:grpSp>
      <p:sp>
        <p:nvSpPr>
          <p:cNvPr id="26" name="Rounded Rectangular Callout 25"/>
          <p:cNvSpPr/>
          <p:nvPr/>
        </p:nvSpPr>
        <p:spPr>
          <a:xfrm>
            <a:off x="6123427" y="3732307"/>
            <a:ext cx="6032695" cy="633814"/>
          </a:xfrm>
          <a:prstGeom prst="wedgeRoundRectCallout">
            <a:avLst>
              <a:gd name="adj1" fmla="val -57456"/>
              <a:gd name="adj2" fmla="val -49865"/>
              <a:gd name="adj3" fmla="val 16667"/>
            </a:avLst>
          </a:prstGeom>
          <a:solidFill>
            <a:schemeClr val="accent5">
              <a:lumMod val="40000"/>
              <a:lumOff val="60000"/>
            </a:schemeClr>
          </a:solidFill>
        </p:spPr>
        <p:txBody>
          <a:bodyPr rot="0" spcFirstLastPara="0" vertOverflow="overflow" horzOverflow="overflow" vert="horz" wrap="none" lIns="91440" tIns="45720" rIns="91440" bIns="45720" numCol="1" spcCol="0" rtlCol="0" fromWordArt="0" anchor="ctr" anchorCtr="1" forceAA="0" compatLnSpc="1">
            <a:prstTxWarp prst="textNoShape">
              <a:avLst/>
            </a:prstTxWarp>
            <a:noAutofit/>
          </a:bodyPr>
          <a:lstStyle/>
          <a:p>
            <a:r>
              <a:rPr lang="en-US" sz="2000" b="1" dirty="0">
                <a:solidFill>
                  <a:schemeClr val="bg1"/>
                </a:solidFill>
                <a:latin typeface="Arial" panose="020B0604020202020204" pitchFamily="34" charset="0"/>
                <a:cs typeface="Arial" panose="020B0604020202020204" pitchFamily="34" charset="0"/>
              </a:rPr>
              <a:t>a special kind of dream built upon </a:t>
            </a:r>
          </a:p>
          <a:p>
            <a:r>
              <a:rPr lang="en-US" sz="2000" b="1" dirty="0">
                <a:solidFill>
                  <a:schemeClr val="bg1"/>
                </a:solidFill>
                <a:latin typeface="Arial" panose="020B0604020202020204" pitchFamily="34" charset="0"/>
                <a:cs typeface="Arial" panose="020B0604020202020204" pitchFamily="34" charset="0"/>
              </a:rPr>
              <a:t>facts and information</a:t>
            </a:r>
          </a:p>
        </p:txBody>
      </p:sp>
    </p:spTree>
    <p:extLst>
      <p:ext uri="{BB962C8B-B14F-4D97-AF65-F5344CB8AC3E}">
        <p14:creationId xmlns:p14="http://schemas.microsoft.com/office/powerpoint/2010/main" val="1196117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Vision is …</a:t>
            </a:r>
          </a:p>
        </p:txBody>
      </p:sp>
      <p:sp>
        <p:nvSpPr>
          <p:cNvPr id="4" name="Rectangle 2"/>
          <p:cNvSpPr>
            <a:spLocks noChangeArrowheads="1"/>
          </p:cNvSpPr>
          <p:nvPr/>
        </p:nvSpPr>
        <p:spPr bwMode="auto">
          <a:xfrm>
            <a:off x="293702" y="4418991"/>
            <a:ext cx="2478074" cy="1080957"/>
          </a:xfrm>
          <a:prstGeom prst="rect">
            <a:avLst/>
          </a:prstGeom>
          <a:gradFill rotWithShape="1">
            <a:gsLst>
              <a:gs pos="0">
                <a:schemeClr val="accent1"/>
              </a:gs>
              <a:gs pos="100000">
                <a:schemeClr val="accent1">
                  <a:gamma/>
                  <a:shade val="86275"/>
                  <a:invGamma/>
                </a:schemeClr>
              </a:gs>
            </a:gsLst>
            <a:lin ang="0" scaled="1"/>
          </a:gra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eaLnBrk="1" latinLnBrk="1" hangingPunct="1">
              <a:defRPr/>
            </a:pPr>
            <a:r>
              <a:rPr lang="en-US" altLang="ko-KR" sz="2400" b="1" dirty="0">
                <a:solidFill>
                  <a:schemeClr val="bg1"/>
                </a:solidFill>
                <a:latin typeface="Arial" panose="020B0604020202020204" pitchFamily="34" charset="0"/>
                <a:cs typeface="Arial" panose="020B0604020202020204" pitchFamily="34" charset="0"/>
              </a:rPr>
              <a:t>Our Company</a:t>
            </a:r>
          </a:p>
          <a:p>
            <a:pPr algn="ctr" eaLnBrk="1" latinLnBrk="1" hangingPunct="1">
              <a:defRPr/>
            </a:pPr>
            <a:r>
              <a:rPr lang="en-US" altLang="ko-KR" sz="2400" b="1" dirty="0">
                <a:solidFill>
                  <a:schemeClr val="bg1"/>
                </a:solidFill>
                <a:latin typeface="Arial" panose="020B0604020202020204" pitchFamily="34" charset="0"/>
                <a:cs typeface="Arial" panose="020B0604020202020204" pitchFamily="34" charset="0"/>
              </a:rPr>
              <a:t>Today</a:t>
            </a:r>
          </a:p>
        </p:txBody>
      </p:sp>
      <p:sp>
        <p:nvSpPr>
          <p:cNvPr id="5" name="AutoShape 3"/>
          <p:cNvSpPr>
            <a:spLocks noChangeArrowheads="1"/>
          </p:cNvSpPr>
          <p:nvPr/>
        </p:nvSpPr>
        <p:spPr bwMode="auto">
          <a:xfrm>
            <a:off x="5908087" y="421311"/>
            <a:ext cx="3324251" cy="2772994"/>
          </a:xfrm>
          <a:prstGeom prst="star5">
            <a:avLst/>
          </a:prstGeom>
          <a:gradFill rotWithShape="1">
            <a:gsLst>
              <a:gs pos="0">
                <a:srgbClr val="FBF017"/>
              </a:gs>
              <a:gs pos="100000">
                <a:srgbClr val="FBF017">
                  <a:gamma/>
                  <a:shade val="92157"/>
                  <a:invGamma/>
                </a:srgbClr>
              </a:gs>
            </a:gsLst>
            <a:lin ang="0" scaled="1"/>
          </a:gra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eaLnBrk="1" latinLnBrk="1" hangingPunct="1">
              <a:defRPr/>
            </a:pPr>
            <a:r>
              <a:rPr lang="en-US" altLang="ko-KR" sz="2400" b="1" dirty="0">
                <a:solidFill>
                  <a:schemeClr val="bg1"/>
                </a:solidFill>
                <a:latin typeface="Arial" panose="020B0604020202020204" pitchFamily="34" charset="0"/>
                <a:cs typeface="Arial" panose="020B0604020202020204" pitchFamily="34" charset="0"/>
              </a:rPr>
              <a:t>Our Company</a:t>
            </a:r>
          </a:p>
          <a:p>
            <a:pPr algn="ctr" eaLnBrk="1" latinLnBrk="1" hangingPunct="1">
              <a:defRPr/>
            </a:pPr>
            <a:r>
              <a:rPr lang="en-US" altLang="ko-KR" sz="2400" b="1" dirty="0">
                <a:solidFill>
                  <a:schemeClr val="bg1"/>
                </a:solidFill>
                <a:latin typeface="Arial" panose="020B0604020202020204" pitchFamily="34" charset="0"/>
                <a:cs typeface="Arial" panose="020B0604020202020204" pitchFamily="34" charset="0"/>
              </a:rPr>
              <a:t>2030</a:t>
            </a:r>
          </a:p>
        </p:txBody>
      </p:sp>
      <p:sp>
        <p:nvSpPr>
          <p:cNvPr id="6" name="Line 4"/>
          <p:cNvSpPr>
            <a:spLocks noChangeShapeType="1"/>
          </p:cNvSpPr>
          <p:nvPr/>
        </p:nvSpPr>
        <p:spPr bwMode="auto">
          <a:xfrm flipV="1">
            <a:off x="2771776" y="2380875"/>
            <a:ext cx="3674743" cy="2016255"/>
          </a:xfrm>
          <a:prstGeom prst="line">
            <a:avLst/>
          </a:prstGeom>
          <a:noFill/>
          <a:ln w="28575">
            <a:solidFill>
              <a:schemeClr val="bg1"/>
            </a:solidFill>
            <a:prstDash val="sysDash"/>
            <a:round/>
            <a:headEnd/>
            <a:tailEnd type="triangle" w="med" len="lg"/>
          </a:ln>
          <a:extLst>
            <a:ext uri="{909E8E84-426E-40DD-AFC4-6F175D3DCCD1}">
              <a14:hiddenFill xmlns:a14="http://schemas.microsoft.com/office/drawing/2010/main">
                <a:noFill/>
              </a14:hiddenFill>
            </a:ext>
          </a:extLst>
        </p:spPr>
        <p:txBody>
          <a:bodyPr/>
          <a:lstStyle/>
          <a:p>
            <a:endParaRPr lang="en-US" sz="2800">
              <a:solidFill>
                <a:schemeClr val="bg1"/>
              </a:solidFill>
              <a:latin typeface="Arial" panose="020B0604020202020204" pitchFamily="34" charset="0"/>
              <a:cs typeface="Arial" panose="020B0604020202020204" pitchFamily="34" charset="0"/>
            </a:endParaRPr>
          </a:p>
        </p:txBody>
      </p:sp>
      <p:sp>
        <p:nvSpPr>
          <p:cNvPr id="7" name="Freeform 5"/>
          <p:cNvSpPr>
            <a:spLocks/>
          </p:cNvSpPr>
          <p:nvPr/>
        </p:nvSpPr>
        <p:spPr bwMode="auto">
          <a:xfrm rot="21330445">
            <a:off x="3490913" y="2978998"/>
            <a:ext cx="1152525" cy="444500"/>
          </a:xfrm>
          <a:custGeom>
            <a:avLst/>
            <a:gdLst>
              <a:gd name="T0" fmla="*/ 0 w 408"/>
              <a:gd name="T1" fmla="*/ 0 h 54"/>
              <a:gd name="T2" fmla="*/ 2147483646 w 408"/>
              <a:gd name="T3" fmla="*/ 2147483646 h 54"/>
              <a:gd name="T4" fmla="*/ 2147483646 w 408"/>
              <a:gd name="T5" fmla="*/ 2147483646 h 54"/>
              <a:gd name="T6" fmla="*/ 0 60000 65536"/>
              <a:gd name="T7" fmla="*/ 0 60000 65536"/>
              <a:gd name="T8" fmla="*/ 0 60000 65536"/>
              <a:gd name="T9" fmla="*/ 0 w 408"/>
              <a:gd name="T10" fmla="*/ 0 h 54"/>
              <a:gd name="T11" fmla="*/ 408 w 408"/>
              <a:gd name="T12" fmla="*/ 54 h 54"/>
            </a:gdLst>
            <a:ahLst/>
            <a:cxnLst>
              <a:cxn ang="T6">
                <a:pos x="T0" y="T1"/>
              </a:cxn>
              <a:cxn ang="T7">
                <a:pos x="T2" y="T3"/>
              </a:cxn>
              <a:cxn ang="T8">
                <a:pos x="T4" y="T5"/>
              </a:cxn>
            </a:cxnLst>
            <a:rect l="T9" t="T10" r="T11" b="T12"/>
            <a:pathLst>
              <a:path w="408" h="54">
                <a:moveTo>
                  <a:pt x="0" y="0"/>
                </a:moveTo>
                <a:cubicBezTo>
                  <a:pt x="79" y="19"/>
                  <a:pt x="159" y="38"/>
                  <a:pt x="227" y="46"/>
                </a:cubicBezTo>
                <a:cubicBezTo>
                  <a:pt x="295" y="54"/>
                  <a:pt x="378" y="46"/>
                  <a:pt x="408" y="46"/>
                </a:cubicBezTo>
              </a:path>
            </a:pathLst>
          </a:custGeom>
          <a:noFill/>
          <a:ln w="28575">
            <a:solidFill>
              <a:schemeClr val="bg1"/>
            </a:solidFill>
            <a:prstDash val="sysDash"/>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en-US" sz="2800">
              <a:solidFill>
                <a:schemeClr val="bg1"/>
              </a:solidFill>
              <a:latin typeface="Arial" panose="020B0604020202020204" pitchFamily="34" charset="0"/>
              <a:cs typeface="Arial" panose="020B0604020202020204" pitchFamily="34" charset="0"/>
            </a:endParaRPr>
          </a:p>
        </p:txBody>
      </p:sp>
      <p:sp>
        <p:nvSpPr>
          <p:cNvPr id="8" name="Freeform 6"/>
          <p:cNvSpPr>
            <a:spLocks/>
          </p:cNvSpPr>
          <p:nvPr/>
        </p:nvSpPr>
        <p:spPr bwMode="auto">
          <a:xfrm rot="5130445">
            <a:off x="3497262" y="3980711"/>
            <a:ext cx="1152525" cy="444500"/>
          </a:xfrm>
          <a:custGeom>
            <a:avLst/>
            <a:gdLst>
              <a:gd name="T0" fmla="*/ 0 w 408"/>
              <a:gd name="T1" fmla="*/ 0 h 54"/>
              <a:gd name="T2" fmla="*/ 2147483646 w 408"/>
              <a:gd name="T3" fmla="*/ 2147483646 h 54"/>
              <a:gd name="T4" fmla="*/ 2147483646 w 408"/>
              <a:gd name="T5" fmla="*/ 2147483646 h 54"/>
              <a:gd name="T6" fmla="*/ 0 60000 65536"/>
              <a:gd name="T7" fmla="*/ 0 60000 65536"/>
              <a:gd name="T8" fmla="*/ 0 60000 65536"/>
              <a:gd name="T9" fmla="*/ 0 w 408"/>
              <a:gd name="T10" fmla="*/ 0 h 54"/>
              <a:gd name="T11" fmla="*/ 408 w 408"/>
              <a:gd name="T12" fmla="*/ 54 h 54"/>
            </a:gdLst>
            <a:ahLst/>
            <a:cxnLst>
              <a:cxn ang="T6">
                <a:pos x="T0" y="T1"/>
              </a:cxn>
              <a:cxn ang="T7">
                <a:pos x="T2" y="T3"/>
              </a:cxn>
              <a:cxn ang="T8">
                <a:pos x="T4" y="T5"/>
              </a:cxn>
            </a:cxnLst>
            <a:rect l="T9" t="T10" r="T11" b="T12"/>
            <a:pathLst>
              <a:path w="408" h="54">
                <a:moveTo>
                  <a:pt x="0" y="0"/>
                </a:moveTo>
                <a:cubicBezTo>
                  <a:pt x="79" y="19"/>
                  <a:pt x="159" y="38"/>
                  <a:pt x="227" y="46"/>
                </a:cubicBezTo>
                <a:cubicBezTo>
                  <a:pt x="295" y="54"/>
                  <a:pt x="378" y="46"/>
                  <a:pt x="408" y="46"/>
                </a:cubicBezTo>
              </a:path>
            </a:pathLst>
          </a:custGeom>
          <a:noFill/>
          <a:ln w="28575">
            <a:solidFill>
              <a:schemeClr val="bg1"/>
            </a:solidFill>
            <a:prstDash val="sysDash"/>
            <a:round/>
            <a:headEnd type="triangle" w="med" len="lg"/>
            <a:tailEnd type="none" w="med" len="lg"/>
          </a:ln>
          <a:extLst>
            <a:ext uri="{909E8E84-426E-40DD-AFC4-6F175D3DCCD1}">
              <a14:hiddenFill xmlns:a14="http://schemas.microsoft.com/office/drawing/2010/main">
                <a:solidFill>
                  <a:srgbClr val="FFFFFF"/>
                </a:solidFill>
              </a14:hiddenFill>
            </a:ext>
          </a:extLst>
        </p:spPr>
        <p:txBody>
          <a:bodyPr/>
          <a:lstStyle/>
          <a:p>
            <a:endParaRPr lang="en-US" sz="2800">
              <a:solidFill>
                <a:schemeClr val="bg1"/>
              </a:solidFill>
              <a:latin typeface="Arial" panose="020B0604020202020204" pitchFamily="34" charset="0"/>
              <a:cs typeface="Arial" panose="020B0604020202020204" pitchFamily="34" charset="0"/>
            </a:endParaRPr>
          </a:p>
        </p:txBody>
      </p:sp>
      <p:sp>
        <p:nvSpPr>
          <p:cNvPr id="9" name="Freeform 7"/>
          <p:cNvSpPr>
            <a:spLocks/>
          </p:cNvSpPr>
          <p:nvPr/>
        </p:nvSpPr>
        <p:spPr bwMode="auto">
          <a:xfrm rot="5130445">
            <a:off x="5300027" y="3027258"/>
            <a:ext cx="1152525" cy="444500"/>
          </a:xfrm>
          <a:custGeom>
            <a:avLst/>
            <a:gdLst>
              <a:gd name="T0" fmla="*/ 0 w 408"/>
              <a:gd name="T1" fmla="*/ 0 h 54"/>
              <a:gd name="T2" fmla="*/ 2147483646 w 408"/>
              <a:gd name="T3" fmla="*/ 2147483646 h 54"/>
              <a:gd name="T4" fmla="*/ 2147483646 w 408"/>
              <a:gd name="T5" fmla="*/ 2147483646 h 54"/>
              <a:gd name="T6" fmla="*/ 0 60000 65536"/>
              <a:gd name="T7" fmla="*/ 0 60000 65536"/>
              <a:gd name="T8" fmla="*/ 0 60000 65536"/>
              <a:gd name="T9" fmla="*/ 0 w 408"/>
              <a:gd name="T10" fmla="*/ 0 h 54"/>
              <a:gd name="T11" fmla="*/ 408 w 408"/>
              <a:gd name="T12" fmla="*/ 54 h 54"/>
            </a:gdLst>
            <a:ahLst/>
            <a:cxnLst>
              <a:cxn ang="T6">
                <a:pos x="T0" y="T1"/>
              </a:cxn>
              <a:cxn ang="T7">
                <a:pos x="T2" y="T3"/>
              </a:cxn>
              <a:cxn ang="T8">
                <a:pos x="T4" y="T5"/>
              </a:cxn>
            </a:cxnLst>
            <a:rect l="T9" t="T10" r="T11" b="T12"/>
            <a:pathLst>
              <a:path w="408" h="54">
                <a:moveTo>
                  <a:pt x="0" y="0"/>
                </a:moveTo>
                <a:cubicBezTo>
                  <a:pt x="79" y="19"/>
                  <a:pt x="159" y="38"/>
                  <a:pt x="227" y="46"/>
                </a:cubicBezTo>
                <a:cubicBezTo>
                  <a:pt x="295" y="54"/>
                  <a:pt x="378" y="46"/>
                  <a:pt x="408" y="46"/>
                </a:cubicBezTo>
              </a:path>
            </a:pathLst>
          </a:custGeom>
          <a:noFill/>
          <a:ln w="28575">
            <a:solidFill>
              <a:schemeClr val="bg1"/>
            </a:solidFill>
            <a:prstDash val="sysDash"/>
            <a:round/>
            <a:headEnd type="triangle" w="med" len="lg"/>
            <a:tailEnd type="none" w="med" len="lg"/>
          </a:ln>
          <a:extLst>
            <a:ext uri="{909E8E84-426E-40DD-AFC4-6F175D3DCCD1}">
              <a14:hiddenFill xmlns:a14="http://schemas.microsoft.com/office/drawing/2010/main">
                <a:solidFill>
                  <a:srgbClr val="FFFFFF"/>
                </a:solidFill>
              </a14:hiddenFill>
            </a:ext>
          </a:extLst>
        </p:spPr>
        <p:txBody>
          <a:bodyPr/>
          <a:lstStyle/>
          <a:p>
            <a:endParaRPr lang="en-US" sz="2800">
              <a:solidFill>
                <a:schemeClr val="bg1"/>
              </a:solidFill>
              <a:latin typeface="Arial" panose="020B0604020202020204" pitchFamily="34" charset="0"/>
              <a:cs typeface="Arial" panose="020B0604020202020204" pitchFamily="34" charset="0"/>
            </a:endParaRPr>
          </a:p>
        </p:txBody>
      </p:sp>
      <p:sp>
        <p:nvSpPr>
          <p:cNvPr id="10" name="Text Box 8"/>
          <p:cNvSpPr txBox="1">
            <a:spLocks noChangeArrowheads="1"/>
          </p:cNvSpPr>
          <p:nvPr/>
        </p:nvSpPr>
        <p:spPr bwMode="auto">
          <a:xfrm>
            <a:off x="1743075" y="2402735"/>
            <a:ext cx="3502882" cy="83099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What you </a:t>
            </a:r>
            <a:r>
              <a:rPr kumimoji="1" lang="en-US" altLang="ko-KR" sz="2400" b="1" i="1" dirty="0">
                <a:solidFill>
                  <a:schemeClr val="bg1"/>
                </a:solidFill>
                <a:ea typeface="굴림" panose="020B0600000101010101" pitchFamily="34" charset="-127"/>
                <a:cs typeface="Arial" panose="020B0604020202020204" pitchFamily="34" charset="0"/>
              </a:rPr>
              <a:t>must</a:t>
            </a:r>
            <a:r>
              <a:rPr kumimoji="1" lang="en-US" altLang="ko-KR" sz="2400" b="1" dirty="0">
                <a:solidFill>
                  <a:schemeClr val="bg1"/>
                </a:solidFill>
                <a:ea typeface="굴림" panose="020B0600000101010101" pitchFamily="34" charset="-127"/>
                <a:cs typeface="Arial" panose="020B0604020202020204" pitchFamily="34" charset="0"/>
              </a:rPr>
              <a:t> do</a:t>
            </a:r>
            <a:endParaRPr kumimoji="1" lang="ko-KR" altLang="en-US" sz="2400" b="1" dirty="0">
              <a:solidFill>
                <a:schemeClr val="bg1"/>
              </a:solidFill>
              <a:ea typeface="굴림" panose="020B0600000101010101" pitchFamily="34" charset="-127"/>
              <a:cs typeface="Arial" panose="020B0604020202020204" pitchFamily="34" charset="0"/>
            </a:endParaRPr>
          </a:p>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(external environment)</a:t>
            </a:r>
          </a:p>
        </p:txBody>
      </p:sp>
      <p:sp>
        <p:nvSpPr>
          <p:cNvPr id="11" name="Text Box 9"/>
          <p:cNvSpPr txBox="1">
            <a:spLocks noChangeArrowheads="1"/>
          </p:cNvSpPr>
          <p:nvPr/>
        </p:nvSpPr>
        <p:spPr bwMode="auto">
          <a:xfrm>
            <a:off x="3155950" y="4774460"/>
            <a:ext cx="6381683" cy="120032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What you </a:t>
            </a:r>
            <a:r>
              <a:rPr kumimoji="1" lang="en-US" altLang="ko-KR" sz="2400" b="1" i="1" dirty="0">
                <a:solidFill>
                  <a:schemeClr val="bg1"/>
                </a:solidFill>
                <a:ea typeface="굴림" panose="020B0600000101010101" pitchFamily="34" charset="-127"/>
                <a:cs typeface="Arial" panose="020B0604020202020204" pitchFamily="34" charset="0"/>
              </a:rPr>
              <a:t>can</a:t>
            </a:r>
            <a:r>
              <a:rPr kumimoji="1" lang="en-US" altLang="ko-KR" sz="2400" b="1" dirty="0">
                <a:solidFill>
                  <a:schemeClr val="bg1"/>
                </a:solidFill>
                <a:ea typeface="굴림" panose="020B0600000101010101" pitchFamily="34" charset="-127"/>
                <a:cs typeface="Arial" panose="020B0604020202020204" pitchFamily="34" charset="0"/>
              </a:rPr>
              <a:t> do</a:t>
            </a:r>
            <a:endParaRPr kumimoji="1" lang="ko-KR" altLang="en-US" sz="2400" b="1" dirty="0">
              <a:solidFill>
                <a:schemeClr val="bg1"/>
              </a:solidFill>
              <a:ea typeface="굴림" panose="020B0600000101010101" pitchFamily="34" charset="-127"/>
              <a:cs typeface="Arial" panose="020B0604020202020204" pitchFamily="34" charset="0"/>
            </a:endParaRPr>
          </a:p>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(company’s competencies and resources, </a:t>
            </a:r>
            <a:br>
              <a:rPr kumimoji="1" lang="en-US" altLang="ko-KR" sz="2400" b="1" dirty="0">
                <a:solidFill>
                  <a:schemeClr val="bg1"/>
                </a:solidFill>
                <a:ea typeface="굴림" panose="020B0600000101010101" pitchFamily="34" charset="-127"/>
                <a:cs typeface="Arial" panose="020B0604020202020204" pitchFamily="34" charset="0"/>
              </a:rPr>
            </a:br>
            <a:r>
              <a:rPr kumimoji="1" lang="en-US" altLang="ko-KR" sz="2400" b="1" dirty="0">
                <a:solidFill>
                  <a:schemeClr val="bg1"/>
                </a:solidFill>
                <a:ea typeface="굴림" panose="020B0600000101010101" pitchFamily="34" charset="-127"/>
                <a:cs typeface="Arial" panose="020B0604020202020204" pitchFamily="34" charset="0"/>
              </a:rPr>
              <a:t>strengths/weaknesses)</a:t>
            </a:r>
          </a:p>
        </p:txBody>
      </p:sp>
      <p:sp>
        <p:nvSpPr>
          <p:cNvPr id="12" name="Text Box 10"/>
          <p:cNvSpPr txBox="1">
            <a:spLocks noChangeArrowheads="1"/>
          </p:cNvSpPr>
          <p:nvPr/>
        </p:nvSpPr>
        <p:spPr bwMode="auto">
          <a:xfrm>
            <a:off x="5433378" y="3821008"/>
            <a:ext cx="3188693" cy="83099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What you </a:t>
            </a:r>
            <a:r>
              <a:rPr kumimoji="1" lang="en-US" altLang="ko-KR" sz="2400" b="1" i="1" dirty="0">
                <a:solidFill>
                  <a:schemeClr val="bg1"/>
                </a:solidFill>
                <a:ea typeface="굴림" panose="020B0600000101010101" pitchFamily="34" charset="-127"/>
                <a:cs typeface="Arial" panose="020B0604020202020204" pitchFamily="34" charset="0"/>
              </a:rPr>
              <a:t>want</a:t>
            </a:r>
            <a:r>
              <a:rPr kumimoji="1" lang="en-US" altLang="ko-KR" sz="2400" b="1" dirty="0">
                <a:solidFill>
                  <a:schemeClr val="bg1"/>
                </a:solidFill>
                <a:ea typeface="굴림" panose="020B0600000101010101" pitchFamily="34" charset="-127"/>
                <a:cs typeface="Arial" panose="020B0604020202020204" pitchFamily="34" charset="0"/>
              </a:rPr>
              <a:t> to do</a:t>
            </a:r>
            <a:endParaRPr kumimoji="1" lang="ko-KR" altLang="en-US" sz="2400" b="1" dirty="0">
              <a:solidFill>
                <a:schemeClr val="bg1"/>
              </a:solidFill>
              <a:ea typeface="굴림" panose="020B0600000101010101" pitchFamily="34" charset="-127"/>
              <a:cs typeface="Arial" panose="020B0604020202020204" pitchFamily="34" charset="0"/>
            </a:endParaRPr>
          </a:p>
          <a:p>
            <a:pPr eaLnBrk="1" latinLnBrk="1" hangingPunct="1">
              <a:spcBef>
                <a:spcPct val="0"/>
              </a:spcBef>
              <a:buFontTx/>
              <a:buNone/>
            </a:pPr>
            <a:r>
              <a:rPr kumimoji="1" lang="en-US" altLang="ko-KR" sz="2400" b="1" dirty="0">
                <a:solidFill>
                  <a:schemeClr val="bg1"/>
                </a:solidFill>
                <a:ea typeface="굴림" panose="020B0600000101010101" pitchFamily="34" charset="-127"/>
                <a:cs typeface="Arial" panose="020B0604020202020204" pitchFamily="34" charset="0"/>
              </a:rPr>
              <a:t>(of the members)</a:t>
            </a:r>
          </a:p>
        </p:txBody>
      </p:sp>
      <p:sp>
        <p:nvSpPr>
          <p:cNvPr id="13" name="Text Box 11"/>
          <p:cNvSpPr txBox="1">
            <a:spLocks noChangeArrowheads="1"/>
          </p:cNvSpPr>
          <p:nvPr/>
        </p:nvSpPr>
        <p:spPr bwMode="auto">
          <a:xfrm>
            <a:off x="8077417" y="2062683"/>
            <a:ext cx="3951424" cy="156966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latinLnBrk="1" hangingPunct="1">
              <a:spcBef>
                <a:spcPct val="0"/>
              </a:spcBef>
              <a:buFontTx/>
              <a:buNone/>
            </a:pPr>
            <a:r>
              <a:rPr kumimoji="1" lang="en-US" altLang="ko-KR" sz="2400" b="1" dirty="0">
                <a:solidFill>
                  <a:srgbClr val="0000CC"/>
                </a:solidFill>
                <a:ea typeface="굴림" panose="020B0600000101010101" pitchFamily="34" charset="-127"/>
                <a:cs typeface="Arial" panose="020B0604020202020204" pitchFamily="34" charset="0"/>
              </a:rPr>
              <a:t>“A special kind of</a:t>
            </a:r>
          </a:p>
          <a:p>
            <a:pPr algn="ctr" eaLnBrk="1" latinLnBrk="1" hangingPunct="1">
              <a:spcBef>
                <a:spcPct val="0"/>
              </a:spcBef>
              <a:buFontTx/>
              <a:buNone/>
            </a:pPr>
            <a:r>
              <a:rPr kumimoji="1" lang="en-US" altLang="ko-KR" sz="2400" b="1" dirty="0">
                <a:solidFill>
                  <a:srgbClr val="0000CC"/>
                </a:solidFill>
                <a:ea typeface="굴림" panose="020B0600000101010101" pitchFamily="34" charset="-127"/>
                <a:cs typeface="Arial" panose="020B0604020202020204" pitchFamily="34" charset="0"/>
              </a:rPr>
              <a:t>dream</a:t>
            </a:r>
          </a:p>
          <a:p>
            <a:pPr algn="ctr" eaLnBrk="1" latinLnBrk="1" hangingPunct="1">
              <a:spcBef>
                <a:spcPct val="0"/>
              </a:spcBef>
              <a:buFontTx/>
              <a:buNone/>
            </a:pPr>
            <a:r>
              <a:rPr kumimoji="1" lang="en-US" altLang="ko-KR" sz="2400" b="1" dirty="0">
                <a:solidFill>
                  <a:srgbClr val="0000CC"/>
                </a:solidFill>
                <a:ea typeface="굴림" panose="020B0600000101010101" pitchFamily="34" charset="-127"/>
                <a:cs typeface="Arial" panose="020B0604020202020204" pitchFamily="34" charset="0"/>
              </a:rPr>
              <a:t>built upon</a:t>
            </a:r>
          </a:p>
          <a:p>
            <a:pPr algn="ctr" eaLnBrk="1" latinLnBrk="1" hangingPunct="1">
              <a:spcBef>
                <a:spcPct val="0"/>
              </a:spcBef>
              <a:buFontTx/>
              <a:buNone/>
            </a:pPr>
            <a:r>
              <a:rPr kumimoji="1" lang="en-US" altLang="ko-KR" sz="2400" b="1" dirty="0">
                <a:solidFill>
                  <a:srgbClr val="0000CC"/>
                </a:solidFill>
                <a:ea typeface="굴림" panose="020B0600000101010101" pitchFamily="34" charset="-127"/>
                <a:cs typeface="Arial" panose="020B0604020202020204" pitchFamily="34" charset="0"/>
              </a:rPr>
              <a:t>facts and information”</a:t>
            </a:r>
            <a:endParaRPr kumimoji="1" lang="ko-KR" altLang="en-US" sz="2400" b="1" dirty="0">
              <a:solidFill>
                <a:srgbClr val="0000CC"/>
              </a:solidFill>
              <a:ea typeface="굴림" panose="020B0600000101010101" pitchFamily="34" charset="-127"/>
              <a:cs typeface="Arial" panose="020B0604020202020204" pitchFamily="34" charset="0"/>
            </a:endParaRPr>
          </a:p>
        </p:txBody>
      </p:sp>
      <p:sp>
        <p:nvSpPr>
          <p:cNvPr id="15" name="직사각형 13"/>
          <p:cNvSpPr>
            <a:spLocks noChangeArrowheads="1"/>
          </p:cNvSpPr>
          <p:nvPr/>
        </p:nvSpPr>
        <p:spPr bwMode="auto">
          <a:xfrm>
            <a:off x="638857" y="6152064"/>
            <a:ext cx="10538460" cy="400110"/>
          </a:xfrm>
          <a:prstGeom prst="rect">
            <a:avLst/>
          </a:prstGeom>
          <a:solidFill>
            <a:srgbClr val="FFFF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ko-KR" sz="2000" b="1" i="1" dirty="0">
                <a:solidFill>
                  <a:schemeClr val="bg1"/>
                </a:solidFill>
                <a:ea typeface="굴림" panose="020B0600000101010101" pitchFamily="34" charset="-127"/>
                <a:cs typeface="Arial" panose="020B0604020202020204" pitchFamily="34" charset="0"/>
              </a:rPr>
              <a:t>Effective vision </a:t>
            </a:r>
            <a:r>
              <a:rPr lang="en-US" altLang="ko-KR" sz="2000" b="1" i="1" dirty="0">
                <a:solidFill>
                  <a:schemeClr val="bg1"/>
                </a:solidFill>
                <a:ea typeface="굴림" panose="020B0600000101010101" pitchFamily="34" charset="-127"/>
                <a:cs typeface="Arial" panose="020B0604020202020204" pitchFamily="34" charset="0"/>
                <a:sym typeface="Wingdings" panose="05000000000000000000" pitchFamily="2" charset="2"/>
              </a:rPr>
              <a:t> </a:t>
            </a:r>
            <a:r>
              <a:rPr lang="en-US" altLang="ko-KR" sz="2000" b="1" i="1" dirty="0">
                <a:solidFill>
                  <a:schemeClr val="bg1"/>
                </a:solidFill>
                <a:ea typeface="굴림" panose="020B0600000101010101" pitchFamily="34" charset="-127"/>
                <a:cs typeface="Arial" panose="020B0604020202020204" pitchFamily="34" charset="0"/>
              </a:rPr>
              <a:t> imaginable, desirable, feasible, focused, flexible, communicable</a:t>
            </a:r>
          </a:p>
        </p:txBody>
      </p:sp>
    </p:spTree>
    <p:extLst>
      <p:ext uri="{BB962C8B-B14F-4D97-AF65-F5344CB8AC3E}">
        <p14:creationId xmlns:p14="http://schemas.microsoft.com/office/powerpoint/2010/main" val="1369404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메디슨">
  <a:themeElements>
    <a:clrScheme name="메디슨">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메디슨">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메디슨">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{69DBA589-6EF6-0F4F-B0D6-A9B3AE981F08}tf16401378</Template>
  <TotalTime>0</TotalTime>
  <Words>1556</Words>
  <Application>Microsoft Macintosh PowerPoint</Application>
  <PresentationFormat>와이드스크린</PresentationFormat>
  <Paragraphs>249</Paragraphs>
  <Slides>21</Slides>
  <Notes>17</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21</vt:i4>
      </vt:variant>
    </vt:vector>
  </HeadingPairs>
  <TitlesOfParts>
    <vt:vector size="27" baseType="lpstr">
      <vt:lpstr>MS Shell Dlg 2</vt:lpstr>
      <vt:lpstr>Arial</vt:lpstr>
      <vt:lpstr>Calibri</vt:lpstr>
      <vt:lpstr>Wingdings</vt:lpstr>
      <vt:lpstr>Wingdings 3</vt:lpstr>
      <vt:lpstr>메디슨</vt:lpstr>
      <vt:lpstr>CHAPTER 6  Strategy Formulation Part I : Mission and Vision</vt:lpstr>
      <vt:lpstr>Steps of Strategic Management Process</vt:lpstr>
      <vt:lpstr>SWOT Matrix </vt:lpstr>
      <vt:lpstr>Limitations of SWOT</vt:lpstr>
      <vt:lpstr>Strategic Processes after Environmental Analysis</vt:lpstr>
      <vt:lpstr>PowerPoint 프레젠테이션</vt:lpstr>
      <vt:lpstr>PowerPoint 프레젠테이션</vt:lpstr>
      <vt:lpstr>Strategy Hierarchy</vt:lpstr>
      <vt:lpstr>Vision is …</vt:lpstr>
      <vt:lpstr>Effective vision</vt:lpstr>
      <vt:lpstr>Examples of Vision </vt:lpstr>
      <vt:lpstr>PowerPoint 프레젠테이션</vt:lpstr>
      <vt:lpstr> </vt:lpstr>
      <vt:lpstr>Tesla</vt:lpstr>
      <vt:lpstr>Three questions on Ch. 6</vt:lpstr>
      <vt:lpstr>Practice guidelines</vt:lpstr>
      <vt:lpstr>PowerPoint 프레젠테이션</vt:lpstr>
      <vt:lpstr>PowerPoint 프레젠테이션</vt:lpstr>
      <vt:lpstr>PowerPoint 프레젠테이션</vt:lpstr>
      <vt:lpstr>PowerPoint 프레젠테이션</vt:lpstr>
      <vt:lpstr>Schedule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OVERVIEW AND CONCEPT OF STRATEGY</dc:title>
  <dc:creator>bonnie Kim</dc:creator>
  <cp:lastModifiedBy>Jung Yoon</cp:lastModifiedBy>
  <cp:revision>1068</cp:revision>
  <cp:lastPrinted>2017-05-07T08:32:05Z</cp:lastPrinted>
  <dcterms:created xsi:type="dcterms:W3CDTF">2017-03-10T13:12:31Z</dcterms:created>
  <dcterms:modified xsi:type="dcterms:W3CDTF">2022-11-19T12:50:49Z</dcterms:modified>
</cp:coreProperties>
</file>