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notesMasterIdLst>
    <p:notesMasterId r:id="rId15"/>
  </p:notesMasterIdLst>
  <p:handoutMasterIdLst>
    <p:handoutMasterId r:id="rId16"/>
  </p:handoutMasterIdLst>
  <p:sldIdLst>
    <p:sldId id="531" r:id="rId2"/>
    <p:sldId id="504" r:id="rId3"/>
    <p:sldId id="523" r:id="rId4"/>
    <p:sldId id="525" r:id="rId5"/>
    <p:sldId id="537" r:id="rId6"/>
    <p:sldId id="544" r:id="rId7"/>
    <p:sldId id="527" r:id="rId8"/>
    <p:sldId id="529" r:id="rId9"/>
    <p:sldId id="528" r:id="rId10"/>
    <p:sldId id="536" r:id="rId11"/>
    <p:sldId id="543" r:id="rId12"/>
    <p:sldId id="497" r:id="rId13"/>
    <p:sldId id="534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9933"/>
    <a:srgbClr val="FF99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2" autoAdjust="0"/>
    <p:restoredTop sz="93091" autoAdjust="0"/>
  </p:normalViewPr>
  <p:slideViewPr>
    <p:cSldViewPr snapToGrid="0" showGuides="1">
      <p:cViewPr varScale="1">
        <p:scale>
          <a:sx n="95" d="100"/>
          <a:sy n="95" d="100"/>
        </p:scale>
        <p:origin x="680" y="176"/>
      </p:cViewPr>
      <p:guideLst>
        <p:guide orient="horz" pos="2432"/>
        <p:guide pos="3727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A642D-6398-43AC-85FA-387B97B19164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B95F2-2F4D-4B41-BE1D-22D6768A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45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2EEB01-BB7B-4E00-9266-5C7037678FE7}" type="datetimeFigureOut">
              <a:rPr lang="en-US" smtClean="0"/>
              <a:t>12/13/22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CF03CB-B2CB-41CC-A617-7B3726059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4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68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20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47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59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07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99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54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42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19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59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75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F03CB-B2CB-41CC-A617-7B3726059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28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0793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0024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53856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87038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6355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71945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2062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90236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2165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827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3543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7004436-CA73-4D53-89B4-2A5C7347BF2F}" type="datetimeFigureOut">
              <a:rPr lang="en-US" smtClean="0"/>
              <a:t>12/13/22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3049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altLang="ko-KR" sz="2800" b="1" dirty="0">
                <a:latin typeface="Arial" panose="020B0604020202020204" pitchFamily="34" charset="0"/>
                <a:cs typeface="Arial" panose="020B0604020202020204" pitchFamily="34" charset="0"/>
              </a:rPr>
              <a:t>CHAPTER 10</a:t>
            </a:r>
            <a:br>
              <a:rPr lang="en-US" altLang="ko-K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Strategy Implementation Part II:</a:t>
            </a:r>
            <a:b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People, Leadership, and Culture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altLang="ko-KR" b="1" dirty="0">
              <a:solidFill>
                <a:schemeClr val="bg1"/>
              </a:solidFill>
              <a:effectLst/>
            </a:endParaRPr>
          </a:p>
          <a:p>
            <a:r>
              <a:rPr lang="en-US" altLang="ko-KR" b="1" dirty="0">
                <a:solidFill>
                  <a:schemeClr val="bg1"/>
                </a:solidFill>
                <a:effectLst/>
              </a:rPr>
              <a:t>Bongsun Kim</a:t>
            </a:r>
          </a:p>
          <a:p>
            <a:r>
              <a:rPr lang="en-US" altLang="ko-KR" b="1" dirty="0">
                <a:solidFill>
                  <a:schemeClr val="bg1"/>
                </a:solidFill>
                <a:effectLst/>
              </a:rPr>
              <a:t>Korea University Business School</a:t>
            </a:r>
          </a:p>
          <a:p>
            <a:endParaRPr lang="en-US" altLang="ko-KR" b="1" dirty="0">
              <a:solidFill>
                <a:schemeClr val="bg1"/>
              </a:solidFill>
            </a:endParaRPr>
          </a:p>
          <a:p>
            <a:endParaRPr lang="en-US" altLang="ko-KR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44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Types of resistance</a:t>
            </a:r>
            <a:endParaRPr lang="en-US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1723473" y="2266731"/>
            <a:ext cx="7021512" cy="4321175"/>
          </a:xfrm>
          <a:prstGeom prst="triangle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 b="1">
              <a:solidFill>
                <a:schemeClr val="bg1"/>
              </a:solidFill>
              <a:ea typeface="굴림" panose="020B0600000101010101" pitchFamily="34" charset="-127"/>
              <a:cs typeface="Arial" panose="020B0604020202020204" pitchFamily="34" charset="0"/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3826910" y="4009806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2818848" y="5233769"/>
            <a:ext cx="482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724470" y="5933856"/>
            <a:ext cx="31786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600" b="1" dirty="0">
                <a:solidFill>
                  <a:schemeClr val="bg1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communication</a:t>
            </a:r>
            <a:endParaRPr kumimoji="1" lang="ko-KR" altLang="en-US" sz="1600" b="1" dirty="0">
              <a:solidFill>
                <a:schemeClr val="bg1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600" b="1" dirty="0">
                <a:solidFill>
                  <a:schemeClr val="bg1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(what, why, how, when, who…)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495249" y="5500469"/>
            <a:ext cx="16081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latinLnBrk="1">
              <a:spcBef>
                <a:spcPct val="0"/>
              </a:spcBef>
              <a:buNone/>
            </a:pPr>
            <a:r>
              <a:rPr kumimoji="1" lang="en-US" altLang="ko-KR" sz="1800" b="1" dirty="0">
                <a:solidFill>
                  <a:srgbClr val="0000CC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Not Knowing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632033" y="4571781"/>
            <a:ext cx="33345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600" b="1">
                <a:solidFill>
                  <a:schemeClr val="bg1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Education and training</a:t>
            </a:r>
          </a:p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600" b="1">
                <a:solidFill>
                  <a:schemeClr val="bg1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(skill, management technique…)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677259" y="4138394"/>
            <a:ext cx="11250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latinLnBrk="1">
              <a:spcBef>
                <a:spcPct val="0"/>
              </a:spcBef>
              <a:buNone/>
            </a:pPr>
            <a:r>
              <a:rPr kumimoji="1" lang="en-US" altLang="ko-KR" sz="1800" b="1" dirty="0">
                <a:solidFill>
                  <a:srgbClr val="0000CC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Not Able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102618" y="3347819"/>
            <a:ext cx="2536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600" b="1" dirty="0">
                <a:solidFill>
                  <a:schemeClr val="bg1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(goal setting, coaching, </a:t>
            </a:r>
          </a:p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600" b="1" dirty="0">
                <a:solidFill>
                  <a:schemeClr val="bg1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feedback, reward)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753501" y="2633444"/>
            <a:ext cx="9392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800" b="1" dirty="0">
                <a:solidFill>
                  <a:srgbClr val="0000CC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Not</a:t>
            </a:r>
          </a:p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kumimoji="1" lang="en-US" altLang="ko-KR" sz="1800" b="1" dirty="0">
                <a:solidFill>
                  <a:srgbClr val="0000CC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Willing</a:t>
            </a:r>
          </a:p>
        </p:txBody>
      </p:sp>
    </p:spTree>
    <p:extLst>
      <p:ext uri="{BB962C8B-B14F-4D97-AF65-F5344CB8AC3E}">
        <p14:creationId xmlns:p14="http://schemas.microsoft.com/office/powerpoint/2010/main" val="198598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questions on Ch. 10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5190" y="2376062"/>
            <a:ext cx="11141564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400" b="1" kern="120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2000" b="1" kern="120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Explain the meaning of “Staffing follows strategy”  </a:t>
            </a:r>
          </a:p>
          <a:p>
            <a:pPr marL="457200" lvl="1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Can you explain the success or failure of M&amp;A in terms of organizational culture? Any company case?</a:t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When you realize strategic change, what steps are you going to follow? Which step would be the most important?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37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atinLnBrk="1"/>
            <a:r>
              <a:rPr lang="en-US" sz="2400" dirty="0"/>
              <a:t>[Practice Questions] </a:t>
            </a:r>
            <a:br>
              <a:rPr lang="en-US" sz="2400" dirty="0"/>
            </a:br>
            <a:br>
              <a:rPr lang="en-US" sz="1050" dirty="0"/>
            </a:br>
            <a:r>
              <a:rPr lang="en-US" sz="2400" dirty="0"/>
              <a:t>ENB Corp.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590430" cy="4302052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r>
              <a:rPr lang="en-US" dirty="0"/>
              <a:t>How would you define the strategy CEO Kim proposed? </a:t>
            </a:r>
            <a:br>
              <a:rPr lang="en-US" dirty="0"/>
            </a:br>
            <a:r>
              <a:rPr lang="en-US" dirty="0"/>
              <a:t>    Was it a good strategy, or a weak strategy?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Vision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Financial objective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Strategy</a:t>
            </a:r>
          </a:p>
          <a:p>
            <a:pPr marL="914400" lvl="1" indent="-457200">
              <a:buAutoNum type="arabicParenR"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Describe what CEO Kim did to implement his strategy. </a:t>
            </a:r>
            <a:br>
              <a:rPr lang="en-US" dirty="0"/>
            </a:br>
            <a:r>
              <a:rPr lang="en-US" dirty="0"/>
              <a:t>    Do you think it was a good implementation?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What additional information do you think is needed to judge whether CEO Kim’s strategy was properly formulated and implemented?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127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542097" y="109414"/>
            <a:ext cx="9613861" cy="183313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Mark an X in the box below that best describes the state of ENB when CEO Kim was in the office. Then, give an overall evaluation on CEO Kim’s strategy formulation and implementation: what was wrong, what could have gone wrong, if you would to anything differently if you were CEO.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605763" y="3127485"/>
            <a:ext cx="5550195" cy="3381154"/>
            <a:chOff x="2902689" y="2636874"/>
            <a:chExt cx="5550195" cy="3381154"/>
          </a:xfrm>
        </p:grpSpPr>
        <p:sp>
          <p:nvSpPr>
            <p:cNvPr id="3" name="Rectangle 2"/>
            <p:cNvSpPr/>
            <p:nvPr/>
          </p:nvSpPr>
          <p:spPr>
            <a:xfrm>
              <a:off x="2902689" y="2636874"/>
              <a:ext cx="5550195" cy="3381154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txBody>
            <a:bodyPr rot="0" spcFirstLastPara="0" vertOverflow="overflow" horzOverflow="overflow" vert="horz" wrap="none" lIns="91440" tIns="45720" rIns="9144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Straight Connector 4"/>
            <p:cNvCxnSpPr>
              <a:stCxn id="3" idx="0"/>
              <a:endCxn id="3" idx="2"/>
            </p:cNvCxnSpPr>
            <p:nvPr/>
          </p:nvCxnSpPr>
          <p:spPr>
            <a:xfrm>
              <a:off x="5677787" y="2636874"/>
              <a:ext cx="0" cy="338115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3" idx="1"/>
              <a:endCxn id="3" idx="3"/>
            </p:cNvCxnSpPr>
            <p:nvPr/>
          </p:nvCxnSpPr>
          <p:spPr>
            <a:xfrm>
              <a:off x="2902689" y="4327451"/>
              <a:ext cx="5550195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 Box 11"/>
          <p:cNvSpPr txBox="1"/>
          <p:nvPr/>
        </p:nvSpPr>
        <p:spPr>
          <a:xfrm>
            <a:off x="4246318" y="1635145"/>
            <a:ext cx="6102424" cy="125549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000" b="1" dirty="0">
                <a:effectLst/>
                <a:latin typeface="Malgun Gothic" panose="020B0503020000020004" pitchFamily="34" charset="-127"/>
                <a:ea typeface="Malgun Gothic" panose="020B0503020000020004" pitchFamily="34" charset="-127"/>
              </a:rPr>
              <a:t>Strategy Formulation</a:t>
            </a:r>
            <a:endParaRPr lang="en-US" sz="24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(Is there a good connection between the environment and the company’s resources/competencies?)</a:t>
            </a:r>
            <a:endParaRPr lang="en-US" sz="28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0" name="Text Box 11"/>
          <p:cNvSpPr txBox="1"/>
          <p:nvPr/>
        </p:nvSpPr>
        <p:spPr>
          <a:xfrm>
            <a:off x="203533" y="4194332"/>
            <a:ext cx="3730513" cy="9194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Strategy Implementation</a:t>
            </a:r>
            <a:endParaRPr lang="en-US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(Whether the strategy was implemented as originally intended to produce performance?)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 Box 14"/>
          <p:cNvSpPr txBox="1"/>
          <p:nvPr/>
        </p:nvSpPr>
        <p:spPr>
          <a:xfrm>
            <a:off x="3532847" y="3653653"/>
            <a:ext cx="1018355" cy="22603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good</a:t>
            </a:r>
          </a:p>
        </p:txBody>
      </p:sp>
      <p:sp>
        <p:nvSpPr>
          <p:cNvPr id="12" name="Text Box 14"/>
          <p:cNvSpPr txBox="1"/>
          <p:nvPr/>
        </p:nvSpPr>
        <p:spPr>
          <a:xfrm>
            <a:off x="7758229" y="2667745"/>
            <a:ext cx="1523993" cy="21384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not good</a:t>
            </a:r>
          </a:p>
        </p:txBody>
      </p:sp>
      <p:sp>
        <p:nvSpPr>
          <p:cNvPr id="13" name="Text Box 14"/>
          <p:cNvSpPr txBox="1"/>
          <p:nvPr/>
        </p:nvSpPr>
        <p:spPr>
          <a:xfrm>
            <a:off x="5456872" y="2667745"/>
            <a:ext cx="825500" cy="30924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good</a:t>
            </a:r>
          </a:p>
        </p:txBody>
      </p:sp>
      <p:sp>
        <p:nvSpPr>
          <p:cNvPr id="14" name="Text Box 14"/>
          <p:cNvSpPr txBox="1"/>
          <p:nvPr/>
        </p:nvSpPr>
        <p:spPr>
          <a:xfrm>
            <a:off x="3292948" y="5590800"/>
            <a:ext cx="1290657" cy="27837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6000"/>
              </a:lnSpc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not good</a:t>
            </a:r>
            <a:endParaRPr lang="en-US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729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Strategic Management Process</a:t>
            </a: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80655" y="3440131"/>
            <a:ext cx="8696235" cy="1625216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57300" y="2828925"/>
            <a:ext cx="1914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Ch. 4 &amp;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2726" y="2828925"/>
            <a:ext cx="1914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Ch. 6, 7, &amp;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28772" y="2828925"/>
            <a:ext cx="1914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Ch. 9 &amp; 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84818" y="2828925"/>
            <a:ext cx="1914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Ch. 11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089895" y="1967841"/>
            <a:ext cx="475203" cy="1261194"/>
            <a:chOff x="1954778" y="1967841"/>
            <a:chExt cx="1134208" cy="1261194"/>
          </a:xfrm>
        </p:grpSpPr>
        <p:sp>
          <p:nvSpPr>
            <p:cNvPr id="9" name="Down Arrow 8"/>
            <p:cNvSpPr/>
            <p:nvPr/>
          </p:nvSpPr>
          <p:spPr>
            <a:xfrm>
              <a:off x="1954778" y="1967841"/>
              <a:ext cx="1134208" cy="727409"/>
            </a:xfrm>
            <a:prstGeom prst="downArrow">
              <a:avLst/>
            </a:prstGeom>
            <a:solidFill>
              <a:srgbClr val="FFFF00"/>
            </a:solidFill>
            <a:ln>
              <a:noFill/>
              <a:prstDash val="dash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rtlCol="0" anchor="ctr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ct val="20000"/>
                </a:spcBef>
              </a:pPr>
              <a:endPara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954779" y="2828925"/>
              <a:ext cx="1022682" cy="400110"/>
            </a:xfrm>
            <a:prstGeom prst="ellipse">
              <a:avLst/>
            </a:prstGeom>
            <a:ln w="57150">
              <a:solidFill>
                <a:srgbClr val="FFFF00"/>
              </a:solidFill>
            </a:ln>
          </p:spPr>
          <p:txBody>
            <a:bodyPr wrap="square" rtlCol="0" anchor="ctr">
              <a:spAutoFit/>
            </a:bodyPr>
            <a:lstStyle/>
            <a:p>
              <a:pPr marL="342900" indent="-342900" algn="ctr">
                <a:buFont typeface="Wingdings" panose="05000000000000000000" pitchFamily="2" charset="2"/>
                <a:buChar char="Ø"/>
              </a:pPr>
              <a:endPara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655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CEO Characteristics - Strategy Fit</a:t>
            </a:r>
          </a:p>
        </p:txBody>
      </p:sp>
      <p:sp>
        <p:nvSpPr>
          <p:cNvPr id="5" name="AutoShape 79"/>
          <p:cNvSpPr>
            <a:spLocks noChangeArrowheads="1"/>
          </p:cNvSpPr>
          <p:nvPr/>
        </p:nvSpPr>
        <p:spPr bwMode="gray">
          <a:xfrm>
            <a:off x="7450158" y="2944375"/>
            <a:ext cx="2615903" cy="1975387"/>
          </a:xfrm>
          <a:prstGeom prst="roundRect">
            <a:avLst>
              <a:gd name="adj" fmla="val 6435"/>
            </a:avLst>
          </a:prstGeom>
          <a:solidFill>
            <a:srgbClr val="00B0F0"/>
          </a:soli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the business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Turnaround specialist</a:t>
            </a:r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79"/>
          <p:cNvSpPr>
            <a:spLocks noChangeArrowheads="1"/>
          </p:cNvSpPr>
          <p:nvPr/>
        </p:nvSpPr>
        <p:spPr bwMode="gray">
          <a:xfrm>
            <a:off x="7441638" y="4975004"/>
            <a:ext cx="2615902" cy="970371"/>
          </a:xfrm>
          <a:prstGeom prst="roundRect">
            <a:avLst>
              <a:gd name="adj" fmla="val 6435"/>
            </a:avLst>
          </a:prstGeom>
          <a:solidFill>
            <a:srgbClr val="FF9900"/>
          </a:soli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Bankruptcy strategy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Liquidator</a:t>
            </a:r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79"/>
          <p:cNvSpPr>
            <a:spLocks noChangeArrowheads="1"/>
          </p:cNvSpPr>
          <p:nvPr/>
        </p:nvSpPr>
        <p:spPr bwMode="gray">
          <a:xfrm>
            <a:off x="4690117" y="4975004"/>
            <a:ext cx="2712651" cy="970371"/>
          </a:xfrm>
          <a:prstGeom prst="roundRect">
            <a:avLst>
              <a:gd name="adj" fmla="val 6435"/>
            </a:avLst>
          </a:prstGeom>
          <a:solidFill>
            <a:schemeClr val="tx2">
              <a:lumMod val="90000"/>
            </a:schemeClr>
          </a:soli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Growth-diversification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Portfolio manager</a:t>
            </a:r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79"/>
          <p:cNvSpPr>
            <a:spLocks noChangeArrowheads="1"/>
          </p:cNvSpPr>
          <p:nvPr/>
        </p:nvSpPr>
        <p:spPr bwMode="gray">
          <a:xfrm>
            <a:off x="4690118" y="3949391"/>
            <a:ext cx="2712650" cy="970371"/>
          </a:xfrm>
          <a:prstGeom prst="roundRect">
            <a:avLst>
              <a:gd name="adj" fmla="val 6435"/>
            </a:avLst>
          </a:prstGeom>
          <a:solidFill>
            <a:schemeClr val="accent3">
              <a:lumMod val="40000"/>
              <a:lumOff val="60000"/>
            </a:schemeClr>
          </a:soli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Stability strategy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Profit planner</a:t>
            </a:r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utoShape 79"/>
          <p:cNvSpPr>
            <a:spLocks noChangeArrowheads="1"/>
          </p:cNvSpPr>
          <p:nvPr/>
        </p:nvSpPr>
        <p:spPr bwMode="gray">
          <a:xfrm>
            <a:off x="4690118" y="2940256"/>
            <a:ext cx="2712650" cy="970371"/>
          </a:xfrm>
          <a:prstGeom prst="roundRect">
            <a:avLst>
              <a:gd name="adj" fmla="val 6435"/>
            </a:avLst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Growth-concentration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z="1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experts</a:t>
            </a:r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26"/>
          <p:cNvSpPr>
            <a:spLocks noChangeShapeType="1"/>
          </p:cNvSpPr>
          <p:nvPr/>
        </p:nvSpPr>
        <p:spPr bwMode="auto">
          <a:xfrm flipV="1">
            <a:off x="8373476" y="2595753"/>
            <a:ext cx="974387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H="1" flipV="1">
            <a:off x="5438290" y="2595753"/>
            <a:ext cx="102881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09426" y="2004683"/>
            <a:ext cx="4186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unit competitiveness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9432" y="2412779"/>
            <a:ext cx="7995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  <a:endParaRPr lang="ko-KR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47863" y="2412779"/>
            <a:ext cx="752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</a:t>
            </a:r>
            <a:endParaRPr lang="ko-KR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7721" y="3249947"/>
            <a:ext cx="718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endParaRPr lang="ko-KR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35925" y="4257061"/>
            <a:ext cx="9795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  <a:endParaRPr lang="ko-KR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직사각형 8"/>
          <p:cNvSpPr/>
          <p:nvPr/>
        </p:nvSpPr>
        <p:spPr>
          <a:xfrm>
            <a:off x="4075448" y="5267425"/>
            <a:ext cx="5757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endParaRPr lang="ko-KR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56881" y="4133950"/>
            <a:ext cx="2079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</a:t>
            </a:r>
          </a:p>
          <a:p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attractiveness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178489" y="2004683"/>
            <a:ext cx="4167789" cy="956931"/>
          </a:xfrm>
          <a:prstGeom prst="cloudCallout">
            <a:avLst>
              <a:gd name="adj1" fmla="val 77386"/>
              <a:gd name="adj2" fmla="val -87406"/>
            </a:avLst>
          </a:prstGeom>
          <a:solidFill>
            <a:srgbClr val="FFFF00"/>
          </a:solidFill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rPr>
              <a:t>Staffing follows strategy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754669" y="5991514"/>
            <a:ext cx="10485259" cy="818710"/>
          </a:xfrm>
          <a:prstGeom prst="horizontalScroll">
            <a:avLst/>
          </a:prstGeom>
          <a:solidFill>
            <a:srgbClr val="FFFF0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success of a company depends not only on </a:t>
            </a:r>
            <a:r>
              <a:rPr lang="en-US" b="1" u="sng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competences of the CEO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also on how well the CEO fits with </a:t>
            </a:r>
            <a:r>
              <a:rPr lang="en-US" b="1" u="sng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organization and the situation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540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Four Faces of Strategic Leadership</a:t>
            </a:r>
          </a:p>
        </p:txBody>
      </p:sp>
      <p:sp>
        <p:nvSpPr>
          <p:cNvPr id="4" name="자유형 10"/>
          <p:cNvSpPr/>
          <p:nvPr/>
        </p:nvSpPr>
        <p:spPr>
          <a:xfrm>
            <a:off x="1278109" y="2706545"/>
            <a:ext cx="5152768" cy="2829698"/>
          </a:xfrm>
          <a:custGeom>
            <a:avLst/>
            <a:gdLst>
              <a:gd name="connsiteX0" fmla="*/ 0 w 5152768"/>
              <a:gd name="connsiteY0" fmla="*/ 2829698 h 2829698"/>
              <a:gd name="connsiteX1" fmla="*/ 259492 w 5152768"/>
              <a:gd name="connsiteY1" fmla="*/ 2446638 h 2829698"/>
              <a:gd name="connsiteX2" fmla="*/ 593124 w 5152768"/>
              <a:gd name="connsiteY2" fmla="*/ 2014152 h 2829698"/>
              <a:gd name="connsiteX3" fmla="*/ 877330 w 5152768"/>
              <a:gd name="connsiteY3" fmla="*/ 1655806 h 2829698"/>
              <a:gd name="connsiteX4" fmla="*/ 1198605 w 5152768"/>
              <a:gd name="connsiteY4" fmla="*/ 1359244 h 2829698"/>
              <a:gd name="connsiteX5" fmla="*/ 1569308 w 5152768"/>
              <a:gd name="connsiteY5" fmla="*/ 1013255 h 2829698"/>
              <a:gd name="connsiteX6" fmla="*/ 1940011 w 5152768"/>
              <a:gd name="connsiteY6" fmla="*/ 729049 h 2829698"/>
              <a:gd name="connsiteX7" fmla="*/ 2446638 w 5152768"/>
              <a:gd name="connsiteY7" fmla="*/ 432487 h 2829698"/>
              <a:gd name="connsiteX8" fmla="*/ 2804984 w 5152768"/>
              <a:gd name="connsiteY8" fmla="*/ 259492 h 2829698"/>
              <a:gd name="connsiteX9" fmla="*/ 3311611 w 5152768"/>
              <a:gd name="connsiteY9" fmla="*/ 86498 h 2829698"/>
              <a:gd name="connsiteX10" fmla="*/ 3756454 w 5152768"/>
              <a:gd name="connsiteY10" fmla="*/ 0 h 2829698"/>
              <a:gd name="connsiteX11" fmla="*/ 4275438 w 5152768"/>
              <a:gd name="connsiteY11" fmla="*/ 37071 h 2829698"/>
              <a:gd name="connsiteX12" fmla="*/ 4609070 w 5152768"/>
              <a:gd name="connsiteY12" fmla="*/ 135925 h 2829698"/>
              <a:gd name="connsiteX13" fmla="*/ 4930346 w 5152768"/>
              <a:gd name="connsiteY13" fmla="*/ 234779 h 2829698"/>
              <a:gd name="connsiteX14" fmla="*/ 5152768 w 5152768"/>
              <a:gd name="connsiteY14" fmla="*/ 345990 h 282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52768" h="2829698">
                <a:moveTo>
                  <a:pt x="0" y="2829698"/>
                </a:moveTo>
                <a:lnTo>
                  <a:pt x="259492" y="2446638"/>
                </a:lnTo>
                <a:lnTo>
                  <a:pt x="593124" y="2014152"/>
                </a:lnTo>
                <a:lnTo>
                  <a:pt x="877330" y="1655806"/>
                </a:lnTo>
                <a:lnTo>
                  <a:pt x="1198605" y="1359244"/>
                </a:lnTo>
                <a:lnTo>
                  <a:pt x="1569308" y="1013255"/>
                </a:lnTo>
                <a:lnTo>
                  <a:pt x="1940011" y="729049"/>
                </a:lnTo>
                <a:lnTo>
                  <a:pt x="2446638" y="432487"/>
                </a:lnTo>
                <a:lnTo>
                  <a:pt x="2804984" y="259492"/>
                </a:lnTo>
                <a:lnTo>
                  <a:pt x="3311611" y="86498"/>
                </a:lnTo>
                <a:lnTo>
                  <a:pt x="3756454" y="0"/>
                </a:lnTo>
                <a:lnTo>
                  <a:pt x="4275438" y="37071"/>
                </a:lnTo>
                <a:lnTo>
                  <a:pt x="4609070" y="135925"/>
                </a:lnTo>
                <a:lnTo>
                  <a:pt x="4930346" y="234779"/>
                </a:lnTo>
                <a:lnTo>
                  <a:pt x="5152768" y="345990"/>
                </a:ln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cxnSp>
        <p:nvCxnSpPr>
          <p:cNvPr id="5" name="직선 연결선 2054"/>
          <p:cNvCxnSpPr/>
          <p:nvPr/>
        </p:nvCxnSpPr>
        <p:spPr>
          <a:xfrm>
            <a:off x="1084145" y="5536243"/>
            <a:ext cx="6727855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2056"/>
          <p:cNvCxnSpPr/>
          <p:nvPr/>
        </p:nvCxnSpPr>
        <p:spPr>
          <a:xfrm flipH="1">
            <a:off x="2570206" y="2495654"/>
            <a:ext cx="12355" cy="3002692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74"/>
          <p:cNvCxnSpPr/>
          <p:nvPr/>
        </p:nvCxnSpPr>
        <p:spPr>
          <a:xfrm flipH="1">
            <a:off x="3833900" y="2495654"/>
            <a:ext cx="12355" cy="3002692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5"/>
          <p:cNvCxnSpPr/>
          <p:nvPr/>
        </p:nvCxnSpPr>
        <p:spPr>
          <a:xfrm flipH="1">
            <a:off x="5112000" y="2495654"/>
            <a:ext cx="12355" cy="3002692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76"/>
          <p:cNvCxnSpPr/>
          <p:nvPr/>
        </p:nvCxnSpPr>
        <p:spPr>
          <a:xfrm flipH="1">
            <a:off x="6430877" y="2495654"/>
            <a:ext cx="12355" cy="3002692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2058"/>
          <p:cNvSpPr/>
          <p:nvPr/>
        </p:nvSpPr>
        <p:spPr>
          <a:xfrm>
            <a:off x="2561335" y="4194340"/>
            <a:ext cx="1300357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ko-KR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Risk-taker</a:t>
            </a:r>
            <a:endParaRPr lang="ko-KR" altLang="en-US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2059"/>
          <p:cNvSpPr/>
          <p:nvPr/>
        </p:nvSpPr>
        <p:spPr>
          <a:xfrm>
            <a:off x="3828074" y="3500978"/>
            <a:ext cx="1326004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Care-taker</a:t>
            </a:r>
            <a:endParaRPr lang="ko-KR" altLang="en-US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직사각형 2060"/>
          <p:cNvSpPr/>
          <p:nvPr/>
        </p:nvSpPr>
        <p:spPr>
          <a:xfrm>
            <a:off x="5255731" y="3084268"/>
            <a:ext cx="1120820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Surgeon</a:t>
            </a:r>
            <a:endParaRPr lang="ko-KR" altLang="en-US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직사각형 2061"/>
          <p:cNvSpPr/>
          <p:nvPr/>
        </p:nvSpPr>
        <p:spPr>
          <a:xfrm>
            <a:off x="6612633" y="3422822"/>
            <a:ext cx="1402948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Undertaker</a:t>
            </a:r>
            <a:endParaRPr lang="ko-KR" altLang="en-US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직사각형 2062"/>
          <p:cNvSpPr/>
          <p:nvPr/>
        </p:nvSpPr>
        <p:spPr>
          <a:xfrm>
            <a:off x="1971279" y="5698366"/>
            <a:ext cx="1244251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Embryonic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직사각형 2063"/>
          <p:cNvSpPr/>
          <p:nvPr/>
        </p:nvSpPr>
        <p:spPr>
          <a:xfrm>
            <a:off x="3376637" y="5682977"/>
            <a:ext cx="904415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직사각형 2064"/>
          <p:cNvSpPr/>
          <p:nvPr/>
        </p:nvSpPr>
        <p:spPr>
          <a:xfrm>
            <a:off x="4664784" y="5698366"/>
            <a:ext cx="984565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Maturity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직사각형 2065"/>
          <p:cNvSpPr/>
          <p:nvPr/>
        </p:nvSpPr>
        <p:spPr>
          <a:xfrm>
            <a:off x="6016085" y="5705230"/>
            <a:ext cx="914033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Decline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72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Appropriate types of leaders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483" y="2347146"/>
            <a:ext cx="10713719" cy="4387777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 </a:t>
            </a:r>
            <a:r>
              <a:rPr lang="en-US" altLang="ko-KR" dirty="0"/>
              <a:t>Embryonic: “</a:t>
            </a:r>
            <a:r>
              <a:rPr lang="en-US" altLang="ko-KR" dirty="0">
                <a:solidFill>
                  <a:srgbClr val="0000CC"/>
                </a:solidFill>
              </a:rPr>
              <a:t>Risk-taker</a:t>
            </a:r>
            <a:r>
              <a:rPr lang="en-US" altLang="ko-KR" dirty="0"/>
              <a:t>”</a:t>
            </a:r>
          </a:p>
          <a:p>
            <a:pPr lvl="1"/>
            <a:r>
              <a:rPr lang="en-US" altLang="ko-KR" dirty="0"/>
              <a:t>Aggressive strategies to secure market share and position in the market</a:t>
            </a:r>
          </a:p>
          <a:p>
            <a:pPr lvl="1"/>
            <a:r>
              <a:rPr lang="en-US" altLang="ko-KR" dirty="0"/>
              <a:t>Devotes one’s career and even personal assets</a:t>
            </a:r>
          </a:p>
          <a:p>
            <a:r>
              <a:rPr lang="en-US" altLang="ko-KR" dirty="0"/>
              <a:t> Growth: “</a:t>
            </a:r>
            <a:r>
              <a:rPr lang="en-US" altLang="ko-KR" dirty="0">
                <a:solidFill>
                  <a:srgbClr val="0000CC"/>
                </a:solidFill>
              </a:rPr>
              <a:t>Care-taker</a:t>
            </a:r>
            <a:r>
              <a:rPr lang="en-US" altLang="ko-KR" dirty="0"/>
              <a:t>”</a:t>
            </a:r>
          </a:p>
          <a:p>
            <a:pPr lvl="1"/>
            <a:r>
              <a:rPr lang="en-US" altLang="ko-KR" dirty="0"/>
              <a:t>Achieve growth systematically</a:t>
            </a:r>
          </a:p>
          <a:p>
            <a:pPr lvl="1"/>
            <a:r>
              <a:rPr lang="en-US" altLang="ko-KR" dirty="0"/>
              <a:t>introduce and organize the systems and structure necessary for sustainable growth</a:t>
            </a:r>
          </a:p>
          <a:p>
            <a:r>
              <a:rPr lang="en-US" dirty="0"/>
              <a:t> Maturity: “</a:t>
            </a:r>
            <a:r>
              <a:rPr lang="en-US" dirty="0">
                <a:solidFill>
                  <a:srgbClr val="0000CC"/>
                </a:solidFill>
              </a:rPr>
              <a:t>Surgeon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Less aggressive and more defensive</a:t>
            </a:r>
          </a:p>
          <a:p>
            <a:pPr lvl="1"/>
            <a:r>
              <a:rPr lang="en-US" dirty="0"/>
              <a:t>Restructuring experts who do not have personal connections with the existing businesses </a:t>
            </a:r>
          </a:p>
          <a:p>
            <a:pPr lvl="1"/>
            <a:r>
              <a:rPr lang="en-US" dirty="0"/>
              <a:t>Eliminates the unnecessary parts of the organization, readjusts product lines, and makes the company become a more concentrated and energetic </a:t>
            </a:r>
          </a:p>
          <a:p>
            <a:r>
              <a:rPr lang="en-US" dirty="0"/>
              <a:t> Decline: “</a:t>
            </a:r>
            <a:r>
              <a:rPr lang="en-US" dirty="0">
                <a:solidFill>
                  <a:srgbClr val="0000CC"/>
                </a:solidFill>
              </a:rPr>
              <a:t>Undertaker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in the cases where the Surgeon type leader’s efforts to revive the company fail</a:t>
            </a:r>
          </a:p>
          <a:p>
            <a:pPr lvl="1"/>
            <a:r>
              <a:rPr lang="en-US" dirty="0"/>
              <a:t>Funeral director</a:t>
            </a:r>
          </a:p>
          <a:p>
            <a:pPr lvl="1"/>
            <a:r>
              <a:rPr lang="en-US" dirty="0"/>
              <a:t>Professional liquidators that swiftly manage liquidation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281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188396"/>
            <a:ext cx="10826735" cy="3747793"/>
          </a:xfrm>
        </p:spPr>
        <p:txBody>
          <a:bodyPr/>
          <a:lstStyle/>
          <a:p>
            <a:r>
              <a:rPr lang="en-US" dirty="0"/>
              <a:t> the beliefs, behaviors and values that are accepted and enforced by the members of an organization</a:t>
            </a:r>
          </a:p>
          <a:p>
            <a:endParaRPr lang="en-US" dirty="0"/>
          </a:p>
          <a:p>
            <a:r>
              <a:rPr lang="en-US" dirty="0"/>
              <a:t> ideal culture: best support the vision and strategies of a company</a:t>
            </a:r>
          </a:p>
          <a:p>
            <a:endParaRPr lang="en-US" dirty="0"/>
          </a:p>
          <a:p>
            <a:r>
              <a:rPr lang="en-US" dirty="0"/>
              <a:t> act as either an </a:t>
            </a:r>
            <a:r>
              <a:rPr lang="en-US" u="sng" dirty="0"/>
              <a:t>obstacle</a:t>
            </a:r>
            <a:r>
              <a:rPr lang="en-US" dirty="0"/>
              <a:t> to strategic change or a </a:t>
            </a:r>
            <a:r>
              <a:rPr lang="en-US" u="sng" dirty="0"/>
              <a:t>strength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29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M&amp;A and Organizational Culture</a:t>
            </a:r>
            <a:br>
              <a:rPr lang="en-US" dirty="0"/>
            </a:br>
            <a:r>
              <a:rPr lang="en-US" dirty="0"/>
              <a:t> - </a:t>
            </a:r>
            <a:r>
              <a:rPr lang="en-US" sz="2800" b="0" dirty="0"/>
              <a:t>Acquired Firm’s Modes of Acculturation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912569" y="3422317"/>
            <a:ext cx="4025643" cy="2864781"/>
            <a:chOff x="3912569" y="3422317"/>
            <a:chExt cx="4025643" cy="286478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4" name="그룹 4"/>
            <p:cNvGrpSpPr/>
            <p:nvPr/>
          </p:nvGrpSpPr>
          <p:grpSpPr>
            <a:xfrm>
              <a:off x="3912569" y="3422317"/>
              <a:ext cx="1989437" cy="1399575"/>
              <a:chOff x="5772152" y="4106864"/>
              <a:chExt cx="1101725" cy="920750"/>
            </a:xfrm>
            <a:solidFill>
              <a:schemeClr val="accent5">
                <a:lumMod val="40000"/>
                <a:lumOff val="60000"/>
              </a:schemeClr>
            </a:solidFill>
          </p:grpSpPr>
          <p:sp>
            <p:nvSpPr>
              <p:cNvPr id="5" name="Rectangle 62"/>
              <p:cNvSpPr>
                <a:spLocks noChangeArrowheads="1"/>
              </p:cNvSpPr>
              <p:nvPr/>
            </p:nvSpPr>
            <p:spPr bwMode="auto">
              <a:xfrm>
                <a:off x="5772152" y="4106864"/>
                <a:ext cx="1101725" cy="92075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1pPr>
                <a:lvl2pPr marL="742950" indent="-28575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2pPr>
                <a:lvl3pPr marL="11430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3pPr>
                <a:lvl4pPr marL="16002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4pPr>
                <a:lvl5pPr marL="20574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6" name="AutoShape 63"/>
              <p:cNvSpPr>
                <a:spLocks noChangeArrowheads="1"/>
              </p:cNvSpPr>
              <p:nvPr/>
            </p:nvSpPr>
            <p:spPr bwMode="auto">
              <a:xfrm>
                <a:off x="5819776" y="4149723"/>
                <a:ext cx="1006475" cy="147638"/>
              </a:xfrm>
              <a:prstGeom prst="roundRect">
                <a:avLst>
                  <a:gd name="adj" fmla="val 16667"/>
                </a:avLst>
              </a:prstGeom>
              <a:grp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sp>
          <p:nvSpPr>
            <p:cNvPr id="8" name="Rectangle 62"/>
            <p:cNvSpPr>
              <a:spLocks noChangeArrowheads="1"/>
            </p:cNvSpPr>
            <p:nvPr/>
          </p:nvSpPr>
          <p:spPr bwMode="auto">
            <a:xfrm flipH="1">
              <a:off x="5948775" y="3422318"/>
              <a:ext cx="1989437" cy="139957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1pPr>
              <a:lvl2pPr marL="742950" indent="-285750" eaLnBrk="0" hangingPunct="0"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2pPr>
              <a:lvl3pPr marL="1143000" indent="-228600" eaLnBrk="0" hangingPunct="0"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3pPr>
              <a:lvl4pPr marL="1600200" indent="-228600" eaLnBrk="0" hangingPunct="0"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4pPr>
              <a:lvl5pPr marL="2057400" indent="-228600" eaLnBrk="0" hangingPunct="0"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2400" b="1">
                  <a:solidFill>
                    <a:schemeClr val="bg1"/>
                  </a:solidFill>
                  <a:latin typeface="Verdana" pitchFamily="34" charset="0"/>
                  <a:ea typeface="HY헤드라인M" pitchFamily="18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10" name="그룹 78"/>
            <p:cNvGrpSpPr/>
            <p:nvPr/>
          </p:nvGrpSpPr>
          <p:grpSpPr>
            <a:xfrm>
              <a:off x="3918570" y="4875157"/>
              <a:ext cx="1989437" cy="1399575"/>
              <a:chOff x="5772151" y="4106864"/>
              <a:chExt cx="1101725" cy="920750"/>
            </a:xfrm>
            <a:solidFill>
              <a:schemeClr val="accent5">
                <a:lumMod val="40000"/>
                <a:lumOff val="60000"/>
              </a:schemeClr>
            </a:solidFill>
          </p:grpSpPr>
          <p:sp>
            <p:nvSpPr>
              <p:cNvPr id="11" name="Rectangle 62"/>
              <p:cNvSpPr>
                <a:spLocks noChangeArrowheads="1"/>
              </p:cNvSpPr>
              <p:nvPr/>
            </p:nvSpPr>
            <p:spPr bwMode="auto">
              <a:xfrm>
                <a:off x="5772151" y="4106864"/>
                <a:ext cx="1101725" cy="92075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1pPr>
                <a:lvl2pPr marL="742950" indent="-28575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2pPr>
                <a:lvl3pPr marL="11430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3pPr>
                <a:lvl4pPr marL="16002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4pPr>
                <a:lvl5pPr marL="20574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12" name="AutoShape 63"/>
              <p:cNvSpPr>
                <a:spLocks noChangeArrowheads="1"/>
              </p:cNvSpPr>
              <p:nvPr/>
            </p:nvSpPr>
            <p:spPr bwMode="auto">
              <a:xfrm>
                <a:off x="5819776" y="4149723"/>
                <a:ext cx="1006475" cy="147638"/>
              </a:xfrm>
              <a:prstGeom prst="roundRect">
                <a:avLst>
                  <a:gd name="adj" fmla="val 16667"/>
                </a:avLst>
              </a:prstGeom>
              <a:grp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grpSp>
          <p:nvGrpSpPr>
            <p:cNvPr id="13" name="그룹 81"/>
            <p:cNvGrpSpPr/>
            <p:nvPr/>
          </p:nvGrpSpPr>
          <p:grpSpPr>
            <a:xfrm flipH="1">
              <a:off x="5942591" y="4887523"/>
              <a:ext cx="1989437" cy="1399575"/>
              <a:chOff x="5772151" y="4106864"/>
              <a:chExt cx="1101725" cy="920750"/>
            </a:xfrm>
            <a:solidFill>
              <a:schemeClr val="accent5">
                <a:lumMod val="40000"/>
                <a:lumOff val="60000"/>
              </a:schemeClr>
            </a:solidFill>
          </p:grpSpPr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5772151" y="4106864"/>
                <a:ext cx="1101725" cy="920750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1pPr>
                <a:lvl2pPr marL="742950" indent="-28575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2pPr>
                <a:lvl3pPr marL="11430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3pPr>
                <a:lvl4pPr marL="16002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4pPr>
                <a:lvl5pPr marL="2057400" indent="-228600" eaLnBrk="0" hangingPunct="0"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2400" b="1">
                    <a:solidFill>
                      <a:schemeClr val="bg1"/>
                    </a:solidFill>
                    <a:latin typeface="Verdana" pitchFamily="34" charset="0"/>
                    <a:ea typeface="HY헤드라인M" pitchFamily="18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15" name="AutoShape 63"/>
              <p:cNvSpPr>
                <a:spLocks noChangeArrowheads="1"/>
              </p:cNvSpPr>
              <p:nvPr/>
            </p:nvSpPr>
            <p:spPr bwMode="auto">
              <a:xfrm>
                <a:off x="5819776" y="4149723"/>
                <a:ext cx="1006475" cy="147638"/>
              </a:xfrm>
              <a:prstGeom prst="roundRect">
                <a:avLst>
                  <a:gd name="adj" fmla="val 16667"/>
                </a:avLst>
              </a:prstGeom>
              <a:grpFill/>
              <a:ln w="9525" algn="ctr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sp>
          <p:nvSpPr>
            <p:cNvPr id="16" name="직사각형 6"/>
            <p:cNvSpPr/>
            <p:nvPr/>
          </p:nvSpPr>
          <p:spPr>
            <a:xfrm>
              <a:off x="4158147" y="3961711"/>
              <a:ext cx="1377300" cy="36933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Integration</a:t>
              </a:r>
              <a:endParaRPr lang="ko-KR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직사각형 7"/>
            <p:cNvSpPr/>
            <p:nvPr/>
          </p:nvSpPr>
          <p:spPr>
            <a:xfrm>
              <a:off x="6172758" y="3961711"/>
              <a:ext cx="1556836" cy="36933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Assimilation</a:t>
              </a:r>
              <a:endParaRPr lang="ko-KR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직사각형 8"/>
            <p:cNvSpPr/>
            <p:nvPr/>
          </p:nvSpPr>
          <p:spPr>
            <a:xfrm>
              <a:off x="4224639" y="5370094"/>
              <a:ext cx="1377300" cy="36933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Separation</a:t>
              </a:r>
              <a:endParaRPr lang="ko-KR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직사각형 9"/>
            <p:cNvSpPr/>
            <p:nvPr/>
          </p:nvSpPr>
          <p:spPr>
            <a:xfrm>
              <a:off x="6101183" y="5370094"/>
              <a:ext cx="1672253" cy="36933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en-US" altLang="ko-KR" b="1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Deculturation</a:t>
              </a:r>
              <a:endParaRPr lang="ko-KR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직사각형 10"/>
          <p:cNvSpPr/>
          <p:nvPr/>
        </p:nvSpPr>
        <p:spPr>
          <a:xfrm>
            <a:off x="6430877" y="3040476"/>
            <a:ext cx="10534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at all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직사각형 11"/>
          <p:cNvSpPr/>
          <p:nvPr/>
        </p:nvSpPr>
        <p:spPr>
          <a:xfrm>
            <a:off x="4171250" y="3040476"/>
            <a:ext cx="12216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much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직사각형 12"/>
          <p:cNvSpPr/>
          <p:nvPr/>
        </p:nvSpPr>
        <p:spPr>
          <a:xfrm>
            <a:off x="2616048" y="3843568"/>
            <a:ext cx="13081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attractive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직사각형 13"/>
          <p:cNvSpPr/>
          <p:nvPr/>
        </p:nvSpPr>
        <p:spPr>
          <a:xfrm>
            <a:off x="2645416" y="5282554"/>
            <a:ext cx="12493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at all</a:t>
            </a:r>
          </a:p>
          <a:p>
            <a:r>
              <a:rPr lang="en-US" altLang="ko-K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attractive</a:t>
            </a:r>
            <a:endParaRPr lang="ko-KR" alt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직사각형 14"/>
          <p:cNvSpPr/>
          <p:nvPr/>
        </p:nvSpPr>
        <p:spPr>
          <a:xfrm>
            <a:off x="3369873" y="2228314"/>
            <a:ext cx="5317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much do members of the acquired firm</a:t>
            </a:r>
          </a:p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 preservation of their own culture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직사각형 17"/>
          <p:cNvSpPr/>
          <p:nvPr/>
        </p:nvSpPr>
        <p:spPr>
          <a:xfrm>
            <a:off x="276447" y="4403532"/>
            <a:ext cx="26001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 of</a:t>
            </a:r>
          </a:p>
          <a:p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attractiveness of</a:t>
            </a:r>
          </a:p>
          <a:p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acquirer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578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Diverse Cultures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062716"/>
            <a:ext cx="9814014" cy="4678326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Integration</a:t>
            </a:r>
          </a:p>
          <a:p>
            <a:pPr lvl="1"/>
            <a:r>
              <a:rPr lang="en-US" dirty="0"/>
              <a:t> a relatively balanced give-and-take of cultural and managerial practices between the merger partners</a:t>
            </a:r>
          </a:p>
          <a:p>
            <a:pPr lvl="1"/>
            <a:r>
              <a:rPr lang="en-US" dirty="0"/>
              <a:t> integrating both culture in balanced way </a:t>
            </a:r>
            <a:r>
              <a:rPr lang="en-US" dirty="0">
                <a:sym typeface="Wingdings" panose="05000000000000000000" pitchFamily="2" charset="2"/>
              </a:rPr>
              <a:t></a:t>
            </a:r>
            <a:r>
              <a:rPr lang="en-US" dirty="0"/>
              <a:t> creating a new culture</a:t>
            </a:r>
          </a:p>
          <a:p>
            <a:endParaRPr lang="en-US" sz="700" dirty="0"/>
          </a:p>
          <a:p>
            <a:r>
              <a:rPr lang="en-US" dirty="0"/>
              <a:t> Assimilation</a:t>
            </a:r>
          </a:p>
          <a:p>
            <a:pPr lvl="1"/>
            <a:r>
              <a:rPr lang="en-US" dirty="0"/>
              <a:t> the domination of one organization over the other</a:t>
            </a:r>
          </a:p>
          <a:p>
            <a:pPr lvl="1"/>
            <a:r>
              <a:rPr lang="en-US" dirty="0"/>
              <a:t> the acquired firm surrenders its culture and adopts the culture of acquiring company</a:t>
            </a:r>
          </a:p>
          <a:p>
            <a:endParaRPr lang="en-US" sz="600" dirty="0"/>
          </a:p>
          <a:p>
            <a:r>
              <a:rPr lang="en-US" dirty="0"/>
              <a:t> Separation</a:t>
            </a:r>
          </a:p>
          <a:p>
            <a:pPr lvl="1"/>
            <a:r>
              <a:rPr lang="en-US" dirty="0"/>
              <a:t> a separation of the two companies’ cultures</a:t>
            </a:r>
          </a:p>
          <a:p>
            <a:pPr lvl="1"/>
            <a:r>
              <a:rPr lang="en-US" dirty="0"/>
              <a:t> structurally separated, without cultural exchange</a:t>
            </a:r>
          </a:p>
          <a:p>
            <a:endParaRPr lang="en-US" sz="600" dirty="0"/>
          </a:p>
          <a:p>
            <a:r>
              <a:rPr lang="en-US" dirty="0"/>
              <a:t> </a:t>
            </a:r>
            <a:r>
              <a:rPr lang="en-US" dirty="0" err="1"/>
              <a:t>Deculturation</a:t>
            </a:r>
            <a:endParaRPr lang="en-US" dirty="0"/>
          </a:p>
          <a:p>
            <a:pPr lvl="1"/>
            <a:r>
              <a:rPr lang="en-US" dirty="0"/>
              <a:t> most common &amp; most destructive method</a:t>
            </a:r>
          </a:p>
          <a:p>
            <a:pPr lvl="1"/>
            <a:r>
              <a:rPr lang="en-US" dirty="0"/>
              <a:t> the disintegration of one company’s culture, resulting from unwanted and extreme pressure from the other to impose its culture and practices </a:t>
            </a:r>
          </a:p>
          <a:p>
            <a:pPr lvl="1"/>
            <a:r>
              <a:rPr lang="en-US" dirty="0"/>
              <a:t> results in poor performance by the acquired company &amp; its eventual divestment</a:t>
            </a:r>
          </a:p>
        </p:txBody>
      </p:sp>
    </p:spTree>
    <p:extLst>
      <p:ext uri="{BB962C8B-B14F-4D97-AF65-F5344CB8AC3E}">
        <p14:creationId xmlns:p14="http://schemas.microsoft.com/office/powerpoint/2010/main" val="2737769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 Steps to Realize Strategic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792209" cy="428721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0" dirty="0"/>
              <a:t>Establishing a sense of urgency                             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Creating the guiding coalition / Middle-management support                  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Developing a vision and strategy                      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Communicating the change vision                        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Organization design / Performance evaluation-reward system / Empowering people                       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Generating short-term, visible wins / Resistance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Consolidating gains and producing more change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Anchoring new approaches in the culture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356191" y="2392323"/>
            <a:ext cx="5316" cy="3934046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38109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디슨">
  <a:themeElements>
    <a:clrScheme name="메디슨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메디슨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메디슨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{69DBA589-6EF6-0F4F-B0D6-A9B3AE981F08}tf16401378</Template>
  <TotalTime>2334</TotalTime>
  <Words>823</Words>
  <Application>Microsoft Macintosh PowerPoint</Application>
  <PresentationFormat>와이드스크린</PresentationFormat>
  <Paragraphs>157</Paragraphs>
  <Slides>13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2" baseType="lpstr">
      <vt:lpstr>Malgun Gothic</vt:lpstr>
      <vt:lpstr>MS Shell Dlg 2</vt:lpstr>
      <vt:lpstr>Arial</vt:lpstr>
      <vt:lpstr>Calibri</vt:lpstr>
      <vt:lpstr>Times New Roman</vt:lpstr>
      <vt:lpstr>Verdana</vt:lpstr>
      <vt:lpstr>Wingdings</vt:lpstr>
      <vt:lpstr>Wingdings 3</vt:lpstr>
      <vt:lpstr>메디슨</vt:lpstr>
      <vt:lpstr>CHAPTER 10  Strategy Implementation Part II:  People, Leadership, and Culture</vt:lpstr>
      <vt:lpstr>Steps of Strategic Management Process</vt:lpstr>
      <vt:lpstr>CEO Characteristics - Strategy Fit</vt:lpstr>
      <vt:lpstr>The Four Faces of Strategic Leadership</vt:lpstr>
      <vt:lpstr>Appropriate types of leaders</vt:lpstr>
      <vt:lpstr>Organizational Culture</vt:lpstr>
      <vt:lpstr>M&amp;A and Organizational Culture  - Acquired Firm’s Modes of Acculturation</vt:lpstr>
      <vt:lpstr>Managing Diverse Cultures</vt:lpstr>
      <vt:lpstr>8 Steps to Realize Strategic Change</vt:lpstr>
      <vt:lpstr>Types of resistance</vt:lpstr>
      <vt:lpstr>Three questions on Ch. 10</vt:lpstr>
      <vt:lpstr>[Practice Questions]   ENB Corp.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 OVERVIEW AND CONCEPT OF STRATEGY</dc:title>
  <dc:creator>bonnie Kim</dc:creator>
  <cp:lastModifiedBy>Jung Yoon</cp:lastModifiedBy>
  <cp:revision>1529</cp:revision>
  <cp:lastPrinted>2017-11-27T12:15:15Z</cp:lastPrinted>
  <dcterms:created xsi:type="dcterms:W3CDTF">2017-03-10T13:12:31Z</dcterms:created>
  <dcterms:modified xsi:type="dcterms:W3CDTF">2022-12-14T16:23:03Z</dcterms:modified>
</cp:coreProperties>
</file>