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17"/>
  </p:notesMasterIdLst>
  <p:sldIdLst>
    <p:sldId id="256" r:id="rId2"/>
    <p:sldId id="257" r:id="rId3"/>
    <p:sldId id="265" r:id="rId4"/>
    <p:sldId id="268" r:id="rId5"/>
    <p:sldId id="283" r:id="rId6"/>
    <p:sldId id="284" r:id="rId7"/>
    <p:sldId id="270" r:id="rId8"/>
    <p:sldId id="274" r:id="rId9"/>
    <p:sldId id="280" r:id="rId10"/>
    <p:sldId id="275" r:id="rId11"/>
    <p:sldId id="272" r:id="rId12"/>
    <p:sldId id="281" r:id="rId13"/>
    <p:sldId id="285" r:id="rId14"/>
    <p:sldId id="279" r:id="rId15"/>
    <p:sldId id="263" r:id="rId1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00" autoAdjust="0"/>
    <p:restoredTop sz="82000" autoAdjust="0"/>
  </p:normalViewPr>
  <p:slideViewPr>
    <p:cSldViewPr snapToGrid="0">
      <p:cViewPr varScale="1">
        <p:scale>
          <a:sx n="60" d="100"/>
          <a:sy n="60" d="100"/>
        </p:scale>
        <p:origin x="1140"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FDCCD59-C408-47F9-B662-1B0D2E2D26A9}" type="datetimeFigureOut">
              <a:rPr lang="en-US" smtClean="0"/>
              <a:t>9/30/2024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E2F4773-8D60-446B-B2ED-BE6847D67169}" type="slidenum">
              <a:rPr lang="en-US" smtClean="0"/>
              <a:t>‹#›</a:t>
            </a:fld>
            <a:endParaRPr lang="en-US"/>
          </a:p>
        </p:txBody>
      </p:sp>
    </p:spTree>
    <p:extLst>
      <p:ext uri="{BB962C8B-B14F-4D97-AF65-F5344CB8AC3E}">
        <p14:creationId xmlns:p14="http://schemas.microsoft.com/office/powerpoint/2010/main" val="420009288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E2F4773-8D60-446B-B2ED-BE6847D67169}" type="slidenum">
              <a:rPr lang="en-US" smtClean="0"/>
              <a:t>1</a:t>
            </a:fld>
            <a:endParaRPr lang="en-US"/>
          </a:p>
        </p:txBody>
      </p:sp>
    </p:spTree>
    <p:extLst>
      <p:ext uri="{BB962C8B-B14F-4D97-AF65-F5344CB8AC3E}">
        <p14:creationId xmlns:p14="http://schemas.microsoft.com/office/powerpoint/2010/main" val="267055201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kern="1200" dirty="0" smtClean="0">
                <a:solidFill>
                  <a:schemeClr val="tx1"/>
                </a:solidFill>
                <a:effectLst/>
                <a:latin typeface="+mn-lt"/>
                <a:ea typeface="+mn-ea"/>
                <a:cs typeface="+mn-cs"/>
              </a:rPr>
              <a:t>In this presentation, we will discuss</a:t>
            </a:r>
            <a:r>
              <a:rPr lang="en-US" sz="1200" kern="1200" baseline="0" dirty="0" smtClean="0">
                <a:solidFill>
                  <a:schemeClr val="tx1"/>
                </a:solidFill>
                <a:effectLst/>
                <a:latin typeface="+mn-lt"/>
                <a:ea typeface="+mn-ea"/>
                <a:cs typeface="+mn-cs"/>
              </a:rPr>
              <a:t> </a:t>
            </a:r>
            <a:r>
              <a:rPr lang="en-US" sz="1200" kern="1200" baseline="0" dirty="0" smtClean="0">
                <a:solidFill>
                  <a:schemeClr val="tx1"/>
                </a:solidFill>
                <a:effectLst/>
                <a:latin typeface="+mn-lt"/>
                <a:ea typeface="+mn-ea"/>
                <a:cs typeface="+mn-cs"/>
              </a:rPr>
              <a:t>the rationale for coordinated care plans based on ethical decision making.</a:t>
            </a:r>
            <a:endParaRPr lang="en-US" sz="1200" kern="1200" baseline="0" dirty="0" smtClean="0">
              <a:solidFill>
                <a:schemeClr val="tx1"/>
              </a:solidFill>
              <a:effectLst/>
              <a:latin typeface="+mn-lt"/>
              <a:ea typeface="+mn-ea"/>
              <a:cs typeface="+mn-cs"/>
            </a:endParaRPr>
          </a:p>
          <a:p>
            <a:pPr marL="171450" indent="-171450">
              <a:buFont typeface="Arial" panose="020B0604020202020204" pitchFamily="34" charset="0"/>
              <a:buChar char="•"/>
            </a:pPr>
            <a:r>
              <a:rPr lang="en-US" sz="1200" kern="1200" dirty="0" smtClean="0">
                <a:solidFill>
                  <a:schemeClr val="tx1"/>
                </a:solidFill>
                <a:effectLst/>
                <a:latin typeface="+mn-lt"/>
                <a:ea typeface="+mn-ea"/>
                <a:cs typeface="+mn-cs"/>
              </a:rPr>
              <a:t>The rationale for coordinated care plans based on ethical decision-making relates to the principles of patient autonomy, non-maleficence, beneficence, and justice. </a:t>
            </a:r>
          </a:p>
          <a:p>
            <a:pPr marL="171450" indent="-171450">
              <a:buFont typeface="Arial" panose="020B0604020202020204" pitchFamily="34" charset="0"/>
              <a:buChar char="•"/>
            </a:pPr>
            <a:r>
              <a:rPr lang="en-US" sz="1200" kern="1200" dirty="0" smtClean="0">
                <a:solidFill>
                  <a:schemeClr val="tx1"/>
                </a:solidFill>
                <a:effectLst/>
                <a:latin typeface="+mn-lt"/>
                <a:ea typeface="+mn-ea"/>
                <a:cs typeface="+mn-cs"/>
              </a:rPr>
              <a:t>As was covered in the previous presentation, nurses must recognize their duty to each of the four principles when coordinating patient care. </a:t>
            </a:r>
          </a:p>
          <a:p>
            <a:pPr marL="171450" indent="-171450">
              <a:buFont typeface="Arial" panose="020B0604020202020204" pitchFamily="34" charset="0"/>
              <a:buChar char="•"/>
            </a:pPr>
            <a:r>
              <a:rPr lang="en-US" sz="1200" kern="1200" dirty="0" smtClean="0">
                <a:solidFill>
                  <a:schemeClr val="tx1"/>
                </a:solidFill>
                <a:effectLst/>
                <a:latin typeface="+mn-lt"/>
                <a:ea typeface="+mn-ea"/>
                <a:cs typeface="+mn-cs"/>
              </a:rPr>
              <a:t>Respecting patients’ decision-making capacity, minimizing adverse reactions, acting as patient advocates, and promoting health equity ensures that coordinated care plans are patient-centered and enhance patient outcomes. </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2E2F4773-8D60-446B-B2ED-BE6847D67169}" type="slidenum">
              <a:rPr lang="en-US" smtClean="0"/>
              <a:t>10</a:t>
            </a:fld>
            <a:endParaRPr lang="en-US"/>
          </a:p>
        </p:txBody>
      </p:sp>
    </p:spTree>
    <p:extLst>
      <p:ext uri="{BB962C8B-B14F-4D97-AF65-F5344CB8AC3E}">
        <p14:creationId xmlns:p14="http://schemas.microsoft.com/office/powerpoint/2010/main" val="261514559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dirty="0" smtClean="0">
                <a:solidFill>
                  <a:schemeClr val="tx1"/>
                </a:solidFill>
                <a:latin typeface="Times New Roman" panose="02020603050405020304" pitchFamily="18" charset="0"/>
                <a:cs typeface="Times New Roman" panose="02020603050405020304" pitchFamily="18" charset="0"/>
              </a:rPr>
              <a:t>In</a:t>
            </a:r>
            <a:r>
              <a:rPr lang="en-US" sz="1200" baseline="0" dirty="0" smtClean="0">
                <a:solidFill>
                  <a:schemeClr val="tx1"/>
                </a:solidFill>
                <a:latin typeface="Times New Roman" panose="02020603050405020304" pitchFamily="18" charset="0"/>
                <a:cs typeface="Times New Roman" panose="02020603050405020304" pitchFamily="18" charset="0"/>
              </a:rPr>
              <a:t> this presentation, we will </a:t>
            </a:r>
            <a:r>
              <a:rPr lang="en-US" sz="1200" kern="1200" dirty="0" smtClean="0">
                <a:solidFill>
                  <a:schemeClr val="tx1"/>
                </a:solidFill>
                <a:effectLst/>
                <a:latin typeface="+mn-lt"/>
                <a:ea typeface="+mn-ea"/>
                <a:cs typeface="+mn-cs"/>
              </a:rPr>
              <a:t>discuss</a:t>
            </a:r>
            <a:r>
              <a:rPr lang="en-US" sz="1200" kern="1200" baseline="0" dirty="0" smtClean="0">
                <a:solidFill>
                  <a:schemeClr val="tx1"/>
                </a:solidFill>
                <a:effectLst/>
                <a:latin typeface="+mn-lt"/>
                <a:ea typeface="+mn-ea"/>
                <a:cs typeface="+mn-cs"/>
              </a:rPr>
              <a:t> </a:t>
            </a:r>
            <a:r>
              <a:rPr lang="en-US" sz="1200" kern="1200" dirty="0" smtClean="0">
                <a:solidFill>
                  <a:schemeClr val="tx1"/>
                </a:solidFill>
                <a:effectLst/>
                <a:latin typeface="+mn-lt"/>
                <a:ea typeface="+mn-ea"/>
                <a:cs typeface="+mn-cs"/>
              </a:rPr>
              <a:t>how health care policies affect patient-centered care</a:t>
            </a:r>
            <a:r>
              <a:rPr lang="en-US" sz="1200" kern="1200" baseline="0" dirty="0" smtClean="0">
                <a:solidFill>
                  <a:schemeClr val="tx1"/>
                </a:solidFill>
                <a:effectLst/>
                <a:latin typeface="+mn-lt"/>
                <a:ea typeface="+mn-ea"/>
                <a:cs typeface="+mn-cs"/>
              </a:rPr>
              <a:t>.</a:t>
            </a:r>
            <a:endParaRPr lang="en-US" sz="1200" kern="1200" baseline="0" dirty="0" smtClean="0">
              <a:solidFill>
                <a:schemeClr val="tx1"/>
              </a:solidFill>
              <a:effectLst/>
              <a:latin typeface="+mn-lt"/>
              <a:ea typeface="+mn-ea"/>
              <a:cs typeface="+mn-cs"/>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kern="1200" dirty="0" smtClean="0">
                <a:solidFill>
                  <a:schemeClr val="tx1"/>
                </a:solidFill>
                <a:effectLst/>
                <a:latin typeface="+mn-lt"/>
                <a:ea typeface="+mn-ea"/>
                <a:cs typeface="+mn-cs"/>
              </a:rPr>
              <a:t>Similarly, the healthcare policies addressed in the previous presentation, including ACA (at the national level), California’s </a:t>
            </a:r>
            <a:r>
              <a:rPr lang="en-US" sz="1200" kern="1200" dirty="0" err="1" smtClean="0">
                <a:solidFill>
                  <a:schemeClr val="tx1"/>
                </a:solidFill>
                <a:effectLst/>
                <a:latin typeface="+mn-lt"/>
                <a:ea typeface="+mn-ea"/>
                <a:cs typeface="+mn-cs"/>
              </a:rPr>
              <a:t>Medi</a:t>
            </a:r>
            <a:r>
              <a:rPr lang="en-US" sz="1200" kern="1200" dirty="0" smtClean="0">
                <a:solidFill>
                  <a:schemeClr val="tx1"/>
                </a:solidFill>
                <a:effectLst/>
                <a:latin typeface="+mn-lt"/>
                <a:ea typeface="+mn-ea"/>
                <a:cs typeface="+mn-cs"/>
              </a:rPr>
              <a:t>-Cal Program (at the state level), and New York City community health programs (at the local level), have a positive impact on patient outcomes and experiences.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kern="1200" dirty="0" smtClean="0">
                <a:solidFill>
                  <a:schemeClr val="tx1"/>
                </a:solidFill>
                <a:effectLst/>
                <a:latin typeface="+mn-lt"/>
                <a:ea typeface="+mn-ea"/>
                <a:cs typeface="+mn-cs"/>
              </a:rPr>
              <a:t>All three policies share similar provisions to expand healthcare screening and prevention services to low-income families and individuals, increasing care coordination for underserved populations like minority groups and immigrants. </a:t>
            </a:r>
            <a:endParaRPr lang="en-US" sz="11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2E2F4773-8D60-446B-B2ED-BE6847D67169}" type="slidenum">
              <a:rPr lang="en-US" smtClean="0"/>
              <a:t>11</a:t>
            </a:fld>
            <a:endParaRPr lang="en-US"/>
          </a:p>
        </p:txBody>
      </p:sp>
    </p:spTree>
    <p:extLst>
      <p:ext uri="{BB962C8B-B14F-4D97-AF65-F5344CB8AC3E}">
        <p14:creationId xmlns:p14="http://schemas.microsoft.com/office/powerpoint/2010/main" val="362919316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E2F4773-8D60-446B-B2ED-BE6847D67169}" type="slidenum">
              <a:rPr lang="en-US" smtClean="0"/>
              <a:t>12</a:t>
            </a:fld>
            <a:endParaRPr lang="en-US"/>
          </a:p>
        </p:txBody>
      </p:sp>
    </p:spTree>
    <p:extLst>
      <p:ext uri="{BB962C8B-B14F-4D97-AF65-F5344CB8AC3E}">
        <p14:creationId xmlns:p14="http://schemas.microsoft.com/office/powerpoint/2010/main" val="127019146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dirty="0" smtClean="0">
                <a:solidFill>
                  <a:schemeClr val="tx1"/>
                </a:solidFill>
                <a:latin typeface="Times New Roman" panose="02020603050405020304" pitchFamily="18" charset="0"/>
                <a:cs typeface="Times New Roman" panose="02020603050405020304" pitchFamily="18" charset="0"/>
              </a:rPr>
              <a:t>In</a:t>
            </a:r>
            <a:r>
              <a:rPr lang="en-US" sz="1200" baseline="0" dirty="0" smtClean="0">
                <a:solidFill>
                  <a:schemeClr val="tx1"/>
                </a:solidFill>
                <a:latin typeface="Times New Roman" panose="02020603050405020304" pitchFamily="18" charset="0"/>
                <a:cs typeface="Times New Roman" panose="02020603050405020304" pitchFamily="18" charset="0"/>
              </a:rPr>
              <a:t> this presentation, we will </a:t>
            </a:r>
            <a:r>
              <a:rPr lang="en-US" sz="1200" kern="1200" dirty="0" smtClean="0">
                <a:solidFill>
                  <a:schemeClr val="tx1"/>
                </a:solidFill>
                <a:effectLst/>
                <a:latin typeface="+mn-lt"/>
                <a:ea typeface="+mn-ea"/>
                <a:cs typeface="+mn-cs"/>
              </a:rPr>
              <a:t>discuss</a:t>
            </a:r>
            <a:r>
              <a:rPr lang="en-US" sz="1200" kern="1200" baseline="0" dirty="0" smtClean="0">
                <a:solidFill>
                  <a:schemeClr val="tx1"/>
                </a:solidFill>
                <a:effectLst/>
                <a:latin typeface="+mn-lt"/>
                <a:ea typeface="+mn-ea"/>
                <a:cs typeface="+mn-cs"/>
              </a:rPr>
              <a:t> </a:t>
            </a:r>
            <a:r>
              <a:rPr lang="en-US" sz="1200" kern="1200" dirty="0" smtClean="0">
                <a:solidFill>
                  <a:schemeClr val="tx1"/>
                </a:solidFill>
                <a:effectLst/>
                <a:latin typeface="+mn-lt"/>
                <a:ea typeface="+mn-ea"/>
                <a:cs typeface="+mn-cs"/>
              </a:rPr>
              <a:t>study</a:t>
            </a:r>
            <a:r>
              <a:rPr lang="en-US" sz="1200" kern="1200" baseline="0" dirty="0" smtClean="0">
                <a:solidFill>
                  <a:schemeClr val="tx1"/>
                </a:solidFill>
                <a:effectLst/>
                <a:latin typeface="+mn-lt"/>
                <a:ea typeface="+mn-ea"/>
                <a:cs typeface="+mn-cs"/>
              </a:rPr>
              <a:t> findings supporting the positive impact of the three identified health policies on patient outcomes and experiences.</a:t>
            </a:r>
            <a:endParaRPr lang="en-US" sz="1200" kern="1200" baseline="0" dirty="0" smtClean="0">
              <a:solidFill>
                <a:schemeClr val="tx1"/>
              </a:solidFill>
              <a:effectLst/>
              <a:latin typeface="+mn-lt"/>
              <a:ea typeface="+mn-ea"/>
              <a:cs typeface="+mn-cs"/>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kern="1200" dirty="0" smtClean="0">
                <a:solidFill>
                  <a:schemeClr val="tx1"/>
                </a:solidFill>
                <a:effectLst/>
                <a:latin typeface="+mn-lt"/>
                <a:ea typeface="+mn-ea"/>
                <a:cs typeface="+mn-cs"/>
              </a:rPr>
              <a:t>For instance, the study by Jiang et al. (2023), which AHA Journals published, showed that ACA’s Medicaid expansion resulted in a general increase in insurance coverage of cardiac treatments and improved cardiac outcomes and cardiac-tailored prevention and screening.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kern="1200" dirty="0" smtClean="0">
                <a:solidFill>
                  <a:schemeClr val="tx1"/>
                </a:solidFill>
                <a:effectLst/>
                <a:latin typeface="+mn-lt"/>
                <a:ea typeface="+mn-ea"/>
                <a:cs typeface="+mn-cs"/>
              </a:rPr>
              <a:t>On the other hand, the publication by the California Health Care Foundation (2024) explains why integrating California’s </a:t>
            </a:r>
            <a:r>
              <a:rPr lang="en-US" sz="1200" kern="1200" dirty="0" err="1" smtClean="0">
                <a:solidFill>
                  <a:schemeClr val="tx1"/>
                </a:solidFill>
                <a:effectLst/>
                <a:latin typeface="+mn-lt"/>
                <a:ea typeface="+mn-ea"/>
                <a:cs typeface="+mn-cs"/>
              </a:rPr>
              <a:t>Medi</a:t>
            </a:r>
            <a:r>
              <a:rPr lang="en-US" sz="1200" kern="1200" dirty="0" smtClean="0">
                <a:solidFill>
                  <a:schemeClr val="tx1"/>
                </a:solidFill>
                <a:effectLst/>
                <a:latin typeface="+mn-lt"/>
                <a:ea typeface="+mn-ea"/>
                <a:cs typeface="+mn-cs"/>
              </a:rPr>
              <a:t>-Cal Program with other social services improves health outcomes, especially for patients with complex medical conditions like congenital heart disorders.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kern="1200" dirty="0" smtClean="0">
                <a:solidFill>
                  <a:schemeClr val="tx1"/>
                </a:solidFill>
                <a:effectLst/>
                <a:latin typeface="+mn-lt"/>
                <a:ea typeface="+mn-ea"/>
                <a:cs typeface="+mn-cs"/>
              </a:rPr>
              <a:t>Similarly, the study by Bales et al. (2023) indicates the importance of New York City community health programs in screening for cardiovascular disease risk factors in underserved communities, particularly uninsured adults. </a:t>
            </a:r>
            <a:endParaRPr lang="en-US" sz="11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2E2F4773-8D60-446B-B2ED-BE6847D67169}" type="slidenum">
              <a:rPr lang="en-US" smtClean="0"/>
              <a:t>13</a:t>
            </a:fld>
            <a:endParaRPr lang="en-US"/>
          </a:p>
        </p:txBody>
      </p:sp>
    </p:spTree>
    <p:extLst>
      <p:ext uri="{BB962C8B-B14F-4D97-AF65-F5344CB8AC3E}">
        <p14:creationId xmlns:p14="http://schemas.microsoft.com/office/powerpoint/2010/main" val="70777578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dirty="0" smtClean="0">
                <a:solidFill>
                  <a:schemeClr val="tx1"/>
                </a:solidFill>
                <a:latin typeface="Times New Roman" panose="02020603050405020304" pitchFamily="18" charset="0"/>
                <a:cs typeface="Times New Roman" panose="02020603050405020304" pitchFamily="18" charset="0"/>
              </a:rPr>
              <a:t>In</a:t>
            </a:r>
            <a:r>
              <a:rPr lang="en-US" sz="1200" baseline="0" dirty="0" smtClean="0">
                <a:solidFill>
                  <a:schemeClr val="tx1"/>
                </a:solidFill>
                <a:latin typeface="Times New Roman" panose="02020603050405020304" pitchFamily="18" charset="0"/>
                <a:cs typeface="Times New Roman" panose="02020603050405020304" pitchFamily="18" charset="0"/>
              </a:rPr>
              <a:t> this presentation, we </a:t>
            </a:r>
            <a:r>
              <a:rPr lang="en-US" sz="1200" kern="1200" dirty="0" smtClean="0">
                <a:solidFill>
                  <a:schemeClr val="tx1"/>
                </a:solidFill>
                <a:effectLst/>
                <a:latin typeface="+mn-lt"/>
                <a:ea typeface="+mn-ea"/>
                <a:cs typeface="+mn-cs"/>
              </a:rPr>
              <a:t>will summarize the major</a:t>
            </a:r>
            <a:r>
              <a:rPr lang="en-US" sz="1200" kern="1200" baseline="0" dirty="0" smtClean="0">
                <a:solidFill>
                  <a:schemeClr val="tx1"/>
                </a:solidFill>
                <a:effectLst/>
                <a:latin typeface="+mn-lt"/>
                <a:ea typeface="+mn-ea"/>
                <a:cs typeface="+mn-cs"/>
              </a:rPr>
              <a:t> concepts covered in the </a:t>
            </a:r>
            <a:r>
              <a:rPr lang="en-US" sz="1200" kern="1200" baseline="0" dirty="0" smtClean="0">
                <a:solidFill>
                  <a:schemeClr val="tx1"/>
                </a:solidFill>
                <a:effectLst/>
                <a:latin typeface="+mn-lt"/>
                <a:ea typeface="+mn-ea"/>
                <a:cs typeface="+mn-cs"/>
              </a:rPr>
              <a:t>presentation.</a:t>
            </a:r>
          </a:p>
          <a:p>
            <a:pPr marL="171450" lvl="0" indent="-171450">
              <a:buFont typeface="Arial" panose="020B0604020202020204" pitchFamily="34" charset="0"/>
              <a:buChar char="•"/>
            </a:pPr>
            <a:r>
              <a:rPr lang="en-US" sz="1200" kern="1200" baseline="0" dirty="0" smtClean="0">
                <a:solidFill>
                  <a:schemeClr val="tx1"/>
                </a:solidFill>
                <a:effectLst/>
                <a:latin typeface="+mn-lt"/>
                <a:ea typeface="+mn-ea"/>
                <a:cs typeface="+mn-cs"/>
              </a:rPr>
              <a:t>N</a:t>
            </a:r>
            <a:r>
              <a:rPr lang="en-US" sz="1200" dirty="0" smtClean="0">
                <a:solidFill>
                  <a:schemeClr val="tx1"/>
                </a:solidFill>
                <a:latin typeface="Times New Roman" panose="02020603050405020304" pitchFamily="18" charset="0"/>
                <a:cs typeface="Times New Roman" panose="02020603050405020304" pitchFamily="18" charset="0"/>
              </a:rPr>
              <a:t>urses are the linchpin of cardiovascular care coordination. </a:t>
            </a:r>
          </a:p>
          <a:p>
            <a:pPr marL="171450" lvl="0" indent="-171450">
              <a:buFont typeface="Arial" panose="020B0604020202020204" pitchFamily="34" charset="0"/>
              <a:buChar char="•"/>
            </a:pPr>
            <a:r>
              <a:rPr lang="en-US" sz="1200" dirty="0" smtClean="0">
                <a:solidFill>
                  <a:schemeClr val="tx1"/>
                </a:solidFill>
                <a:latin typeface="Times New Roman" panose="02020603050405020304" pitchFamily="18" charset="0"/>
                <a:cs typeface="Times New Roman" panose="02020603050405020304" pitchFamily="18" charset="0"/>
              </a:rPr>
              <a:t>Our role goes beyond helping physicians in direct patient care and includes acting as patient educators, advocates, and communicators. </a:t>
            </a:r>
          </a:p>
          <a:p>
            <a:pPr marL="171450" lvl="0" indent="-171450">
              <a:buFont typeface="Arial" panose="020B0604020202020204" pitchFamily="34" charset="0"/>
              <a:buChar char="•"/>
            </a:pPr>
            <a:r>
              <a:rPr lang="en-US" sz="1200" dirty="0" smtClean="0">
                <a:solidFill>
                  <a:schemeClr val="tx1"/>
                </a:solidFill>
                <a:latin typeface="Times New Roman" panose="02020603050405020304" pitchFamily="18" charset="0"/>
                <a:cs typeface="Times New Roman" panose="02020603050405020304" pitchFamily="18" charset="0"/>
              </a:rPr>
              <a:t>By upholding the fundamental principles of teamwork, shared goals, and effective communication, we ensure care coordination across the healthcare continuum from acute care settings to home care.</a:t>
            </a:r>
            <a:endParaRPr lang="en-US" sz="1200" dirty="0">
              <a:solidFill>
                <a:schemeClr val="tx1"/>
              </a:solidFill>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10"/>
          </p:nvPr>
        </p:nvSpPr>
        <p:spPr/>
        <p:txBody>
          <a:bodyPr/>
          <a:lstStyle/>
          <a:p>
            <a:fld id="{2E2F4773-8D60-446B-B2ED-BE6847D67169}" type="slidenum">
              <a:rPr lang="en-US" smtClean="0"/>
              <a:t>14</a:t>
            </a:fld>
            <a:endParaRPr lang="en-US"/>
          </a:p>
        </p:txBody>
      </p:sp>
    </p:spTree>
    <p:extLst>
      <p:ext uri="{BB962C8B-B14F-4D97-AF65-F5344CB8AC3E}">
        <p14:creationId xmlns:p14="http://schemas.microsoft.com/office/powerpoint/2010/main" val="275835940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sz="1200" kern="1200" dirty="0" smtClean="0">
                <a:solidFill>
                  <a:schemeClr val="tx1"/>
                </a:solidFill>
                <a:effectLst/>
                <a:latin typeface="+mn-lt"/>
                <a:ea typeface="+mn-ea"/>
                <a:cs typeface="+mn-cs"/>
              </a:rPr>
              <a:t>Hello, everyone. Today, I have the privilege to present on a critical subject that influences the quality of care we provide patient outcomes, and care coordination. </a:t>
            </a:r>
          </a:p>
          <a:p>
            <a:pPr marL="171450" indent="-171450">
              <a:buFont typeface="Arial" panose="020B0604020202020204" pitchFamily="34" charset="0"/>
              <a:buChar char="•"/>
            </a:pPr>
            <a:r>
              <a:rPr lang="en-US" sz="1200" kern="1200" dirty="0" smtClean="0">
                <a:solidFill>
                  <a:schemeClr val="tx1"/>
                </a:solidFill>
                <a:effectLst/>
                <a:latin typeface="+mn-lt"/>
                <a:ea typeface="+mn-ea"/>
                <a:cs typeface="+mn-cs"/>
              </a:rPr>
              <a:t>This presentation will address care coordination basics and discuss how I and other staff nurses play an expanded role in helping to manage the care continuity process. </a:t>
            </a:r>
          </a:p>
          <a:p>
            <a:pPr marL="171450" indent="-171450">
              <a:buFont typeface="Arial" panose="020B0604020202020204" pitchFamily="34" charset="0"/>
              <a:buChar char="•"/>
            </a:pPr>
            <a:r>
              <a:rPr lang="en-US" sz="1200" kern="1200" dirty="0" smtClean="0">
                <a:solidFill>
                  <a:schemeClr val="tx1"/>
                </a:solidFill>
                <a:effectLst/>
                <a:latin typeface="+mn-lt"/>
                <a:ea typeface="+mn-ea"/>
                <a:cs typeface="+mn-cs"/>
              </a:rPr>
              <a:t>The basic principles of care coordination refer to the core beliefs undergirding the process of organizing patient care activities and sharing patient data between multiple healthcare providers to foster positive patient outcomes and high-quality care. </a:t>
            </a:r>
          </a:p>
          <a:p>
            <a:pPr marL="171450" indent="-171450">
              <a:buFont typeface="Arial" panose="020B0604020202020204" pitchFamily="34" charset="0"/>
              <a:buChar char="•"/>
            </a:pPr>
            <a:r>
              <a:rPr lang="en-US" sz="1200" kern="1200" dirty="0" smtClean="0">
                <a:solidFill>
                  <a:schemeClr val="tx1"/>
                </a:solidFill>
                <a:effectLst/>
                <a:latin typeface="+mn-lt"/>
                <a:ea typeface="+mn-ea"/>
                <a:cs typeface="+mn-cs"/>
              </a:rPr>
              <a:t>I will address the fundamental principles of care coordination and community resources, as well as ethical and policy issues that affect the continuity of care. </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2E2F4773-8D60-446B-B2ED-BE6847D67169}" type="slidenum">
              <a:rPr lang="en-US" smtClean="0"/>
              <a:t>2</a:t>
            </a:fld>
            <a:endParaRPr lang="en-US"/>
          </a:p>
        </p:txBody>
      </p:sp>
    </p:spTree>
    <p:extLst>
      <p:ext uri="{BB962C8B-B14F-4D97-AF65-F5344CB8AC3E}">
        <p14:creationId xmlns:p14="http://schemas.microsoft.com/office/powerpoint/2010/main" val="267707306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E2F4773-8D60-446B-B2ED-BE6847D67169}" type="slidenum">
              <a:rPr lang="en-US" smtClean="0"/>
              <a:t>3</a:t>
            </a:fld>
            <a:endParaRPr lang="en-US"/>
          </a:p>
        </p:txBody>
      </p:sp>
    </p:spTree>
    <p:extLst>
      <p:ext uri="{BB962C8B-B14F-4D97-AF65-F5344CB8AC3E}">
        <p14:creationId xmlns:p14="http://schemas.microsoft.com/office/powerpoint/2010/main" val="232418966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kern="1200" dirty="0" smtClean="0">
                <a:solidFill>
                  <a:schemeClr val="tx1"/>
                </a:solidFill>
                <a:effectLst/>
                <a:latin typeface="+mn-lt"/>
                <a:ea typeface="+mn-ea"/>
                <a:cs typeface="+mn-cs"/>
              </a:rPr>
              <a:t>In </a:t>
            </a:r>
            <a:r>
              <a:rPr lang="en-US" sz="1200" kern="1200" dirty="0" smtClean="0">
                <a:solidFill>
                  <a:schemeClr val="tx1"/>
                </a:solidFill>
                <a:effectLst/>
                <a:latin typeface="+mn-lt"/>
                <a:ea typeface="+mn-ea"/>
                <a:cs typeface="+mn-cs"/>
              </a:rPr>
              <a:t>this presentation, we will </a:t>
            </a:r>
            <a:r>
              <a:rPr lang="en-US" sz="1200" kern="1200" dirty="0" smtClean="0">
                <a:solidFill>
                  <a:schemeClr val="tx1"/>
                </a:solidFill>
                <a:effectLst/>
                <a:latin typeface="+mn-lt"/>
                <a:ea typeface="+mn-ea"/>
                <a:cs typeface="+mn-cs"/>
              </a:rPr>
              <a:t>discuss the first fundamental principle of care coordination: teamwork</a:t>
            </a:r>
            <a:r>
              <a:rPr lang="en-US" sz="1200" kern="1200" baseline="0" dirty="0" smtClean="0">
                <a:solidFill>
                  <a:schemeClr val="tx1"/>
                </a:solidFill>
                <a:effectLst/>
                <a:latin typeface="+mn-lt"/>
                <a:ea typeface="+mn-ea"/>
                <a:cs typeface="+mn-cs"/>
              </a:rPr>
              <a:t>.</a:t>
            </a:r>
            <a:endParaRPr lang="en-US" sz="1200" kern="1200" baseline="0" dirty="0" smtClean="0">
              <a:solidFill>
                <a:schemeClr val="tx1"/>
              </a:solidFill>
              <a:effectLst/>
              <a:latin typeface="+mn-lt"/>
              <a:ea typeface="+mn-ea"/>
              <a:cs typeface="+mn-cs"/>
            </a:endParaRPr>
          </a:p>
          <a:p>
            <a:pPr marL="171450" indent="-171450">
              <a:buFont typeface="Arial" panose="020B0604020202020204" pitchFamily="34" charset="0"/>
              <a:buChar char="•"/>
            </a:pPr>
            <a:r>
              <a:rPr lang="en-US" sz="1200" kern="1200" dirty="0" smtClean="0">
                <a:solidFill>
                  <a:schemeClr val="tx1"/>
                </a:solidFill>
                <a:effectLst/>
                <a:latin typeface="+mn-lt"/>
                <a:ea typeface="+mn-ea"/>
                <a:cs typeface="+mn-cs"/>
              </a:rPr>
              <a:t>The basic principle of teamwork involves creating formal structures to support care continuity. All healthcare professionals involved in a patient’s care must cultivate a collaborative mindset and a commitment to their roles. </a:t>
            </a:r>
          </a:p>
          <a:p>
            <a:pPr marL="171450" indent="-171450">
              <a:buFont typeface="Arial" panose="020B0604020202020204" pitchFamily="34" charset="0"/>
              <a:buChar char="•"/>
            </a:pPr>
            <a:r>
              <a:rPr lang="en-US" sz="1200" kern="1200" dirty="0" smtClean="0">
                <a:solidFill>
                  <a:schemeClr val="tx1"/>
                </a:solidFill>
                <a:effectLst/>
                <a:latin typeface="+mn-lt"/>
                <a:ea typeface="+mn-ea"/>
                <a:cs typeface="+mn-cs"/>
              </a:rPr>
              <a:t>Teamwork means that all healthcare team members understand the main goals of care coordination and have clear expectations of themselves and other clinicians (Anderson et al., 2020). </a:t>
            </a:r>
          </a:p>
          <a:p>
            <a:pPr marL="171450" indent="-171450">
              <a:buFont typeface="Arial" panose="020B0604020202020204" pitchFamily="34" charset="0"/>
              <a:buChar char="•"/>
            </a:pPr>
            <a:r>
              <a:rPr lang="en-US" sz="1200" kern="1200" dirty="0" smtClean="0">
                <a:solidFill>
                  <a:schemeClr val="tx1"/>
                </a:solidFill>
                <a:effectLst/>
                <a:latin typeface="+mn-lt"/>
                <a:ea typeface="+mn-ea"/>
                <a:cs typeface="+mn-cs"/>
              </a:rPr>
              <a:t>Effective teamwork also requires a cooperative mindset that acknowledges the contributions of other members, including patients and their families, and a solid commitment to relationship building. </a:t>
            </a:r>
          </a:p>
          <a:p>
            <a:pPr marL="171450" indent="-171450">
              <a:buFont typeface="Arial" panose="020B0604020202020204" pitchFamily="34" charset="0"/>
              <a:buChar char="•"/>
            </a:pPr>
            <a:r>
              <a:rPr lang="en-US" sz="1200" kern="1200" dirty="0" smtClean="0">
                <a:solidFill>
                  <a:schemeClr val="tx1"/>
                </a:solidFill>
                <a:effectLst/>
                <a:latin typeface="+mn-lt"/>
                <a:ea typeface="+mn-ea"/>
                <a:cs typeface="+mn-cs"/>
              </a:rPr>
              <a:t>Recognizing that effective care coordination necessitates collaboration, effective relationships, and clear roles will help improve teamwork, positively influencing patient outcomes. </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2E2F4773-8D60-446B-B2ED-BE6847D67169}" type="slidenum">
              <a:rPr lang="en-US" smtClean="0"/>
              <a:t>4</a:t>
            </a:fld>
            <a:endParaRPr lang="en-US"/>
          </a:p>
        </p:txBody>
      </p:sp>
    </p:spTree>
    <p:extLst>
      <p:ext uri="{BB962C8B-B14F-4D97-AF65-F5344CB8AC3E}">
        <p14:creationId xmlns:p14="http://schemas.microsoft.com/office/powerpoint/2010/main" val="339288602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kern="1200" dirty="0" smtClean="0">
                <a:solidFill>
                  <a:schemeClr val="tx1"/>
                </a:solidFill>
                <a:effectLst/>
                <a:latin typeface="+mn-lt"/>
                <a:ea typeface="+mn-ea"/>
                <a:cs typeface="+mn-cs"/>
              </a:rPr>
              <a:t>In </a:t>
            </a:r>
            <a:r>
              <a:rPr lang="en-US" sz="1200" kern="1200" dirty="0" smtClean="0">
                <a:solidFill>
                  <a:schemeClr val="tx1"/>
                </a:solidFill>
                <a:effectLst/>
                <a:latin typeface="+mn-lt"/>
                <a:ea typeface="+mn-ea"/>
                <a:cs typeface="+mn-cs"/>
              </a:rPr>
              <a:t>this presentation, we will </a:t>
            </a:r>
            <a:r>
              <a:rPr lang="en-US" sz="1200" kern="1200" dirty="0" smtClean="0">
                <a:solidFill>
                  <a:schemeClr val="tx1"/>
                </a:solidFill>
                <a:effectLst/>
                <a:latin typeface="+mn-lt"/>
                <a:ea typeface="+mn-ea"/>
                <a:cs typeface="+mn-cs"/>
              </a:rPr>
              <a:t>discuss the second fundamental principle of care coordination: shared goals</a:t>
            </a:r>
            <a:r>
              <a:rPr lang="en-US" sz="1200" kern="1200" baseline="0" dirty="0" smtClean="0">
                <a:solidFill>
                  <a:schemeClr val="tx1"/>
                </a:solidFill>
                <a:effectLst/>
                <a:latin typeface="+mn-lt"/>
                <a:ea typeface="+mn-ea"/>
                <a:cs typeface="+mn-cs"/>
              </a:rPr>
              <a:t>.</a:t>
            </a:r>
            <a:endParaRPr lang="en-US" sz="1200" kern="1200" baseline="0" dirty="0" smtClean="0">
              <a:solidFill>
                <a:schemeClr val="tx1"/>
              </a:solidFill>
              <a:effectLst/>
              <a:latin typeface="+mn-lt"/>
              <a:ea typeface="+mn-ea"/>
              <a:cs typeface="+mn-cs"/>
            </a:endParaRPr>
          </a:p>
          <a:p>
            <a:pPr marL="171450" indent="-171450">
              <a:buFont typeface="Arial" panose="020B0604020202020204" pitchFamily="34" charset="0"/>
              <a:buChar char="•"/>
            </a:pPr>
            <a:r>
              <a:rPr lang="en-US" sz="1200" kern="1200" dirty="0" smtClean="0">
                <a:solidFill>
                  <a:schemeClr val="tx1"/>
                </a:solidFill>
                <a:effectLst/>
                <a:latin typeface="+mn-lt"/>
                <a:ea typeface="+mn-ea"/>
                <a:cs typeface="+mn-cs"/>
              </a:rPr>
              <a:t>The second principle of shared goals is crucial to care coordination, particularly in managing cardiovascular diseases involving complex decision-making relating to medical treatment, treatment objectives, and self-care behaviors. </a:t>
            </a:r>
          </a:p>
          <a:p>
            <a:pPr marL="171450" indent="-171450">
              <a:buFont typeface="Arial" panose="020B0604020202020204" pitchFamily="34" charset="0"/>
              <a:buChar char="•"/>
            </a:pPr>
            <a:r>
              <a:rPr lang="en-US" sz="1200" kern="1200" dirty="0" smtClean="0">
                <a:solidFill>
                  <a:schemeClr val="tx1"/>
                </a:solidFill>
                <a:effectLst/>
                <a:latin typeface="+mn-lt"/>
                <a:ea typeface="+mn-ea"/>
                <a:cs typeface="+mn-cs"/>
              </a:rPr>
              <a:t>Shared goals facilitate teamwork by allowing healthcare professionals to develop interprofessional competencies and inclusive identities. </a:t>
            </a:r>
          </a:p>
          <a:p>
            <a:pPr marL="171450" indent="-171450">
              <a:buFont typeface="Arial" panose="020B0604020202020204" pitchFamily="34" charset="0"/>
              <a:buChar char="•"/>
            </a:pPr>
            <a:r>
              <a:rPr lang="en-US" sz="1200" kern="1200" dirty="0" smtClean="0">
                <a:solidFill>
                  <a:schemeClr val="tx1"/>
                </a:solidFill>
                <a:effectLst/>
                <a:latin typeface="+mn-lt"/>
                <a:ea typeface="+mn-ea"/>
                <a:cs typeface="+mn-cs"/>
              </a:rPr>
              <a:t>Common treatment goals provide the basis for coordinated healthcare plans, mitigating the risk of adverse reactions from unwanted or unwarranted treatments. For instance, healthcare systems are often fragmented, and healthcare processes may differ between primary care sites and specialty sites. </a:t>
            </a:r>
          </a:p>
          <a:p>
            <a:pPr marL="171450" indent="-171450">
              <a:buFont typeface="Arial" panose="020B0604020202020204" pitchFamily="34" charset="0"/>
              <a:buChar char="•"/>
            </a:pPr>
            <a:r>
              <a:rPr lang="en-US" sz="1200" kern="1200" dirty="0" smtClean="0">
                <a:solidFill>
                  <a:schemeClr val="tx1"/>
                </a:solidFill>
                <a:effectLst/>
                <a:latin typeface="+mn-lt"/>
                <a:ea typeface="+mn-ea"/>
                <a:cs typeface="+mn-cs"/>
              </a:rPr>
              <a:t>Shared goals help overcome healthcare fragmentation and information silos in multidisciplinary teams, promoting learning about healthcare services, processes, and decision-making of all participating healthcare providers (Spitzer et al., 2023). </a:t>
            </a:r>
          </a:p>
          <a:p>
            <a:pPr marL="171450" indent="-171450">
              <a:buFont typeface="Arial" panose="020B0604020202020204" pitchFamily="34" charset="0"/>
              <a:buChar char="•"/>
            </a:pPr>
            <a:r>
              <a:rPr lang="en-US" sz="1200" kern="1200" dirty="0" smtClean="0">
                <a:solidFill>
                  <a:schemeClr val="tx1"/>
                </a:solidFill>
                <a:effectLst/>
                <a:latin typeface="+mn-lt"/>
                <a:ea typeface="+mn-ea"/>
                <a:cs typeface="+mn-cs"/>
              </a:rPr>
              <a:t>Additionally, having the same treatment goals fosters relational teamwork, which is particularly relevant for coordinating cardiovascular care that is highly interdependent, uncertain, and time-constrained.</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2E2F4773-8D60-446B-B2ED-BE6847D67169}" type="slidenum">
              <a:rPr lang="en-US" smtClean="0"/>
              <a:t>5</a:t>
            </a:fld>
            <a:endParaRPr lang="en-US"/>
          </a:p>
        </p:txBody>
      </p:sp>
    </p:spTree>
    <p:extLst>
      <p:ext uri="{BB962C8B-B14F-4D97-AF65-F5344CB8AC3E}">
        <p14:creationId xmlns:p14="http://schemas.microsoft.com/office/powerpoint/2010/main" val="101143668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kern="1200" dirty="0" smtClean="0">
                <a:solidFill>
                  <a:schemeClr val="tx1"/>
                </a:solidFill>
                <a:effectLst/>
                <a:latin typeface="+mn-lt"/>
                <a:ea typeface="+mn-ea"/>
                <a:cs typeface="+mn-cs"/>
              </a:rPr>
              <a:t>In </a:t>
            </a:r>
            <a:r>
              <a:rPr lang="en-US" sz="1200" kern="1200" dirty="0" smtClean="0">
                <a:solidFill>
                  <a:schemeClr val="tx1"/>
                </a:solidFill>
                <a:effectLst/>
                <a:latin typeface="+mn-lt"/>
                <a:ea typeface="+mn-ea"/>
                <a:cs typeface="+mn-cs"/>
              </a:rPr>
              <a:t>this presentation, we will </a:t>
            </a:r>
            <a:r>
              <a:rPr lang="en-US" sz="1200" kern="1200" dirty="0" smtClean="0">
                <a:solidFill>
                  <a:schemeClr val="tx1"/>
                </a:solidFill>
                <a:effectLst/>
                <a:latin typeface="+mn-lt"/>
                <a:ea typeface="+mn-ea"/>
                <a:cs typeface="+mn-cs"/>
              </a:rPr>
              <a:t>discuss the third fundamental principle of care coordination: communication</a:t>
            </a:r>
            <a:r>
              <a:rPr lang="en-US" sz="1200" kern="1200" baseline="0" dirty="0" smtClean="0">
                <a:solidFill>
                  <a:schemeClr val="tx1"/>
                </a:solidFill>
                <a:effectLst/>
                <a:latin typeface="+mn-lt"/>
                <a:ea typeface="+mn-ea"/>
                <a:cs typeface="+mn-cs"/>
              </a:rPr>
              <a:t>.</a:t>
            </a:r>
            <a:endParaRPr lang="en-US" sz="1200" kern="1200" baseline="0" dirty="0" smtClean="0">
              <a:solidFill>
                <a:schemeClr val="tx1"/>
              </a:solidFill>
              <a:effectLst/>
              <a:latin typeface="+mn-lt"/>
              <a:ea typeface="+mn-ea"/>
              <a:cs typeface="+mn-cs"/>
            </a:endParaRPr>
          </a:p>
          <a:p>
            <a:pPr marL="171450" indent="-171450">
              <a:buFont typeface="Arial" panose="020B0604020202020204" pitchFamily="34" charset="0"/>
              <a:buChar char="•"/>
            </a:pPr>
            <a:r>
              <a:rPr lang="en-US" sz="1200" kern="1200" dirty="0" smtClean="0">
                <a:solidFill>
                  <a:schemeClr val="tx1"/>
                </a:solidFill>
                <a:effectLst/>
                <a:latin typeface="+mn-lt"/>
                <a:ea typeface="+mn-ea"/>
                <a:cs typeface="+mn-cs"/>
              </a:rPr>
              <a:t>The third principle of communication is also integral to continuity of care, especially for effective operations, quality healthcare delivery, and patient outcomes. </a:t>
            </a:r>
          </a:p>
          <a:p>
            <a:pPr marL="171450" indent="-171450">
              <a:buFont typeface="Arial" panose="020B0604020202020204" pitchFamily="34" charset="0"/>
              <a:buChar char="•"/>
            </a:pPr>
            <a:r>
              <a:rPr lang="en-US" sz="1200" kern="1200" dirty="0" smtClean="0">
                <a:solidFill>
                  <a:schemeClr val="tx1"/>
                </a:solidFill>
                <a:effectLst/>
                <a:latin typeface="+mn-lt"/>
                <a:ea typeface="+mn-ea"/>
                <a:cs typeface="+mn-cs"/>
              </a:rPr>
              <a:t>Effective communication between healthcare team members is crucial for shared decision-making, treatment plan development, and resource allocation, ultimately enhancing operational efficiency and benefiting patient care. </a:t>
            </a:r>
          </a:p>
          <a:p>
            <a:pPr marL="171450" indent="-171450">
              <a:buFont typeface="Arial" panose="020B0604020202020204" pitchFamily="34" charset="0"/>
              <a:buChar char="•"/>
            </a:pPr>
            <a:r>
              <a:rPr lang="en-US" sz="1200" kern="1200" dirty="0" smtClean="0">
                <a:solidFill>
                  <a:schemeClr val="tx1"/>
                </a:solidFill>
                <a:effectLst/>
                <a:latin typeface="+mn-lt"/>
                <a:ea typeface="+mn-ea"/>
                <a:cs typeface="+mn-cs"/>
              </a:rPr>
              <a:t>It streamlines patient care activities by ensuring that all healthcare team members understand their roles and can efficiently follow treatment protocols and procedures (Hempel et al., 2023). </a:t>
            </a:r>
          </a:p>
          <a:p>
            <a:pPr marL="171450" indent="-171450">
              <a:buFont typeface="Arial" panose="020B0604020202020204" pitchFamily="34" charset="0"/>
              <a:buChar char="•"/>
            </a:pPr>
            <a:r>
              <a:rPr lang="en-US" sz="1200" kern="1200" dirty="0" smtClean="0">
                <a:solidFill>
                  <a:schemeClr val="tx1"/>
                </a:solidFill>
                <a:effectLst/>
                <a:latin typeface="+mn-lt"/>
                <a:ea typeface="+mn-ea"/>
                <a:cs typeface="+mn-cs"/>
              </a:rPr>
              <a:t>Effective communication is crucial to improving patients’ survival rates during critical heart disease and stroke events, allowing for prompt coordination between the administration, clinicians, and across departments like cardiology, radiology, and emergency services. Proper communication may include standardized processes like the SBAR tool or EHR systems. </a:t>
            </a:r>
          </a:p>
          <a:p>
            <a:pPr marL="171450" indent="-171450">
              <a:buFont typeface="Arial" panose="020B0604020202020204" pitchFamily="34" charset="0"/>
              <a:buChar char="•"/>
            </a:pPr>
            <a:r>
              <a:rPr lang="en-US" sz="1200" kern="1200" dirty="0" smtClean="0">
                <a:solidFill>
                  <a:schemeClr val="tx1"/>
                </a:solidFill>
                <a:effectLst/>
                <a:latin typeface="+mn-lt"/>
                <a:ea typeface="+mn-ea"/>
                <a:cs typeface="+mn-cs"/>
              </a:rPr>
              <a:t>Moreover, it is essential to consider the health literacy needs of the patient and their families as they are also part of the healthcare team: checking for understanding and communicating with kindness improves patient-clinician relationships and ensures treatment adherence. </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2E2F4773-8D60-446B-B2ED-BE6847D67169}" type="slidenum">
              <a:rPr lang="en-US" smtClean="0"/>
              <a:t>6</a:t>
            </a:fld>
            <a:endParaRPr lang="en-US"/>
          </a:p>
        </p:txBody>
      </p:sp>
    </p:spTree>
    <p:extLst>
      <p:ext uri="{BB962C8B-B14F-4D97-AF65-F5344CB8AC3E}">
        <p14:creationId xmlns:p14="http://schemas.microsoft.com/office/powerpoint/2010/main" val="280983336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kern="1200" dirty="0" smtClean="0">
                <a:solidFill>
                  <a:schemeClr val="tx1"/>
                </a:solidFill>
                <a:effectLst/>
                <a:latin typeface="+mn-lt"/>
                <a:ea typeface="+mn-ea"/>
                <a:cs typeface="+mn-cs"/>
              </a:rPr>
              <a:t>In this presentation, we will discuss</a:t>
            </a:r>
            <a:r>
              <a:rPr lang="en-US" sz="1200" kern="1200" baseline="0" dirty="0" smtClean="0">
                <a:solidFill>
                  <a:schemeClr val="tx1"/>
                </a:solidFill>
                <a:effectLst/>
                <a:latin typeface="+mn-lt"/>
                <a:ea typeface="+mn-ea"/>
                <a:cs typeface="+mn-cs"/>
              </a:rPr>
              <a:t> </a:t>
            </a:r>
            <a:r>
              <a:rPr lang="en-US" sz="1200" kern="1200" baseline="0" dirty="0" smtClean="0">
                <a:solidFill>
                  <a:schemeClr val="tx1"/>
                </a:solidFill>
                <a:effectLst/>
                <a:latin typeface="+mn-lt"/>
                <a:ea typeface="+mn-ea"/>
                <a:cs typeface="+mn-cs"/>
              </a:rPr>
              <a:t>effective strategies for collaborating with patients and their families.</a:t>
            </a:r>
            <a:endParaRPr lang="en-US" sz="1200" kern="1200" baseline="0" dirty="0" smtClean="0">
              <a:solidFill>
                <a:schemeClr val="tx1"/>
              </a:solidFill>
              <a:effectLst/>
              <a:latin typeface="+mn-lt"/>
              <a:ea typeface="+mn-ea"/>
              <a:cs typeface="+mn-cs"/>
            </a:endParaRPr>
          </a:p>
          <a:p>
            <a:pPr marL="171450" indent="-171450">
              <a:buFont typeface="Arial" panose="020B0604020202020204" pitchFamily="34" charset="0"/>
              <a:buChar char="•"/>
            </a:pPr>
            <a:r>
              <a:rPr lang="en-US" sz="1200" kern="1200" dirty="0" smtClean="0">
                <a:solidFill>
                  <a:schemeClr val="tx1"/>
                </a:solidFill>
                <a:effectLst/>
                <a:latin typeface="+mn-lt"/>
                <a:ea typeface="+mn-ea"/>
                <a:cs typeface="+mn-cs"/>
              </a:rPr>
              <a:t>Some effective strategies for collaborating with patients and their families to achieve desired health outcomes include shared decision-making, patient education, and culturally competent care. </a:t>
            </a:r>
          </a:p>
          <a:p>
            <a:pPr marL="171450" indent="-171450">
              <a:buFont typeface="Arial" panose="020B0604020202020204" pitchFamily="34" charset="0"/>
              <a:buChar char="•"/>
            </a:pPr>
            <a:r>
              <a:rPr lang="en-US" sz="1200" kern="1200" dirty="0" smtClean="0">
                <a:solidFill>
                  <a:schemeClr val="tx1"/>
                </a:solidFill>
                <a:effectLst/>
                <a:latin typeface="+mn-lt"/>
                <a:ea typeface="+mn-ea"/>
                <a:cs typeface="+mn-cs"/>
              </a:rPr>
              <a:t>The AHA community organization recommends patient involvement in cardiovascular care decisions, endorsing it as an essential feature of high-quality, value-based care (</a:t>
            </a:r>
            <a:r>
              <a:rPr lang="en-US" sz="1200" kern="1200" dirty="0" err="1" smtClean="0">
                <a:solidFill>
                  <a:schemeClr val="tx1"/>
                </a:solidFill>
                <a:effectLst/>
                <a:latin typeface="+mn-lt"/>
                <a:ea typeface="+mn-ea"/>
                <a:cs typeface="+mn-cs"/>
              </a:rPr>
              <a:t>Himmelfarb</a:t>
            </a:r>
            <a:r>
              <a:rPr lang="en-US" sz="1200" kern="1200" dirty="0" smtClean="0">
                <a:solidFill>
                  <a:schemeClr val="tx1"/>
                </a:solidFill>
                <a:effectLst/>
                <a:latin typeface="+mn-lt"/>
                <a:ea typeface="+mn-ea"/>
                <a:cs typeface="+mn-cs"/>
              </a:rPr>
              <a:t> et al., 2023). </a:t>
            </a:r>
          </a:p>
          <a:p>
            <a:pPr marL="171450" indent="-171450">
              <a:buFont typeface="Arial" panose="020B0604020202020204" pitchFamily="34" charset="0"/>
              <a:buChar char="•"/>
            </a:pPr>
            <a:r>
              <a:rPr lang="en-US" sz="1200" kern="1200" dirty="0" smtClean="0">
                <a:solidFill>
                  <a:schemeClr val="tx1"/>
                </a:solidFill>
                <a:effectLst/>
                <a:latin typeface="+mn-lt"/>
                <a:ea typeface="+mn-ea"/>
                <a:cs typeface="+mn-cs"/>
              </a:rPr>
              <a:t>An effective way of soliciting the input of patients and their families to achieve desired health outcomes is adopting a patient-centered model of care delivery that is not just focused on the clinical perspective but also integrates patients’ emotional, mental, social, and financial perspectives. </a:t>
            </a:r>
          </a:p>
          <a:p>
            <a:pPr marL="171450" indent="-171450">
              <a:buFont typeface="Arial" panose="020B0604020202020204" pitchFamily="34" charset="0"/>
              <a:buChar char="•"/>
            </a:pPr>
            <a:r>
              <a:rPr lang="en-US" sz="1200" kern="1200" dirty="0" smtClean="0">
                <a:solidFill>
                  <a:schemeClr val="tx1"/>
                </a:solidFill>
                <a:effectLst/>
                <a:latin typeface="+mn-lt"/>
                <a:ea typeface="+mn-ea"/>
                <a:cs typeface="+mn-cs"/>
              </a:rPr>
              <a:t>Additionally, it is essential to empower patients by providing accurate and accessible education on diagnostics, medication use, and community resources (</a:t>
            </a:r>
            <a:r>
              <a:rPr lang="en-US" sz="1200" kern="1200" dirty="0" err="1" smtClean="0">
                <a:solidFill>
                  <a:schemeClr val="tx1"/>
                </a:solidFill>
                <a:effectLst/>
                <a:latin typeface="+mn-lt"/>
                <a:ea typeface="+mn-ea"/>
                <a:cs typeface="+mn-cs"/>
              </a:rPr>
              <a:t>Bhattad</a:t>
            </a:r>
            <a:r>
              <a:rPr lang="en-US" sz="1200" kern="1200" dirty="0" smtClean="0">
                <a:solidFill>
                  <a:schemeClr val="tx1"/>
                </a:solidFill>
                <a:effectLst/>
                <a:latin typeface="+mn-lt"/>
                <a:ea typeface="+mn-ea"/>
                <a:cs typeface="+mn-cs"/>
              </a:rPr>
              <a:t> &amp; </a:t>
            </a:r>
            <a:r>
              <a:rPr lang="en-US" sz="1200" kern="1200" dirty="0" err="1" smtClean="0">
                <a:solidFill>
                  <a:schemeClr val="tx1"/>
                </a:solidFill>
                <a:effectLst/>
                <a:latin typeface="+mn-lt"/>
                <a:ea typeface="+mn-ea"/>
                <a:cs typeface="+mn-cs"/>
              </a:rPr>
              <a:t>Pacifico</a:t>
            </a:r>
            <a:r>
              <a:rPr lang="en-US" sz="1200" kern="1200" dirty="0" smtClean="0">
                <a:solidFill>
                  <a:schemeClr val="tx1"/>
                </a:solidFill>
                <a:effectLst/>
                <a:latin typeface="+mn-lt"/>
                <a:ea typeface="+mn-ea"/>
                <a:cs typeface="+mn-cs"/>
              </a:rPr>
              <a:t>, 2022). </a:t>
            </a:r>
          </a:p>
          <a:p>
            <a:pPr marL="171450" indent="-171450">
              <a:buFont typeface="Arial" panose="020B0604020202020204" pitchFamily="34" charset="0"/>
              <a:buChar char="•"/>
            </a:pPr>
            <a:r>
              <a:rPr lang="en-US" sz="1200" kern="1200" dirty="0" smtClean="0">
                <a:solidFill>
                  <a:schemeClr val="tx1"/>
                </a:solidFill>
                <a:effectLst/>
                <a:latin typeface="+mn-lt"/>
                <a:ea typeface="+mn-ea"/>
                <a:cs typeface="+mn-cs"/>
              </a:rPr>
              <a:t>Healthcare professionals must ensure patients have a thorough understanding of healthcare plans before discharge and enough health literacy to facilitate self-management and positive health outcomes, particularly for patients with chronic cardiovascular issues. </a:t>
            </a:r>
          </a:p>
          <a:p>
            <a:pPr marL="171450" indent="-171450">
              <a:buFont typeface="Arial" panose="020B0604020202020204" pitchFamily="34" charset="0"/>
              <a:buChar char="•"/>
            </a:pPr>
            <a:r>
              <a:rPr lang="en-US" sz="1200" kern="1200" dirty="0" smtClean="0">
                <a:solidFill>
                  <a:schemeClr val="tx1"/>
                </a:solidFill>
                <a:effectLst/>
                <a:latin typeface="+mn-lt"/>
                <a:ea typeface="+mn-ea"/>
                <a:cs typeface="+mn-cs"/>
              </a:rPr>
              <a:t>The teach-back method is suitable for evaluating patients’ comprehension and adjusting teaching to improve medication adherence and motivate better health behavior and outcomes. Additionally, it is integral to demonstrate cultural competency when providing care and during patient education (</a:t>
            </a:r>
            <a:r>
              <a:rPr lang="en-US" sz="1200" kern="1200" dirty="0" err="1" smtClean="0">
                <a:solidFill>
                  <a:schemeClr val="tx1"/>
                </a:solidFill>
                <a:effectLst/>
                <a:latin typeface="+mn-lt"/>
                <a:ea typeface="+mn-ea"/>
                <a:cs typeface="+mn-cs"/>
              </a:rPr>
              <a:t>Stubbe</a:t>
            </a:r>
            <a:r>
              <a:rPr lang="en-US" sz="1200" kern="1200" dirty="0" smtClean="0">
                <a:solidFill>
                  <a:schemeClr val="tx1"/>
                </a:solidFill>
                <a:effectLst/>
                <a:latin typeface="+mn-lt"/>
                <a:ea typeface="+mn-ea"/>
                <a:cs typeface="+mn-cs"/>
              </a:rPr>
              <a:t>, 2020). </a:t>
            </a:r>
          </a:p>
          <a:p>
            <a:pPr marL="171450" indent="-171450">
              <a:buFont typeface="Arial" panose="020B0604020202020204" pitchFamily="34" charset="0"/>
              <a:buChar char="•"/>
            </a:pPr>
            <a:r>
              <a:rPr lang="en-US" sz="1200" kern="1200" dirty="0" smtClean="0">
                <a:solidFill>
                  <a:schemeClr val="tx1"/>
                </a:solidFill>
                <a:effectLst/>
                <a:latin typeface="+mn-lt"/>
                <a:ea typeface="+mn-ea"/>
                <a:cs typeface="+mn-cs"/>
              </a:rPr>
              <a:t>Healthcare professionals can partner with patients and their families to attain shared health outcomes by respecting and responding to patients' preferences, needs, and values. </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2E2F4773-8D60-446B-B2ED-BE6847D67169}" type="slidenum">
              <a:rPr lang="en-US" smtClean="0"/>
              <a:t>7</a:t>
            </a:fld>
            <a:endParaRPr lang="en-US"/>
          </a:p>
        </p:txBody>
      </p:sp>
    </p:spTree>
    <p:extLst>
      <p:ext uri="{BB962C8B-B14F-4D97-AF65-F5344CB8AC3E}">
        <p14:creationId xmlns:p14="http://schemas.microsoft.com/office/powerpoint/2010/main" val="105512744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kern="1200" dirty="0" smtClean="0">
                <a:solidFill>
                  <a:schemeClr val="tx1"/>
                </a:solidFill>
                <a:effectLst/>
                <a:latin typeface="+mn-lt"/>
                <a:ea typeface="+mn-ea"/>
                <a:cs typeface="+mn-cs"/>
              </a:rPr>
              <a:t>In this presentation, we will discuss</a:t>
            </a:r>
            <a:r>
              <a:rPr lang="en-US" sz="1200" kern="1200" baseline="0" dirty="0" smtClean="0">
                <a:solidFill>
                  <a:schemeClr val="tx1"/>
                </a:solidFill>
                <a:effectLst/>
                <a:latin typeface="+mn-lt"/>
                <a:ea typeface="+mn-ea"/>
                <a:cs typeface="+mn-cs"/>
              </a:rPr>
              <a:t> </a:t>
            </a:r>
            <a:r>
              <a:rPr lang="en-US" sz="1200" kern="1200" baseline="0" dirty="0" smtClean="0">
                <a:solidFill>
                  <a:schemeClr val="tx1"/>
                </a:solidFill>
                <a:effectLst/>
                <a:latin typeface="+mn-lt"/>
                <a:ea typeface="+mn-ea"/>
                <a:cs typeface="+mn-cs"/>
              </a:rPr>
              <a:t>the aspects of change management that directly affect patient experience and quality of care.</a:t>
            </a:r>
            <a:endParaRPr lang="en-US" sz="1200" kern="1200" baseline="0" dirty="0" smtClean="0">
              <a:solidFill>
                <a:schemeClr val="tx1"/>
              </a:solidFill>
              <a:effectLst/>
              <a:latin typeface="+mn-lt"/>
              <a:ea typeface="+mn-ea"/>
              <a:cs typeface="+mn-cs"/>
            </a:endParaRPr>
          </a:p>
          <a:p>
            <a:pPr marL="171450" indent="-171450">
              <a:buFont typeface="Arial" panose="020B0604020202020204" pitchFamily="34" charset="0"/>
              <a:buChar char="•"/>
            </a:pPr>
            <a:r>
              <a:rPr lang="en-US" sz="1200" kern="1200" dirty="0" smtClean="0">
                <a:solidFill>
                  <a:schemeClr val="tx1"/>
                </a:solidFill>
                <a:effectLst/>
                <a:latin typeface="+mn-lt"/>
                <a:ea typeface="+mn-ea"/>
                <a:cs typeface="+mn-cs"/>
              </a:rPr>
              <a:t>Patient engagement and healthcare technologies like EHR and telehealth are the main entities of change management that deeply influence patient experience and patient-centered care. </a:t>
            </a:r>
          </a:p>
          <a:p>
            <a:pPr marL="171450" indent="-171450">
              <a:buFont typeface="Arial" panose="020B0604020202020204" pitchFamily="34" charset="0"/>
              <a:buChar char="•"/>
            </a:pPr>
            <a:r>
              <a:rPr lang="en-US" sz="1200" kern="1200" dirty="0" smtClean="0">
                <a:solidFill>
                  <a:schemeClr val="tx1"/>
                </a:solidFill>
                <a:effectLst/>
                <a:latin typeface="+mn-lt"/>
                <a:ea typeface="+mn-ea"/>
                <a:cs typeface="+mn-cs"/>
              </a:rPr>
              <a:t>Patient engagement refers to the active participation of patients, families, and </a:t>
            </a:r>
            <a:r>
              <a:rPr lang="en-US" sz="1200" kern="1200" dirty="0" err="1" smtClean="0">
                <a:solidFill>
                  <a:schemeClr val="tx1"/>
                </a:solidFill>
                <a:effectLst/>
                <a:latin typeface="+mn-lt"/>
                <a:ea typeface="+mn-ea"/>
                <a:cs typeface="+mn-cs"/>
              </a:rPr>
              <a:t>carers</a:t>
            </a:r>
            <a:r>
              <a:rPr lang="en-US" sz="1200" kern="1200" dirty="0" smtClean="0">
                <a:solidFill>
                  <a:schemeClr val="tx1"/>
                </a:solidFill>
                <a:effectLst/>
                <a:latin typeface="+mn-lt"/>
                <a:ea typeface="+mn-ea"/>
                <a:cs typeface="+mn-cs"/>
              </a:rPr>
              <a:t> in their healthcare decisions, treatment plans, and overall health. </a:t>
            </a:r>
          </a:p>
          <a:p>
            <a:pPr marL="171450" indent="-171450">
              <a:buFont typeface="Arial" panose="020B0604020202020204" pitchFamily="34" charset="0"/>
              <a:buChar char="•"/>
            </a:pPr>
            <a:r>
              <a:rPr lang="en-US" sz="1200" kern="1200" dirty="0" smtClean="0">
                <a:solidFill>
                  <a:schemeClr val="tx1"/>
                </a:solidFill>
                <a:effectLst/>
                <a:latin typeface="+mn-lt"/>
                <a:ea typeface="+mn-ea"/>
                <a:cs typeface="+mn-cs"/>
              </a:rPr>
              <a:t>It includes all activities and behaviors that empower patients to take charge of their healthcare and wellness: patient engagement is increasingly destined to play a central part in cardiovascular disease management and the development of guideline recommendations (Will &amp; </a:t>
            </a:r>
            <a:r>
              <a:rPr lang="en-US" sz="1200" kern="1200" dirty="0" err="1" smtClean="0">
                <a:solidFill>
                  <a:schemeClr val="tx1"/>
                </a:solidFill>
                <a:effectLst/>
                <a:latin typeface="+mn-lt"/>
                <a:ea typeface="+mn-ea"/>
                <a:cs typeface="+mn-cs"/>
              </a:rPr>
              <a:t>Mascherbauer</a:t>
            </a:r>
            <a:r>
              <a:rPr lang="en-US" sz="1200" kern="1200" dirty="0" smtClean="0">
                <a:solidFill>
                  <a:schemeClr val="tx1"/>
                </a:solidFill>
                <a:effectLst/>
                <a:latin typeface="+mn-lt"/>
                <a:ea typeface="+mn-ea"/>
                <a:cs typeface="+mn-cs"/>
              </a:rPr>
              <a:t>, 2021). </a:t>
            </a:r>
          </a:p>
          <a:p>
            <a:pPr marL="171450" indent="-171450">
              <a:buFont typeface="Arial" panose="020B0604020202020204" pitchFamily="34" charset="0"/>
              <a:buChar char="•"/>
            </a:pPr>
            <a:r>
              <a:rPr lang="en-US" sz="1200" kern="1200" dirty="0" smtClean="0">
                <a:solidFill>
                  <a:schemeClr val="tx1"/>
                </a:solidFill>
                <a:effectLst/>
                <a:latin typeface="+mn-lt"/>
                <a:ea typeface="+mn-ea"/>
                <a:cs typeface="+mn-cs"/>
              </a:rPr>
              <a:t>Engaging patients has the potential to ensure that evidence-based cardiovascular treatments and guidelines are adopted in real-world practice to enhance patient outcomes. </a:t>
            </a:r>
          </a:p>
          <a:p>
            <a:pPr marL="171450" indent="-171450">
              <a:buFont typeface="Arial" panose="020B0604020202020204" pitchFamily="34" charset="0"/>
              <a:buChar char="•"/>
            </a:pPr>
            <a:r>
              <a:rPr lang="en-US" sz="1200" kern="1200" dirty="0" smtClean="0">
                <a:solidFill>
                  <a:schemeClr val="tx1"/>
                </a:solidFill>
                <a:effectLst/>
                <a:latin typeface="+mn-lt"/>
                <a:ea typeface="+mn-ea"/>
                <a:cs typeface="+mn-cs"/>
              </a:rPr>
              <a:t>Another aspect of change management affecting patient experience concerns healthcare technologies like EHR and telehealth. Health IT, EHR, and digital patient outreach technologies can foster positive patient-clinician relationships outside the office (</a:t>
            </a:r>
            <a:r>
              <a:rPr lang="en-US" sz="1200" kern="1200" dirty="0" err="1" smtClean="0">
                <a:solidFill>
                  <a:schemeClr val="tx1"/>
                </a:solidFill>
                <a:effectLst/>
                <a:latin typeface="+mn-lt"/>
                <a:ea typeface="+mn-ea"/>
                <a:cs typeface="+mn-cs"/>
              </a:rPr>
              <a:t>Pawelek</a:t>
            </a:r>
            <a:r>
              <a:rPr lang="en-US" sz="1200" kern="1200" dirty="0" smtClean="0">
                <a:solidFill>
                  <a:schemeClr val="tx1"/>
                </a:solidFill>
                <a:effectLst/>
                <a:latin typeface="+mn-lt"/>
                <a:ea typeface="+mn-ea"/>
                <a:cs typeface="+mn-cs"/>
              </a:rPr>
              <a:t> et al., 2022). </a:t>
            </a:r>
          </a:p>
          <a:p>
            <a:pPr marL="171450" indent="-171450">
              <a:buFont typeface="Arial" panose="020B0604020202020204" pitchFamily="34" charset="0"/>
              <a:buChar char="•"/>
            </a:pPr>
            <a:r>
              <a:rPr lang="en-US" sz="1200" kern="1200" dirty="0" smtClean="0">
                <a:solidFill>
                  <a:schemeClr val="tx1"/>
                </a:solidFill>
                <a:effectLst/>
                <a:latin typeface="+mn-lt"/>
                <a:ea typeface="+mn-ea"/>
                <a:cs typeface="+mn-cs"/>
              </a:rPr>
              <a:t>These tools allow healthcare providers and patients to coordinate real-time healthcare and mitigate health concerns through tailored outreach messages.</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2E2F4773-8D60-446B-B2ED-BE6847D67169}" type="slidenum">
              <a:rPr lang="en-US" smtClean="0"/>
              <a:t>8</a:t>
            </a:fld>
            <a:endParaRPr lang="en-US"/>
          </a:p>
        </p:txBody>
      </p:sp>
    </p:spTree>
    <p:extLst>
      <p:ext uri="{BB962C8B-B14F-4D97-AF65-F5344CB8AC3E}">
        <p14:creationId xmlns:p14="http://schemas.microsoft.com/office/powerpoint/2010/main" val="205926063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E2F4773-8D60-446B-B2ED-BE6847D67169}" type="slidenum">
              <a:rPr lang="en-US" smtClean="0"/>
              <a:t>9</a:t>
            </a:fld>
            <a:endParaRPr lang="en-US"/>
          </a:p>
        </p:txBody>
      </p:sp>
    </p:spTree>
    <p:extLst>
      <p:ext uri="{BB962C8B-B14F-4D97-AF65-F5344CB8AC3E}">
        <p14:creationId xmlns:p14="http://schemas.microsoft.com/office/powerpoint/2010/main" val="8940301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sp>
          <p:nvSpPr>
            <p:cNvPr id="15" name="Freeform 14"/>
            <p:cNvSpPr/>
            <p:nvPr/>
          </p:nvSpPr>
          <p:spPr>
            <a:xfrm>
              <a:off x="0" y="-7862"/>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9/30/2024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9/30/2024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9/30/2024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9/30/2024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9/30/2024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9/30/2024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dirty="0"/>
              <a:t>9/30/2024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9/30/2024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2A54C80-263E-416B-A8E0-580EDEADCBDC}" type="datetimeFigureOut">
              <a:rPr lang="en-US" dirty="0"/>
              <a:t>9/30/2024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9/30/2024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42A54C80-263E-416B-A8E0-580EDEADCBDC}" type="datetimeFigureOut">
              <a:rPr lang="en-US" dirty="0"/>
              <a:t>9/30/2024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9/30/2024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9/30/2024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9/30/2024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smtClean="0"/>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42A54C80-263E-416B-A8E0-580EDEADCBDC}" type="datetimeFigureOut">
              <a:rPr lang="en-US" dirty="0"/>
              <a:t>9/30/2024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9/30/2024</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44" name="Group 43"/>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9/30/2024</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65" r:id="rId2"/>
    <p:sldLayoutId id="2147483651" r:id="rId3"/>
    <p:sldLayoutId id="2147483666" r:id="rId4"/>
    <p:sldLayoutId id="2147483653" r:id="rId5"/>
    <p:sldLayoutId id="2147483654" r:id="rId6"/>
    <p:sldLayoutId id="2147483655" r:id="rId7"/>
    <p:sldLayoutId id="2147483667" r:id="rId8"/>
    <p:sldLayoutId id="2147483657" r:id="rId9"/>
    <p:sldLayoutId id="2147483660" r:id="rId10"/>
    <p:sldLayoutId id="2147483661" r:id="rId11"/>
    <p:sldLayoutId id="2147483662" r:id="rId12"/>
    <p:sldLayoutId id="2147483663" r:id="rId13"/>
    <p:sldLayoutId id="2147483664" r:id="rId14"/>
    <p:sldLayoutId id="2147483668" r:id="rId15"/>
    <p:sldLayoutId id="2147483659"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12.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07067" y="1119431"/>
            <a:ext cx="7766936" cy="1646302"/>
          </a:xfrm>
        </p:spPr>
        <p:txBody>
          <a:bodyPr/>
          <a:lstStyle/>
          <a:p>
            <a:r>
              <a:rPr lang="en-US" sz="4400" dirty="0">
                <a:solidFill>
                  <a:schemeClr val="tx1"/>
                </a:solidFill>
                <a:latin typeface="Times New Roman" panose="02020603050405020304" pitchFamily="18" charset="0"/>
                <a:cs typeface="Times New Roman" panose="02020603050405020304" pitchFamily="18" charset="0"/>
              </a:rPr>
              <a:t>The Fundamental Principles of Care Coordination</a:t>
            </a:r>
          </a:p>
        </p:txBody>
      </p:sp>
      <p:sp>
        <p:nvSpPr>
          <p:cNvPr id="3" name="Subtitle 2"/>
          <p:cNvSpPr>
            <a:spLocks noGrp="1"/>
          </p:cNvSpPr>
          <p:nvPr>
            <p:ph type="subTitle" idx="1"/>
          </p:nvPr>
        </p:nvSpPr>
        <p:spPr>
          <a:xfrm>
            <a:off x="1507067" y="2965618"/>
            <a:ext cx="7766936" cy="1096899"/>
          </a:xfrm>
        </p:spPr>
        <p:txBody>
          <a:bodyPr>
            <a:normAutofit/>
          </a:bodyPr>
          <a:lstStyle/>
          <a:p>
            <a:r>
              <a:rPr lang="en-US" sz="2400" dirty="0">
                <a:solidFill>
                  <a:schemeClr val="tx1"/>
                </a:solidFill>
                <a:latin typeface="Times New Roman" panose="02020603050405020304" pitchFamily="18" charset="0"/>
                <a:cs typeface="Times New Roman" panose="02020603050405020304" pitchFamily="18" charset="0"/>
              </a:rPr>
              <a:t>Community Resources, Ethical, And Policy Issues That Affect the Continuity of Care</a:t>
            </a:r>
            <a:endParaRPr lang="en-US" sz="2400" dirty="0">
              <a:solidFill>
                <a:schemeClr val="tx1"/>
              </a:solidFill>
              <a:latin typeface="Times New Roman" panose="02020603050405020304" pitchFamily="18" charset="0"/>
              <a:cs typeface="Times New Roman" panose="02020603050405020304" pitchFamily="18" charset="0"/>
            </a:endParaRPr>
          </a:p>
        </p:txBody>
      </p:sp>
      <p:sp>
        <p:nvSpPr>
          <p:cNvPr id="4" name="Title 1">
            <a:extLst>
              <a:ext uri="{FF2B5EF4-FFF2-40B4-BE49-F238E27FC236}">
                <a16:creationId xmlns:a16="http://schemas.microsoft.com/office/drawing/2014/main" id="{574264BE-1264-934E-9E8C-BF8F072A9DE2}"/>
              </a:ext>
            </a:extLst>
          </p:cNvPr>
          <p:cNvSpPr txBox="1">
            <a:spLocks/>
          </p:cNvSpPr>
          <p:nvPr/>
        </p:nvSpPr>
        <p:spPr>
          <a:xfrm>
            <a:off x="1507067" y="5297519"/>
            <a:ext cx="2836947" cy="692331"/>
          </a:xfrm>
          <a:prstGeom prst="rect">
            <a:avLst/>
          </a:prstGeom>
        </p:spPr>
        <p:txBody>
          <a:bodyPr vert="horz" lIns="91440" tIns="45720" rIns="91440" bIns="45720" rtlCol="0" anchor="b">
            <a:noAutofit/>
          </a:bodyPr>
          <a:lstStyle>
            <a:lvl1pPr algn="r" defTabSz="457200" rtl="0" eaLnBrk="1" latinLnBrk="0" hangingPunct="1">
              <a:spcBef>
                <a:spcPct val="0"/>
              </a:spcBef>
              <a:buNone/>
              <a:defRPr sz="54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GB" sz="2000" b="1" dirty="0" smtClean="0">
                <a:solidFill>
                  <a:schemeClr val="tx1"/>
                </a:solidFill>
                <a:latin typeface="Times New Roman" panose="02020603050405020304" pitchFamily="18" charset="0"/>
                <a:cs typeface="Times New Roman" panose="02020603050405020304" pitchFamily="18" charset="0"/>
              </a:rPr>
              <a:t>Designed by: (Name)</a:t>
            </a:r>
          </a:p>
          <a:p>
            <a:r>
              <a:rPr lang="en-GB" sz="2000" b="1" dirty="0" smtClean="0">
                <a:solidFill>
                  <a:schemeClr val="tx1"/>
                </a:solidFill>
                <a:latin typeface="Times New Roman" panose="02020603050405020304" pitchFamily="18" charset="0"/>
                <a:cs typeface="Times New Roman" panose="02020603050405020304" pitchFamily="18" charset="0"/>
              </a:rPr>
              <a:t>September </a:t>
            </a:r>
            <a:r>
              <a:rPr lang="en-GB" sz="2000" b="1" dirty="0" smtClean="0">
                <a:solidFill>
                  <a:schemeClr val="tx1"/>
                </a:solidFill>
                <a:latin typeface="Times New Roman" panose="02020603050405020304" pitchFamily="18" charset="0"/>
                <a:cs typeface="Times New Roman" panose="02020603050405020304" pitchFamily="18" charset="0"/>
              </a:rPr>
              <a:t>30</a:t>
            </a:r>
            <a:r>
              <a:rPr lang="en-GB" sz="2000" b="1" dirty="0" smtClean="0">
                <a:solidFill>
                  <a:schemeClr val="tx1"/>
                </a:solidFill>
                <a:latin typeface="Times New Roman" panose="02020603050405020304" pitchFamily="18" charset="0"/>
                <a:cs typeface="Times New Roman" panose="02020603050405020304" pitchFamily="18" charset="0"/>
              </a:rPr>
              <a:t>, </a:t>
            </a:r>
            <a:r>
              <a:rPr lang="en-GB" sz="2000" b="1" dirty="0" smtClean="0">
                <a:solidFill>
                  <a:schemeClr val="tx1"/>
                </a:solidFill>
                <a:latin typeface="Times New Roman" panose="02020603050405020304" pitchFamily="18" charset="0"/>
                <a:cs typeface="Times New Roman" panose="02020603050405020304" pitchFamily="18" charset="0"/>
              </a:rPr>
              <a:t>2024 </a:t>
            </a:r>
            <a:endParaRPr lang="en-US" sz="2000"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95757729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tx1"/>
                </a:solidFill>
                <a:latin typeface="Times New Roman" panose="02020603050405020304" pitchFamily="18" charset="0"/>
                <a:cs typeface="Times New Roman" panose="02020603050405020304" pitchFamily="18" charset="0"/>
              </a:rPr>
              <a:t>Coordinated Care Plans Based On Ethical Decision Making</a:t>
            </a:r>
            <a:endParaRPr lang="en-US" dirty="0">
              <a:solidFill>
                <a:schemeClr val="tx1"/>
              </a:solidFill>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677334" y="1930400"/>
            <a:ext cx="8596668" cy="3501362"/>
          </a:xfrm>
        </p:spPr>
        <p:txBody>
          <a:bodyPr>
            <a:normAutofit/>
          </a:bodyPr>
          <a:lstStyle/>
          <a:p>
            <a:r>
              <a:rPr lang="en-US" sz="2400" dirty="0">
                <a:solidFill>
                  <a:schemeClr val="tx1"/>
                </a:solidFill>
                <a:latin typeface="Times New Roman" panose="02020603050405020304" pitchFamily="18" charset="0"/>
                <a:cs typeface="Times New Roman" panose="02020603050405020304" pitchFamily="18" charset="0"/>
              </a:rPr>
              <a:t>The rationale for coordinated care plans based on ethical decision-making relates to </a:t>
            </a:r>
            <a:r>
              <a:rPr lang="en-US" sz="2400" dirty="0" smtClean="0">
                <a:solidFill>
                  <a:schemeClr val="tx1"/>
                </a:solidFill>
                <a:latin typeface="Times New Roman" panose="02020603050405020304" pitchFamily="18" charset="0"/>
                <a:cs typeface="Times New Roman" panose="02020603050405020304" pitchFamily="18" charset="0"/>
              </a:rPr>
              <a:t>the following principles:</a:t>
            </a:r>
          </a:p>
          <a:p>
            <a:pPr lvl="1">
              <a:buFont typeface="Wingdings" panose="05000000000000000000" pitchFamily="2" charset="2"/>
              <a:buChar char="v"/>
            </a:pPr>
            <a:r>
              <a:rPr lang="en-US" sz="2400" dirty="0" smtClean="0">
                <a:solidFill>
                  <a:srgbClr val="FF0000"/>
                </a:solidFill>
                <a:latin typeface="Times New Roman" panose="02020603050405020304" pitchFamily="18" charset="0"/>
                <a:cs typeface="Times New Roman" panose="02020603050405020304" pitchFamily="18" charset="0"/>
              </a:rPr>
              <a:t>Patient autonomy</a:t>
            </a:r>
          </a:p>
          <a:p>
            <a:pPr lvl="1">
              <a:buFont typeface="Wingdings" panose="05000000000000000000" pitchFamily="2" charset="2"/>
              <a:buChar char="v"/>
            </a:pPr>
            <a:r>
              <a:rPr lang="en-US" sz="2400" dirty="0" smtClean="0">
                <a:solidFill>
                  <a:srgbClr val="FF0000"/>
                </a:solidFill>
                <a:latin typeface="Times New Roman" panose="02020603050405020304" pitchFamily="18" charset="0"/>
                <a:cs typeface="Times New Roman" panose="02020603050405020304" pitchFamily="18" charset="0"/>
              </a:rPr>
              <a:t>Non-maleficence</a:t>
            </a:r>
          </a:p>
          <a:p>
            <a:pPr lvl="1">
              <a:buFont typeface="Wingdings" panose="05000000000000000000" pitchFamily="2" charset="2"/>
              <a:buChar char="v"/>
            </a:pPr>
            <a:r>
              <a:rPr lang="en-US" sz="2400" dirty="0" smtClean="0">
                <a:solidFill>
                  <a:srgbClr val="FF0000"/>
                </a:solidFill>
                <a:latin typeface="Times New Roman" panose="02020603050405020304" pitchFamily="18" charset="0"/>
                <a:cs typeface="Times New Roman" panose="02020603050405020304" pitchFamily="18" charset="0"/>
              </a:rPr>
              <a:t>Beneficence</a:t>
            </a:r>
          </a:p>
          <a:p>
            <a:pPr lvl="1">
              <a:buFont typeface="Wingdings" panose="05000000000000000000" pitchFamily="2" charset="2"/>
              <a:buChar char="v"/>
            </a:pPr>
            <a:r>
              <a:rPr lang="en-US" sz="2400" dirty="0" smtClean="0">
                <a:solidFill>
                  <a:srgbClr val="FF0000"/>
                </a:solidFill>
                <a:latin typeface="Times New Roman" panose="02020603050405020304" pitchFamily="18" charset="0"/>
                <a:cs typeface="Times New Roman" panose="02020603050405020304" pitchFamily="18" charset="0"/>
              </a:rPr>
              <a:t>Justice</a:t>
            </a:r>
            <a:endParaRPr lang="en-US" sz="2400" dirty="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1792103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tx1"/>
                </a:solidFill>
                <a:latin typeface="Times New Roman" panose="02020603050405020304" pitchFamily="18" charset="0"/>
                <a:cs typeface="Times New Roman" panose="02020603050405020304" pitchFamily="18" charset="0"/>
              </a:rPr>
              <a:t>How Health Care Policies Affect Patient-Centered Care</a:t>
            </a:r>
          </a:p>
        </p:txBody>
      </p:sp>
      <p:sp>
        <p:nvSpPr>
          <p:cNvPr id="3" name="Content Placeholder 2"/>
          <p:cNvSpPr>
            <a:spLocks noGrp="1"/>
          </p:cNvSpPr>
          <p:nvPr>
            <p:ph idx="1"/>
          </p:nvPr>
        </p:nvSpPr>
        <p:spPr>
          <a:xfrm>
            <a:off x="821713" y="1930400"/>
            <a:ext cx="8596668" cy="3683172"/>
          </a:xfrm>
        </p:spPr>
        <p:txBody>
          <a:bodyPr>
            <a:normAutofit/>
          </a:bodyPr>
          <a:lstStyle/>
          <a:p>
            <a:r>
              <a:rPr lang="en-US" sz="2400" dirty="0" smtClean="0">
                <a:solidFill>
                  <a:schemeClr val="tx1"/>
                </a:solidFill>
                <a:latin typeface="Times New Roman" panose="02020603050405020304" pitchFamily="18" charset="0"/>
                <a:cs typeface="Times New Roman" panose="02020603050405020304" pitchFamily="18" charset="0"/>
              </a:rPr>
              <a:t>Three policies that </a:t>
            </a:r>
            <a:r>
              <a:rPr lang="en-US" sz="2400" dirty="0">
                <a:solidFill>
                  <a:schemeClr val="tx1"/>
                </a:solidFill>
                <a:latin typeface="Times New Roman" panose="02020603050405020304" pitchFamily="18" charset="0"/>
                <a:cs typeface="Times New Roman" panose="02020603050405020304" pitchFamily="18" charset="0"/>
              </a:rPr>
              <a:t>share similar provisions to expand healthcare </a:t>
            </a:r>
            <a:r>
              <a:rPr lang="en-US" sz="2400" dirty="0" smtClean="0">
                <a:solidFill>
                  <a:schemeClr val="tx1"/>
                </a:solidFill>
                <a:latin typeface="Times New Roman" panose="02020603050405020304" pitchFamily="18" charset="0"/>
                <a:cs typeface="Times New Roman" panose="02020603050405020304" pitchFamily="18" charset="0"/>
              </a:rPr>
              <a:t>services </a:t>
            </a:r>
            <a:r>
              <a:rPr lang="en-US" sz="2400" dirty="0">
                <a:solidFill>
                  <a:schemeClr val="tx1"/>
                </a:solidFill>
                <a:latin typeface="Times New Roman" panose="02020603050405020304" pitchFamily="18" charset="0"/>
                <a:cs typeface="Times New Roman" panose="02020603050405020304" pitchFamily="18" charset="0"/>
              </a:rPr>
              <a:t>to low-income families and individuals, increasing care coordination for underserved populations </a:t>
            </a:r>
            <a:r>
              <a:rPr lang="en-US" sz="2400" dirty="0" smtClean="0">
                <a:solidFill>
                  <a:schemeClr val="tx1"/>
                </a:solidFill>
                <a:latin typeface="Times New Roman" panose="02020603050405020304" pitchFamily="18" charset="0"/>
                <a:cs typeface="Times New Roman" panose="02020603050405020304" pitchFamily="18" charset="0"/>
              </a:rPr>
              <a:t>are:</a:t>
            </a:r>
          </a:p>
          <a:p>
            <a:pPr lvl="1">
              <a:buFont typeface="Wingdings" panose="05000000000000000000" pitchFamily="2" charset="2"/>
              <a:buChar char="v"/>
            </a:pPr>
            <a:r>
              <a:rPr lang="en-US" sz="2400" dirty="0">
                <a:solidFill>
                  <a:srgbClr val="FF0000"/>
                </a:solidFill>
                <a:latin typeface="Times New Roman" panose="02020603050405020304" pitchFamily="18" charset="0"/>
                <a:cs typeface="Times New Roman" panose="02020603050405020304" pitchFamily="18" charset="0"/>
              </a:rPr>
              <a:t>ACA (at the national </a:t>
            </a:r>
            <a:r>
              <a:rPr lang="en-US" sz="2400" dirty="0" smtClean="0">
                <a:solidFill>
                  <a:srgbClr val="FF0000"/>
                </a:solidFill>
                <a:latin typeface="Times New Roman" panose="02020603050405020304" pitchFamily="18" charset="0"/>
                <a:cs typeface="Times New Roman" panose="02020603050405020304" pitchFamily="18" charset="0"/>
              </a:rPr>
              <a:t>level)</a:t>
            </a:r>
          </a:p>
          <a:p>
            <a:pPr lvl="1">
              <a:buFont typeface="Wingdings" panose="05000000000000000000" pitchFamily="2" charset="2"/>
              <a:buChar char="v"/>
            </a:pPr>
            <a:r>
              <a:rPr lang="en-US" sz="2400" dirty="0" smtClean="0">
                <a:solidFill>
                  <a:srgbClr val="FF0000"/>
                </a:solidFill>
                <a:latin typeface="Times New Roman" panose="02020603050405020304" pitchFamily="18" charset="0"/>
                <a:cs typeface="Times New Roman" panose="02020603050405020304" pitchFamily="18" charset="0"/>
              </a:rPr>
              <a:t>California’s </a:t>
            </a:r>
            <a:r>
              <a:rPr lang="en-US" sz="2400" dirty="0" err="1">
                <a:solidFill>
                  <a:srgbClr val="FF0000"/>
                </a:solidFill>
                <a:latin typeface="Times New Roman" panose="02020603050405020304" pitchFamily="18" charset="0"/>
                <a:cs typeface="Times New Roman" panose="02020603050405020304" pitchFamily="18" charset="0"/>
              </a:rPr>
              <a:t>Medi</a:t>
            </a:r>
            <a:r>
              <a:rPr lang="en-US" sz="2400" dirty="0">
                <a:solidFill>
                  <a:srgbClr val="FF0000"/>
                </a:solidFill>
                <a:latin typeface="Times New Roman" panose="02020603050405020304" pitchFamily="18" charset="0"/>
                <a:cs typeface="Times New Roman" panose="02020603050405020304" pitchFamily="18" charset="0"/>
              </a:rPr>
              <a:t>-Cal Program (at the state </a:t>
            </a:r>
            <a:r>
              <a:rPr lang="en-US" sz="2400" dirty="0" smtClean="0">
                <a:solidFill>
                  <a:srgbClr val="FF0000"/>
                </a:solidFill>
                <a:latin typeface="Times New Roman" panose="02020603050405020304" pitchFamily="18" charset="0"/>
                <a:cs typeface="Times New Roman" panose="02020603050405020304" pitchFamily="18" charset="0"/>
              </a:rPr>
              <a:t>level)</a:t>
            </a:r>
          </a:p>
          <a:p>
            <a:pPr lvl="1">
              <a:buFont typeface="Wingdings" panose="05000000000000000000" pitchFamily="2" charset="2"/>
              <a:buChar char="v"/>
            </a:pPr>
            <a:r>
              <a:rPr lang="en-US" sz="2400" dirty="0" smtClean="0">
                <a:solidFill>
                  <a:srgbClr val="FF0000"/>
                </a:solidFill>
                <a:latin typeface="Times New Roman" panose="02020603050405020304" pitchFamily="18" charset="0"/>
                <a:cs typeface="Times New Roman" panose="02020603050405020304" pitchFamily="18" charset="0"/>
              </a:rPr>
              <a:t>New </a:t>
            </a:r>
            <a:r>
              <a:rPr lang="en-US" sz="2400" dirty="0">
                <a:solidFill>
                  <a:srgbClr val="FF0000"/>
                </a:solidFill>
                <a:latin typeface="Times New Roman" panose="02020603050405020304" pitchFamily="18" charset="0"/>
                <a:cs typeface="Times New Roman" panose="02020603050405020304" pitchFamily="18" charset="0"/>
              </a:rPr>
              <a:t>York City community health programs (at the local level</a:t>
            </a:r>
            <a:r>
              <a:rPr lang="en-US" sz="2400" dirty="0" smtClean="0">
                <a:solidFill>
                  <a:srgbClr val="FF0000"/>
                </a:solidFill>
                <a:latin typeface="Times New Roman" panose="02020603050405020304" pitchFamily="18" charset="0"/>
                <a:cs typeface="Times New Roman" panose="02020603050405020304" pitchFamily="18" charset="0"/>
              </a:rPr>
              <a:t>)</a:t>
            </a:r>
            <a:endParaRPr lang="en-US" sz="2400" dirty="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5398601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
          <p:cNvSpPr>
            <a:spLocks noGrp="1" noChangeArrowheads="1"/>
          </p:cNvSpPr>
          <p:nvPr>
            <p:ph idx="1"/>
          </p:nvPr>
        </p:nvSpPr>
        <p:spPr bwMode="auto">
          <a:xfrm>
            <a:off x="385012" y="-322768"/>
            <a:ext cx="9144000" cy="747897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24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lang="en-US" altLang="en-US" sz="2400" dirty="0">
              <a:solidFill>
                <a:schemeClr val="tx1"/>
              </a:solidFill>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24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lang="en-US" altLang="en-US" sz="2400" dirty="0">
              <a:solidFill>
                <a:schemeClr val="tx1"/>
              </a:solidFill>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24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lang="en-US" altLang="en-US" sz="2400" dirty="0">
              <a:solidFill>
                <a:schemeClr val="tx1"/>
              </a:solidFill>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24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lang="en-US" altLang="en-US" sz="2400" dirty="0">
              <a:solidFill>
                <a:schemeClr val="tx1"/>
              </a:solidFill>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24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lang="en-US" altLang="en-US" sz="2400" dirty="0">
              <a:solidFill>
                <a:schemeClr val="tx1"/>
              </a:solidFill>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24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lang="en-US" altLang="en-US" sz="2400" dirty="0">
              <a:solidFill>
                <a:schemeClr val="tx1"/>
              </a:solidFill>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24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lang="en-US" altLang="en-US" sz="2400" dirty="0">
              <a:solidFill>
                <a:schemeClr val="tx1"/>
              </a:solidFill>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24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lang="en-US" altLang="en-US" sz="2400" dirty="0">
              <a:solidFill>
                <a:schemeClr val="tx1"/>
              </a:solidFill>
              <a:latin typeface="Times New Roman" panose="02020603050405020304" pitchFamily="18" charset="0"/>
              <a:cs typeface="Times New Roman" panose="02020603050405020304" pitchFamily="18" charset="0"/>
            </a:endParaRPr>
          </a:p>
          <a:p>
            <a:pPr marL="0" indent="0" defTabSz="914400" eaLnBrk="0" fontAlgn="base" hangingPunct="0">
              <a:spcBef>
                <a:spcPct val="0"/>
              </a:spcBef>
              <a:spcAft>
                <a:spcPct val="0"/>
              </a:spcAft>
              <a:buClrTx/>
              <a:buSzTx/>
              <a:buNone/>
            </a:pPr>
            <a:endParaRPr lang="en-US" sz="2400" dirty="0" smtClean="0">
              <a:solidFill>
                <a:schemeClr val="tx1"/>
              </a:solidFill>
            </a:endParaRPr>
          </a:p>
          <a:p>
            <a:pPr marL="0" indent="0" defTabSz="914400" eaLnBrk="0" fontAlgn="base" hangingPunct="0">
              <a:spcBef>
                <a:spcPct val="0"/>
              </a:spcBef>
              <a:spcAft>
                <a:spcPct val="0"/>
              </a:spcAft>
              <a:buClrTx/>
              <a:buSzTx/>
              <a:buNone/>
            </a:pPr>
            <a:endParaRPr lang="en-US" sz="2400" dirty="0">
              <a:solidFill>
                <a:schemeClr val="tx1"/>
              </a:solidFill>
            </a:endParaRPr>
          </a:p>
          <a:p>
            <a:pPr marL="0" indent="0" defTabSz="914400" eaLnBrk="0" fontAlgn="base" hangingPunct="0">
              <a:spcBef>
                <a:spcPct val="0"/>
              </a:spcBef>
              <a:spcAft>
                <a:spcPct val="0"/>
              </a:spcAft>
              <a:buClrTx/>
              <a:buSzTx/>
              <a:buNone/>
            </a:pPr>
            <a:r>
              <a:rPr lang="en-US" sz="2400" dirty="0" smtClean="0">
                <a:solidFill>
                  <a:schemeClr val="tx1"/>
                </a:solidFill>
              </a:rPr>
              <a:t>(</a:t>
            </a:r>
            <a:r>
              <a:rPr lang="en-US" sz="2400" dirty="0" err="1">
                <a:solidFill>
                  <a:schemeClr val="tx1"/>
                </a:solidFill>
              </a:rPr>
              <a:t>Guth</a:t>
            </a:r>
            <a:r>
              <a:rPr lang="en-US" sz="2400" dirty="0">
                <a:solidFill>
                  <a:schemeClr val="tx1"/>
                </a:solidFill>
              </a:rPr>
              <a:t> et al., 2020)</a:t>
            </a:r>
            <a:endParaRPr lang="en-US" sz="2400" dirty="0"/>
          </a:p>
          <a:p>
            <a:pPr marL="0" indent="0" defTabSz="914400" eaLnBrk="0" fontAlgn="base" hangingPunct="0">
              <a:spcBef>
                <a:spcPct val="0"/>
              </a:spcBef>
              <a:spcAft>
                <a:spcPct val="0"/>
              </a:spcAft>
              <a:buClrTx/>
              <a:buSzTx/>
              <a:buNone/>
            </a:pPr>
            <a:endParaRPr lang="en-US" altLang="en-US" sz="2400" dirty="0">
              <a:solidFill>
                <a:schemeClr val="tx1"/>
              </a:solidFill>
              <a:latin typeface="Arial" panose="020B0604020202020204" pitchFamily="34" charset="0"/>
            </a:endParaRPr>
          </a:p>
        </p:txBody>
      </p:sp>
      <p:pic>
        <p:nvPicPr>
          <p:cNvPr id="6" name="Picture 5"/>
          <p:cNvPicPr>
            <a:picLocks noChangeAspect="1"/>
          </p:cNvPicPr>
          <p:nvPr/>
        </p:nvPicPr>
        <p:blipFill>
          <a:blip r:embed="rId3"/>
          <a:stretch>
            <a:fillRect/>
          </a:stretch>
        </p:blipFill>
        <p:spPr>
          <a:xfrm>
            <a:off x="6084417" y="3417468"/>
            <a:ext cx="23165" cy="23063"/>
          </a:xfrm>
          <a:prstGeom prst="rect">
            <a:avLst/>
          </a:prstGeom>
        </p:spPr>
      </p:pic>
      <p:pic>
        <p:nvPicPr>
          <p:cNvPr id="3074" name="Picture 2" descr="The Effects of Medicaid Expansion under the ACA: Updated Findings from a  Literature Review - Report - 8891-06 | KFF"/>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70293" y="481263"/>
            <a:ext cx="9373437" cy="564682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0434746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tx1"/>
                </a:solidFill>
                <a:latin typeface="Times New Roman" panose="02020603050405020304" pitchFamily="18" charset="0"/>
                <a:cs typeface="Times New Roman" panose="02020603050405020304" pitchFamily="18" charset="0"/>
              </a:rPr>
              <a:t>How Health Care Policies Affect Patient-Centered Care</a:t>
            </a:r>
          </a:p>
        </p:txBody>
      </p:sp>
      <p:sp>
        <p:nvSpPr>
          <p:cNvPr id="3" name="Content Placeholder 2"/>
          <p:cNvSpPr>
            <a:spLocks noGrp="1"/>
          </p:cNvSpPr>
          <p:nvPr>
            <p:ph idx="1"/>
          </p:nvPr>
        </p:nvSpPr>
        <p:spPr>
          <a:xfrm>
            <a:off x="821713" y="1930399"/>
            <a:ext cx="8596668" cy="4582695"/>
          </a:xfrm>
        </p:spPr>
        <p:txBody>
          <a:bodyPr>
            <a:noAutofit/>
          </a:bodyPr>
          <a:lstStyle/>
          <a:p>
            <a:r>
              <a:rPr lang="en-US" sz="2400" dirty="0">
                <a:solidFill>
                  <a:schemeClr val="tx1"/>
                </a:solidFill>
                <a:latin typeface="Times New Roman" panose="02020603050405020304" pitchFamily="18" charset="0"/>
                <a:cs typeface="Times New Roman" panose="02020603050405020304" pitchFamily="18" charset="0"/>
              </a:rPr>
              <a:t>Jiang et al. (</a:t>
            </a:r>
            <a:r>
              <a:rPr lang="en-US" sz="2400" dirty="0" smtClean="0">
                <a:solidFill>
                  <a:schemeClr val="tx1"/>
                </a:solidFill>
                <a:latin typeface="Times New Roman" panose="02020603050405020304" pitchFamily="18" charset="0"/>
                <a:cs typeface="Times New Roman" panose="02020603050405020304" pitchFamily="18" charset="0"/>
              </a:rPr>
              <a:t>2023) showed </a:t>
            </a:r>
            <a:r>
              <a:rPr lang="en-US" sz="2400" dirty="0">
                <a:solidFill>
                  <a:schemeClr val="tx1"/>
                </a:solidFill>
                <a:latin typeface="Times New Roman" panose="02020603050405020304" pitchFamily="18" charset="0"/>
                <a:cs typeface="Times New Roman" panose="02020603050405020304" pitchFamily="18" charset="0"/>
              </a:rPr>
              <a:t>that </a:t>
            </a:r>
            <a:r>
              <a:rPr lang="en-US" sz="2400" dirty="0" smtClean="0">
                <a:solidFill>
                  <a:schemeClr val="tx1"/>
                </a:solidFill>
                <a:latin typeface="Times New Roman" panose="02020603050405020304" pitchFamily="18" charset="0"/>
                <a:cs typeface="Times New Roman" panose="02020603050405020304" pitchFamily="18" charset="0"/>
              </a:rPr>
              <a:t>ACA increased insurance </a:t>
            </a:r>
            <a:r>
              <a:rPr lang="en-US" sz="2400" dirty="0">
                <a:solidFill>
                  <a:schemeClr val="tx1"/>
                </a:solidFill>
                <a:latin typeface="Times New Roman" panose="02020603050405020304" pitchFamily="18" charset="0"/>
                <a:cs typeface="Times New Roman" panose="02020603050405020304" pitchFamily="18" charset="0"/>
              </a:rPr>
              <a:t>coverage of cardiac treatments and improved </a:t>
            </a:r>
            <a:r>
              <a:rPr lang="en-US" sz="2400" dirty="0" smtClean="0">
                <a:solidFill>
                  <a:schemeClr val="tx1"/>
                </a:solidFill>
                <a:latin typeface="Times New Roman" panose="02020603050405020304" pitchFamily="18" charset="0"/>
                <a:cs typeface="Times New Roman" panose="02020603050405020304" pitchFamily="18" charset="0"/>
              </a:rPr>
              <a:t>cardiac </a:t>
            </a:r>
            <a:r>
              <a:rPr lang="en-US" sz="2400" dirty="0">
                <a:solidFill>
                  <a:schemeClr val="tx1"/>
                </a:solidFill>
                <a:latin typeface="Times New Roman" panose="02020603050405020304" pitchFamily="18" charset="0"/>
                <a:cs typeface="Times New Roman" panose="02020603050405020304" pitchFamily="18" charset="0"/>
              </a:rPr>
              <a:t>outcomes </a:t>
            </a:r>
            <a:r>
              <a:rPr lang="en-US" sz="2400" dirty="0" smtClean="0">
                <a:solidFill>
                  <a:schemeClr val="tx1"/>
                </a:solidFill>
                <a:latin typeface="Times New Roman" panose="02020603050405020304" pitchFamily="18" charset="0"/>
                <a:cs typeface="Times New Roman" panose="02020603050405020304" pitchFamily="18" charset="0"/>
              </a:rPr>
              <a:t>through prevention services. </a:t>
            </a:r>
          </a:p>
          <a:p>
            <a:r>
              <a:rPr lang="en-US" sz="2400" dirty="0" smtClean="0">
                <a:solidFill>
                  <a:schemeClr val="tx1"/>
                </a:solidFill>
                <a:latin typeface="Times New Roman" panose="02020603050405020304" pitchFamily="18" charset="0"/>
                <a:cs typeface="Times New Roman" panose="02020603050405020304" pitchFamily="18" charset="0"/>
              </a:rPr>
              <a:t>The California </a:t>
            </a:r>
            <a:r>
              <a:rPr lang="en-US" sz="2400" dirty="0">
                <a:solidFill>
                  <a:schemeClr val="tx1"/>
                </a:solidFill>
                <a:latin typeface="Times New Roman" panose="02020603050405020304" pitchFamily="18" charset="0"/>
                <a:cs typeface="Times New Roman" panose="02020603050405020304" pitchFamily="18" charset="0"/>
              </a:rPr>
              <a:t>Health Care Foundation (2024) </a:t>
            </a:r>
            <a:r>
              <a:rPr lang="en-US" sz="2400" dirty="0" smtClean="0">
                <a:solidFill>
                  <a:schemeClr val="tx1"/>
                </a:solidFill>
                <a:latin typeface="Times New Roman" panose="02020603050405020304" pitchFamily="18" charset="0"/>
                <a:cs typeface="Times New Roman" panose="02020603050405020304" pitchFamily="18" charset="0"/>
              </a:rPr>
              <a:t>showed that California’s </a:t>
            </a:r>
            <a:r>
              <a:rPr lang="en-US" sz="2400" dirty="0" err="1">
                <a:solidFill>
                  <a:schemeClr val="tx1"/>
                </a:solidFill>
                <a:latin typeface="Times New Roman" panose="02020603050405020304" pitchFamily="18" charset="0"/>
                <a:cs typeface="Times New Roman" panose="02020603050405020304" pitchFamily="18" charset="0"/>
              </a:rPr>
              <a:t>Medi</a:t>
            </a:r>
            <a:r>
              <a:rPr lang="en-US" sz="2400" dirty="0">
                <a:solidFill>
                  <a:schemeClr val="tx1"/>
                </a:solidFill>
                <a:latin typeface="Times New Roman" panose="02020603050405020304" pitchFamily="18" charset="0"/>
                <a:cs typeface="Times New Roman" panose="02020603050405020304" pitchFamily="18" charset="0"/>
              </a:rPr>
              <a:t>-Cal Program </a:t>
            </a:r>
            <a:r>
              <a:rPr lang="en-US" sz="2400" dirty="0" smtClean="0">
                <a:solidFill>
                  <a:schemeClr val="tx1"/>
                </a:solidFill>
                <a:latin typeface="Times New Roman" panose="02020603050405020304" pitchFamily="18" charset="0"/>
                <a:cs typeface="Times New Roman" panose="02020603050405020304" pitchFamily="18" charset="0"/>
              </a:rPr>
              <a:t>improves </a:t>
            </a:r>
            <a:r>
              <a:rPr lang="en-US" sz="2400" dirty="0">
                <a:solidFill>
                  <a:schemeClr val="tx1"/>
                </a:solidFill>
                <a:latin typeface="Times New Roman" panose="02020603050405020304" pitchFamily="18" charset="0"/>
                <a:cs typeface="Times New Roman" panose="02020603050405020304" pitchFamily="18" charset="0"/>
              </a:rPr>
              <a:t>health </a:t>
            </a:r>
            <a:r>
              <a:rPr lang="en-US" sz="2400" dirty="0" smtClean="0">
                <a:solidFill>
                  <a:schemeClr val="tx1"/>
                </a:solidFill>
                <a:latin typeface="Times New Roman" panose="02020603050405020304" pitchFamily="18" charset="0"/>
                <a:cs typeface="Times New Roman" panose="02020603050405020304" pitchFamily="18" charset="0"/>
              </a:rPr>
              <a:t>outcomes for </a:t>
            </a:r>
            <a:r>
              <a:rPr lang="en-US" sz="2400" dirty="0">
                <a:solidFill>
                  <a:schemeClr val="tx1"/>
                </a:solidFill>
                <a:latin typeface="Times New Roman" panose="02020603050405020304" pitchFamily="18" charset="0"/>
                <a:cs typeface="Times New Roman" panose="02020603050405020304" pitchFamily="18" charset="0"/>
              </a:rPr>
              <a:t>patients with complex medical conditions like congenital heart disorders</a:t>
            </a:r>
            <a:r>
              <a:rPr lang="en-US" sz="2400" dirty="0" smtClean="0">
                <a:solidFill>
                  <a:schemeClr val="tx1"/>
                </a:solidFill>
                <a:latin typeface="Times New Roman" panose="02020603050405020304" pitchFamily="18" charset="0"/>
                <a:cs typeface="Times New Roman" panose="02020603050405020304" pitchFamily="18" charset="0"/>
              </a:rPr>
              <a:t>.</a:t>
            </a:r>
          </a:p>
          <a:p>
            <a:r>
              <a:rPr lang="en-US" sz="2400" dirty="0">
                <a:solidFill>
                  <a:schemeClr val="tx1"/>
                </a:solidFill>
                <a:latin typeface="Times New Roman" panose="02020603050405020304" pitchFamily="18" charset="0"/>
                <a:cs typeface="Times New Roman" panose="02020603050405020304" pitchFamily="18" charset="0"/>
              </a:rPr>
              <a:t>Bales et al. (2023) </a:t>
            </a:r>
            <a:r>
              <a:rPr lang="en-US" sz="2400" dirty="0" smtClean="0">
                <a:solidFill>
                  <a:schemeClr val="tx1"/>
                </a:solidFill>
                <a:latin typeface="Times New Roman" panose="02020603050405020304" pitchFamily="18" charset="0"/>
                <a:cs typeface="Times New Roman" panose="02020603050405020304" pitchFamily="18" charset="0"/>
              </a:rPr>
              <a:t>demonstrated that New </a:t>
            </a:r>
            <a:r>
              <a:rPr lang="en-US" sz="2400" dirty="0">
                <a:solidFill>
                  <a:schemeClr val="tx1"/>
                </a:solidFill>
                <a:latin typeface="Times New Roman" panose="02020603050405020304" pitchFamily="18" charset="0"/>
                <a:cs typeface="Times New Roman" panose="02020603050405020304" pitchFamily="18" charset="0"/>
              </a:rPr>
              <a:t>York City community health programs </a:t>
            </a:r>
            <a:r>
              <a:rPr lang="en-US" sz="2400" dirty="0" smtClean="0">
                <a:solidFill>
                  <a:schemeClr val="tx1"/>
                </a:solidFill>
                <a:latin typeface="Times New Roman" panose="02020603050405020304" pitchFamily="18" charset="0"/>
                <a:cs typeface="Times New Roman" panose="02020603050405020304" pitchFamily="18" charset="0"/>
              </a:rPr>
              <a:t>reduce cardiovascular </a:t>
            </a:r>
            <a:r>
              <a:rPr lang="en-US" sz="2400" dirty="0">
                <a:solidFill>
                  <a:schemeClr val="tx1"/>
                </a:solidFill>
                <a:latin typeface="Times New Roman" panose="02020603050405020304" pitchFamily="18" charset="0"/>
                <a:cs typeface="Times New Roman" panose="02020603050405020304" pitchFamily="18" charset="0"/>
              </a:rPr>
              <a:t>disease risk factors in underserved communities, particularly uninsured adults. </a:t>
            </a:r>
          </a:p>
          <a:p>
            <a:endParaRPr lang="en-US" sz="2400"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313757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tx1"/>
                </a:solidFill>
                <a:latin typeface="Times New Roman" panose="02020603050405020304" pitchFamily="18" charset="0"/>
                <a:cs typeface="Times New Roman" panose="02020603050405020304" pitchFamily="18" charset="0"/>
              </a:rPr>
              <a:t>Conclusion</a:t>
            </a:r>
            <a:endParaRPr lang="en-US" dirty="0">
              <a:solidFill>
                <a:schemeClr val="tx1"/>
              </a:solidFill>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677334" y="1615157"/>
            <a:ext cx="8596668" cy="3880773"/>
          </a:xfrm>
        </p:spPr>
        <p:txBody>
          <a:bodyPr>
            <a:noAutofit/>
          </a:bodyPr>
          <a:lstStyle/>
          <a:p>
            <a:r>
              <a:rPr lang="en-US" sz="2400" dirty="0">
                <a:solidFill>
                  <a:schemeClr val="tx1"/>
                </a:solidFill>
                <a:latin typeface="Times New Roman" panose="02020603050405020304" pitchFamily="18" charset="0"/>
                <a:cs typeface="Times New Roman" panose="02020603050405020304" pitchFamily="18" charset="0"/>
              </a:rPr>
              <a:t>In conclusion, </a:t>
            </a:r>
            <a:r>
              <a:rPr lang="en-US" sz="2400" dirty="0" smtClean="0">
                <a:solidFill>
                  <a:schemeClr val="tx1"/>
                </a:solidFill>
                <a:latin typeface="Times New Roman" panose="02020603050405020304" pitchFamily="18" charset="0"/>
                <a:cs typeface="Times New Roman" panose="02020603050405020304" pitchFamily="18" charset="0"/>
              </a:rPr>
              <a:t>staff </a:t>
            </a:r>
            <a:r>
              <a:rPr lang="en-US" sz="2400" dirty="0">
                <a:solidFill>
                  <a:schemeClr val="tx1"/>
                </a:solidFill>
                <a:latin typeface="Times New Roman" panose="02020603050405020304" pitchFamily="18" charset="0"/>
                <a:cs typeface="Times New Roman" panose="02020603050405020304" pitchFamily="18" charset="0"/>
              </a:rPr>
              <a:t>nurses play an expanded role in helping to manage the care continuity process.</a:t>
            </a:r>
          </a:p>
          <a:p>
            <a:r>
              <a:rPr lang="en-US" sz="2400" dirty="0">
                <a:solidFill>
                  <a:schemeClr val="tx1"/>
                </a:solidFill>
                <a:latin typeface="Times New Roman" panose="02020603050405020304" pitchFamily="18" charset="0"/>
                <a:cs typeface="Times New Roman" panose="02020603050405020304" pitchFamily="18" charset="0"/>
              </a:rPr>
              <a:t>Three principles critical to ensuring that patient’s needs and preferences are </a:t>
            </a:r>
            <a:r>
              <a:rPr lang="en-US" sz="2400" dirty="0" smtClean="0">
                <a:solidFill>
                  <a:schemeClr val="tx1"/>
                </a:solidFill>
                <a:latin typeface="Times New Roman" panose="02020603050405020304" pitchFamily="18" charset="0"/>
                <a:cs typeface="Times New Roman" panose="02020603050405020304" pitchFamily="18" charset="0"/>
              </a:rPr>
              <a:t>teamwork</a:t>
            </a:r>
            <a:r>
              <a:rPr lang="en-US" sz="2400" dirty="0">
                <a:solidFill>
                  <a:schemeClr val="tx1"/>
                </a:solidFill>
                <a:latin typeface="Times New Roman" panose="02020603050405020304" pitchFamily="18" charset="0"/>
                <a:cs typeface="Times New Roman" panose="02020603050405020304" pitchFamily="18" charset="0"/>
              </a:rPr>
              <a:t>, shared goals, and effective communication. </a:t>
            </a:r>
            <a:endParaRPr lang="en-US" sz="2400" dirty="0" smtClean="0">
              <a:solidFill>
                <a:schemeClr val="tx1"/>
              </a:solidFill>
              <a:latin typeface="Times New Roman" panose="02020603050405020304" pitchFamily="18" charset="0"/>
              <a:cs typeface="Times New Roman" panose="02020603050405020304" pitchFamily="18" charset="0"/>
            </a:endParaRPr>
          </a:p>
          <a:p>
            <a:r>
              <a:rPr lang="en-US" sz="2400" dirty="0">
                <a:solidFill>
                  <a:schemeClr val="tx1"/>
                </a:solidFill>
                <a:latin typeface="Times New Roman" panose="02020603050405020304" pitchFamily="18" charset="0"/>
                <a:cs typeface="Times New Roman" panose="02020603050405020304" pitchFamily="18" charset="0"/>
              </a:rPr>
              <a:t>By upholding the </a:t>
            </a:r>
            <a:r>
              <a:rPr lang="en-US" sz="2400" dirty="0" smtClean="0">
                <a:solidFill>
                  <a:schemeClr val="tx1"/>
                </a:solidFill>
                <a:latin typeface="Times New Roman" panose="02020603050405020304" pitchFamily="18" charset="0"/>
                <a:cs typeface="Times New Roman" panose="02020603050405020304" pitchFamily="18" charset="0"/>
              </a:rPr>
              <a:t>three basic principles, nurses </a:t>
            </a:r>
            <a:r>
              <a:rPr lang="en-US" sz="2400" dirty="0">
                <a:solidFill>
                  <a:schemeClr val="tx1"/>
                </a:solidFill>
                <a:latin typeface="Times New Roman" panose="02020603050405020304" pitchFamily="18" charset="0"/>
                <a:cs typeface="Times New Roman" panose="02020603050405020304" pitchFamily="18" charset="0"/>
              </a:rPr>
              <a:t>ensure care coordination across the healthcare continuum from acute care settings to home care.</a:t>
            </a:r>
            <a:endParaRPr lang="en-US" sz="2400" dirty="0" smtClean="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46839900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152400"/>
            <a:ext cx="8596668" cy="774032"/>
          </a:xfrm>
        </p:spPr>
        <p:txBody>
          <a:bodyPr/>
          <a:lstStyle/>
          <a:p>
            <a:r>
              <a:rPr lang="en-US" dirty="0" smtClean="0">
                <a:solidFill>
                  <a:schemeClr val="tx1"/>
                </a:solidFill>
                <a:latin typeface="Times New Roman" panose="02020603050405020304" pitchFamily="18" charset="0"/>
                <a:cs typeface="Times New Roman" panose="02020603050405020304" pitchFamily="18" charset="0"/>
              </a:rPr>
              <a:t>References</a:t>
            </a:r>
            <a:endParaRPr lang="en-US" dirty="0">
              <a:solidFill>
                <a:schemeClr val="tx1"/>
              </a:solidFill>
              <a:latin typeface="Times New Roman" panose="02020603050405020304" pitchFamily="18" charset="0"/>
              <a:cs typeface="Times New Roman" panose="02020603050405020304" pitchFamily="18" charset="0"/>
            </a:endParaRPr>
          </a:p>
        </p:txBody>
      </p:sp>
      <p:sp>
        <p:nvSpPr>
          <p:cNvPr id="4" name="Rectangle 2"/>
          <p:cNvSpPr>
            <a:spLocks noGrp="1" noChangeArrowheads="1"/>
          </p:cNvSpPr>
          <p:nvPr>
            <p:ph idx="1"/>
          </p:nvPr>
        </p:nvSpPr>
        <p:spPr bwMode="auto">
          <a:xfrm>
            <a:off x="513641" y="710988"/>
            <a:ext cx="8967244" cy="541686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0" rIns="91440" bIns="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1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Anderson, J. E., Lavelle, M., &amp; Reedy, G. (2020). Understanding Adaptive Teamwork in Health care: Progress and Future Directions. </a:t>
            </a:r>
            <a:r>
              <a:rPr kumimoji="0" lang="en-US" altLang="en-US" sz="1100" b="0" i="1"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Journal of Health Services Research &amp; Policy</a:t>
            </a:r>
            <a:r>
              <a:rPr kumimoji="0" lang="en-US" altLang="en-US" sz="11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 </a:t>
            </a:r>
            <a:r>
              <a:rPr kumimoji="0" lang="en-US" altLang="en-US" sz="1100" b="0" i="1"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26</a:t>
            </a:r>
            <a:r>
              <a:rPr kumimoji="0" lang="en-US" altLang="en-US" sz="11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(3), 208–214. https://doi.org/10.1177/1355819620978436</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1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Bales, M. E., Zhu, J., </a:t>
            </a:r>
            <a:r>
              <a:rPr kumimoji="0" lang="en-US" altLang="en-US" sz="1100" b="0" i="0" u="none" strike="noStrike" cap="none" normalizeH="0" baseline="0" dirty="0" err="1" smtClean="0">
                <a:ln>
                  <a:noFill/>
                </a:ln>
                <a:solidFill>
                  <a:schemeClr val="tx1"/>
                </a:solidFill>
                <a:effectLst/>
                <a:latin typeface="Times New Roman" panose="02020603050405020304" pitchFamily="18" charset="0"/>
                <a:cs typeface="Times New Roman" panose="02020603050405020304" pitchFamily="18" charset="0"/>
              </a:rPr>
              <a:t>Ganzer</a:t>
            </a:r>
            <a:r>
              <a:rPr kumimoji="0" lang="en-US" altLang="en-US" sz="11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 C. A., </a:t>
            </a:r>
            <a:r>
              <a:rPr kumimoji="0" lang="en-US" altLang="en-US" sz="1100" b="0" i="0" u="none" strike="noStrike" cap="none" normalizeH="0" baseline="0" dirty="0" err="1" smtClean="0">
                <a:ln>
                  <a:noFill/>
                </a:ln>
                <a:solidFill>
                  <a:schemeClr val="tx1"/>
                </a:solidFill>
                <a:effectLst/>
                <a:latin typeface="Times New Roman" panose="02020603050405020304" pitchFamily="18" charset="0"/>
                <a:cs typeface="Times New Roman" panose="02020603050405020304" pitchFamily="18" charset="0"/>
              </a:rPr>
              <a:t>Aboharb</a:t>
            </a:r>
            <a:r>
              <a:rPr kumimoji="0" lang="en-US" altLang="en-US" sz="11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 F., Keeler, A., </a:t>
            </a:r>
            <a:r>
              <a:rPr kumimoji="0" lang="en-US" altLang="en-US" sz="1100" b="0" i="0" u="none" strike="noStrike" cap="none" normalizeH="0" baseline="0" dirty="0" err="1" smtClean="0">
                <a:ln>
                  <a:noFill/>
                </a:ln>
                <a:solidFill>
                  <a:schemeClr val="tx1"/>
                </a:solidFill>
                <a:effectLst/>
                <a:latin typeface="Times New Roman" panose="02020603050405020304" pitchFamily="18" charset="0"/>
                <a:cs typeface="Times New Roman" panose="02020603050405020304" pitchFamily="18" charset="0"/>
              </a:rPr>
              <a:t>Ryon</a:t>
            </a:r>
            <a:r>
              <a:rPr kumimoji="0" lang="en-US" altLang="en-US" sz="11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 K., </a:t>
            </a:r>
            <a:r>
              <a:rPr kumimoji="0" lang="en-US" altLang="en-US" sz="1100" b="0" i="0" u="none" strike="noStrike" cap="none" normalizeH="0" baseline="0" dirty="0" err="1" smtClean="0">
                <a:ln>
                  <a:noFill/>
                </a:ln>
                <a:solidFill>
                  <a:schemeClr val="tx1"/>
                </a:solidFill>
                <a:effectLst/>
                <a:latin typeface="Times New Roman" panose="02020603050405020304" pitchFamily="18" charset="0"/>
                <a:cs typeface="Times New Roman" panose="02020603050405020304" pitchFamily="18" charset="0"/>
              </a:rPr>
              <a:t>Ehrmann</a:t>
            </a:r>
            <a:r>
              <a:rPr kumimoji="0" lang="en-US" altLang="en-US" sz="11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 B. J., &amp; </a:t>
            </a:r>
            <a:r>
              <a:rPr kumimoji="0" lang="en-US" altLang="en-US" sz="1100" b="0" i="0" u="none" strike="noStrike" cap="none" normalizeH="0" baseline="0" dirty="0" err="1" smtClean="0">
                <a:ln>
                  <a:noFill/>
                </a:ln>
                <a:solidFill>
                  <a:schemeClr val="tx1"/>
                </a:solidFill>
                <a:effectLst/>
                <a:latin typeface="Times New Roman" panose="02020603050405020304" pitchFamily="18" charset="0"/>
                <a:cs typeface="Times New Roman" panose="02020603050405020304" pitchFamily="18" charset="0"/>
              </a:rPr>
              <a:t>Imperato</a:t>
            </a:r>
            <a:r>
              <a:rPr kumimoji="0" lang="en-US" altLang="en-US" sz="11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-McGinley, J. (2023). A Retrospective Case Study of Successful Translational Research: Cardiovascular Disease Risk Assessment, Experiences in Community Engagement. </a:t>
            </a:r>
            <a:r>
              <a:rPr kumimoji="0" lang="en-US" altLang="en-US" sz="1100" b="0" i="1" u="none" strike="noStrike" cap="none" normalizeH="0" baseline="0" dirty="0" err="1" smtClean="0">
                <a:ln>
                  <a:noFill/>
                </a:ln>
                <a:solidFill>
                  <a:schemeClr val="tx1"/>
                </a:solidFill>
                <a:effectLst/>
                <a:latin typeface="Times New Roman" panose="02020603050405020304" pitchFamily="18" charset="0"/>
                <a:cs typeface="Times New Roman" panose="02020603050405020304" pitchFamily="18" charset="0"/>
              </a:rPr>
              <a:t>MedRxiv</a:t>
            </a:r>
            <a:r>
              <a:rPr kumimoji="0" lang="en-US" altLang="en-US" sz="1100" b="0" i="1"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 (Cold Spring Harbor Laboratory)</a:t>
            </a:r>
            <a:r>
              <a:rPr kumimoji="0" lang="en-US" altLang="en-US" sz="11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 https://doi.org/10.1101/2023.09.26.23296161</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100" b="0" i="0" u="none" strike="noStrike" cap="none" normalizeH="0" baseline="0" dirty="0" err="1" smtClean="0">
                <a:ln>
                  <a:noFill/>
                </a:ln>
                <a:solidFill>
                  <a:schemeClr val="tx1"/>
                </a:solidFill>
                <a:effectLst/>
                <a:latin typeface="Times New Roman" panose="02020603050405020304" pitchFamily="18" charset="0"/>
                <a:cs typeface="Times New Roman" panose="02020603050405020304" pitchFamily="18" charset="0"/>
              </a:rPr>
              <a:t>Bhattad</a:t>
            </a:r>
            <a:r>
              <a:rPr kumimoji="0" lang="en-US" altLang="en-US" sz="11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 P. B., &amp; </a:t>
            </a:r>
            <a:r>
              <a:rPr kumimoji="0" lang="en-US" altLang="en-US" sz="1100" b="0" i="0" u="none" strike="noStrike" cap="none" normalizeH="0" baseline="0" dirty="0" err="1" smtClean="0">
                <a:ln>
                  <a:noFill/>
                </a:ln>
                <a:solidFill>
                  <a:schemeClr val="tx1"/>
                </a:solidFill>
                <a:effectLst/>
                <a:latin typeface="Times New Roman" panose="02020603050405020304" pitchFamily="18" charset="0"/>
                <a:cs typeface="Times New Roman" panose="02020603050405020304" pitchFamily="18" charset="0"/>
              </a:rPr>
              <a:t>Pacifico</a:t>
            </a:r>
            <a:r>
              <a:rPr kumimoji="0" lang="en-US" altLang="en-US" sz="11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 L. (2022). Empowering patients: Promoting Patient Education and Health Literacy. </a:t>
            </a:r>
            <a:r>
              <a:rPr kumimoji="0" lang="en-US" altLang="en-US" sz="1100" b="0" i="1" u="none" strike="noStrike" cap="none" normalizeH="0" baseline="0" dirty="0" err="1" smtClean="0">
                <a:ln>
                  <a:noFill/>
                </a:ln>
                <a:solidFill>
                  <a:schemeClr val="tx1"/>
                </a:solidFill>
                <a:effectLst/>
                <a:latin typeface="Times New Roman" panose="02020603050405020304" pitchFamily="18" charset="0"/>
                <a:cs typeface="Times New Roman" panose="02020603050405020304" pitchFamily="18" charset="0"/>
              </a:rPr>
              <a:t>Cureus</a:t>
            </a:r>
            <a:r>
              <a:rPr kumimoji="0" lang="en-US" altLang="en-US" sz="11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 </a:t>
            </a:r>
            <a:r>
              <a:rPr kumimoji="0" lang="en-US" altLang="en-US" sz="1100" b="0" i="1"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14</a:t>
            </a:r>
            <a:r>
              <a:rPr kumimoji="0" lang="en-US" altLang="en-US" sz="11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(7). https://doi.org/10.7759/cureus.27336</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1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California Health Care Foundation. (2024, May 6). </a:t>
            </a:r>
            <a:r>
              <a:rPr kumimoji="0" lang="en-US" altLang="en-US" sz="1100" b="0" i="1" u="none" strike="noStrike" cap="none" normalizeH="0" baseline="0" dirty="0" err="1" smtClean="0">
                <a:ln>
                  <a:noFill/>
                </a:ln>
                <a:solidFill>
                  <a:schemeClr val="tx1"/>
                </a:solidFill>
                <a:effectLst/>
                <a:latin typeface="Times New Roman" panose="02020603050405020304" pitchFamily="18" charset="0"/>
                <a:cs typeface="Times New Roman" panose="02020603050405020304" pitchFamily="18" charset="0"/>
              </a:rPr>
              <a:t>CalAIM</a:t>
            </a:r>
            <a:r>
              <a:rPr kumimoji="0" lang="en-US" altLang="en-US" sz="1100" b="0" i="1"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 Explained: A Five-Year Plan to Transform </a:t>
            </a:r>
            <a:r>
              <a:rPr kumimoji="0" lang="en-US" altLang="en-US" sz="1100" b="0" i="1" u="none" strike="noStrike" cap="none" normalizeH="0" baseline="0" dirty="0" err="1" smtClean="0">
                <a:ln>
                  <a:noFill/>
                </a:ln>
                <a:solidFill>
                  <a:schemeClr val="tx1"/>
                </a:solidFill>
                <a:effectLst/>
                <a:latin typeface="Times New Roman" panose="02020603050405020304" pitchFamily="18" charset="0"/>
                <a:cs typeface="Times New Roman" panose="02020603050405020304" pitchFamily="18" charset="0"/>
              </a:rPr>
              <a:t>Medi</a:t>
            </a:r>
            <a:r>
              <a:rPr kumimoji="0" lang="en-US" altLang="en-US" sz="1100" b="0" i="1"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-Cal - California Health Care Foundation</a:t>
            </a:r>
            <a:r>
              <a:rPr kumimoji="0" lang="en-US" altLang="en-US" sz="11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 California Health Care Foundation. https://www.chcf.org/publication/calaim-explained-five-year-plan-transform-medi-cal/#related-links-and-downloads</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100" b="0" i="0" u="none" strike="noStrike" cap="none" normalizeH="0" baseline="0" dirty="0" err="1" smtClean="0">
                <a:ln>
                  <a:noFill/>
                </a:ln>
                <a:solidFill>
                  <a:schemeClr val="tx1"/>
                </a:solidFill>
                <a:effectLst/>
                <a:latin typeface="Times New Roman" panose="02020603050405020304" pitchFamily="18" charset="0"/>
                <a:cs typeface="Times New Roman" panose="02020603050405020304" pitchFamily="18" charset="0"/>
              </a:rPr>
              <a:t>Cingolani</a:t>
            </a:r>
            <a:r>
              <a:rPr kumimoji="0" lang="en-US" altLang="en-US" sz="11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 M., </a:t>
            </a:r>
            <a:r>
              <a:rPr kumimoji="0" lang="en-US" altLang="en-US" sz="1100" b="0" i="0" u="none" strike="noStrike" cap="none" normalizeH="0" baseline="0" dirty="0" err="1" smtClean="0">
                <a:ln>
                  <a:noFill/>
                </a:ln>
                <a:solidFill>
                  <a:schemeClr val="tx1"/>
                </a:solidFill>
                <a:effectLst/>
                <a:latin typeface="Times New Roman" panose="02020603050405020304" pitchFamily="18" charset="0"/>
                <a:cs typeface="Times New Roman" panose="02020603050405020304" pitchFamily="18" charset="0"/>
              </a:rPr>
              <a:t>Scendoni</a:t>
            </a:r>
            <a:r>
              <a:rPr kumimoji="0" lang="en-US" altLang="en-US" sz="11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 R., </a:t>
            </a:r>
            <a:r>
              <a:rPr kumimoji="0" lang="en-US" altLang="en-US" sz="1100" b="0" i="0" u="none" strike="noStrike" cap="none" normalizeH="0" baseline="0" dirty="0" err="1" smtClean="0">
                <a:ln>
                  <a:noFill/>
                </a:ln>
                <a:solidFill>
                  <a:schemeClr val="tx1"/>
                </a:solidFill>
                <a:effectLst/>
                <a:latin typeface="Times New Roman" panose="02020603050405020304" pitchFamily="18" charset="0"/>
                <a:cs typeface="Times New Roman" panose="02020603050405020304" pitchFamily="18" charset="0"/>
              </a:rPr>
              <a:t>Fedeli</a:t>
            </a:r>
            <a:r>
              <a:rPr kumimoji="0" lang="en-US" altLang="en-US" sz="11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 P., &amp; </a:t>
            </a:r>
            <a:r>
              <a:rPr kumimoji="0" lang="en-US" altLang="en-US" sz="1100" b="0" i="0" u="none" strike="noStrike" cap="none" normalizeH="0" baseline="0" dirty="0" err="1" smtClean="0">
                <a:ln>
                  <a:noFill/>
                </a:ln>
                <a:solidFill>
                  <a:schemeClr val="tx1"/>
                </a:solidFill>
                <a:effectLst/>
                <a:latin typeface="Times New Roman" panose="02020603050405020304" pitchFamily="18" charset="0"/>
                <a:cs typeface="Times New Roman" panose="02020603050405020304" pitchFamily="18" charset="0"/>
              </a:rPr>
              <a:t>Cembrani</a:t>
            </a:r>
            <a:r>
              <a:rPr kumimoji="0" lang="en-US" altLang="en-US" sz="11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 F. (2023). Artificial intelligence and digital medicine for integrated home care services in Italy: Opportunities and limits. </a:t>
            </a:r>
            <a:r>
              <a:rPr kumimoji="0" lang="en-US" altLang="en-US" sz="1100" b="0" i="1"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Frontiers in Public Health</a:t>
            </a:r>
            <a:r>
              <a:rPr kumimoji="0" lang="en-US" altLang="en-US" sz="11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 </a:t>
            </a:r>
            <a:r>
              <a:rPr kumimoji="0" lang="en-US" altLang="en-US" sz="1100" b="0" i="1"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10</a:t>
            </a:r>
            <a:r>
              <a:rPr kumimoji="0" lang="en-US" altLang="en-US" sz="11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 https://doi.org/10.3389/fpubh.2022.1095001</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100" b="0" i="0" u="none" strike="noStrike" cap="none" normalizeH="0" baseline="0" dirty="0" err="1" smtClean="0">
                <a:ln>
                  <a:noFill/>
                </a:ln>
                <a:solidFill>
                  <a:schemeClr val="tx1"/>
                </a:solidFill>
                <a:effectLst/>
                <a:latin typeface="Times New Roman" panose="02020603050405020304" pitchFamily="18" charset="0"/>
                <a:cs typeface="Times New Roman" panose="02020603050405020304" pitchFamily="18" charset="0"/>
              </a:rPr>
              <a:t>Guth</a:t>
            </a:r>
            <a:r>
              <a:rPr kumimoji="0" lang="en-US" altLang="en-US" sz="11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 M., Garfield, R., &amp; </a:t>
            </a:r>
            <a:r>
              <a:rPr kumimoji="0" lang="en-US" altLang="en-US" sz="1100" b="0" i="0" u="none" strike="noStrike" cap="none" normalizeH="0" baseline="0" dirty="0" err="1" smtClean="0">
                <a:ln>
                  <a:noFill/>
                </a:ln>
                <a:solidFill>
                  <a:schemeClr val="tx1"/>
                </a:solidFill>
                <a:effectLst/>
                <a:latin typeface="Times New Roman" panose="02020603050405020304" pitchFamily="18" charset="0"/>
                <a:cs typeface="Times New Roman" panose="02020603050405020304" pitchFamily="18" charset="0"/>
              </a:rPr>
              <a:t>Rudowitz</a:t>
            </a:r>
            <a:r>
              <a:rPr kumimoji="0" lang="en-US" altLang="en-US" sz="11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 R. (2020, March 17). </a:t>
            </a:r>
            <a:r>
              <a:rPr kumimoji="0" lang="en-US" altLang="en-US" sz="1100" b="0" i="1"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The Effects of Medicaid Expansion under the ACA: Updated Findings from a Literature Review - Report</a:t>
            </a:r>
            <a:r>
              <a:rPr kumimoji="0" lang="en-US" altLang="en-US" sz="11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 KFF. https://www.kff.org/report-section/the-effects-of-medicaid-expansion-under-the-aca-updated-findings-from-a-literature-review-report/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1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Hempel, S., Ganz, D., </a:t>
            </a:r>
            <a:r>
              <a:rPr kumimoji="0" lang="en-US" altLang="en-US" sz="1100" b="0" i="0" u="none" strike="noStrike" cap="none" normalizeH="0" baseline="0" dirty="0" err="1" smtClean="0">
                <a:ln>
                  <a:noFill/>
                </a:ln>
                <a:solidFill>
                  <a:schemeClr val="tx1"/>
                </a:solidFill>
                <a:effectLst/>
                <a:latin typeface="Times New Roman" panose="02020603050405020304" pitchFamily="18" charset="0"/>
                <a:cs typeface="Times New Roman" panose="02020603050405020304" pitchFamily="18" charset="0"/>
              </a:rPr>
              <a:t>Saluja</a:t>
            </a:r>
            <a:r>
              <a:rPr kumimoji="0" lang="en-US" altLang="en-US" sz="11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 S., </a:t>
            </a:r>
            <a:r>
              <a:rPr kumimoji="0" lang="en-US" altLang="en-US" sz="1100" b="0" i="0" u="none" strike="noStrike" cap="none" normalizeH="0" baseline="0" dirty="0" err="1" smtClean="0">
                <a:ln>
                  <a:noFill/>
                </a:ln>
                <a:solidFill>
                  <a:schemeClr val="tx1"/>
                </a:solidFill>
                <a:effectLst/>
                <a:latin typeface="Times New Roman" panose="02020603050405020304" pitchFamily="18" charset="0"/>
                <a:cs typeface="Times New Roman" panose="02020603050405020304" pitchFamily="18" charset="0"/>
              </a:rPr>
              <a:t>Bolshakova</a:t>
            </a:r>
            <a:r>
              <a:rPr kumimoji="0" lang="en-US" altLang="en-US" sz="11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 M., Kim, T., </a:t>
            </a:r>
            <a:r>
              <a:rPr kumimoji="0" lang="en-US" altLang="en-US" sz="1100" b="0" i="0" u="none" strike="noStrike" cap="none" normalizeH="0" baseline="0" dirty="0" err="1" smtClean="0">
                <a:ln>
                  <a:noFill/>
                </a:ln>
                <a:solidFill>
                  <a:schemeClr val="tx1"/>
                </a:solidFill>
                <a:effectLst/>
                <a:latin typeface="Times New Roman" panose="02020603050405020304" pitchFamily="18" charset="0"/>
                <a:cs typeface="Times New Roman" panose="02020603050405020304" pitchFamily="18" charset="0"/>
              </a:rPr>
              <a:t>Turvey</a:t>
            </a:r>
            <a:r>
              <a:rPr kumimoji="0" lang="en-US" altLang="en-US" sz="11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 C., </a:t>
            </a:r>
            <a:r>
              <a:rPr kumimoji="0" lang="en-US" altLang="en-US" sz="1100" b="0" i="0" u="none" strike="noStrike" cap="none" normalizeH="0" baseline="0" dirty="0" err="1" smtClean="0">
                <a:ln>
                  <a:noFill/>
                </a:ln>
                <a:solidFill>
                  <a:schemeClr val="tx1"/>
                </a:solidFill>
                <a:effectLst/>
                <a:latin typeface="Times New Roman" panose="02020603050405020304" pitchFamily="18" charset="0"/>
                <a:cs typeface="Times New Roman" panose="02020603050405020304" pitchFamily="18" charset="0"/>
              </a:rPr>
              <a:t>Cordasco</a:t>
            </a:r>
            <a:r>
              <a:rPr kumimoji="0" lang="en-US" altLang="en-US" sz="11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 K., </a:t>
            </a:r>
            <a:r>
              <a:rPr kumimoji="0" lang="en-US" altLang="en-US" sz="1100" b="0" i="0" u="none" strike="noStrike" cap="none" normalizeH="0" baseline="0" dirty="0" err="1" smtClean="0">
                <a:ln>
                  <a:noFill/>
                </a:ln>
                <a:solidFill>
                  <a:schemeClr val="tx1"/>
                </a:solidFill>
                <a:effectLst/>
                <a:latin typeface="Times New Roman" panose="02020603050405020304" pitchFamily="18" charset="0"/>
                <a:cs typeface="Times New Roman" panose="02020603050405020304" pitchFamily="18" charset="0"/>
              </a:rPr>
              <a:t>Basu</a:t>
            </a:r>
            <a:r>
              <a:rPr kumimoji="0" lang="en-US" altLang="en-US" sz="11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 A., Page, T., Mahmood, R., </a:t>
            </a:r>
            <a:r>
              <a:rPr kumimoji="0" lang="en-US" altLang="en-US" sz="1100" b="0" i="0" u="none" strike="noStrike" cap="none" normalizeH="0" baseline="0" dirty="0" err="1" smtClean="0">
                <a:ln>
                  <a:noFill/>
                </a:ln>
                <a:solidFill>
                  <a:schemeClr val="tx1"/>
                </a:solidFill>
                <a:effectLst/>
                <a:latin typeface="Times New Roman" panose="02020603050405020304" pitchFamily="18" charset="0"/>
                <a:cs typeface="Times New Roman" panose="02020603050405020304" pitchFamily="18" charset="0"/>
              </a:rPr>
              <a:t>Motala</a:t>
            </a:r>
            <a:r>
              <a:rPr kumimoji="0" lang="en-US" altLang="en-US" sz="11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 A., Barnard, J., Wong, M., Fu, N., &amp; </a:t>
            </a:r>
            <a:r>
              <a:rPr kumimoji="0" lang="en-US" altLang="en-US" sz="1100" b="0" i="0" u="none" strike="noStrike" cap="none" normalizeH="0" baseline="0" dirty="0" err="1" smtClean="0">
                <a:ln>
                  <a:noFill/>
                </a:ln>
                <a:solidFill>
                  <a:schemeClr val="tx1"/>
                </a:solidFill>
                <a:effectLst/>
                <a:latin typeface="Times New Roman" panose="02020603050405020304" pitchFamily="18" charset="0"/>
                <a:cs typeface="Times New Roman" panose="02020603050405020304" pitchFamily="18" charset="0"/>
              </a:rPr>
              <a:t>Miake</a:t>
            </a:r>
            <a:r>
              <a:rPr kumimoji="0" lang="en-US" altLang="en-US" sz="11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-Lye, I. M. (2023). Care coordination across healthcare systems: development of a research agenda, implications for practice, and recommendations for policy based on a modified Delphi panel. </a:t>
            </a:r>
            <a:r>
              <a:rPr kumimoji="0" lang="en-US" altLang="en-US" sz="1100" b="0" i="1"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BMJ Open</a:t>
            </a:r>
            <a:r>
              <a:rPr kumimoji="0" lang="en-US" altLang="en-US" sz="11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 </a:t>
            </a:r>
            <a:r>
              <a:rPr kumimoji="0" lang="en-US" altLang="en-US" sz="1100" b="0" i="1"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13</a:t>
            </a:r>
            <a:r>
              <a:rPr kumimoji="0" lang="en-US" altLang="en-US" sz="11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(5), e060232. https://doi.org/10.1136/bmjopen-2021-060232</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100" b="0" i="0" u="none" strike="noStrike" cap="none" normalizeH="0" baseline="0" dirty="0" err="1" smtClean="0">
                <a:ln>
                  <a:noFill/>
                </a:ln>
                <a:solidFill>
                  <a:schemeClr val="tx1"/>
                </a:solidFill>
                <a:effectLst/>
                <a:latin typeface="Times New Roman" panose="02020603050405020304" pitchFamily="18" charset="0"/>
                <a:cs typeface="Times New Roman" panose="02020603050405020304" pitchFamily="18" charset="0"/>
              </a:rPr>
              <a:t>Himmelfarb</a:t>
            </a:r>
            <a:r>
              <a:rPr kumimoji="0" lang="en-US" altLang="en-US" sz="11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 C. D., </a:t>
            </a:r>
            <a:r>
              <a:rPr kumimoji="0" lang="en-US" altLang="en-US" sz="1100" b="0" i="0" u="none" strike="noStrike" cap="none" normalizeH="0" baseline="0" dirty="0" err="1" smtClean="0">
                <a:ln>
                  <a:noFill/>
                </a:ln>
                <a:solidFill>
                  <a:schemeClr val="tx1"/>
                </a:solidFill>
                <a:effectLst/>
                <a:latin typeface="Times New Roman" panose="02020603050405020304" pitchFamily="18" charset="0"/>
                <a:cs typeface="Times New Roman" panose="02020603050405020304" pitchFamily="18" charset="0"/>
              </a:rPr>
              <a:t>Beckie</a:t>
            </a:r>
            <a:r>
              <a:rPr kumimoji="0" lang="en-US" altLang="en-US" sz="11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 T. M., Allen, L. A., Commodore-Mensah, Y., Davidson, P. M., Lin, G. A., Lutz, B., &amp; </a:t>
            </a:r>
            <a:r>
              <a:rPr kumimoji="0" lang="en-US" altLang="en-US" sz="1100" b="0" i="0" u="none" strike="noStrike" cap="none" normalizeH="0" baseline="0" dirty="0" err="1" smtClean="0">
                <a:ln>
                  <a:noFill/>
                </a:ln>
                <a:solidFill>
                  <a:schemeClr val="tx1"/>
                </a:solidFill>
                <a:effectLst/>
                <a:latin typeface="Times New Roman" panose="02020603050405020304" pitchFamily="18" charset="0"/>
                <a:cs typeface="Times New Roman" panose="02020603050405020304" pitchFamily="18" charset="0"/>
              </a:rPr>
              <a:t>Spatz</a:t>
            </a:r>
            <a:r>
              <a:rPr kumimoji="0" lang="en-US" altLang="en-US" sz="11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 E. S. (2023). Shared Decision-Making and Cardiovascular Health: A Scientific Statement From the American Heart Association. </a:t>
            </a:r>
            <a:r>
              <a:rPr kumimoji="0" lang="en-US" altLang="en-US" sz="1100" b="0" i="1"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Circulation</a:t>
            </a:r>
            <a:r>
              <a:rPr kumimoji="0" lang="en-US" altLang="en-US" sz="11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 </a:t>
            </a:r>
            <a:r>
              <a:rPr kumimoji="0" lang="en-US" altLang="en-US" sz="1100" b="0" i="1"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148</a:t>
            </a:r>
            <a:r>
              <a:rPr kumimoji="0" lang="en-US" altLang="en-US" sz="11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(11), 912–931. https://doi.org/10.1161/cir.0000000000001162</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1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Jiang, G. Y., </a:t>
            </a:r>
            <a:r>
              <a:rPr kumimoji="0" lang="en-US" altLang="en-US" sz="1100" b="0" i="0" u="none" strike="noStrike" cap="none" normalizeH="0" baseline="0" dirty="0" err="1" smtClean="0">
                <a:ln>
                  <a:noFill/>
                </a:ln>
                <a:solidFill>
                  <a:schemeClr val="tx1"/>
                </a:solidFill>
                <a:effectLst/>
                <a:latin typeface="Times New Roman" panose="02020603050405020304" pitchFamily="18" charset="0"/>
                <a:cs typeface="Times New Roman" panose="02020603050405020304" pitchFamily="18" charset="0"/>
              </a:rPr>
              <a:t>Urwin</a:t>
            </a:r>
            <a:r>
              <a:rPr kumimoji="0" lang="en-US" altLang="en-US" sz="11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 J. W., &amp; </a:t>
            </a:r>
            <a:r>
              <a:rPr kumimoji="0" lang="en-US" altLang="en-US" sz="1100" b="0" i="0" u="none" strike="noStrike" cap="none" normalizeH="0" baseline="0" dirty="0" err="1" smtClean="0">
                <a:ln>
                  <a:noFill/>
                </a:ln>
                <a:solidFill>
                  <a:schemeClr val="tx1"/>
                </a:solidFill>
                <a:effectLst/>
                <a:latin typeface="Times New Roman" panose="02020603050405020304" pitchFamily="18" charset="0"/>
                <a:cs typeface="Times New Roman" panose="02020603050405020304" pitchFamily="18" charset="0"/>
              </a:rPr>
              <a:t>Wasfy</a:t>
            </a:r>
            <a:r>
              <a:rPr kumimoji="0" lang="en-US" altLang="en-US" sz="11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 J. H. (2023). Medicaid Expansion Under the Affordable Care Act and Association With Cardiac Care: A Systematic Review. </a:t>
            </a:r>
            <a:r>
              <a:rPr kumimoji="0" lang="en-US" altLang="en-US" sz="1100" b="0" i="1"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Circulation: Cardiovascular Quality and Outcomes</a:t>
            </a:r>
            <a:r>
              <a:rPr kumimoji="0" lang="en-US" altLang="en-US" sz="11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 </a:t>
            </a:r>
            <a:r>
              <a:rPr kumimoji="0" lang="en-US" altLang="en-US" sz="1100" b="0" i="1"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16</a:t>
            </a:r>
            <a:r>
              <a:rPr kumimoji="0" lang="en-US" altLang="en-US" sz="11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(6). https://doi.org/10.1161/circoutcomes.122.009753</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100" b="0" i="0" u="none" strike="noStrike" cap="none" normalizeH="0" baseline="0" dirty="0" err="1" smtClean="0">
                <a:ln>
                  <a:noFill/>
                </a:ln>
                <a:solidFill>
                  <a:schemeClr val="tx1"/>
                </a:solidFill>
                <a:effectLst/>
                <a:latin typeface="Times New Roman" panose="02020603050405020304" pitchFamily="18" charset="0"/>
                <a:cs typeface="Times New Roman" panose="02020603050405020304" pitchFamily="18" charset="0"/>
              </a:rPr>
              <a:t>Pawelek</a:t>
            </a:r>
            <a:r>
              <a:rPr kumimoji="0" lang="en-US" altLang="en-US" sz="11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 J., Baca-Motes, K., </a:t>
            </a:r>
            <a:r>
              <a:rPr kumimoji="0" lang="en-US" altLang="en-US" sz="1100" b="0" i="0" u="none" strike="noStrike" cap="none" normalizeH="0" baseline="0" dirty="0" err="1" smtClean="0">
                <a:ln>
                  <a:noFill/>
                </a:ln>
                <a:solidFill>
                  <a:schemeClr val="tx1"/>
                </a:solidFill>
                <a:effectLst/>
                <a:latin typeface="Times New Roman" panose="02020603050405020304" pitchFamily="18" charset="0"/>
                <a:cs typeface="Times New Roman" panose="02020603050405020304" pitchFamily="18" charset="0"/>
              </a:rPr>
              <a:t>Pandit</a:t>
            </a:r>
            <a:r>
              <a:rPr kumimoji="0" lang="en-US" altLang="en-US" sz="11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 J. A., </a:t>
            </a:r>
            <a:r>
              <a:rPr kumimoji="0" lang="en-US" altLang="en-US" sz="1100" b="0" i="0" u="none" strike="noStrike" cap="none" normalizeH="0" baseline="0" dirty="0" err="1" smtClean="0">
                <a:ln>
                  <a:noFill/>
                </a:ln>
                <a:solidFill>
                  <a:schemeClr val="tx1"/>
                </a:solidFill>
                <a:effectLst/>
                <a:latin typeface="Times New Roman" panose="02020603050405020304" pitchFamily="18" charset="0"/>
                <a:cs typeface="Times New Roman" panose="02020603050405020304" pitchFamily="18" charset="0"/>
              </a:rPr>
              <a:t>Berk</a:t>
            </a:r>
            <a:r>
              <a:rPr kumimoji="0" lang="en-US" altLang="en-US" sz="11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 B. B., &amp; Ramos, E. (2022). The Power of Patient Engagement with Electronic Health Records as Research Participants (Preprint). </a:t>
            </a:r>
            <a:r>
              <a:rPr kumimoji="0" lang="en-US" altLang="en-US" sz="1100" b="0" i="1"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JMIR Medical Informatics</a:t>
            </a:r>
            <a:r>
              <a:rPr kumimoji="0" lang="en-US" altLang="en-US" sz="11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 </a:t>
            </a:r>
            <a:r>
              <a:rPr kumimoji="0" lang="en-US" altLang="en-US" sz="1100" b="0" i="1"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10</a:t>
            </a:r>
            <a:r>
              <a:rPr kumimoji="0" lang="en-US" altLang="en-US" sz="11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(7). https://doi.org/10.2196/39145</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100" b="0" i="0" u="none" strike="noStrike" cap="none" normalizeH="0" baseline="0" dirty="0" err="1" smtClean="0">
                <a:ln>
                  <a:noFill/>
                </a:ln>
                <a:solidFill>
                  <a:schemeClr val="tx1"/>
                </a:solidFill>
                <a:effectLst/>
                <a:latin typeface="Times New Roman" panose="02020603050405020304" pitchFamily="18" charset="0"/>
                <a:cs typeface="Times New Roman" panose="02020603050405020304" pitchFamily="18" charset="0"/>
              </a:rPr>
              <a:t>Persson</a:t>
            </a:r>
            <a:r>
              <a:rPr kumimoji="0" lang="en-US" altLang="en-US" sz="11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 M. H., </a:t>
            </a:r>
            <a:r>
              <a:rPr kumimoji="0" lang="en-US" altLang="en-US" sz="1100" b="0" i="0" u="none" strike="noStrike" cap="none" normalizeH="0" baseline="0" dirty="0" err="1" smtClean="0">
                <a:ln>
                  <a:noFill/>
                </a:ln>
                <a:solidFill>
                  <a:schemeClr val="tx1"/>
                </a:solidFill>
                <a:effectLst/>
                <a:latin typeface="Times New Roman" panose="02020603050405020304" pitchFamily="18" charset="0"/>
                <a:cs typeface="Times New Roman" panose="02020603050405020304" pitchFamily="18" charset="0"/>
              </a:rPr>
              <a:t>Søndergaard</a:t>
            </a:r>
            <a:r>
              <a:rPr kumimoji="0" lang="en-US" altLang="en-US" sz="11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 J., </a:t>
            </a:r>
            <a:r>
              <a:rPr kumimoji="0" lang="en-US" altLang="en-US" sz="1100" b="0" i="0" u="none" strike="noStrike" cap="none" normalizeH="0" baseline="0" dirty="0" err="1" smtClean="0">
                <a:ln>
                  <a:noFill/>
                </a:ln>
                <a:solidFill>
                  <a:schemeClr val="tx1"/>
                </a:solidFill>
                <a:effectLst/>
                <a:latin typeface="Times New Roman" panose="02020603050405020304" pitchFamily="18" charset="0"/>
                <a:cs typeface="Times New Roman" panose="02020603050405020304" pitchFamily="18" charset="0"/>
              </a:rPr>
              <a:t>Mogensen</a:t>
            </a:r>
            <a:r>
              <a:rPr kumimoji="0" lang="en-US" altLang="en-US" sz="11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 C. B., </a:t>
            </a:r>
            <a:r>
              <a:rPr kumimoji="0" lang="en-US" altLang="en-US" sz="1100" b="0" i="0" u="none" strike="noStrike" cap="none" normalizeH="0" baseline="0" dirty="0" err="1" smtClean="0">
                <a:ln>
                  <a:noFill/>
                </a:ln>
                <a:solidFill>
                  <a:schemeClr val="tx1"/>
                </a:solidFill>
                <a:effectLst/>
                <a:latin typeface="Times New Roman" panose="02020603050405020304" pitchFamily="18" charset="0"/>
                <a:cs typeface="Times New Roman" panose="02020603050405020304" pitchFamily="18" charset="0"/>
              </a:rPr>
              <a:t>Skjøt-Arkil</a:t>
            </a:r>
            <a:r>
              <a:rPr kumimoji="0" lang="en-US" altLang="en-US" sz="11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 H., &amp; Andersen, P. T. (2022). Healthcare professionals’ experiences and attitudes to care coordination across health sectors: an interview study. </a:t>
            </a:r>
            <a:r>
              <a:rPr kumimoji="0" lang="en-US" altLang="en-US" sz="1100" b="0" i="1"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BMC Geriatrics</a:t>
            </a:r>
            <a:r>
              <a:rPr kumimoji="0" lang="en-US" altLang="en-US" sz="11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 </a:t>
            </a:r>
            <a:r>
              <a:rPr kumimoji="0" lang="en-US" altLang="en-US" sz="1100" b="0" i="1"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22</a:t>
            </a:r>
            <a:r>
              <a:rPr kumimoji="0" lang="en-US" altLang="en-US" sz="11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(1). https://doi.org/10.1186/s12877-022-03200-6</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1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Spitzer, E. G., </a:t>
            </a:r>
            <a:r>
              <a:rPr kumimoji="0" lang="en-US" altLang="en-US" sz="1100" b="0" i="0" u="none" strike="noStrike" cap="none" normalizeH="0" baseline="0" dirty="0" err="1" smtClean="0">
                <a:ln>
                  <a:noFill/>
                </a:ln>
                <a:solidFill>
                  <a:schemeClr val="tx1"/>
                </a:solidFill>
                <a:effectLst/>
                <a:latin typeface="Times New Roman" panose="02020603050405020304" pitchFamily="18" charset="0"/>
                <a:cs typeface="Times New Roman" panose="02020603050405020304" pitchFamily="18" charset="0"/>
              </a:rPr>
              <a:t>Kaitz</a:t>
            </a:r>
            <a:r>
              <a:rPr kumimoji="0" lang="en-US" altLang="en-US" sz="11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 J., Fix, G. M., Harvey, K. L. L., </a:t>
            </a:r>
            <a:r>
              <a:rPr kumimoji="0" lang="en-US" altLang="en-US" sz="1100" b="0" i="0" u="none" strike="noStrike" cap="none" normalizeH="0" baseline="0" dirty="0" err="1" smtClean="0">
                <a:ln>
                  <a:noFill/>
                </a:ln>
                <a:solidFill>
                  <a:schemeClr val="tx1"/>
                </a:solidFill>
                <a:effectLst/>
                <a:latin typeface="Times New Roman" panose="02020603050405020304" pitchFamily="18" charset="0"/>
                <a:cs typeface="Times New Roman" panose="02020603050405020304" pitchFamily="18" charset="0"/>
              </a:rPr>
              <a:t>Stadnick</a:t>
            </a:r>
            <a:r>
              <a:rPr kumimoji="0" lang="en-US" altLang="en-US" sz="11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 N. A., Sullivan, J. L., Williamson, A. K., &amp; Miller, C. J. (2023). Developing Relational Coordination: A Qualitative Study of Outpatient Mental Health Teams. </a:t>
            </a:r>
            <a:r>
              <a:rPr kumimoji="0" lang="en-US" altLang="en-US" sz="1100" b="0" i="1"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Administration and Policy in Mental Health and Mental Health Services Research</a:t>
            </a:r>
            <a:r>
              <a:rPr kumimoji="0" lang="en-US" altLang="en-US" sz="11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 </a:t>
            </a:r>
            <a:r>
              <a:rPr kumimoji="0" lang="en-US" altLang="en-US" sz="1100" b="0" i="1"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50</a:t>
            </a:r>
            <a:r>
              <a:rPr kumimoji="0" lang="en-US" altLang="en-US" sz="11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(4). https://doi.org/10.1007/s10488-023-01261-2</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100" b="0" i="0" u="none" strike="noStrike" cap="none" normalizeH="0" baseline="0" dirty="0" err="1" smtClean="0">
                <a:ln>
                  <a:noFill/>
                </a:ln>
                <a:solidFill>
                  <a:schemeClr val="tx1"/>
                </a:solidFill>
                <a:effectLst/>
                <a:latin typeface="Times New Roman" panose="02020603050405020304" pitchFamily="18" charset="0"/>
                <a:cs typeface="Times New Roman" panose="02020603050405020304" pitchFamily="18" charset="0"/>
              </a:rPr>
              <a:t>Stubbe</a:t>
            </a:r>
            <a:r>
              <a:rPr kumimoji="0" lang="en-US" altLang="en-US" sz="11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 D. E. (2020). Practicing cultural competence and cultural humility in the care of diverse patients. </a:t>
            </a:r>
            <a:r>
              <a:rPr kumimoji="0" lang="en-US" altLang="en-US" sz="1100" b="0" i="1"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Focus</a:t>
            </a:r>
            <a:r>
              <a:rPr kumimoji="0" lang="en-US" altLang="en-US" sz="11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 </a:t>
            </a:r>
            <a:r>
              <a:rPr kumimoji="0" lang="en-US" altLang="en-US" sz="1100" b="0" i="1"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18</a:t>
            </a:r>
            <a:r>
              <a:rPr kumimoji="0" lang="en-US" altLang="en-US" sz="11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(1), 49–51. https://doi.org/10.1176/appi.focus.20190041</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1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Will, M., &amp; </a:t>
            </a:r>
            <a:r>
              <a:rPr kumimoji="0" lang="en-US" altLang="en-US" sz="1100" b="0" i="0" u="none" strike="noStrike" cap="none" normalizeH="0" baseline="0" dirty="0" err="1" smtClean="0">
                <a:ln>
                  <a:noFill/>
                </a:ln>
                <a:solidFill>
                  <a:schemeClr val="tx1"/>
                </a:solidFill>
                <a:effectLst/>
                <a:latin typeface="Times New Roman" panose="02020603050405020304" pitchFamily="18" charset="0"/>
                <a:cs typeface="Times New Roman" panose="02020603050405020304" pitchFamily="18" charset="0"/>
              </a:rPr>
              <a:t>Mascherbauer</a:t>
            </a:r>
            <a:r>
              <a:rPr kumimoji="0" lang="en-US" altLang="en-US" sz="11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 J. (2021). Patient engagement in cardiology—nice or necessary? </a:t>
            </a:r>
            <a:r>
              <a:rPr kumimoji="0" lang="en-US" altLang="en-US" sz="1100" b="0" i="1"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Wiener </a:t>
            </a:r>
            <a:r>
              <a:rPr kumimoji="0" lang="en-US" altLang="en-US" sz="1100" b="0" i="1" u="none" strike="noStrike" cap="none" normalizeH="0" baseline="0" dirty="0" err="1" smtClean="0">
                <a:ln>
                  <a:noFill/>
                </a:ln>
                <a:solidFill>
                  <a:schemeClr val="tx1"/>
                </a:solidFill>
                <a:effectLst/>
                <a:latin typeface="Times New Roman" panose="02020603050405020304" pitchFamily="18" charset="0"/>
                <a:cs typeface="Times New Roman" panose="02020603050405020304" pitchFamily="18" charset="0"/>
              </a:rPr>
              <a:t>Klinische</a:t>
            </a:r>
            <a:r>
              <a:rPr kumimoji="0" lang="en-US" altLang="en-US" sz="1100" b="0" i="1"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 </a:t>
            </a:r>
            <a:r>
              <a:rPr kumimoji="0" lang="en-US" altLang="en-US" sz="1100" b="0" i="1" u="none" strike="noStrike" cap="none" normalizeH="0" baseline="0" dirty="0" err="1" smtClean="0">
                <a:ln>
                  <a:noFill/>
                </a:ln>
                <a:solidFill>
                  <a:schemeClr val="tx1"/>
                </a:solidFill>
                <a:effectLst/>
                <a:latin typeface="Times New Roman" panose="02020603050405020304" pitchFamily="18" charset="0"/>
                <a:cs typeface="Times New Roman" panose="02020603050405020304" pitchFamily="18" charset="0"/>
              </a:rPr>
              <a:t>Wochenschrift</a:t>
            </a:r>
            <a:r>
              <a:rPr kumimoji="0" lang="en-US" altLang="en-US" sz="11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 </a:t>
            </a:r>
            <a:r>
              <a:rPr kumimoji="0" lang="en-US" altLang="en-US" sz="1100" b="0" i="1"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133</a:t>
            </a:r>
            <a:r>
              <a:rPr kumimoji="0" lang="en-US" altLang="en-US" sz="11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(15-16), 747–749. https://doi.org/10.1007/s00508-021-01929-5</a:t>
            </a:r>
          </a:p>
        </p:txBody>
      </p:sp>
    </p:spTree>
    <p:extLst>
      <p:ext uri="{BB962C8B-B14F-4D97-AF65-F5344CB8AC3E}">
        <p14:creationId xmlns:p14="http://schemas.microsoft.com/office/powerpoint/2010/main" val="190473918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tx1"/>
                </a:solidFill>
                <a:latin typeface="Times New Roman" panose="02020603050405020304" pitchFamily="18" charset="0"/>
                <a:cs typeface="Times New Roman" panose="02020603050405020304" pitchFamily="18" charset="0"/>
              </a:rPr>
              <a:t>Introduction</a:t>
            </a:r>
            <a:endParaRPr lang="en-US" dirty="0">
              <a:solidFill>
                <a:schemeClr val="tx1"/>
              </a:solidFill>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677334" y="1436288"/>
            <a:ext cx="8596668" cy="3880773"/>
          </a:xfrm>
        </p:spPr>
        <p:txBody>
          <a:bodyPr>
            <a:normAutofit/>
          </a:bodyPr>
          <a:lstStyle/>
          <a:p>
            <a:r>
              <a:rPr lang="en-US" sz="2800" dirty="0">
                <a:solidFill>
                  <a:schemeClr val="tx1"/>
                </a:solidFill>
                <a:latin typeface="Times New Roman" panose="02020603050405020304" pitchFamily="18" charset="0"/>
                <a:cs typeface="Times New Roman" panose="02020603050405020304" pitchFamily="18" charset="0"/>
              </a:rPr>
              <a:t>Today, we </a:t>
            </a:r>
            <a:r>
              <a:rPr lang="en-US" sz="2800" dirty="0" smtClean="0">
                <a:solidFill>
                  <a:schemeClr val="tx1"/>
                </a:solidFill>
                <a:latin typeface="Times New Roman" panose="02020603050405020304" pitchFamily="18" charset="0"/>
                <a:cs typeface="Times New Roman" panose="02020603050405020304" pitchFamily="18" charset="0"/>
              </a:rPr>
              <a:t>will be discussing the </a:t>
            </a:r>
            <a:r>
              <a:rPr lang="en-US" sz="2800" dirty="0">
                <a:solidFill>
                  <a:schemeClr val="tx1"/>
                </a:solidFill>
                <a:latin typeface="Times New Roman" panose="02020603050405020304" pitchFamily="18" charset="0"/>
                <a:cs typeface="Times New Roman" panose="02020603050405020304" pitchFamily="18" charset="0"/>
              </a:rPr>
              <a:t>fundamental principles of care </a:t>
            </a:r>
            <a:r>
              <a:rPr lang="en-US" sz="2800" dirty="0" smtClean="0">
                <a:solidFill>
                  <a:schemeClr val="tx1"/>
                </a:solidFill>
                <a:latin typeface="Times New Roman" panose="02020603050405020304" pitchFamily="18" charset="0"/>
                <a:cs typeface="Times New Roman" panose="02020603050405020304" pitchFamily="18" charset="0"/>
              </a:rPr>
              <a:t>coordination.</a:t>
            </a:r>
          </a:p>
          <a:p>
            <a:r>
              <a:rPr lang="en-US" sz="2800" dirty="0" smtClean="0">
                <a:solidFill>
                  <a:schemeClr val="tx1"/>
                </a:solidFill>
                <a:latin typeface="Times New Roman" panose="02020603050405020304" pitchFamily="18" charset="0"/>
                <a:cs typeface="Times New Roman" panose="02020603050405020304" pitchFamily="18" charset="0"/>
              </a:rPr>
              <a:t> We will also cover how staff </a:t>
            </a:r>
            <a:r>
              <a:rPr lang="en-US" sz="2800" dirty="0">
                <a:solidFill>
                  <a:schemeClr val="tx1"/>
                </a:solidFill>
                <a:latin typeface="Times New Roman" panose="02020603050405020304" pitchFamily="18" charset="0"/>
                <a:cs typeface="Times New Roman" panose="02020603050405020304" pitchFamily="18" charset="0"/>
              </a:rPr>
              <a:t>nurses play an expanded role in helping to manage the care continuity process. </a:t>
            </a:r>
            <a:endParaRPr lang="en-US" sz="2800" dirty="0" smtClean="0">
              <a:solidFill>
                <a:schemeClr val="tx1"/>
              </a:solidFill>
              <a:latin typeface="Times New Roman" panose="02020603050405020304" pitchFamily="18" charset="0"/>
              <a:cs typeface="Times New Roman" panose="02020603050405020304" pitchFamily="18" charset="0"/>
            </a:endParaRPr>
          </a:p>
          <a:p>
            <a:r>
              <a:rPr lang="en-US" sz="2800" dirty="0" smtClean="0">
                <a:solidFill>
                  <a:schemeClr val="tx1"/>
                </a:solidFill>
                <a:latin typeface="Times New Roman" panose="02020603050405020304" pitchFamily="18" charset="0"/>
                <a:cs typeface="Times New Roman" panose="02020603050405020304" pitchFamily="18" charset="0"/>
              </a:rPr>
              <a:t>This </a:t>
            </a:r>
            <a:r>
              <a:rPr lang="en-US" sz="2800" dirty="0" smtClean="0">
                <a:solidFill>
                  <a:schemeClr val="tx1"/>
                </a:solidFill>
                <a:latin typeface="Times New Roman" panose="02020603050405020304" pitchFamily="18" charset="0"/>
                <a:cs typeface="Times New Roman" panose="02020603050405020304" pitchFamily="18" charset="0"/>
              </a:rPr>
              <a:t>presentation will also </a:t>
            </a:r>
            <a:r>
              <a:rPr lang="en-US" sz="2800" dirty="0" smtClean="0">
                <a:solidFill>
                  <a:schemeClr val="tx1"/>
                </a:solidFill>
                <a:latin typeface="Times New Roman" panose="02020603050405020304" pitchFamily="18" charset="0"/>
                <a:cs typeface="Times New Roman" panose="02020603050405020304" pitchFamily="18" charset="0"/>
              </a:rPr>
              <a:t>touch on </a:t>
            </a:r>
            <a:r>
              <a:rPr lang="en-US" sz="2800" dirty="0" smtClean="0">
                <a:solidFill>
                  <a:schemeClr val="tx1"/>
                </a:solidFill>
                <a:latin typeface="Times New Roman" panose="02020603050405020304" pitchFamily="18" charset="0"/>
                <a:cs typeface="Times New Roman" panose="02020603050405020304" pitchFamily="18" charset="0"/>
              </a:rPr>
              <a:t>community </a:t>
            </a:r>
            <a:r>
              <a:rPr lang="en-US" sz="2800" dirty="0">
                <a:solidFill>
                  <a:schemeClr val="tx1"/>
                </a:solidFill>
                <a:latin typeface="Times New Roman" panose="02020603050405020304" pitchFamily="18" charset="0"/>
                <a:cs typeface="Times New Roman" panose="02020603050405020304" pitchFamily="18" charset="0"/>
              </a:rPr>
              <a:t>resources, as well as ethical and policy issues that affect the continuity of care. </a:t>
            </a:r>
            <a:endParaRPr lang="en-US" sz="2800" dirty="0" smtClean="0">
              <a:solidFill>
                <a:schemeClr val="tx1"/>
              </a:solidFill>
              <a:latin typeface="Times New Roman" panose="02020603050405020304" pitchFamily="18" charset="0"/>
              <a:cs typeface="Times New Roman" panose="02020603050405020304" pitchFamily="18" charset="0"/>
            </a:endParaRPr>
          </a:p>
          <a:p>
            <a:endParaRPr lang="en-US" sz="2800"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5030033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
          <p:cNvSpPr>
            <a:spLocks noGrp="1" noChangeArrowheads="1"/>
          </p:cNvSpPr>
          <p:nvPr>
            <p:ph idx="1"/>
          </p:nvPr>
        </p:nvSpPr>
        <p:spPr bwMode="auto">
          <a:xfrm>
            <a:off x="385011" y="-138103"/>
            <a:ext cx="9320463" cy="710963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24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lang="en-US" altLang="en-US" sz="2400" dirty="0">
              <a:solidFill>
                <a:schemeClr val="tx1"/>
              </a:solidFill>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24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lang="en-US" altLang="en-US" sz="2400" dirty="0">
              <a:solidFill>
                <a:schemeClr val="tx1"/>
              </a:solidFill>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24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lang="en-US" altLang="en-US" sz="2400" dirty="0">
              <a:solidFill>
                <a:schemeClr val="tx1"/>
              </a:solidFill>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24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lang="en-US" altLang="en-US" sz="2400" dirty="0">
              <a:solidFill>
                <a:schemeClr val="tx1"/>
              </a:solidFill>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24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lang="en-US" altLang="en-US" sz="2400" dirty="0">
              <a:solidFill>
                <a:schemeClr val="tx1"/>
              </a:solidFill>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24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lang="en-US" altLang="en-US" sz="2400" dirty="0">
              <a:solidFill>
                <a:schemeClr val="tx1"/>
              </a:solidFill>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24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lang="en-US" altLang="en-US" sz="2400" dirty="0">
              <a:solidFill>
                <a:schemeClr val="tx1"/>
              </a:solidFill>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24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lang="en-US" altLang="en-US" sz="2400" dirty="0">
              <a:solidFill>
                <a:schemeClr val="tx1"/>
              </a:solidFill>
              <a:latin typeface="Times New Roman" panose="02020603050405020304" pitchFamily="18" charset="0"/>
              <a:cs typeface="Times New Roman" panose="02020603050405020304" pitchFamily="18" charset="0"/>
            </a:endParaRPr>
          </a:p>
          <a:p>
            <a:pPr marL="0" indent="0" defTabSz="914400" eaLnBrk="0" fontAlgn="base" hangingPunct="0">
              <a:spcBef>
                <a:spcPct val="0"/>
              </a:spcBef>
              <a:spcAft>
                <a:spcPct val="0"/>
              </a:spcAft>
              <a:buClrTx/>
              <a:buSzTx/>
              <a:buNone/>
            </a:pPr>
            <a:endParaRPr lang="en-US" sz="2400" dirty="0">
              <a:solidFill>
                <a:schemeClr val="tx1"/>
              </a:solidFill>
            </a:endParaRPr>
          </a:p>
          <a:p>
            <a:pPr marL="0" indent="0" defTabSz="914400" eaLnBrk="0" fontAlgn="base" hangingPunct="0">
              <a:spcBef>
                <a:spcPct val="0"/>
              </a:spcBef>
              <a:spcAft>
                <a:spcPct val="0"/>
              </a:spcAft>
              <a:buClrTx/>
              <a:buSzTx/>
              <a:buNone/>
            </a:pPr>
            <a:r>
              <a:rPr lang="en-US" sz="2400" dirty="0" smtClean="0">
                <a:solidFill>
                  <a:schemeClr val="tx1"/>
                </a:solidFill>
              </a:rPr>
              <a:t>(</a:t>
            </a:r>
            <a:r>
              <a:rPr lang="en-US" sz="2400" dirty="0" err="1">
                <a:solidFill>
                  <a:schemeClr val="tx1"/>
                </a:solidFill>
              </a:rPr>
              <a:t>Persson</a:t>
            </a:r>
            <a:r>
              <a:rPr lang="en-US" sz="2400" dirty="0">
                <a:solidFill>
                  <a:schemeClr val="tx1"/>
                </a:solidFill>
              </a:rPr>
              <a:t> et al., 2022)</a:t>
            </a:r>
            <a:endParaRPr lang="en-US" sz="2400" dirty="0"/>
          </a:p>
          <a:p>
            <a:pPr marL="0" indent="0" defTabSz="914400" eaLnBrk="0" fontAlgn="base" hangingPunct="0">
              <a:spcBef>
                <a:spcPct val="0"/>
              </a:spcBef>
              <a:spcAft>
                <a:spcPct val="0"/>
              </a:spcAft>
              <a:buClrTx/>
              <a:buSzTx/>
              <a:buNone/>
            </a:pPr>
            <a:r>
              <a:rPr lang="en-US" altLang="en-US" sz="2400" dirty="0" smtClean="0">
                <a:solidFill>
                  <a:schemeClr val="tx1"/>
                </a:solidFill>
                <a:latin typeface="Times New Roman" panose="02020603050405020304" pitchFamily="18" charset="0"/>
                <a:cs typeface="Times New Roman" panose="02020603050405020304" pitchFamily="18" charset="0"/>
              </a:rPr>
              <a:t> </a:t>
            </a:r>
            <a:endParaRPr lang="en-US" altLang="en-US" sz="2400" dirty="0">
              <a:solidFill>
                <a:schemeClr val="tx1"/>
              </a:solidFill>
              <a:latin typeface="Arial" panose="020B0604020202020204" pitchFamily="34" charset="0"/>
            </a:endParaRPr>
          </a:p>
        </p:txBody>
      </p:sp>
      <p:pic>
        <p:nvPicPr>
          <p:cNvPr id="6" name="Picture 5"/>
          <p:cNvPicPr>
            <a:picLocks noChangeAspect="1"/>
          </p:cNvPicPr>
          <p:nvPr/>
        </p:nvPicPr>
        <p:blipFill>
          <a:blip r:embed="rId3"/>
          <a:stretch>
            <a:fillRect/>
          </a:stretch>
        </p:blipFill>
        <p:spPr>
          <a:xfrm>
            <a:off x="6084417" y="3417468"/>
            <a:ext cx="23165" cy="23063"/>
          </a:xfrm>
          <a:prstGeom prst="rect">
            <a:avLst/>
          </a:prstGeom>
        </p:spPr>
      </p:pic>
      <p:pic>
        <p:nvPicPr>
          <p:cNvPr id="1027" name="Picture 3" descr="Healthcare professionals' experiences and attitudes to care coordination  across health sectors: an interview study | BMC Geriatrics | Full Text"/>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69417" y="513347"/>
            <a:ext cx="9063341" cy="563077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6659188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tx1"/>
                </a:solidFill>
                <a:latin typeface="Times New Roman" panose="02020603050405020304" pitchFamily="18" charset="0"/>
                <a:cs typeface="Times New Roman" panose="02020603050405020304" pitchFamily="18" charset="0"/>
              </a:rPr>
              <a:t>The </a:t>
            </a:r>
            <a:r>
              <a:rPr lang="en-US" dirty="0" smtClean="0">
                <a:solidFill>
                  <a:schemeClr val="tx1"/>
                </a:solidFill>
                <a:latin typeface="Times New Roman" panose="02020603050405020304" pitchFamily="18" charset="0"/>
                <a:cs typeface="Times New Roman" panose="02020603050405020304" pitchFamily="18" charset="0"/>
              </a:rPr>
              <a:t>Fundamental </a:t>
            </a:r>
            <a:r>
              <a:rPr lang="en-US" dirty="0">
                <a:solidFill>
                  <a:schemeClr val="tx1"/>
                </a:solidFill>
                <a:latin typeface="Times New Roman" panose="02020603050405020304" pitchFamily="18" charset="0"/>
                <a:cs typeface="Times New Roman" panose="02020603050405020304" pitchFamily="18" charset="0"/>
              </a:rPr>
              <a:t>Principles of Care Coordination: Teamwork</a:t>
            </a:r>
          </a:p>
        </p:txBody>
      </p:sp>
      <p:sp>
        <p:nvSpPr>
          <p:cNvPr id="3" name="Content Placeholder 2"/>
          <p:cNvSpPr>
            <a:spLocks noGrp="1"/>
          </p:cNvSpPr>
          <p:nvPr>
            <p:ph idx="1"/>
          </p:nvPr>
        </p:nvSpPr>
        <p:spPr>
          <a:xfrm>
            <a:off x="677334" y="1930400"/>
            <a:ext cx="8596668" cy="4598737"/>
          </a:xfrm>
        </p:spPr>
        <p:txBody>
          <a:bodyPr>
            <a:noAutofit/>
          </a:bodyPr>
          <a:lstStyle/>
          <a:p>
            <a:r>
              <a:rPr lang="en-US" sz="2400" dirty="0" smtClean="0">
                <a:solidFill>
                  <a:schemeClr val="tx1"/>
                </a:solidFill>
                <a:latin typeface="Times New Roman" panose="02020603050405020304" pitchFamily="18" charset="0"/>
                <a:cs typeface="Times New Roman" panose="02020603050405020304" pitchFamily="18" charset="0"/>
              </a:rPr>
              <a:t>All </a:t>
            </a:r>
            <a:r>
              <a:rPr lang="en-US" sz="2400" dirty="0">
                <a:solidFill>
                  <a:schemeClr val="tx1"/>
                </a:solidFill>
                <a:latin typeface="Times New Roman" panose="02020603050405020304" pitchFamily="18" charset="0"/>
                <a:cs typeface="Times New Roman" panose="02020603050405020304" pitchFamily="18" charset="0"/>
              </a:rPr>
              <a:t>healthcare professionals involved in a patient’s care must cultivate a collaborative mindset and a commitment to their roles. </a:t>
            </a:r>
            <a:endParaRPr lang="en-US" sz="2400" dirty="0" smtClean="0">
              <a:solidFill>
                <a:schemeClr val="tx1"/>
              </a:solidFill>
              <a:latin typeface="Times New Roman" panose="02020603050405020304" pitchFamily="18" charset="0"/>
              <a:cs typeface="Times New Roman" panose="02020603050405020304" pitchFamily="18" charset="0"/>
            </a:endParaRPr>
          </a:p>
          <a:p>
            <a:r>
              <a:rPr lang="en-US" sz="2400" dirty="0">
                <a:solidFill>
                  <a:schemeClr val="tx1"/>
                </a:solidFill>
                <a:latin typeface="Times New Roman" panose="02020603050405020304" pitchFamily="18" charset="0"/>
                <a:cs typeface="Times New Roman" panose="02020603050405020304" pitchFamily="18" charset="0"/>
              </a:rPr>
              <a:t>Teamwork means that all healthcare team members understand the main goals </a:t>
            </a:r>
            <a:r>
              <a:rPr lang="en-US" sz="2400" dirty="0" smtClean="0">
                <a:solidFill>
                  <a:schemeClr val="tx1"/>
                </a:solidFill>
                <a:latin typeface="Times New Roman" panose="02020603050405020304" pitchFamily="18" charset="0"/>
                <a:cs typeface="Times New Roman" panose="02020603050405020304" pitchFamily="18" charset="0"/>
              </a:rPr>
              <a:t>and </a:t>
            </a:r>
            <a:r>
              <a:rPr lang="en-US" sz="2400" dirty="0">
                <a:solidFill>
                  <a:schemeClr val="tx1"/>
                </a:solidFill>
                <a:latin typeface="Times New Roman" panose="02020603050405020304" pitchFamily="18" charset="0"/>
                <a:cs typeface="Times New Roman" panose="02020603050405020304" pitchFamily="18" charset="0"/>
              </a:rPr>
              <a:t>have clear expectations of themselves and other clinicians (Anderson et al., 2020). </a:t>
            </a:r>
            <a:endParaRPr lang="en-US" sz="2400" dirty="0" smtClean="0">
              <a:solidFill>
                <a:schemeClr val="tx1"/>
              </a:solidFill>
              <a:latin typeface="Times New Roman" panose="02020603050405020304" pitchFamily="18" charset="0"/>
              <a:cs typeface="Times New Roman" panose="02020603050405020304" pitchFamily="18" charset="0"/>
            </a:endParaRPr>
          </a:p>
          <a:p>
            <a:r>
              <a:rPr lang="en-US" sz="2400" dirty="0" smtClean="0">
                <a:solidFill>
                  <a:schemeClr val="tx1"/>
                </a:solidFill>
                <a:latin typeface="Times New Roman" panose="02020603050405020304" pitchFamily="18" charset="0"/>
                <a:cs typeface="Times New Roman" panose="02020603050405020304" pitchFamily="18" charset="0"/>
              </a:rPr>
              <a:t>Effective </a:t>
            </a:r>
            <a:r>
              <a:rPr lang="en-US" sz="2400" dirty="0">
                <a:solidFill>
                  <a:schemeClr val="tx1"/>
                </a:solidFill>
                <a:latin typeface="Times New Roman" panose="02020603050405020304" pitchFamily="18" charset="0"/>
                <a:cs typeface="Times New Roman" panose="02020603050405020304" pitchFamily="18" charset="0"/>
              </a:rPr>
              <a:t>teamwork also requires </a:t>
            </a:r>
            <a:r>
              <a:rPr lang="en-US" sz="2400" dirty="0" smtClean="0">
                <a:solidFill>
                  <a:schemeClr val="tx1"/>
                </a:solidFill>
                <a:latin typeface="Times New Roman" panose="02020603050405020304" pitchFamily="18" charset="0"/>
                <a:cs typeface="Times New Roman" panose="02020603050405020304" pitchFamily="18" charset="0"/>
              </a:rPr>
              <a:t>acknowledging </a:t>
            </a:r>
            <a:r>
              <a:rPr lang="en-US" sz="2400" dirty="0">
                <a:solidFill>
                  <a:schemeClr val="tx1"/>
                </a:solidFill>
                <a:latin typeface="Times New Roman" panose="02020603050405020304" pitchFamily="18" charset="0"/>
                <a:cs typeface="Times New Roman" panose="02020603050405020304" pitchFamily="18" charset="0"/>
              </a:rPr>
              <a:t>the contributions of other </a:t>
            </a:r>
            <a:r>
              <a:rPr lang="en-US" sz="2400" dirty="0" smtClean="0">
                <a:solidFill>
                  <a:schemeClr val="tx1"/>
                </a:solidFill>
                <a:latin typeface="Times New Roman" panose="02020603050405020304" pitchFamily="18" charset="0"/>
                <a:cs typeface="Times New Roman" panose="02020603050405020304" pitchFamily="18" charset="0"/>
              </a:rPr>
              <a:t>members and </a:t>
            </a:r>
            <a:r>
              <a:rPr lang="en-US" sz="2400" dirty="0">
                <a:solidFill>
                  <a:schemeClr val="tx1"/>
                </a:solidFill>
                <a:latin typeface="Times New Roman" panose="02020603050405020304" pitchFamily="18" charset="0"/>
                <a:cs typeface="Times New Roman" panose="02020603050405020304" pitchFamily="18" charset="0"/>
              </a:rPr>
              <a:t>a solid commitment to relationship building. </a:t>
            </a:r>
            <a:endParaRPr lang="en-US" sz="2400"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40485777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dirty="0">
                <a:solidFill>
                  <a:schemeClr val="tx1"/>
                </a:solidFill>
                <a:latin typeface="Times New Roman" panose="02020603050405020304" pitchFamily="18" charset="0"/>
                <a:cs typeface="Times New Roman" panose="02020603050405020304" pitchFamily="18" charset="0"/>
              </a:rPr>
              <a:t>The </a:t>
            </a:r>
            <a:r>
              <a:rPr lang="en-US" dirty="0" smtClean="0">
                <a:solidFill>
                  <a:schemeClr val="tx1"/>
                </a:solidFill>
                <a:latin typeface="Times New Roman" panose="02020603050405020304" pitchFamily="18" charset="0"/>
                <a:cs typeface="Times New Roman" panose="02020603050405020304" pitchFamily="18" charset="0"/>
              </a:rPr>
              <a:t>Fundamental </a:t>
            </a:r>
            <a:r>
              <a:rPr lang="en-US" dirty="0">
                <a:solidFill>
                  <a:schemeClr val="tx1"/>
                </a:solidFill>
                <a:latin typeface="Times New Roman" panose="02020603050405020304" pitchFamily="18" charset="0"/>
                <a:cs typeface="Times New Roman" panose="02020603050405020304" pitchFamily="18" charset="0"/>
              </a:rPr>
              <a:t>Principles of Care Coordination: Shared Goals</a:t>
            </a:r>
            <a:br>
              <a:rPr lang="en-US" dirty="0">
                <a:solidFill>
                  <a:schemeClr val="tx1"/>
                </a:solidFill>
                <a:latin typeface="Times New Roman" panose="02020603050405020304" pitchFamily="18" charset="0"/>
                <a:cs typeface="Times New Roman" panose="02020603050405020304" pitchFamily="18" charset="0"/>
              </a:rPr>
            </a:br>
            <a:endParaRPr lang="en-US" dirty="0">
              <a:solidFill>
                <a:schemeClr val="tx1"/>
              </a:solidFill>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677334" y="1930400"/>
            <a:ext cx="8596668" cy="4598737"/>
          </a:xfrm>
        </p:spPr>
        <p:txBody>
          <a:bodyPr>
            <a:noAutofit/>
          </a:bodyPr>
          <a:lstStyle/>
          <a:p>
            <a:r>
              <a:rPr lang="en-US" sz="2400" dirty="0">
                <a:solidFill>
                  <a:schemeClr val="tx1"/>
                </a:solidFill>
                <a:latin typeface="Times New Roman" panose="02020603050405020304" pitchFamily="18" charset="0"/>
                <a:cs typeface="Times New Roman" panose="02020603050405020304" pitchFamily="18" charset="0"/>
              </a:rPr>
              <a:t>Shared goals </a:t>
            </a:r>
            <a:r>
              <a:rPr lang="en-US" sz="2400" dirty="0" smtClean="0">
                <a:solidFill>
                  <a:schemeClr val="tx1"/>
                </a:solidFill>
                <a:latin typeface="Times New Roman" panose="02020603050405020304" pitchFamily="18" charset="0"/>
                <a:cs typeface="Times New Roman" panose="02020603050405020304" pitchFamily="18" charset="0"/>
              </a:rPr>
              <a:t>allow healthcare </a:t>
            </a:r>
            <a:r>
              <a:rPr lang="en-US" sz="2400" dirty="0">
                <a:solidFill>
                  <a:schemeClr val="tx1"/>
                </a:solidFill>
                <a:latin typeface="Times New Roman" panose="02020603050405020304" pitchFamily="18" charset="0"/>
                <a:cs typeface="Times New Roman" panose="02020603050405020304" pitchFamily="18" charset="0"/>
              </a:rPr>
              <a:t>professionals to develop interprofessional competencies and inclusive identities. </a:t>
            </a:r>
            <a:endParaRPr lang="en-US" sz="2400" dirty="0" smtClean="0">
              <a:solidFill>
                <a:schemeClr val="tx1"/>
              </a:solidFill>
              <a:latin typeface="Times New Roman" panose="02020603050405020304" pitchFamily="18" charset="0"/>
              <a:cs typeface="Times New Roman" panose="02020603050405020304" pitchFamily="18" charset="0"/>
            </a:endParaRPr>
          </a:p>
          <a:p>
            <a:r>
              <a:rPr lang="en-US" sz="2400" dirty="0">
                <a:solidFill>
                  <a:schemeClr val="tx1"/>
                </a:solidFill>
                <a:latin typeface="Times New Roman" panose="02020603050405020304" pitchFamily="18" charset="0"/>
                <a:cs typeface="Times New Roman" panose="02020603050405020304" pitchFamily="18" charset="0"/>
              </a:rPr>
              <a:t>Common treatment goals provide the basis for coordinated healthcare plans, mitigating the risk of adverse reactions from unwanted or unwarranted treatments. </a:t>
            </a:r>
            <a:endParaRPr lang="en-US" sz="2400" dirty="0" smtClean="0">
              <a:solidFill>
                <a:schemeClr val="tx1"/>
              </a:solidFill>
              <a:latin typeface="Times New Roman" panose="02020603050405020304" pitchFamily="18" charset="0"/>
              <a:cs typeface="Times New Roman" panose="02020603050405020304" pitchFamily="18" charset="0"/>
            </a:endParaRPr>
          </a:p>
          <a:p>
            <a:r>
              <a:rPr lang="en-US" sz="2400" dirty="0">
                <a:solidFill>
                  <a:schemeClr val="tx1"/>
                </a:solidFill>
                <a:latin typeface="Times New Roman" panose="02020603050405020304" pitchFamily="18" charset="0"/>
                <a:cs typeface="Times New Roman" panose="02020603050405020304" pitchFamily="18" charset="0"/>
              </a:rPr>
              <a:t>Shared goals help overcome healthcare fragmentation and information silos in multidisciplinary teams, </a:t>
            </a:r>
            <a:r>
              <a:rPr lang="en-US" sz="2400" dirty="0" smtClean="0">
                <a:solidFill>
                  <a:schemeClr val="tx1"/>
                </a:solidFill>
                <a:latin typeface="Times New Roman" panose="02020603050405020304" pitchFamily="18" charset="0"/>
                <a:cs typeface="Times New Roman" panose="02020603050405020304" pitchFamily="18" charset="0"/>
              </a:rPr>
              <a:t>fostering relational teamwork (Spitzer </a:t>
            </a:r>
            <a:r>
              <a:rPr lang="en-US" sz="2400" dirty="0">
                <a:solidFill>
                  <a:schemeClr val="tx1"/>
                </a:solidFill>
                <a:latin typeface="Times New Roman" panose="02020603050405020304" pitchFamily="18" charset="0"/>
                <a:cs typeface="Times New Roman" panose="02020603050405020304" pitchFamily="18" charset="0"/>
              </a:rPr>
              <a:t>et al., 2023). </a:t>
            </a:r>
            <a:endParaRPr lang="en-US" sz="2400"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59035039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dirty="0">
                <a:solidFill>
                  <a:schemeClr val="tx1"/>
                </a:solidFill>
                <a:latin typeface="Times New Roman" panose="02020603050405020304" pitchFamily="18" charset="0"/>
                <a:cs typeface="Times New Roman" panose="02020603050405020304" pitchFamily="18" charset="0"/>
              </a:rPr>
              <a:t>The </a:t>
            </a:r>
            <a:r>
              <a:rPr lang="en-US" dirty="0" smtClean="0">
                <a:solidFill>
                  <a:schemeClr val="tx1"/>
                </a:solidFill>
                <a:latin typeface="Times New Roman" panose="02020603050405020304" pitchFamily="18" charset="0"/>
                <a:cs typeface="Times New Roman" panose="02020603050405020304" pitchFamily="18" charset="0"/>
              </a:rPr>
              <a:t>Fundamental </a:t>
            </a:r>
            <a:r>
              <a:rPr lang="en-US" dirty="0">
                <a:solidFill>
                  <a:schemeClr val="tx1"/>
                </a:solidFill>
                <a:latin typeface="Times New Roman" panose="02020603050405020304" pitchFamily="18" charset="0"/>
                <a:cs typeface="Times New Roman" panose="02020603050405020304" pitchFamily="18" charset="0"/>
              </a:rPr>
              <a:t>Principles of Care Coordination: Communication</a:t>
            </a:r>
            <a:br>
              <a:rPr lang="en-US" dirty="0">
                <a:solidFill>
                  <a:schemeClr val="tx1"/>
                </a:solidFill>
                <a:latin typeface="Times New Roman" panose="02020603050405020304" pitchFamily="18" charset="0"/>
                <a:cs typeface="Times New Roman" panose="02020603050405020304" pitchFamily="18" charset="0"/>
              </a:rPr>
            </a:br>
            <a:r>
              <a:rPr lang="en-US" dirty="0">
                <a:solidFill>
                  <a:schemeClr val="tx1"/>
                </a:solidFill>
                <a:latin typeface="Times New Roman" panose="02020603050405020304" pitchFamily="18" charset="0"/>
                <a:cs typeface="Times New Roman" panose="02020603050405020304" pitchFamily="18" charset="0"/>
              </a:rPr>
              <a:t/>
            </a:r>
            <a:br>
              <a:rPr lang="en-US" dirty="0">
                <a:solidFill>
                  <a:schemeClr val="tx1"/>
                </a:solidFill>
                <a:latin typeface="Times New Roman" panose="02020603050405020304" pitchFamily="18" charset="0"/>
                <a:cs typeface="Times New Roman" panose="02020603050405020304" pitchFamily="18" charset="0"/>
              </a:rPr>
            </a:br>
            <a:endParaRPr lang="en-US" dirty="0">
              <a:solidFill>
                <a:schemeClr val="tx1"/>
              </a:solidFill>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677334" y="1930400"/>
            <a:ext cx="8596668" cy="4598737"/>
          </a:xfrm>
        </p:spPr>
        <p:txBody>
          <a:bodyPr>
            <a:noAutofit/>
          </a:bodyPr>
          <a:lstStyle/>
          <a:p>
            <a:r>
              <a:rPr lang="en-US" sz="2400" dirty="0">
                <a:solidFill>
                  <a:schemeClr val="tx1"/>
                </a:solidFill>
                <a:latin typeface="Times New Roman" panose="02020603050405020304" pitchFamily="18" charset="0"/>
                <a:cs typeface="Times New Roman" panose="02020603050405020304" pitchFamily="18" charset="0"/>
              </a:rPr>
              <a:t>Communication </a:t>
            </a:r>
            <a:r>
              <a:rPr lang="en-US" sz="2400" dirty="0" smtClean="0">
                <a:solidFill>
                  <a:schemeClr val="tx1"/>
                </a:solidFill>
                <a:latin typeface="Times New Roman" panose="02020603050405020304" pitchFamily="18" charset="0"/>
                <a:cs typeface="Times New Roman" panose="02020603050405020304" pitchFamily="18" charset="0"/>
              </a:rPr>
              <a:t>ensures all </a:t>
            </a:r>
            <a:r>
              <a:rPr lang="en-US" sz="2400" dirty="0">
                <a:solidFill>
                  <a:schemeClr val="tx1"/>
                </a:solidFill>
                <a:latin typeface="Times New Roman" panose="02020603050405020304" pitchFamily="18" charset="0"/>
                <a:cs typeface="Times New Roman" panose="02020603050405020304" pitchFamily="18" charset="0"/>
              </a:rPr>
              <a:t>healthcare team members understand their roles and can efficiently follow treatment protocols and procedures (Hempel et al., 2023</a:t>
            </a:r>
            <a:r>
              <a:rPr lang="en-US" sz="2400" dirty="0" smtClean="0">
                <a:solidFill>
                  <a:schemeClr val="tx1"/>
                </a:solidFill>
                <a:latin typeface="Times New Roman" panose="02020603050405020304" pitchFamily="18" charset="0"/>
                <a:cs typeface="Times New Roman" panose="02020603050405020304" pitchFamily="18" charset="0"/>
              </a:rPr>
              <a:t>).</a:t>
            </a:r>
          </a:p>
          <a:p>
            <a:r>
              <a:rPr lang="en-US" sz="2400" dirty="0">
                <a:solidFill>
                  <a:schemeClr val="tx1"/>
                </a:solidFill>
                <a:latin typeface="Times New Roman" panose="02020603050405020304" pitchFamily="18" charset="0"/>
                <a:cs typeface="Times New Roman" panose="02020603050405020304" pitchFamily="18" charset="0"/>
              </a:rPr>
              <a:t>Effective communication is crucial to improving patients’ survival rates during critical </a:t>
            </a:r>
            <a:r>
              <a:rPr lang="en-US" sz="2400" dirty="0" smtClean="0">
                <a:solidFill>
                  <a:schemeClr val="tx1"/>
                </a:solidFill>
                <a:latin typeface="Times New Roman" panose="02020603050405020304" pitchFamily="18" charset="0"/>
                <a:cs typeface="Times New Roman" panose="02020603050405020304" pitchFamily="18" charset="0"/>
              </a:rPr>
              <a:t>events</a:t>
            </a:r>
            <a:r>
              <a:rPr lang="en-US" sz="2400" dirty="0">
                <a:solidFill>
                  <a:schemeClr val="tx1"/>
                </a:solidFill>
                <a:latin typeface="Times New Roman" panose="02020603050405020304" pitchFamily="18" charset="0"/>
                <a:cs typeface="Times New Roman" panose="02020603050405020304" pitchFamily="18" charset="0"/>
              </a:rPr>
              <a:t>, allowing for prompt coordination </a:t>
            </a:r>
            <a:r>
              <a:rPr lang="en-US" sz="2400" dirty="0" smtClean="0">
                <a:solidFill>
                  <a:schemeClr val="tx1"/>
                </a:solidFill>
                <a:latin typeface="Times New Roman" panose="02020603050405020304" pitchFamily="18" charset="0"/>
                <a:cs typeface="Times New Roman" panose="02020603050405020304" pitchFamily="18" charset="0"/>
              </a:rPr>
              <a:t>across departments.</a:t>
            </a:r>
          </a:p>
          <a:p>
            <a:r>
              <a:rPr lang="en-US" sz="2400" dirty="0">
                <a:solidFill>
                  <a:schemeClr val="tx1"/>
                </a:solidFill>
                <a:latin typeface="Times New Roman" panose="02020603050405020304" pitchFamily="18" charset="0"/>
                <a:cs typeface="Times New Roman" panose="02020603050405020304" pitchFamily="18" charset="0"/>
              </a:rPr>
              <a:t>Moreover, it is essential to consider the health literacy needs of the patient and their families as they are also part of the healthcare </a:t>
            </a:r>
            <a:r>
              <a:rPr lang="en-US" sz="2400" dirty="0" smtClean="0">
                <a:solidFill>
                  <a:schemeClr val="tx1"/>
                </a:solidFill>
                <a:latin typeface="Times New Roman" panose="02020603050405020304" pitchFamily="18" charset="0"/>
                <a:cs typeface="Times New Roman" panose="02020603050405020304" pitchFamily="18" charset="0"/>
              </a:rPr>
              <a:t>team. </a:t>
            </a:r>
            <a:endParaRPr lang="en-US" sz="2400"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11461472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tx1"/>
                </a:solidFill>
                <a:latin typeface="Times New Roman" panose="02020603050405020304" pitchFamily="18" charset="0"/>
                <a:cs typeface="Times New Roman" panose="02020603050405020304" pitchFamily="18" charset="0"/>
              </a:rPr>
              <a:t>Effective Strategies for Collaborating with Patients and Their Families</a:t>
            </a:r>
          </a:p>
        </p:txBody>
      </p:sp>
      <p:sp>
        <p:nvSpPr>
          <p:cNvPr id="3" name="Content Placeholder 2"/>
          <p:cNvSpPr>
            <a:spLocks noGrp="1"/>
          </p:cNvSpPr>
          <p:nvPr>
            <p:ph idx="1"/>
          </p:nvPr>
        </p:nvSpPr>
        <p:spPr>
          <a:xfrm>
            <a:off x="677334" y="1930399"/>
            <a:ext cx="8596668" cy="4694990"/>
          </a:xfrm>
        </p:spPr>
        <p:txBody>
          <a:bodyPr>
            <a:noAutofit/>
          </a:bodyPr>
          <a:lstStyle/>
          <a:p>
            <a:r>
              <a:rPr lang="en-US" sz="2400" dirty="0">
                <a:solidFill>
                  <a:schemeClr val="tx1"/>
                </a:solidFill>
                <a:latin typeface="Times New Roman" panose="02020603050405020304" pitchFamily="18" charset="0"/>
                <a:cs typeface="Times New Roman" panose="02020603050405020304" pitchFamily="18" charset="0"/>
              </a:rPr>
              <a:t>The AHA community organization recommends patient involvement in cardiovascular care </a:t>
            </a:r>
            <a:r>
              <a:rPr lang="en-US" sz="2400" dirty="0" smtClean="0">
                <a:solidFill>
                  <a:schemeClr val="tx1"/>
                </a:solidFill>
                <a:latin typeface="Times New Roman" panose="02020603050405020304" pitchFamily="18" charset="0"/>
                <a:cs typeface="Times New Roman" panose="02020603050405020304" pitchFamily="18" charset="0"/>
              </a:rPr>
              <a:t>decisions to ensure high-quality</a:t>
            </a:r>
            <a:r>
              <a:rPr lang="en-US" sz="2400" dirty="0">
                <a:solidFill>
                  <a:schemeClr val="tx1"/>
                </a:solidFill>
                <a:latin typeface="Times New Roman" panose="02020603050405020304" pitchFamily="18" charset="0"/>
                <a:cs typeface="Times New Roman" panose="02020603050405020304" pitchFamily="18" charset="0"/>
              </a:rPr>
              <a:t>, value-based care (</a:t>
            </a:r>
            <a:r>
              <a:rPr lang="en-US" sz="2400" dirty="0" err="1">
                <a:solidFill>
                  <a:schemeClr val="tx1"/>
                </a:solidFill>
                <a:latin typeface="Times New Roman" panose="02020603050405020304" pitchFamily="18" charset="0"/>
                <a:cs typeface="Times New Roman" panose="02020603050405020304" pitchFamily="18" charset="0"/>
              </a:rPr>
              <a:t>Himmelfarb</a:t>
            </a:r>
            <a:r>
              <a:rPr lang="en-US" sz="2400" dirty="0">
                <a:solidFill>
                  <a:schemeClr val="tx1"/>
                </a:solidFill>
                <a:latin typeface="Times New Roman" panose="02020603050405020304" pitchFamily="18" charset="0"/>
                <a:cs typeface="Times New Roman" panose="02020603050405020304" pitchFamily="18" charset="0"/>
              </a:rPr>
              <a:t> et al., 2023). </a:t>
            </a:r>
            <a:endParaRPr lang="en-US" sz="2400" dirty="0" smtClean="0">
              <a:solidFill>
                <a:schemeClr val="tx1"/>
              </a:solidFill>
              <a:latin typeface="Times New Roman" panose="02020603050405020304" pitchFamily="18" charset="0"/>
              <a:cs typeface="Times New Roman" panose="02020603050405020304" pitchFamily="18" charset="0"/>
            </a:endParaRPr>
          </a:p>
          <a:p>
            <a:r>
              <a:rPr lang="en-US" sz="2400" dirty="0" smtClean="0">
                <a:solidFill>
                  <a:schemeClr val="tx1"/>
                </a:solidFill>
                <a:latin typeface="Times New Roman" panose="02020603050405020304" pitchFamily="18" charset="0"/>
                <a:cs typeface="Times New Roman" panose="02020603050405020304" pitchFamily="18" charset="0"/>
              </a:rPr>
              <a:t>Another strategy is empowering </a:t>
            </a:r>
            <a:r>
              <a:rPr lang="en-US" sz="2400" dirty="0">
                <a:solidFill>
                  <a:schemeClr val="tx1"/>
                </a:solidFill>
                <a:latin typeface="Times New Roman" panose="02020603050405020304" pitchFamily="18" charset="0"/>
                <a:cs typeface="Times New Roman" panose="02020603050405020304" pitchFamily="18" charset="0"/>
              </a:rPr>
              <a:t>patients by </a:t>
            </a:r>
            <a:r>
              <a:rPr lang="en-US" sz="2400" dirty="0" smtClean="0">
                <a:solidFill>
                  <a:schemeClr val="tx1"/>
                </a:solidFill>
                <a:latin typeface="Times New Roman" panose="02020603050405020304" pitchFamily="18" charset="0"/>
                <a:cs typeface="Times New Roman" panose="02020603050405020304" pitchFamily="18" charset="0"/>
              </a:rPr>
              <a:t>providing education </a:t>
            </a:r>
            <a:r>
              <a:rPr lang="en-US" sz="2400" dirty="0">
                <a:solidFill>
                  <a:schemeClr val="tx1"/>
                </a:solidFill>
                <a:latin typeface="Times New Roman" panose="02020603050405020304" pitchFamily="18" charset="0"/>
                <a:cs typeface="Times New Roman" panose="02020603050405020304" pitchFamily="18" charset="0"/>
              </a:rPr>
              <a:t>on diagnostics, medication use, and community resources (</a:t>
            </a:r>
            <a:r>
              <a:rPr lang="en-US" sz="2400" dirty="0" err="1">
                <a:solidFill>
                  <a:schemeClr val="tx1"/>
                </a:solidFill>
                <a:latin typeface="Times New Roman" panose="02020603050405020304" pitchFamily="18" charset="0"/>
                <a:cs typeface="Times New Roman" panose="02020603050405020304" pitchFamily="18" charset="0"/>
              </a:rPr>
              <a:t>Bhattad</a:t>
            </a:r>
            <a:r>
              <a:rPr lang="en-US" sz="2400" dirty="0">
                <a:solidFill>
                  <a:schemeClr val="tx1"/>
                </a:solidFill>
                <a:latin typeface="Times New Roman" panose="02020603050405020304" pitchFamily="18" charset="0"/>
                <a:cs typeface="Times New Roman" panose="02020603050405020304" pitchFamily="18" charset="0"/>
              </a:rPr>
              <a:t> &amp; </a:t>
            </a:r>
            <a:r>
              <a:rPr lang="en-US" sz="2400" dirty="0" err="1">
                <a:solidFill>
                  <a:schemeClr val="tx1"/>
                </a:solidFill>
                <a:latin typeface="Times New Roman" panose="02020603050405020304" pitchFamily="18" charset="0"/>
                <a:cs typeface="Times New Roman" panose="02020603050405020304" pitchFamily="18" charset="0"/>
              </a:rPr>
              <a:t>Pacifico</a:t>
            </a:r>
            <a:r>
              <a:rPr lang="en-US" sz="2400" dirty="0">
                <a:solidFill>
                  <a:schemeClr val="tx1"/>
                </a:solidFill>
                <a:latin typeface="Times New Roman" panose="02020603050405020304" pitchFamily="18" charset="0"/>
                <a:cs typeface="Times New Roman" panose="02020603050405020304" pitchFamily="18" charset="0"/>
              </a:rPr>
              <a:t>, 2022). </a:t>
            </a:r>
            <a:endParaRPr lang="en-US" sz="2400" dirty="0" smtClean="0">
              <a:solidFill>
                <a:schemeClr val="tx1"/>
              </a:solidFill>
              <a:latin typeface="Times New Roman" panose="02020603050405020304" pitchFamily="18" charset="0"/>
              <a:cs typeface="Times New Roman" panose="02020603050405020304" pitchFamily="18" charset="0"/>
            </a:endParaRPr>
          </a:p>
          <a:p>
            <a:r>
              <a:rPr lang="en-US" sz="2400" dirty="0">
                <a:solidFill>
                  <a:schemeClr val="tx1"/>
                </a:solidFill>
                <a:latin typeface="Times New Roman" panose="02020603050405020304" pitchFamily="18" charset="0"/>
                <a:cs typeface="Times New Roman" panose="02020603050405020304" pitchFamily="18" charset="0"/>
              </a:rPr>
              <a:t>Additionally, it is integral to demonstrate cultural competency </a:t>
            </a:r>
            <a:r>
              <a:rPr lang="en-US" sz="2400" dirty="0" smtClean="0">
                <a:solidFill>
                  <a:schemeClr val="tx1"/>
                </a:solidFill>
                <a:latin typeface="Times New Roman" panose="02020603050405020304" pitchFamily="18" charset="0"/>
                <a:cs typeface="Times New Roman" panose="02020603050405020304" pitchFamily="18" charset="0"/>
              </a:rPr>
              <a:t>by </a:t>
            </a:r>
            <a:r>
              <a:rPr lang="en-US" sz="2400" dirty="0">
                <a:solidFill>
                  <a:schemeClr val="tx1"/>
                </a:solidFill>
                <a:latin typeface="Times New Roman" panose="02020603050405020304" pitchFamily="18" charset="0"/>
                <a:cs typeface="Times New Roman" panose="02020603050405020304" pitchFamily="18" charset="0"/>
              </a:rPr>
              <a:t>respecting and responding to patients' preferences, needs, and values</a:t>
            </a:r>
            <a:r>
              <a:rPr lang="en-US" sz="2400" dirty="0" smtClean="0">
                <a:solidFill>
                  <a:schemeClr val="tx1"/>
                </a:solidFill>
                <a:latin typeface="Times New Roman" panose="02020603050405020304" pitchFamily="18" charset="0"/>
                <a:cs typeface="Times New Roman" panose="02020603050405020304" pitchFamily="18" charset="0"/>
              </a:rPr>
              <a:t> (</a:t>
            </a:r>
            <a:r>
              <a:rPr lang="en-US" sz="2400" dirty="0" err="1" smtClean="0">
                <a:solidFill>
                  <a:schemeClr val="tx1"/>
                </a:solidFill>
                <a:latin typeface="Times New Roman" panose="02020603050405020304" pitchFamily="18" charset="0"/>
                <a:cs typeface="Times New Roman" panose="02020603050405020304" pitchFamily="18" charset="0"/>
              </a:rPr>
              <a:t>Stubbe</a:t>
            </a:r>
            <a:r>
              <a:rPr lang="en-US" sz="2400" dirty="0" smtClean="0">
                <a:solidFill>
                  <a:schemeClr val="tx1"/>
                </a:solidFill>
                <a:latin typeface="Times New Roman" panose="02020603050405020304" pitchFamily="18" charset="0"/>
                <a:cs typeface="Times New Roman" panose="02020603050405020304" pitchFamily="18" charset="0"/>
              </a:rPr>
              <a:t>, 2020). </a:t>
            </a:r>
            <a:endParaRPr lang="en-US" sz="2400"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14871794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tx1"/>
                </a:solidFill>
                <a:latin typeface="Times New Roman" panose="02020603050405020304" pitchFamily="18" charset="0"/>
                <a:cs typeface="Times New Roman" panose="02020603050405020304" pitchFamily="18" charset="0"/>
              </a:rPr>
              <a:t>Creating A Satisfying Patient </a:t>
            </a:r>
            <a:r>
              <a:rPr lang="en-US" dirty="0" smtClean="0">
                <a:solidFill>
                  <a:schemeClr val="tx1"/>
                </a:solidFill>
                <a:latin typeface="Times New Roman" panose="02020603050405020304" pitchFamily="18" charset="0"/>
                <a:cs typeface="Times New Roman" panose="02020603050405020304" pitchFamily="18" charset="0"/>
              </a:rPr>
              <a:t>Experience</a:t>
            </a:r>
            <a:endParaRPr lang="en-US" dirty="0">
              <a:solidFill>
                <a:schemeClr val="tx1"/>
              </a:solidFill>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677334" y="1550989"/>
            <a:ext cx="8596668" cy="3880773"/>
          </a:xfrm>
        </p:spPr>
        <p:txBody>
          <a:bodyPr>
            <a:normAutofit/>
          </a:bodyPr>
          <a:lstStyle/>
          <a:p>
            <a:r>
              <a:rPr lang="en-US" sz="2400" dirty="0">
                <a:solidFill>
                  <a:schemeClr val="tx1"/>
                </a:solidFill>
                <a:latin typeface="Times New Roman" panose="02020603050405020304" pitchFamily="18" charset="0"/>
                <a:cs typeface="Times New Roman" panose="02020603050405020304" pitchFamily="18" charset="0"/>
              </a:rPr>
              <a:t>Patient engagement refers to the active participation of patients, families, and </a:t>
            </a:r>
            <a:r>
              <a:rPr lang="en-US" sz="2400" dirty="0" err="1">
                <a:solidFill>
                  <a:schemeClr val="tx1"/>
                </a:solidFill>
                <a:latin typeface="Times New Roman" panose="02020603050405020304" pitchFamily="18" charset="0"/>
                <a:cs typeface="Times New Roman" panose="02020603050405020304" pitchFamily="18" charset="0"/>
              </a:rPr>
              <a:t>carers</a:t>
            </a:r>
            <a:r>
              <a:rPr lang="en-US" sz="2400" dirty="0">
                <a:solidFill>
                  <a:schemeClr val="tx1"/>
                </a:solidFill>
                <a:latin typeface="Times New Roman" panose="02020603050405020304" pitchFamily="18" charset="0"/>
                <a:cs typeface="Times New Roman" panose="02020603050405020304" pitchFamily="18" charset="0"/>
              </a:rPr>
              <a:t> in their healthcare decisions, treatment plans, and overall </a:t>
            </a:r>
            <a:r>
              <a:rPr lang="en-US" sz="2400" dirty="0" smtClean="0">
                <a:solidFill>
                  <a:schemeClr val="tx1"/>
                </a:solidFill>
                <a:latin typeface="Times New Roman" panose="02020603050405020304" pitchFamily="18" charset="0"/>
                <a:cs typeface="Times New Roman" panose="02020603050405020304" pitchFamily="18" charset="0"/>
              </a:rPr>
              <a:t>health.</a:t>
            </a:r>
          </a:p>
          <a:p>
            <a:r>
              <a:rPr lang="en-US" sz="2400" dirty="0" smtClean="0">
                <a:solidFill>
                  <a:schemeClr val="tx1"/>
                </a:solidFill>
                <a:latin typeface="Times New Roman" panose="02020603050405020304" pitchFamily="18" charset="0"/>
                <a:cs typeface="Times New Roman" panose="02020603050405020304" pitchFamily="18" charset="0"/>
              </a:rPr>
              <a:t>Patient </a:t>
            </a:r>
            <a:r>
              <a:rPr lang="en-US" sz="2400" dirty="0">
                <a:solidFill>
                  <a:schemeClr val="tx1"/>
                </a:solidFill>
                <a:latin typeface="Times New Roman" panose="02020603050405020304" pitchFamily="18" charset="0"/>
                <a:cs typeface="Times New Roman" panose="02020603050405020304" pitchFamily="18" charset="0"/>
              </a:rPr>
              <a:t>engagement is increasingly destined to play a central part in cardiovascular disease management and the development of guideline recommendations (Will &amp; </a:t>
            </a:r>
            <a:r>
              <a:rPr lang="en-US" sz="2400" dirty="0" err="1">
                <a:solidFill>
                  <a:schemeClr val="tx1"/>
                </a:solidFill>
                <a:latin typeface="Times New Roman" panose="02020603050405020304" pitchFamily="18" charset="0"/>
                <a:cs typeface="Times New Roman" panose="02020603050405020304" pitchFamily="18" charset="0"/>
              </a:rPr>
              <a:t>Mascherbauer</a:t>
            </a:r>
            <a:r>
              <a:rPr lang="en-US" sz="2400" dirty="0">
                <a:solidFill>
                  <a:schemeClr val="tx1"/>
                </a:solidFill>
                <a:latin typeface="Times New Roman" panose="02020603050405020304" pitchFamily="18" charset="0"/>
                <a:cs typeface="Times New Roman" panose="02020603050405020304" pitchFamily="18" charset="0"/>
              </a:rPr>
              <a:t>, 2021). </a:t>
            </a:r>
            <a:endParaRPr lang="en-US" sz="2400" dirty="0" smtClean="0">
              <a:solidFill>
                <a:schemeClr val="tx1"/>
              </a:solidFill>
              <a:latin typeface="Times New Roman" panose="02020603050405020304" pitchFamily="18" charset="0"/>
              <a:cs typeface="Times New Roman" panose="02020603050405020304" pitchFamily="18" charset="0"/>
            </a:endParaRPr>
          </a:p>
          <a:p>
            <a:r>
              <a:rPr lang="en-US" sz="2400" dirty="0">
                <a:solidFill>
                  <a:schemeClr val="tx1"/>
                </a:solidFill>
                <a:latin typeface="Times New Roman" panose="02020603050405020304" pitchFamily="18" charset="0"/>
                <a:cs typeface="Times New Roman" panose="02020603050405020304" pitchFamily="18" charset="0"/>
              </a:rPr>
              <a:t>Health IT, EHR, and digital patient outreach technologies can </a:t>
            </a:r>
            <a:r>
              <a:rPr lang="en-US" sz="2400" dirty="0" smtClean="0">
                <a:solidFill>
                  <a:schemeClr val="tx1"/>
                </a:solidFill>
                <a:latin typeface="Times New Roman" panose="02020603050405020304" pitchFamily="18" charset="0"/>
                <a:cs typeface="Times New Roman" panose="02020603050405020304" pitchFamily="18" charset="0"/>
              </a:rPr>
              <a:t>also foster </a:t>
            </a:r>
            <a:r>
              <a:rPr lang="en-US" sz="2400" dirty="0">
                <a:solidFill>
                  <a:schemeClr val="tx1"/>
                </a:solidFill>
                <a:latin typeface="Times New Roman" panose="02020603050405020304" pitchFamily="18" charset="0"/>
                <a:cs typeface="Times New Roman" panose="02020603050405020304" pitchFamily="18" charset="0"/>
              </a:rPr>
              <a:t>positive patient-clinician relationships outside the office (</a:t>
            </a:r>
            <a:r>
              <a:rPr lang="en-US" sz="2400" dirty="0" err="1">
                <a:solidFill>
                  <a:schemeClr val="tx1"/>
                </a:solidFill>
                <a:latin typeface="Times New Roman" panose="02020603050405020304" pitchFamily="18" charset="0"/>
                <a:cs typeface="Times New Roman" panose="02020603050405020304" pitchFamily="18" charset="0"/>
              </a:rPr>
              <a:t>Pawelek</a:t>
            </a:r>
            <a:r>
              <a:rPr lang="en-US" sz="2400" dirty="0">
                <a:solidFill>
                  <a:schemeClr val="tx1"/>
                </a:solidFill>
                <a:latin typeface="Times New Roman" panose="02020603050405020304" pitchFamily="18" charset="0"/>
                <a:cs typeface="Times New Roman" panose="02020603050405020304" pitchFamily="18" charset="0"/>
              </a:rPr>
              <a:t> et al., 2022).</a:t>
            </a:r>
            <a:endParaRPr lang="en-US" sz="2400"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3433540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
          <p:cNvSpPr>
            <a:spLocks noGrp="1" noChangeArrowheads="1"/>
          </p:cNvSpPr>
          <p:nvPr>
            <p:ph idx="1"/>
          </p:nvPr>
        </p:nvSpPr>
        <p:spPr bwMode="auto">
          <a:xfrm>
            <a:off x="385012" y="167109"/>
            <a:ext cx="9144000" cy="649921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24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lang="en-US" altLang="en-US" sz="2400" dirty="0">
              <a:solidFill>
                <a:schemeClr val="tx1"/>
              </a:solidFill>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24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lang="en-US" altLang="en-US" sz="2400" dirty="0">
              <a:solidFill>
                <a:schemeClr val="tx1"/>
              </a:solidFill>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24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lang="en-US" altLang="en-US" sz="2400" dirty="0">
              <a:solidFill>
                <a:schemeClr val="tx1"/>
              </a:solidFill>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24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lang="en-US" altLang="en-US" sz="2400" dirty="0">
              <a:solidFill>
                <a:schemeClr val="tx1"/>
              </a:solidFill>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24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lang="en-US" altLang="en-US" sz="2400" dirty="0">
              <a:solidFill>
                <a:schemeClr val="tx1"/>
              </a:solidFill>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24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lang="en-US" altLang="en-US" sz="2400" dirty="0">
              <a:solidFill>
                <a:schemeClr val="tx1"/>
              </a:solidFill>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24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lang="en-US" altLang="en-US" sz="2400" dirty="0">
              <a:solidFill>
                <a:schemeClr val="tx1"/>
              </a:solidFill>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24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lang="en-US" altLang="en-US" sz="2400" dirty="0">
              <a:solidFill>
                <a:schemeClr val="tx1"/>
              </a:solidFill>
              <a:latin typeface="Times New Roman" panose="02020603050405020304" pitchFamily="18" charset="0"/>
              <a:cs typeface="Times New Roman" panose="02020603050405020304" pitchFamily="18" charset="0"/>
            </a:endParaRPr>
          </a:p>
          <a:p>
            <a:pPr marL="0" indent="0">
              <a:buNone/>
            </a:pPr>
            <a:r>
              <a:rPr lang="en-US" sz="2400" dirty="0"/>
              <a:t>(</a:t>
            </a:r>
            <a:r>
              <a:rPr lang="en-US" sz="2400" dirty="0" err="1"/>
              <a:t>Cingolani</a:t>
            </a:r>
            <a:r>
              <a:rPr lang="en-US" sz="2400" dirty="0"/>
              <a:t> et al., 2023)</a:t>
            </a:r>
            <a:endParaRPr lang="en-US" sz="2400" dirty="0"/>
          </a:p>
        </p:txBody>
      </p:sp>
      <p:pic>
        <p:nvPicPr>
          <p:cNvPr id="6" name="Picture 5"/>
          <p:cNvPicPr>
            <a:picLocks noChangeAspect="1"/>
          </p:cNvPicPr>
          <p:nvPr/>
        </p:nvPicPr>
        <p:blipFill>
          <a:blip r:embed="rId3"/>
          <a:stretch>
            <a:fillRect/>
          </a:stretch>
        </p:blipFill>
        <p:spPr>
          <a:xfrm>
            <a:off x="6084417" y="3417468"/>
            <a:ext cx="23165" cy="23063"/>
          </a:xfrm>
          <a:prstGeom prst="rect">
            <a:avLst/>
          </a:prstGeom>
        </p:spPr>
      </p:pic>
      <p:pic>
        <p:nvPicPr>
          <p:cNvPr id="2050" name="Picture 2" descr="Frontiers | Artificial intelligence and digital medicine for integrated  home care services in Italy: Opportunities and limits"/>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37936" y="497304"/>
            <a:ext cx="8791075" cy="555056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3183587"/>
      </p:ext>
    </p:extLst>
  </p:cSld>
  <p:clrMapOvr>
    <a:masterClrMapping/>
  </p:clrMapOvr>
  <p:timing>
    <p:tnLst>
      <p:par>
        <p:cTn id="1" dur="indefinite" restart="never" nodeType="tmRoot"/>
      </p:par>
    </p:tnLst>
  </p:timing>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5FCBEF"/>
      </a:accent1>
      <a:accent2>
        <a:srgbClr val="2E83C3"/>
      </a:accent2>
      <a:accent3>
        <a:srgbClr val="42D0A2"/>
      </a:accent3>
      <a:accent4>
        <a:srgbClr val="2E946B"/>
      </a:accent4>
      <a:accent5>
        <a:srgbClr val="42B051"/>
      </a:accent5>
      <a:accent6>
        <a:srgbClr val="96D141"/>
      </a:accent6>
      <a:hlink>
        <a:srgbClr val="3FCDE7"/>
      </a:hlink>
      <a:folHlink>
        <a:srgbClr val="A9D3E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0B5AB586-D108-4FC1-8368-649FE654B89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3280</TotalTime>
  <Words>3012</Words>
  <Application>Microsoft Office PowerPoint</Application>
  <PresentationFormat>Widescreen</PresentationFormat>
  <Paragraphs>182</Paragraphs>
  <Slides>15</Slides>
  <Notes>14</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15</vt:i4>
      </vt:variant>
    </vt:vector>
  </HeadingPairs>
  <TitlesOfParts>
    <vt:vector size="22" baseType="lpstr">
      <vt:lpstr>Arial</vt:lpstr>
      <vt:lpstr>Calibri</vt:lpstr>
      <vt:lpstr>Times New Roman</vt:lpstr>
      <vt:lpstr>Trebuchet MS</vt:lpstr>
      <vt:lpstr>Wingdings</vt:lpstr>
      <vt:lpstr>Wingdings 3</vt:lpstr>
      <vt:lpstr>Facet</vt:lpstr>
      <vt:lpstr>The Fundamental Principles of Care Coordination</vt:lpstr>
      <vt:lpstr>Introduction</vt:lpstr>
      <vt:lpstr>PowerPoint Presentation</vt:lpstr>
      <vt:lpstr>The Fundamental Principles of Care Coordination: Teamwork</vt:lpstr>
      <vt:lpstr>The Fundamental Principles of Care Coordination: Shared Goals </vt:lpstr>
      <vt:lpstr>The Fundamental Principles of Care Coordination: Communication  </vt:lpstr>
      <vt:lpstr>Effective Strategies for Collaborating with Patients and Their Families</vt:lpstr>
      <vt:lpstr>Creating A Satisfying Patient Experience</vt:lpstr>
      <vt:lpstr>PowerPoint Presentation</vt:lpstr>
      <vt:lpstr>Coordinated Care Plans Based On Ethical Decision Making</vt:lpstr>
      <vt:lpstr>How Health Care Policies Affect Patient-Centered Care</vt:lpstr>
      <vt:lpstr>PowerPoint Presentation</vt:lpstr>
      <vt:lpstr>How Health Care Policies Affect Patient-Centered Care</vt:lpstr>
      <vt:lpstr>Conclusion</vt:lpstr>
      <vt:lpstr>References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Life Processes for 6th Graders</dc:title>
  <dc:creator>user</dc:creator>
  <cp:lastModifiedBy>user</cp:lastModifiedBy>
  <cp:revision>95</cp:revision>
  <dcterms:created xsi:type="dcterms:W3CDTF">2024-02-03T09:27:12Z</dcterms:created>
  <dcterms:modified xsi:type="dcterms:W3CDTF">2024-09-30T15:10:38Z</dcterms:modified>
</cp:coreProperties>
</file>