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98" r:id="rId5"/>
    <p:sldId id="300" r:id="rId6"/>
    <p:sldId id="301" r:id="rId7"/>
    <p:sldId id="302" r:id="rId8"/>
    <p:sldId id="303" r:id="rId9"/>
    <p:sldId id="304" r:id="rId10"/>
    <p:sldId id="305" r:id="rId11"/>
    <p:sldId id="306" r:id="rId12"/>
    <p:sldId id="307" r:id="rId13"/>
    <p:sldId id="308" r:id="rId14"/>
    <p:sldId id="309" r:id="rId15"/>
    <p:sldId id="31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19" autoAdjust="0"/>
  </p:normalViewPr>
  <p:slideViewPr>
    <p:cSldViewPr snapToGrid="0">
      <p:cViewPr>
        <p:scale>
          <a:sx n="100" d="100"/>
          <a:sy n="100" d="100"/>
        </p:scale>
        <p:origin x="-72" y="-5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7/19/25</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343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7/19/25</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04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7/19/25</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278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7/19/25</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835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7/19/25</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7/19/25</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685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7/19/25</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39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7/19/25</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711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7/19/25</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161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7/19/25</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8.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4" name="Picture 3" descr="A close up of a piece of paper with a pencil laying on top">
            <a:extLst>
              <a:ext uri="{FF2B5EF4-FFF2-40B4-BE49-F238E27FC236}">
                <a16:creationId xmlns:a16="http://schemas.microsoft.com/office/drawing/2014/main" id="{65810330-F0B5-43C9-BC34-094FFB5C052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35" name="Rectangle 34">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123416" y="1475234"/>
            <a:ext cx="3214307" cy="2901694"/>
          </a:xfrm>
        </p:spPr>
        <p:txBody>
          <a:bodyPr anchor="b">
            <a:normAutofit/>
          </a:bodyPr>
          <a:lstStyle/>
          <a:p>
            <a:r>
              <a:rPr lang="en-US" sz="4400" dirty="0">
                <a:solidFill>
                  <a:schemeClr val="tx1"/>
                </a:solidFill>
              </a:rPr>
              <a:t>Bitcoin Loans</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127750" y="4608576"/>
            <a:ext cx="3205640" cy="774186"/>
          </a:xfrm>
        </p:spPr>
        <p:txBody>
          <a:bodyPr anchor="t">
            <a:normAutofit/>
          </a:bodyPr>
          <a:lstStyle/>
          <a:p>
            <a:pPr>
              <a:lnSpc>
                <a:spcPct val="100000"/>
              </a:lnSpc>
            </a:pPr>
            <a:r>
              <a:rPr lang="en-US" sz="1600" dirty="0"/>
              <a:t>Earvin Phillip Eugene</a:t>
            </a:r>
          </a:p>
        </p:txBody>
      </p:sp>
      <p:cxnSp>
        <p:nvCxnSpPr>
          <p:cNvPr id="37" name="Straight Connector 3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9FAED-8C2A-BCEF-C48B-09A31435120E}"/>
              </a:ext>
            </a:extLst>
          </p:cNvPr>
          <p:cNvSpPr>
            <a:spLocks noGrp="1"/>
          </p:cNvSpPr>
          <p:nvPr>
            <p:ph type="title"/>
          </p:nvPr>
        </p:nvSpPr>
        <p:spPr/>
        <p:txBody>
          <a:bodyPr>
            <a:normAutofit/>
          </a:bodyPr>
          <a:lstStyle/>
          <a:p>
            <a:r>
              <a:rPr lang="en-US" dirty="0"/>
              <a:t>A Consistent Layer is Urgently Needed in a Messy, Risky Market</a:t>
            </a:r>
          </a:p>
        </p:txBody>
      </p:sp>
      <p:sp>
        <p:nvSpPr>
          <p:cNvPr id="3" name="Content Placeholder 2">
            <a:extLst>
              <a:ext uri="{FF2B5EF4-FFF2-40B4-BE49-F238E27FC236}">
                <a16:creationId xmlns:a16="http://schemas.microsoft.com/office/drawing/2014/main" id="{93E7D152-CDF7-E987-9996-1B5D3A3DC516}"/>
              </a:ext>
            </a:extLst>
          </p:cNvPr>
          <p:cNvSpPr>
            <a:spLocks noGrp="1"/>
          </p:cNvSpPr>
          <p:nvPr>
            <p:ph idx="1"/>
          </p:nvPr>
        </p:nvSpPr>
        <p:spPr/>
        <p:txBody>
          <a:bodyPr/>
          <a:lstStyle/>
          <a:p>
            <a:r>
              <a:rPr lang="en-US" dirty="0"/>
              <a:t>* Borrowing demand is increasing for market recovery</a:t>
            </a:r>
          </a:p>
          <a:p>
            <a:endParaRPr lang="en-US" dirty="0"/>
          </a:p>
          <a:p>
            <a:r>
              <a:rPr lang="en-US" dirty="0"/>
              <a:t>*Institutional entering, transparency issue</a:t>
            </a:r>
          </a:p>
          <a:p>
            <a:endParaRPr lang="en-US" dirty="0"/>
          </a:p>
          <a:p>
            <a:r>
              <a:rPr lang="en-US" dirty="0"/>
              <a:t>*Regulations occurring</a:t>
            </a:r>
          </a:p>
          <a:p>
            <a:endParaRPr lang="en-US" dirty="0"/>
          </a:p>
          <a:p>
            <a:r>
              <a:rPr lang="en-US" dirty="0"/>
              <a:t>“We’re building the resources we wish we had when we began”</a:t>
            </a:r>
          </a:p>
        </p:txBody>
      </p:sp>
    </p:spTree>
    <p:extLst>
      <p:ext uri="{BB962C8B-B14F-4D97-AF65-F5344CB8AC3E}">
        <p14:creationId xmlns:p14="http://schemas.microsoft.com/office/powerpoint/2010/main" val="522605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CE11F-B36B-DA5C-3863-7247C970DA0B}"/>
              </a:ext>
            </a:extLst>
          </p:cNvPr>
          <p:cNvSpPr>
            <a:spLocks noGrp="1"/>
          </p:cNvSpPr>
          <p:nvPr>
            <p:ph type="title"/>
          </p:nvPr>
        </p:nvSpPr>
        <p:spPr/>
        <p:txBody>
          <a:bodyPr/>
          <a:lstStyle/>
          <a:p>
            <a:r>
              <a:rPr lang="en-US" dirty="0"/>
              <a:t>Our Experiment Loop</a:t>
            </a:r>
          </a:p>
        </p:txBody>
      </p:sp>
      <p:sp>
        <p:nvSpPr>
          <p:cNvPr id="3" name="Content Placeholder 2">
            <a:extLst>
              <a:ext uri="{FF2B5EF4-FFF2-40B4-BE49-F238E27FC236}">
                <a16:creationId xmlns:a16="http://schemas.microsoft.com/office/drawing/2014/main" id="{53C766D5-439B-DCBD-3731-56AA2DAA05D9}"/>
              </a:ext>
            </a:extLst>
          </p:cNvPr>
          <p:cNvSpPr>
            <a:spLocks noGrp="1"/>
          </p:cNvSpPr>
          <p:nvPr>
            <p:ph idx="1"/>
          </p:nvPr>
        </p:nvSpPr>
        <p:spPr/>
        <p:txBody>
          <a:bodyPr/>
          <a:lstStyle/>
          <a:p>
            <a:r>
              <a:rPr lang="en-US" dirty="0"/>
              <a:t>*Q3: Expand lender listings, integrate review data, improve UX</a:t>
            </a:r>
          </a:p>
          <a:p>
            <a:endParaRPr lang="en-US" dirty="0"/>
          </a:p>
          <a:p>
            <a:r>
              <a:rPr lang="en-US" dirty="0"/>
              <a:t>*Q4: Require ratings, allow monetization</a:t>
            </a:r>
          </a:p>
          <a:p>
            <a:endParaRPr lang="en-US" dirty="0"/>
          </a:p>
          <a:p>
            <a:r>
              <a:rPr lang="en-US" dirty="0"/>
              <a:t>Early 2026: Expand of markets and institutions</a:t>
            </a:r>
          </a:p>
        </p:txBody>
      </p:sp>
    </p:spTree>
    <p:extLst>
      <p:ext uri="{BB962C8B-B14F-4D97-AF65-F5344CB8AC3E}">
        <p14:creationId xmlns:p14="http://schemas.microsoft.com/office/powerpoint/2010/main" val="438546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417BA-4B71-9CD3-C147-54A042DD84ED}"/>
              </a:ext>
            </a:extLst>
          </p:cNvPr>
          <p:cNvSpPr>
            <a:spLocks noGrp="1"/>
          </p:cNvSpPr>
          <p:nvPr>
            <p:ph type="title"/>
          </p:nvPr>
        </p:nvSpPr>
        <p:spPr/>
        <p:txBody>
          <a:bodyPr/>
          <a:lstStyle/>
          <a:p>
            <a:r>
              <a:rPr lang="en-US" dirty="0"/>
              <a:t>Let’s build safer crypto together</a:t>
            </a:r>
          </a:p>
        </p:txBody>
      </p:sp>
      <p:sp>
        <p:nvSpPr>
          <p:cNvPr id="3" name="Content Placeholder 2">
            <a:extLst>
              <a:ext uri="{FF2B5EF4-FFF2-40B4-BE49-F238E27FC236}">
                <a16:creationId xmlns:a16="http://schemas.microsoft.com/office/drawing/2014/main" id="{E5388187-6109-A3A5-9160-6025CA71B2EE}"/>
              </a:ext>
            </a:extLst>
          </p:cNvPr>
          <p:cNvSpPr>
            <a:spLocks noGrp="1"/>
          </p:cNvSpPr>
          <p:nvPr>
            <p:ph idx="1"/>
          </p:nvPr>
        </p:nvSpPr>
        <p:spPr/>
        <p:txBody>
          <a:bodyPr/>
          <a:lstStyle/>
          <a:p>
            <a:r>
              <a:rPr lang="en-US" dirty="0"/>
              <a:t>*Advisors for lending or DeFi</a:t>
            </a:r>
          </a:p>
          <a:p>
            <a:endParaRPr lang="en-US" dirty="0"/>
          </a:p>
          <a:p>
            <a:r>
              <a:rPr lang="en-US" dirty="0"/>
              <a:t>*No hype, investors improving actual pain points</a:t>
            </a:r>
          </a:p>
          <a:p>
            <a:endParaRPr lang="en-US" dirty="0"/>
          </a:p>
          <a:p>
            <a:r>
              <a:rPr lang="en-US" dirty="0"/>
              <a:t>*Partners who are featured as </a:t>
            </a:r>
            <a:r>
              <a:rPr lang="en-US"/>
              <a:t>honest options</a:t>
            </a:r>
          </a:p>
        </p:txBody>
      </p:sp>
    </p:spTree>
    <p:extLst>
      <p:ext uri="{BB962C8B-B14F-4D97-AF65-F5344CB8AC3E}">
        <p14:creationId xmlns:p14="http://schemas.microsoft.com/office/powerpoint/2010/main" val="3574302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643466" y="786383"/>
            <a:ext cx="3517567" cy="2093975"/>
          </a:xfrm>
        </p:spPr>
        <p:txBody>
          <a:bodyPr vert="horz" lIns="91440" tIns="45720" rIns="91440" bIns="45720" rtlCol="0" anchor="b">
            <a:normAutofit/>
          </a:bodyPr>
          <a:lstStyle/>
          <a:p>
            <a:r>
              <a:rPr lang="en-US" sz="3100"/>
              <a:t>We Help Crypto Investors Avoid Scams &amp; Unfair Lending Practices </a:t>
            </a:r>
          </a:p>
        </p:txBody>
      </p:sp>
      <p:pic>
        <p:nvPicPr>
          <p:cNvPr id="6" name="Content Placeholder 5">
            <a:extLst>
              <a:ext uri="{FF2B5EF4-FFF2-40B4-BE49-F238E27FC236}">
                <a16:creationId xmlns:a16="http://schemas.microsoft.com/office/drawing/2014/main" id="{1F7432F5-AE06-79A2-45A8-6F91A8BD028F}"/>
              </a:ext>
            </a:extLst>
          </p:cNvPr>
          <p:cNvPicPr>
            <a:picLocks noGrp="1" noChangeAspect="1"/>
          </p:cNvPicPr>
          <p:nvPr>
            <p:ph idx="1"/>
          </p:nvPr>
        </p:nvPicPr>
        <p:blipFill>
          <a:blip r:embed="rId3"/>
          <a:srcRect l="16165" r="13856"/>
          <a:stretch>
            <a:fillRect/>
          </a:stretch>
        </p:blipFill>
        <p:spPr>
          <a:xfrm>
            <a:off x="5458984" y="812799"/>
            <a:ext cx="5928344" cy="5294757"/>
          </a:xfrm>
          <a:prstGeom prst="rect">
            <a:avLst/>
          </a:prstGeom>
          <a:noFill/>
        </p:spPr>
      </p:pic>
      <p:sp>
        <p:nvSpPr>
          <p:cNvPr id="11" name="Text Placeholder 3">
            <a:extLst>
              <a:ext uri="{FF2B5EF4-FFF2-40B4-BE49-F238E27FC236}">
                <a16:creationId xmlns:a16="http://schemas.microsoft.com/office/drawing/2014/main" id="{3905E7C8-BC3E-002D-D37B-1C90E4FFCBDB}"/>
              </a:ext>
            </a:extLst>
          </p:cNvPr>
          <p:cNvSpPr>
            <a:spLocks noGrp="1"/>
          </p:cNvSpPr>
          <p:nvPr>
            <p:ph type="body" sz="half" idx="2"/>
          </p:nvPr>
        </p:nvSpPr>
        <p:spPr>
          <a:xfrm>
            <a:off x="643465" y="3043050"/>
            <a:ext cx="3517567" cy="3064505"/>
          </a:xfrm>
        </p:spPr>
        <p:txBody>
          <a:bodyPr/>
          <a:lstStyle/>
          <a:p>
            <a:r>
              <a:rPr lang="en-US" dirty="0"/>
              <a:t>Value Proposition: People want and are in scarcity of proper loans to access their bitcoin money. They require referrals and information (newsletters) to focus on these issues. They must learn about bitcoin loans and find the right ones with less scams and spam.</a:t>
            </a:r>
          </a:p>
        </p:txBody>
      </p:sp>
    </p:spTree>
    <p:extLst>
      <p:ext uri="{BB962C8B-B14F-4D97-AF65-F5344CB8AC3E}">
        <p14:creationId xmlns:p14="http://schemas.microsoft.com/office/powerpoint/2010/main" val="2933514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D3F24-A9D0-36D7-6986-A3F44D716C41}"/>
              </a:ext>
            </a:extLst>
          </p:cNvPr>
          <p:cNvSpPr>
            <a:spLocks noGrp="1"/>
          </p:cNvSpPr>
          <p:nvPr>
            <p:ph type="title"/>
          </p:nvPr>
        </p:nvSpPr>
        <p:spPr>
          <a:xfrm>
            <a:off x="643466" y="786383"/>
            <a:ext cx="3517567" cy="2093975"/>
          </a:xfrm>
        </p:spPr>
        <p:txBody>
          <a:bodyPr anchor="b">
            <a:normAutofit/>
          </a:bodyPr>
          <a:lstStyle/>
          <a:p>
            <a:r>
              <a:rPr lang="en-US" sz="3300"/>
              <a:t>We started as a Bitcoin-Backed Lending Program</a:t>
            </a:r>
          </a:p>
        </p:txBody>
      </p:sp>
      <p:pic>
        <p:nvPicPr>
          <p:cNvPr id="4" name="Content Placeholder 3">
            <a:extLst>
              <a:ext uri="{FF2B5EF4-FFF2-40B4-BE49-F238E27FC236}">
                <a16:creationId xmlns:a16="http://schemas.microsoft.com/office/drawing/2014/main" id="{A2CA0B91-E354-F89C-D3B1-FAD28051D8FA}"/>
              </a:ext>
            </a:extLst>
          </p:cNvPr>
          <p:cNvPicPr>
            <a:picLocks noGrp="1" noChangeAspect="1"/>
          </p:cNvPicPr>
          <p:nvPr>
            <p:ph idx="1"/>
          </p:nvPr>
        </p:nvPicPr>
        <p:blipFill>
          <a:blip r:embed="rId2"/>
          <a:stretch>
            <a:fillRect/>
          </a:stretch>
        </p:blipFill>
        <p:spPr>
          <a:xfrm>
            <a:off x="6728834" y="812799"/>
            <a:ext cx="3388644" cy="5294757"/>
          </a:xfrm>
          <a:prstGeom prst="rect">
            <a:avLst/>
          </a:prstGeom>
          <a:noFill/>
        </p:spPr>
      </p:pic>
      <p:sp>
        <p:nvSpPr>
          <p:cNvPr id="9" name="Text Placeholder 3">
            <a:extLst>
              <a:ext uri="{FF2B5EF4-FFF2-40B4-BE49-F238E27FC236}">
                <a16:creationId xmlns:a16="http://schemas.microsoft.com/office/drawing/2014/main" id="{A0B71373-B295-E7E1-A39C-DB2642EEA305}"/>
              </a:ext>
            </a:extLst>
          </p:cNvPr>
          <p:cNvSpPr>
            <a:spLocks noGrp="1"/>
          </p:cNvSpPr>
          <p:nvPr>
            <p:ph type="body" sz="half" idx="2"/>
          </p:nvPr>
        </p:nvSpPr>
        <p:spPr>
          <a:xfrm>
            <a:off x="643465" y="3043050"/>
            <a:ext cx="3517567" cy="3064505"/>
          </a:xfrm>
        </p:spPr>
        <p:txBody>
          <a:bodyPr/>
          <a:lstStyle/>
          <a:p>
            <a:r>
              <a:rPr lang="en-US" dirty="0"/>
              <a:t>Goal: support secure loans as BTC assets</a:t>
            </a:r>
          </a:p>
          <a:p>
            <a:endParaRPr lang="en-US" dirty="0"/>
          </a:p>
          <a:p>
            <a:r>
              <a:rPr lang="en-US" dirty="0"/>
              <a:t>Target market: retail &amp; HNW crypto holders needing money</a:t>
            </a:r>
          </a:p>
        </p:txBody>
      </p:sp>
    </p:spTree>
    <p:extLst>
      <p:ext uri="{BB962C8B-B14F-4D97-AF65-F5344CB8AC3E}">
        <p14:creationId xmlns:p14="http://schemas.microsoft.com/office/powerpoint/2010/main" val="4156059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0811B-8295-AB9E-7753-A8E4E3F61354}"/>
              </a:ext>
            </a:extLst>
          </p:cNvPr>
          <p:cNvSpPr>
            <a:spLocks noGrp="1"/>
          </p:cNvSpPr>
          <p:nvPr>
            <p:ph type="title"/>
          </p:nvPr>
        </p:nvSpPr>
        <p:spPr/>
        <p:txBody>
          <a:bodyPr/>
          <a:lstStyle/>
          <a:p>
            <a:r>
              <a:rPr lang="en-US" dirty="0"/>
              <a:t>Barriers Emerged</a:t>
            </a:r>
          </a:p>
        </p:txBody>
      </p:sp>
      <p:sp>
        <p:nvSpPr>
          <p:cNvPr id="3" name="Content Placeholder 2">
            <a:extLst>
              <a:ext uri="{FF2B5EF4-FFF2-40B4-BE49-F238E27FC236}">
                <a16:creationId xmlns:a16="http://schemas.microsoft.com/office/drawing/2014/main" id="{DEA2A574-8493-F11A-9FD1-96951DDE9A55}"/>
              </a:ext>
            </a:extLst>
          </p:cNvPr>
          <p:cNvSpPr>
            <a:spLocks noGrp="1"/>
          </p:cNvSpPr>
          <p:nvPr>
            <p:ph idx="1"/>
          </p:nvPr>
        </p:nvSpPr>
        <p:spPr/>
        <p:txBody>
          <a:bodyPr/>
          <a:lstStyle/>
          <a:p>
            <a:r>
              <a:rPr lang="en-US" dirty="0"/>
              <a:t>Money Access: Difficulty partnering  to be suitable lender at appropriate terms</a:t>
            </a:r>
          </a:p>
          <a:p>
            <a:endParaRPr lang="en-US" dirty="0"/>
          </a:p>
          <a:p>
            <a:r>
              <a:rPr lang="en-US" dirty="0"/>
              <a:t>User Consistency as members: Borrowers are inhibited to participate for new programs due to prior scams, hidden fees, lack of transparency</a:t>
            </a:r>
          </a:p>
          <a:p>
            <a:endParaRPr lang="en-US" dirty="0"/>
          </a:p>
          <a:p>
            <a:r>
              <a:rPr lang="en-US" dirty="0"/>
              <a:t>“Everyone that used our product wanted access to money – no one wanted the risk of losing their crypto in escrow”</a:t>
            </a:r>
          </a:p>
        </p:txBody>
      </p:sp>
    </p:spTree>
    <p:extLst>
      <p:ext uri="{BB962C8B-B14F-4D97-AF65-F5344CB8AC3E}">
        <p14:creationId xmlns:p14="http://schemas.microsoft.com/office/powerpoint/2010/main" val="3903822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6D739-054B-B63A-87D5-4955D95ADA31}"/>
              </a:ext>
            </a:extLst>
          </p:cNvPr>
          <p:cNvSpPr>
            <a:spLocks noGrp="1"/>
          </p:cNvSpPr>
          <p:nvPr>
            <p:ph type="title"/>
          </p:nvPr>
        </p:nvSpPr>
        <p:spPr/>
        <p:txBody>
          <a:bodyPr/>
          <a:lstStyle/>
          <a:p>
            <a:r>
              <a:rPr lang="en-US" dirty="0"/>
              <a:t>This wasn’t just a lending problem – it was a consistency problem</a:t>
            </a:r>
          </a:p>
        </p:txBody>
      </p:sp>
      <p:sp>
        <p:nvSpPr>
          <p:cNvPr id="3" name="Content Placeholder 2">
            <a:extLst>
              <a:ext uri="{FF2B5EF4-FFF2-40B4-BE49-F238E27FC236}">
                <a16:creationId xmlns:a16="http://schemas.microsoft.com/office/drawing/2014/main" id="{4FC40DDB-6E37-A81C-A1F5-023FCC76BB11}"/>
              </a:ext>
            </a:extLst>
          </p:cNvPr>
          <p:cNvSpPr>
            <a:spLocks noGrp="1"/>
          </p:cNvSpPr>
          <p:nvPr>
            <p:ph idx="1"/>
          </p:nvPr>
        </p:nvSpPr>
        <p:spPr/>
        <p:txBody>
          <a:bodyPr/>
          <a:lstStyle/>
          <a:p>
            <a:r>
              <a:rPr lang="en-US" dirty="0"/>
              <a:t>The real pain: </a:t>
            </a:r>
            <a:r>
              <a:rPr lang="en-US" b="1" dirty="0"/>
              <a:t>Crypto investors don’t know who to use.</a:t>
            </a:r>
          </a:p>
          <a:p>
            <a:endParaRPr lang="en-US" b="1" dirty="0"/>
          </a:p>
          <a:p>
            <a:r>
              <a:rPr lang="en-US" b="1" dirty="0"/>
              <a:t>Lenders differ in rates, terms, and fees</a:t>
            </a:r>
          </a:p>
          <a:p>
            <a:endParaRPr lang="en-US" b="1" dirty="0"/>
          </a:p>
          <a:p>
            <a:r>
              <a:rPr lang="en-US" b="1" dirty="0"/>
              <a:t>Scams, hidden practices, and opaque (nefarious) programs dominate the space</a:t>
            </a:r>
            <a:endParaRPr lang="en-US" dirty="0"/>
          </a:p>
        </p:txBody>
      </p:sp>
    </p:spTree>
    <p:extLst>
      <p:ext uri="{BB962C8B-B14F-4D97-AF65-F5344CB8AC3E}">
        <p14:creationId xmlns:p14="http://schemas.microsoft.com/office/powerpoint/2010/main" val="2720135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67765-3E38-C2B2-B992-9311870F02AE}"/>
              </a:ext>
            </a:extLst>
          </p:cNvPr>
          <p:cNvSpPr>
            <a:spLocks noGrp="1"/>
          </p:cNvSpPr>
          <p:nvPr>
            <p:ph type="title"/>
          </p:nvPr>
        </p:nvSpPr>
        <p:spPr/>
        <p:txBody>
          <a:bodyPr/>
          <a:lstStyle/>
          <a:p>
            <a:r>
              <a:rPr lang="en-US" dirty="0"/>
              <a:t>We Pivoted to Solve the Issue</a:t>
            </a:r>
          </a:p>
        </p:txBody>
      </p:sp>
      <p:sp>
        <p:nvSpPr>
          <p:cNvPr id="3" name="Content Placeholder 2">
            <a:extLst>
              <a:ext uri="{FF2B5EF4-FFF2-40B4-BE49-F238E27FC236}">
                <a16:creationId xmlns:a16="http://schemas.microsoft.com/office/drawing/2014/main" id="{77CC4A48-87ED-AB9F-B09D-959508ACC343}"/>
              </a:ext>
            </a:extLst>
          </p:cNvPr>
          <p:cNvSpPr>
            <a:spLocks noGrp="1"/>
          </p:cNvSpPr>
          <p:nvPr>
            <p:ph idx="1"/>
          </p:nvPr>
        </p:nvSpPr>
        <p:spPr/>
        <p:txBody>
          <a:bodyPr>
            <a:normAutofit fontScale="92500" lnSpcReduction="20000"/>
          </a:bodyPr>
          <a:lstStyle/>
          <a:p>
            <a:r>
              <a:rPr lang="en-US" dirty="0"/>
              <a:t>“People cannot pick and choose the right lender… So we fixed that”</a:t>
            </a:r>
          </a:p>
          <a:p>
            <a:endParaRPr lang="en-US" dirty="0"/>
          </a:p>
          <a:p>
            <a:r>
              <a:rPr lang="en-US" dirty="0"/>
              <a:t>New model: Curated, protected list of supportive lenders</a:t>
            </a:r>
          </a:p>
          <a:p>
            <a:endParaRPr lang="en-US" dirty="0"/>
          </a:p>
          <a:p>
            <a:r>
              <a:rPr lang="en-US" dirty="0"/>
              <a:t>We standardize and publish:</a:t>
            </a:r>
          </a:p>
          <a:p>
            <a:r>
              <a:rPr lang="en-US" dirty="0"/>
              <a:t>Loan terms</a:t>
            </a:r>
          </a:p>
          <a:p>
            <a:r>
              <a:rPr lang="en-US" dirty="0"/>
              <a:t>Rates</a:t>
            </a:r>
          </a:p>
          <a:p>
            <a:r>
              <a:rPr lang="en-US" dirty="0"/>
              <a:t>Fees</a:t>
            </a:r>
          </a:p>
          <a:p>
            <a:r>
              <a:rPr lang="en-US" dirty="0"/>
              <a:t>Security Practices</a:t>
            </a:r>
          </a:p>
        </p:txBody>
      </p:sp>
    </p:spTree>
    <p:extLst>
      <p:ext uri="{BB962C8B-B14F-4D97-AF65-F5344CB8AC3E}">
        <p14:creationId xmlns:p14="http://schemas.microsoft.com/office/powerpoint/2010/main" val="135698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1AAA6-FCB0-AEDF-FAF3-A89471AB77C7}"/>
              </a:ext>
            </a:extLst>
          </p:cNvPr>
          <p:cNvSpPr>
            <a:spLocks noGrp="1"/>
          </p:cNvSpPr>
          <p:nvPr>
            <p:ph type="title"/>
          </p:nvPr>
        </p:nvSpPr>
        <p:spPr/>
        <p:txBody>
          <a:bodyPr/>
          <a:lstStyle/>
          <a:p>
            <a:r>
              <a:rPr lang="en-US" dirty="0"/>
              <a:t>We Tested Both Models – and the Market made a decision</a:t>
            </a:r>
          </a:p>
        </p:txBody>
      </p:sp>
      <p:sp>
        <p:nvSpPr>
          <p:cNvPr id="3" name="Content Placeholder 2">
            <a:extLst>
              <a:ext uri="{FF2B5EF4-FFF2-40B4-BE49-F238E27FC236}">
                <a16:creationId xmlns:a16="http://schemas.microsoft.com/office/drawing/2014/main" id="{967E7D9E-1FA0-2EB5-97F6-4E10B54E4B94}"/>
              </a:ext>
            </a:extLst>
          </p:cNvPr>
          <p:cNvSpPr>
            <a:spLocks noGrp="1"/>
          </p:cNvSpPr>
          <p:nvPr>
            <p:ph idx="1"/>
          </p:nvPr>
        </p:nvSpPr>
        <p:spPr/>
        <p:txBody>
          <a:bodyPr>
            <a:normAutofit lnSpcReduction="10000"/>
          </a:bodyPr>
          <a:lstStyle/>
          <a:p>
            <a:r>
              <a:rPr lang="en-US" dirty="0"/>
              <a:t>Ran </a:t>
            </a:r>
            <a:r>
              <a:rPr lang="en-US" b="1" dirty="0"/>
              <a:t>A/B Tests</a:t>
            </a:r>
            <a:r>
              <a:rPr lang="en-US" dirty="0"/>
              <a:t> with websites</a:t>
            </a:r>
          </a:p>
          <a:p>
            <a:r>
              <a:rPr lang="en-US" dirty="0"/>
              <a:t>BTC lending services</a:t>
            </a:r>
          </a:p>
          <a:p>
            <a:r>
              <a:rPr lang="en-US" dirty="0"/>
              <a:t>Curated comparison program</a:t>
            </a:r>
          </a:p>
          <a:p>
            <a:r>
              <a:rPr lang="en-US" dirty="0"/>
              <a:t>* Acquisition channels tested:</a:t>
            </a:r>
          </a:p>
          <a:p>
            <a:r>
              <a:rPr lang="en-US" dirty="0"/>
              <a:t>Direct email</a:t>
            </a:r>
          </a:p>
          <a:p>
            <a:r>
              <a:rPr lang="en-US" dirty="0"/>
              <a:t>Paid digital ads</a:t>
            </a:r>
          </a:p>
          <a:p>
            <a:r>
              <a:rPr lang="en-US" dirty="0"/>
              <a:t>Organic social</a:t>
            </a:r>
          </a:p>
          <a:p>
            <a:r>
              <a:rPr lang="en-US" dirty="0"/>
              <a:t>Result: </a:t>
            </a:r>
            <a:r>
              <a:rPr lang="en-US" b="1" dirty="0"/>
              <a:t>Better Engagement &amp; More Conversions </a:t>
            </a:r>
            <a:r>
              <a:rPr lang="en-US" dirty="0"/>
              <a:t>for curated guide</a:t>
            </a:r>
          </a:p>
        </p:txBody>
      </p:sp>
    </p:spTree>
    <p:extLst>
      <p:ext uri="{BB962C8B-B14F-4D97-AF65-F5344CB8AC3E}">
        <p14:creationId xmlns:p14="http://schemas.microsoft.com/office/powerpoint/2010/main" val="2424604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5B9E2-C92B-32FF-7231-AE28140A13AC}"/>
              </a:ext>
            </a:extLst>
          </p:cNvPr>
          <p:cNvSpPr>
            <a:spLocks noGrp="1"/>
          </p:cNvSpPr>
          <p:nvPr>
            <p:ph type="title"/>
          </p:nvPr>
        </p:nvSpPr>
        <p:spPr/>
        <p:txBody>
          <a:bodyPr/>
          <a:lstStyle/>
          <a:p>
            <a:r>
              <a:rPr lang="en-US" dirty="0"/>
              <a:t>A Transparency Layer for the 	Crypto Lending Program</a:t>
            </a:r>
          </a:p>
        </p:txBody>
      </p:sp>
      <p:sp>
        <p:nvSpPr>
          <p:cNvPr id="3" name="Content Placeholder 2">
            <a:extLst>
              <a:ext uri="{FF2B5EF4-FFF2-40B4-BE49-F238E27FC236}">
                <a16:creationId xmlns:a16="http://schemas.microsoft.com/office/drawing/2014/main" id="{DD1B27EE-A2B7-032D-0098-C78EAF61A10B}"/>
              </a:ext>
            </a:extLst>
          </p:cNvPr>
          <p:cNvSpPr>
            <a:spLocks noGrp="1"/>
          </p:cNvSpPr>
          <p:nvPr>
            <p:ph idx="1"/>
          </p:nvPr>
        </p:nvSpPr>
        <p:spPr/>
        <p:txBody>
          <a:bodyPr/>
          <a:lstStyle/>
          <a:p>
            <a:r>
              <a:rPr lang="en-US" dirty="0"/>
              <a:t>Product format: Web-based comparison</a:t>
            </a:r>
          </a:p>
          <a:p>
            <a:endParaRPr lang="en-US" dirty="0"/>
          </a:p>
          <a:p>
            <a:r>
              <a:rPr lang="en-US" dirty="0"/>
              <a:t>Criteria: Required lenders only, consistent practices</a:t>
            </a:r>
          </a:p>
          <a:p>
            <a:endParaRPr lang="en-US" dirty="0"/>
          </a:p>
          <a:p>
            <a:r>
              <a:rPr lang="en-US" dirty="0"/>
              <a:t>Monetization: affiliate/partner model, premium listings, possibly white-label referrals</a:t>
            </a:r>
          </a:p>
        </p:txBody>
      </p:sp>
    </p:spTree>
    <p:extLst>
      <p:ext uri="{BB962C8B-B14F-4D97-AF65-F5344CB8AC3E}">
        <p14:creationId xmlns:p14="http://schemas.microsoft.com/office/powerpoint/2010/main" val="1562561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A6AB7-E11C-CC2F-3140-F7FF8FA3FADD}"/>
              </a:ext>
            </a:extLst>
          </p:cNvPr>
          <p:cNvSpPr>
            <a:spLocks noGrp="1"/>
          </p:cNvSpPr>
          <p:nvPr>
            <p:ph type="title"/>
          </p:nvPr>
        </p:nvSpPr>
        <p:spPr/>
        <p:txBody>
          <a:bodyPr/>
          <a:lstStyle/>
          <a:p>
            <a:r>
              <a:rPr lang="en-US" dirty="0"/>
              <a:t>How it works for the user</a:t>
            </a:r>
          </a:p>
        </p:txBody>
      </p:sp>
      <p:sp>
        <p:nvSpPr>
          <p:cNvPr id="3" name="Content Placeholder 2">
            <a:extLst>
              <a:ext uri="{FF2B5EF4-FFF2-40B4-BE49-F238E27FC236}">
                <a16:creationId xmlns:a16="http://schemas.microsoft.com/office/drawing/2014/main" id="{1E3C8CA1-BF41-49AA-FD55-3AF4AE69A069}"/>
              </a:ext>
            </a:extLst>
          </p:cNvPr>
          <p:cNvSpPr>
            <a:spLocks noGrp="1"/>
          </p:cNvSpPr>
          <p:nvPr>
            <p:ph idx="1"/>
          </p:nvPr>
        </p:nvSpPr>
        <p:spPr/>
        <p:txBody>
          <a:bodyPr/>
          <a:lstStyle/>
          <a:p>
            <a:r>
              <a:rPr lang="en-US" dirty="0"/>
              <a:t>Simple UX: Enter loan amount – get side by side options</a:t>
            </a:r>
          </a:p>
          <a:p>
            <a:endParaRPr lang="en-US" dirty="0"/>
          </a:p>
          <a:p>
            <a:r>
              <a:rPr lang="en-US" dirty="0"/>
              <a:t>Compare by:</a:t>
            </a:r>
          </a:p>
          <a:p>
            <a:r>
              <a:rPr lang="en-US" dirty="0"/>
              <a:t>APR</a:t>
            </a:r>
          </a:p>
          <a:p>
            <a:r>
              <a:rPr lang="en-US" dirty="0"/>
              <a:t>Assets requirements</a:t>
            </a:r>
          </a:p>
          <a:p>
            <a:r>
              <a:rPr lang="en-US" dirty="0"/>
              <a:t>Fees</a:t>
            </a:r>
          </a:p>
          <a:p>
            <a:r>
              <a:rPr lang="en-US" dirty="0"/>
              <a:t>Program risk profile</a:t>
            </a:r>
          </a:p>
        </p:txBody>
      </p:sp>
    </p:spTree>
    <p:extLst>
      <p:ext uri="{BB962C8B-B14F-4D97-AF65-F5344CB8AC3E}">
        <p14:creationId xmlns:p14="http://schemas.microsoft.com/office/powerpoint/2010/main" val="3949354167"/>
      </p:ext>
    </p:extLst>
  </p:cSld>
  <p:clrMapOvr>
    <a:masterClrMapping/>
  </p:clrMapOvr>
</p:sld>
</file>

<file path=ppt/theme/theme1.xml><?xml version="1.0" encoding="utf-8"?>
<a:theme xmlns:a="http://schemas.openxmlformats.org/drawingml/2006/main" name="Custom">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F5B7AB07-F859-4656-A1C1-DAFCFA0ACA4B}" vid="{A6E2497D-935A-4CFD-B9FD-6DCB15FA68BF}"/>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2.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_ip_UnifiedCompliancePolicyUIAction xmlns="http://schemas.microsoft.com/sharepoint/v3" xsi:nil="true"/>
    <Image xmlns="71af3243-3dd4-4a8d-8c0d-dd76da1f02a5">
      <Url xsi:nil="true"/>
      <Description xsi:nil="true"/>
    </Image>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documentManagement>
</p:properties>
</file>

<file path=customXml/itemProps1.xml><?xml version="1.0" encoding="utf-8"?>
<ds:datastoreItem xmlns:ds="http://schemas.openxmlformats.org/officeDocument/2006/customXml" ds:itemID="{D2957789-34B8-480C-AF9B-3EB54B9E5C96}">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71af3243-3dd4-4a8d-8c0d-dd76da1f02a5"/>
    <ds:schemaRef ds:uri="16c05727-aa75-4e4a-9b5f-8a80a1165891"/>
    <ds:schemaRef ds:uri="230e9df3-be65-4c73-a93b-d1236ebd677e"/>
  </ds:schemaRefs>
</ds:datastoreItem>
</file>

<file path=customXml/itemProps2.xml><?xml version="1.0" encoding="utf-8"?>
<ds:datastoreItem xmlns:ds="http://schemas.openxmlformats.org/officeDocument/2006/customXml" ds:itemID="{AA3F7EDC-E5B4-4BBC-9D2A-CBE6D46C37AD}">
  <ds:schemaRefs>
    <ds:schemaRef ds:uri="http://schemas.microsoft.com/sharepoint/v3/contenttype/forms"/>
  </ds:schemaRefs>
</ds:datastoreItem>
</file>

<file path=customXml/itemProps3.xml><?xml version="1.0" encoding="utf-8"?>
<ds:datastoreItem xmlns:ds="http://schemas.openxmlformats.org/officeDocument/2006/customXml" ds:itemID="{A03EEFF0-FB57-4CB4-8BFC-DF397689E2ED}">
  <ds:schemaRefs>
    <ds:schemaRef ds:uri="http://schemas.microsoft.com/office/2006/metadata/properties"/>
    <ds:schemaRef ds:uri="http://www.w3.org/2000/xmlns/"/>
    <ds:schemaRef ds:uri="71af3243-3dd4-4a8d-8c0d-dd76da1f02a5"/>
    <ds:schemaRef ds:uri="http://www.w3.org/2001/XMLSchema-instance"/>
    <ds:schemaRef ds:uri="http://schemas.microsoft.com/sharepoint/v3"/>
    <ds:schemaRef ds:uri="http://schemas.microsoft.com/office/infopath/2007/PartnerControls"/>
    <ds:schemaRef ds:uri="230e9df3-be65-4c73-a93b-d1236ebd677e"/>
  </ds:schemaRefs>
</ds:datastoreItem>
</file>

<file path=docProps/app.xml><?xml version="1.0" encoding="utf-8"?>
<Properties xmlns="http://schemas.openxmlformats.org/officeDocument/2006/extended-properties" xmlns:vt="http://schemas.openxmlformats.org/officeDocument/2006/docPropsVTypes">
  <Template/>
  <TotalTime>0</TotalTime>
  <Words>121</Words>
  <Application>Microsoft Office PowerPoint</Application>
  <PresentationFormat>Widescreen</PresentationFormat>
  <Paragraphs>19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Custom</vt:lpstr>
      <vt:lpstr>Bitcoin Loans</vt:lpstr>
      <vt:lpstr>We Help Crypto Investors Avoid Scams &amp; Unfair Lending Practices </vt:lpstr>
      <vt:lpstr>We started as a Bitcoin-Backed Lending Program</vt:lpstr>
      <vt:lpstr>Barriers Emerged</vt:lpstr>
      <vt:lpstr>This wasn’t just a lending problem – it was a consistency problem</vt:lpstr>
      <vt:lpstr>We Pivoted to Solve the Issue</vt:lpstr>
      <vt:lpstr>We Tested Both Models – and the Market made a decision</vt:lpstr>
      <vt:lpstr>A Transparency Layer for the  Crypto Lending Program</vt:lpstr>
      <vt:lpstr>How it works for the user</vt:lpstr>
      <vt:lpstr>A Consistent Layer is Urgently Needed in a Messy, Risky Market</vt:lpstr>
      <vt:lpstr>Our Experiment Loop</vt:lpstr>
      <vt:lpstr>Let’s build safer crypto together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Bitcoin Loans</dc:title>
  <dc:creator>Eugene, Earvin (JWMBA)</dc:creator>
  <cp:lastModifiedBy>Eugene, Earvin (JWMBA)</cp:lastModifiedBy>
  <cp:revision>3</cp:revision>
  <dcterms:created xsi:type="dcterms:W3CDTF">2025-07-19T15:42:33Z</dcterms:created>
  <dcterms:modified xsi:type="dcterms:W3CDTF">2025-07-19T17:24:11Z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