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2.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3.xml" ContentType="application/vnd.openxmlformats-officedocument.presentationml.comments+xml"/>
  <Override PartName="/ppt/notesSlides/notesSlide13.xml" ContentType="application/vnd.openxmlformats-officedocument.presentationml.notesSlide+xml"/>
  <Override PartName="/ppt/comments/comment4.xml" ContentType="application/vnd.openxmlformats-officedocument.presentationml.comment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5.xml" ContentType="application/vnd.openxmlformats-officedocument.presentationml.comments+xml"/>
  <Override PartName="/ppt/notesSlides/notesSlide15.xml" ContentType="application/vnd.openxmlformats-officedocument.presentationml.notesSlide+xml"/>
  <Override PartName="/ppt/comments/comment6.xml" ContentType="application/vnd.openxmlformats-officedocument.presentationml.comments+xml"/>
  <Override PartName="/ppt/notesSlides/notesSlide16.xml" ContentType="application/vnd.openxmlformats-officedocument.presentationml.notesSlide+xml"/>
  <Override PartName="/ppt/comments/comment7.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0"/>
  </p:notesMasterIdLst>
  <p:handoutMasterIdLst>
    <p:handoutMasterId r:id="rId21"/>
  </p:handoutMasterIdLst>
  <p:sldIdLst>
    <p:sldId id="348" r:id="rId2"/>
    <p:sldId id="377" r:id="rId3"/>
    <p:sldId id="410" r:id="rId4"/>
    <p:sldId id="440" r:id="rId5"/>
    <p:sldId id="434" r:id="rId6"/>
    <p:sldId id="431" r:id="rId7"/>
    <p:sldId id="435" r:id="rId8"/>
    <p:sldId id="414" r:id="rId9"/>
    <p:sldId id="436" r:id="rId10"/>
    <p:sldId id="383" r:id="rId11"/>
    <p:sldId id="379" r:id="rId12"/>
    <p:sldId id="438" r:id="rId13"/>
    <p:sldId id="430" r:id="rId14"/>
    <p:sldId id="384" r:id="rId15"/>
    <p:sldId id="439" r:id="rId16"/>
    <p:sldId id="387" r:id="rId17"/>
    <p:sldId id="397" r:id="rId18"/>
    <p:sldId id="3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our Slides Here" id="{0C3528E6-B7D8-46A4-B518-4CE345D7E444}">
          <p14:sldIdLst>
            <p14:sldId id="348"/>
            <p14:sldId id="377"/>
            <p14:sldId id="410"/>
            <p14:sldId id="440"/>
            <p14:sldId id="434"/>
            <p14:sldId id="431"/>
            <p14:sldId id="435"/>
            <p14:sldId id="414"/>
            <p14:sldId id="436"/>
            <p14:sldId id="383"/>
            <p14:sldId id="379"/>
            <p14:sldId id="438"/>
            <p14:sldId id="430"/>
            <p14:sldId id="384"/>
            <p14:sldId id="439"/>
            <p14:sldId id="387"/>
            <p14:sldId id="397"/>
            <p14:sldId id="398"/>
          </p14:sldIdLst>
        </p14:section>
        <p14:section name="template library" id="{533B3167-FB53-4333-8287-01AAE57170C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57A4"/>
    <a:srgbClr val="768694"/>
    <a:srgbClr val="492366"/>
    <a:srgbClr val="EAE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872" autoAdjust="0"/>
    <p:restoredTop sz="57371" autoAdjust="0"/>
  </p:normalViewPr>
  <p:slideViewPr>
    <p:cSldViewPr snapToGrid="0">
      <p:cViewPr>
        <p:scale>
          <a:sx n="60" d="100"/>
          <a:sy n="60" d="100"/>
        </p:scale>
        <p:origin x="300" y="-7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5-10-08T09:11:38.039" idx="2">
    <p:pos x="1447" y="2160"/>
    <p:text>in Justifying area I see Warburton used although not in PPT.  Double check if part of justification</p:text>
    <p:extLst>
      <p:ext uri="{C676402C-5697-4E1C-873F-D02D1690AC5C}">
        <p15:threadingInfo xmlns:p15="http://schemas.microsoft.com/office/powerpoint/2012/main" timeZoneBias="420"/>
      </p:ext>
    </p:extLst>
  </p:cm>
  <p:cm authorId="2" dt="2025-10-11T02:00:11.603" idx="12">
    <p:pos x="1447" y="2256"/>
    <p:text>added Warburton et al. (2022)  since it is important</p:text>
    <p:extLst>
      <p:ext uri="{C676402C-5697-4E1C-873F-D02D1690AC5C}">
        <p15:threadingInfo xmlns:p15="http://schemas.microsoft.com/office/powerpoint/2012/main" timeZoneBias="-180">
          <p15:parentCm authorId="2" idx="2"/>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5-10-08T09:13:59.209" idx="3">
    <p:pos x="5594" y="1735"/>
    <p:text>the RQ go on the next slide</p:text>
    <p:extLst>
      <p:ext uri="{C676402C-5697-4E1C-873F-D02D1690AC5C}">
        <p15:threadingInfo xmlns:p15="http://schemas.microsoft.com/office/powerpoint/2012/main" timeZoneBias="420"/>
      </p:ext>
    </p:extLst>
  </p:cm>
  <p:cm authorId="2" dt="2025-10-08T09:14:32.333" idx="4">
    <p:pos x="3434" y="2275"/>
    <p:text>change to experiences- narrative is a different design</p:text>
    <p:extLst>
      <p:ext uri="{C676402C-5697-4E1C-873F-D02D1690AC5C}">
        <p15:threadingInfo xmlns:p15="http://schemas.microsoft.com/office/powerpoint/2012/main" timeZoneBias="420"/>
      </p:ext>
    </p:extLst>
  </p:cm>
  <p:cm authorId="2" dt="2025-10-08T09:14:50.008" idx="5">
    <p:pos x="5985" y="3165"/>
    <p:text>cite about thick descriptions</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5-10-08T09:15:37.790" idx="6">
    <p:pos x="10" y="10"/>
    <p:text>see template- need to fill out</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5-10-08T09:15:57.946" idx="7">
    <p:pos x="10" y="10"/>
    <p:text>add Plan C from your proposal</p:text>
    <p:extLst>
      <p:ext uri="{C676402C-5697-4E1C-873F-D02D1690AC5C}">
        <p15:threadingInfo xmlns:p15="http://schemas.microsoft.com/office/powerpoint/2012/main" timeZoneBias="420"/>
      </p:ext>
    </p:extLst>
  </p:cm>
  <p:cm authorId="2" dt="2025-10-08T09:16:41.130" idx="8">
    <p:pos x="2569" y="2846"/>
    <p:text>do you mention snowball sampling in your proposal</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5-10-08T09:17:05.289" idx="9">
    <p:pos x="10" y="10"/>
    <p:text>need to fill out</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5-10-08T09:17:12.400" idx="10">
    <p:pos x="10" y="10"/>
    <p:text>need to fill out</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5-10-08T09:17:31.533" idx="11">
    <p:pos x="10" y="10"/>
    <p:text>see template</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A60FD52-7953-4F3A-AE2E-397A3E9BF62C}" type="doc">
      <dgm:prSet loTypeId="urn:microsoft.com/office/officeart/2005/8/layout/bProcess4#1" loCatId="process" qsTypeId="urn:microsoft.com/office/officeart/2005/8/quickstyle/simple1#1" qsCatId="simple" csTypeId="urn:microsoft.com/office/officeart/2005/8/colors/colorful4#1" csCatId="colorful" phldr="1"/>
      <dgm:spPr/>
      <dgm:t>
        <a:bodyPr/>
        <a:lstStyle/>
        <a:p>
          <a:endParaRPr lang="en-US"/>
        </a:p>
      </dgm:t>
    </dgm:pt>
    <dgm:pt modelId="{A2CE8F80-3D23-4DBD-9AB9-EBB3D082CE1F}">
      <dgm:prSet phldrT="[Text]"/>
      <dgm:spPr/>
      <dgm:t>
        <a:bodyPr/>
        <a:lstStyle/>
        <a:p>
          <a:r>
            <a:rPr lang="en-US" dirty="0"/>
            <a:t>Field Testing</a:t>
          </a:r>
        </a:p>
      </dgm:t>
    </dgm:pt>
    <dgm:pt modelId="{CFCC1B30-CAF2-4461-8F36-E66080B8B67B}" type="parTrans" cxnId="{3B1515DF-2C1F-4246-ADC6-DC7005254768}">
      <dgm:prSet/>
      <dgm:spPr/>
      <dgm:t>
        <a:bodyPr/>
        <a:lstStyle/>
        <a:p>
          <a:endParaRPr lang="en-US"/>
        </a:p>
      </dgm:t>
    </dgm:pt>
    <dgm:pt modelId="{4653E71A-08C4-44D5-AD58-6529AA753E20}" type="sibTrans" cxnId="{3B1515DF-2C1F-4246-ADC6-DC7005254768}">
      <dgm:prSet/>
      <dgm:spPr/>
      <dgm:t>
        <a:bodyPr/>
        <a:lstStyle/>
        <a:p>
          <a:endParaRPr lang="en-US"/>
        </a:p>
      </dgm:t>
    </dgm:pt>
    <dgm:pt modelId="{3FDA2CAD-CD7A-49D1-800A-1BD1BA6C1B4C}">
      <dgm:prSet/>
      <dgm:spPr/>
      <dgm:t>
        <a:bodyPr/>
        <a:lstStyle/>
        <a:p>
          <a:r>
            <a:rPr lang="en-US" dirty="0"/>
            <a:t>Identify and List the Appropriate Questions to Answer Research Questions</a:t>
          </a:r>
        </a:p>
      </dgm:t>
    </dgm:pt>
    <dgm:pt modelId="{F9C11859-E977-4535-90D5-C963F8563852}" type="parTrans" cxnId="{9F748493-AA88-4498-A071-2F69A11B7408}">
      <dgm:prSet/>
      <dgm:spPr/>
      <dgm:t>
        <a:bodyPr/>
        <a:lstStyle/>
        <a:p>
          <a:endParaRPr lang="en-US"/>
        </a:p>
      </dgm:t>
    </dgm:pt>
    <dgm:pt modelId="{DAF50583-DE2A-48F2-B3C6-99134AEDBC98}" type="sibTrans" cxnId="{9F748493-AA88-4498-A071-2F69A11B7408}">
      <dgm:prSet/>
      <dgm:spPr/>
      <dgm:t>
        <a:bodyPr/>
        <a:lstStyle/>
        <a:p>
          <a:endParaRPr lang="en-US"/>
        </a:p>
      </dgm:t>
    </dgm:pt>
    <dgm:pt modelId="{410B518A-FC19-44E5-9A2C-C88E4223FB80}">
      <dgm:prSet/>
      <dgm:spPr/>
      <dgm:t>
        <a:bodyPr/>
        <a:lstStyle/>
        <a:p>
          <a:r>
            <a:rPr lang="en-US" dirty="0"/>
            <a:t>Design Semi-Structured Interview Guide</a:t>
          </a:r>
        </a:p>
      </dgm:t>
    </dgm:pt>
    <dgm:pt modelId="{4D07E5E1-FED7-46DB-BE5F-959916358AAF}" type="parTrans" cxnId="{F8B05630-27F0-41B8-A29F-C25278510C9F}">
      <dgm:prSet/>
      <dgm:spPr/>
      <dgm:t>
        <a:bodyPr/>
        <a:lstStyle/>
        <a:p>
          <a:endParaRPr lang="en-US"/>
        </a:p>
      </dgm:t>
    </dgm:pt>
    <dgm:pt modelId="{8A9A34EB-AEA5-4395-858B-086E53E68E14}" type="sibTrans" cxnId="{F8B05630-27F0-41B8-A29F-C25278510C9F}">
      <dgm:prSet/>
      <dgm:spPr/>
      <dgm:t>
        <a:bodyPr/>
        <a:lstStyle/>
        <a:p>
          <a:endParaRPr lang="en-US"/>
        </a:p>
      </dgm:t>
    </dgm:pt>
    <dgm:pt modelId="{4E31D036-EDCC-4D92-ADD5-BF0AFD5DC8F5}">
      <dgm:prSet/>
      <dgm:spPr/>
      <dgm:t>
        <a:bodyPr/>
        <a:lstStyle/>
        <a:p>
          <a:r>
            <a:rPr lang="en-US" dirty="0"/>
            <a:t> Interview Guide with Experts then Revise the Interview Guide Based on Feedback</a:t>
          </a:r>
        </a:p>
      </dgm:t>
    </dgm:pt>
    <dgm:pt modelId="{310A0FBF-9BDD-407C-A79C-997BAE41ED43}" type="parTrans" cxnId="{40FEA514-45F6-4C76-AFBC-C4C912F18C66}">
      <dgm:prSet/>
      <dgm:spPr/>
      <dgm:t>
        <a:bodyPr/>
        <a:lstStyle/>
        <a:p>
          <a:endParaRPr lang="en-US"/>
        </a:p>
      </dgm:t>
    </dgm:pt>
    <dgm:pt modelId="{961C4A0A-2E60-4062-9816-17A96DEE5B63}" type="sibTrans" cxnId="{40FEA514-45F6-4C76-AFBC-C4C912F18C66}">
      <dgm:prSet/>
      <dgm:spPr/>
      <dgm:t>
        <a:bodyPr/>
        <a:lstStyle/>
        <a:p>
          <a:endParaRPr lang="en-US"/>
        </a:p>
      </dgm:t>
    </dgm:pt>
    <dgm:pt modelId="{78B65FF0-E9E0-4958-98EB-02ADD60DC6A4}">
      <dgm:prSet/>
      <dgm:spPr/>
      <dgm:t>
        <a:bodyPr/>
        <a:lstStyle/>
        <a:p>
          <a:r>
            <a:rPr lang="en-US" dirty="0"/>
            <a:t>Organization sends/posts Flyer</a:t>
          </a:r>
        </a:p>
      </dgm:t>
    </dgm:pt>
    <dgm:pt modelId="{F38C767D-DA87-4F5A-BF2E-BB0E585484D6}" type="parTrans" cxnId="{9736696D-19DB-46BF-92C6-220E87EC7867}">
      <dgm:prSet/>
      <dgm:spPr/>
      <dgm:t>
        <a:bodyPr/>
        <a:lstStyle/>
        <a:p>
          <a:endParaRPr lang="en-US"/>
        </a:p>
      </dgm:t>
    </dgm:pt>
    <dgm:pt modelId="{1AD2AEA6-9628-4B23-B2E2-CDC21DDC0268}" type="sibTrans" cxnId="{9736696D-19DB-46BF-92C6-220E87EC7867}">
      <dgm:prSet/>
      <dgm:spPr/>
      <dgm:t>
        <a:bodyPr/>
        <a:lstStyle/>
        <a:p>
          <a:endParaRPr lang="en-US"/>
        </a:p>
      </dgm:t>
    </dgm:pt>
    <dgm:pt modelId="{F94A6B3C-4F55-4239-AAA3-FEA93EE5F1EF}">
      <dgm:prSet/>
      <dgm:spPr/>
      <dgm:t>
        <a:bodyPr/>
        <a:lstStyle/>
        <a:p>
          <a:r>
            <a:rPr lang="en-US" dirty="0"/>
            <a:t>Informed Consent</a:t>
          </a:r>
        </a:p>
      </dgm:t>
    </dgm:pt>
    <dgm:pt modelId="{20C62097-60BD-41D5-83F9-6F278B546476}" type="parTrans" cxnId="{77195A89-2923-41A9-B8E5-77631F0B47CE}">
      <dgm:prSet/>
      <dgm:spPr/>
      <dgm:t>
        <a:bodyPr/>
        <a:lstStyle/>
        <a:p>
          <a:endParaRPr lang="en-US"/>
        </a:p>
      </dgm:t>
    </dgm:pt>
    <dgm:pt modelId="{16EA0D9D-7913-4088-9B5F-EA8E85DC9A6B}" type="sibTrans" cxnId="{77195A89-2923-41A9-B8E5-77631F0B47CE}">
      <dgm:prSet/>
      <dgm:spPr/>
      <dgm:t>
        <a:bodyPr/>
        <a:lstStyle/>
        <a:p>
          <a:endParaRPr lang="en-US"/>
        </a:p>
      </dgm:t>
    </dgm:pt>
    <dgm:pt modelId="{7F858288-8D3B-4137-87EA-B47FB10E3473}">
      <dgm:prSet/>
      <dgm:spPr/>
      <dgm:t>
        <a:bodyPr/>
        <a:lstStyle/>
        <a:p>
          <a:r>
            <a:rPr lang="en-US" dirty="0"/>
            <a:t>Data Collection (Schedule/Conducting Interviews)</a:t>
          </a:r>
        </a:p>
      </dgm:t>
    </dgm:pt>
    <dgm:pt modelId="{4BF18444-37B6-407C-9F6C-64D20F441D3B}" type="parTrans" cxnId="{F1627BB4-BC25-4054-9C32-4F7293DA16AA}">
      <dgm:prSet/>
      <dgm:spPr/>
      <dgm:t>
        <a:bodyPr/>
        <a:lstStyle/>
        <a:p>
          <a:endParaRPr lang="en-US"/>
        </a:p>
      </dgm:t>
    </dgm:pt>
    <dgm:pt modelId="{6D6A8626-C985-4D83-87DA-FB8EC588EF15}" type="sibTrans" cxnId="{F1627BB4-BC25-4054-9C32-4F7293DA16AA}">
      <dgm:prSet/>
      <dgm:spPr/>
      <dgm:t>
        <a:bodyPr/>
        <a:lstStyle/>
        <a:p>
          <a:endParaRPr lang="en-US"/>
        </a:p>
      </dgm:t>
    </dgm:pt>
    <dgm:pt modelId="{05287578-3683-4B56-A468-50FDA7077C86}">
      <dgm:prSet/>
      <dgm:spPr/>
      <dgm:t>
        <a:bodyPr/>
        <a:lstStyle/>
        <a:p>
          <a:r>
            <a:rPr lang="en-US" dirty="0"/>
            <a:t>Analyze Responses from the Interview</a:t>
          </a:r>
        </a:p>
      </dgm:t>
    </dgm:pt>
    <dgm:pt modelId="{9AEDC861-4233-42BD-977A-1C8432E8D7E2}" type="parTrans" cxnId="{F8B39BD0-C323-432D-82EF-0AF3AED0A1AD}">
      <dgm:prSet/>
      <dgm:spPr/>
      <dgm:t>
        <a:bodyPr/>
        <a:lstStyle/>
        <a:p>
          <a:endParaRPr lang="en-US"/>
        </a:p>
      </dgm:t>
    </dgm:pt>
    <dgm:pt modelId="{A84FA34A-3F21-4DA7-8803-85FEE8B2AAFF}" type="sibTrans" cxnId="{F8B39BD0-C323-432D-82EF-0AF3AED0A1AD}">
      <dgm:prSet/>
      <dgm:spPr/>
      <dgm:t>
        <a:bodyPr/>
        <a:lstStyle/>
        <a:p>
          <a:endParaRPr lang="en-US"/>
        </a:p>
      </dgm:t>
    </dgm:pt>
    <dgm:pt modelId="{68F030B7-3DE2-4224-BB1D-79F584B993F3}" type="pres">
      <dgm:prSet presAssocID="{FA60FD52-7953-4F3A-AE2E-397A3E9BF62C}" presName="Name0" presStyleCnt="0">
        <dgm:presLayoutVars>
          <dgm:dir/>
          <dgm:resizeHandles/>
        </dgm:presLayoutVars>
      </dgm:prSet>
      <dgm:spPr/>
    </dgm:pt>
    <dgm:pt modelId="{3D89BE34-3EF3-4E79-97CB-ADCFA6367080}" type="pres">
      <dgm:prSet presAssocID="{3FDA2CAD-CD7A-49D1-800A-1BD1BA6C1B4C}" presName="compNode" presStyleCnt="0"/>
      <dgm:spPr/>
    </dgm:pt>
    <dgm:pt modelId="{FF23166D-A544-4E95-8037-5E40DAA0DDCF}" type="pres">
      <dgm:prSet presAssocID="{3FDA2CAD-CD7A-49D1-800A-1BD1BA6C1B4C}" presName="dummyConnPt" presStyleCnt="0"/>
      <dgm:spPr/>
    </dgm:pt>
    <dgm:pt modelId="{DD09360A-872F-49CC-9F3F-5AF49B8DE719}" type="pres">
      <dgm:prSet presAssocID="{3FDA2CAD-CD7A-49D1-800A-1BD1BA6C1B4C}" presName="node" presStyleLbl="node1" presStyleIdx="0" presStyleCnt="8">
        <dgm:presLayoutVars>
          <dgm:bulletEnabled val="1"/>
        </dgm:presLayoutVars>
      </dgm:prSet>
      <dgm:spPr/>
    </dgm:pt>
    <dgm:pt modelId="{D87BEA95-9D9A-469C-9075-7F50944AAA93}" type="pres">
      <dgm:prSet presAssocID="{DAF50583-DE2A-48F2-B3C6-99134AEDBC98}" presName="sibTrans" presStyleLbl="bgSibTrans2D1" presStyleIdx="0" presStyleCnt="7"/>
      <dgm:spPr/>
    </dgm:pt>
    <dgm:pt modelId="{1162FA82-752E-4B3B-9AC7-5A3EBD747F02}" type="pres">
      <dgm:prSet presAssocID="{410B518A-FC19-44E5-9A2C-C88E4223FB80}" presName="compNode" presStyleCnt="0"/>
      <dgm:spPr/>
    </dgm:pt>
    <dgm:pt modelId="{A05511ED-B9F9-4A76-AA0E-083183F285FA}" type="pres">
      <dgm:prSet presAssocID="{410B518A-FC19-44E5-9A2C-C88E4223FB80}" presName="dummyConnPt" presStyleCnt="0"/>
      <dgm:spPr/>
    </dgm:pt>
    <dgm:pt modelId="{44D4FA32-6A05-4219-9C53-738050A0AF94}" type="pres">
      <dgm:prSet presAssocID="{410B518A-FC19-44E5-9A2C-C88E4223FB80}" presName="node" presStyleLbl="node1" presStyleIdx="1" presStyleCnt="8">
        <dgm:presLayoutVars>
          <dgm:bulletEnabled val="1"/>
        </dgm:presLayoutVars>
      </dgm:prSet>
      <dgm:spPr/>
    </dgm:pt>
    <dgm:pt modelId="{DE2361DE-6E73-416D-9052-2D6262974DD6}" type="pres">
      <dgm:prSet presAssocID="{8A9A34EB-AEA5-4395-858B-086E53E68E14}" presName="sibTrans" presStyleLbl="bgSibTrans2D1" presStyleIdx="1" presStyleCnt="7"/>
      <dgm:spPr/>
    </dgm:pt>
    <dgm:pt modelId="{93C4C38E-025F-4F13-8E6B-94C662C35E63}" type="pres">
      <dgm:prSet presAssocID="{4E31D036-EDCC-4D92-ADD5-BF0AFD5DC8F5}" presName="compNode" presStyleCnt="0"/>
      <dgm:spPr/>
    </dgm:pt>
    <dgm:pt modelId="{956238B6-9068-4AF9-9730-3DD4401E8349}" type="pres">
      <dgm:prSet presAssocID="{4E31D036-EDCC-4D92-ADD5-BF0AFD5DC8F5}" presName="dummyConnPt" presStyleCnt="0"/>
      <dgm:spPr/>
    </dgm:pt>
    <dgm:pt modelId="{2CB145B1-67D3-451F-A538-63AD064F9EF9}" type="pres">
      <dgm:prSet presAssocID="{4E31D036-EDCC-4D92-ADD5-BF0AFD5DC8F5}" presName="node" presStyleLbl="node1" presStyleIdx="2" presStyleCnt="8">
        <dgm:presLayoutVars>
          <dgm:bulletEnabled val="1"/>
        </dgm:presLayoutVars>
      </dgm:prSet>
      <dgm:spPr/>
    </dgm:pt>
    <dgm:pt modelId="{13F5C663-766F-4D4D-AE18-151EB7482EC1}" type="pres">
      <dgm:prSet presAssocID="{961C4A0A-2E60-4062-9816-17A96DEE5B63}" presName="sibTrans" presStyleLbl="bgSibTrans2D1" presStyleIdx="2" presStyleCnt="7"/>
      <dgm:spPr/>
    </dgm:pt>
    <dgm:pt modelId="{F350575D-31CE-428A-B42A-C4FC8A2D3927}" type="pres">
      <dgm:prSet presAssocID="{A2CE8F80-3D23-4DBD-9AB9-EBB3D082CE1F}" presName="compNode" presStyleCnt="0"/>
      <dgm:spPr/>
    </dgm:pt>
    <dgm:pt modelId="{DB45EDD8-BEAE-4C75-AFC8-ABB2EC0417CC}" type="pres">
      <dgm:prSet presAssocID="{A2CE8F80-3D23-4DBD-9AB9-EBB3D082CE1F}" presName="dummyConnPt" presStyleCnt="0"/>
      <dgm:spPr/>
    </dgm:pt>
    <dgm:pt modelId="{5554C4DD-ECD3-430F-B4E2-520C46A02505}" type="pres">
      <dgm:prSet presAssocID="{A2CE8F80-3D23-4DBD-9AB9-EBB3D082CE1F}" presName="node" presStyleLbl="node1" presStyleIdx="3" presStyleCnt="8">
        <dgm:presLayoutVars>
          <dgm:bulletEnabled val="1"/>
        </dgm:presLayoutVars>
      </dgm:prSet>
      <dgm:spPr/>
    </dgm:pt>
    <dgm:pt modelId="{AF6367D1-0207-45FB-9DC8-EC1A536BE478}" type="pres">
      <dgm:prSet presAssocID="{4653E71A-08C4-44D5-AD58-6529AA753E20}" presName="sibTrans" presStyleLbl="bgSibTrans2D1" presStyleIdx="3" presStyleCnt="7"/>
      <dgm:spPr/>
    </dgm:pt>
    <dgm:pt modelId="{C05E1DE0-BDB7-40B9-81B2-0D8BF1486525}" type="pres">
      <dgm:prSet presAssocID="{78B65FF0-E9E0-4958-98EB-02ADD60DC6A4}" presName="compNode" presStyleCnt="0"/>
      <dgm:spPr/>
    </dgm:pt>
    <dgm:pt modelId="{65535B02-9D10-49C2-ACFB-78D8EFB76061}" type="pres">
      <dgm:prSet presAssocID="{78B65FF0-E9E0-4958-98EB-02ADD60DC6A4}" presName="dummyConnPt" presStyleCnt="0"/>
      <dgm:spPr/>
    </dgm:pt>
    <dgm:pt modelId="{F1D9691B-CB52-4967-877E-698D06AFD865}" type="pres">
      <dgm:prSet presAssocID="{78B65FF0-E9E0-4958-98EB-02ADD60DC6A4}" presName="node" presStyleLbl="node1" presStyleIdx="4" presStyleCnt="8">
        <dgm:presLayoutVars>
          <dgm:bulletEnabled val="1"/>
        </dgm:presLayoutVars>
      </dgm:prSet>
      <dgm:spPr/>
    </dgm:pt>
    <dgm:pt modelId="{E8E4704F-14BE-4A46-A6F3-17ACE4FD0D20}" type="pres">
      <dgm:prSet presAssocID="{1AD2AEA6-9628-4B23-B2E2-CDC21DDC0268}" presName="sibTrans" presStyleLbl="bgSibTrans2D1" presStyleIdx="4" presStyleCnt="7"/>
      <dgm:spPr/>
    </dgm:pt>
    <dgm:pt modelId="{DA406DF6-D632-4C6E-AE52-1084F06666DF}" type="pres">
      <dgm:prSet presAssocID="{F94A6B3C-4F55-4239-AAA3-FEA93EE5F1EF}" presName="compNode" presStyleCnt="0"/>
      <dgm:spPr/>
    </dgm:pt>
    <dgm:pt modelId="{2FEA7249-248B-4CBF-BED5-85FD1B7CE15A}" type="pres">
      <dgm:prSet presAssocID="{F94A6B3C-4F55-4239-AAA3-FEA93EE5F1EF}" presName="dummyConnPt" presStyleCnt="0"/>
      <dgm:spPr/>
    </dgm:pt>
    <dgm:pt modelId="{A1AEAF36-5785-4BB7-9A40-215F200A7A3E}" type="pres">
      <dgm:prSet presAssocID="{F94A6B3C-4F55-4239-AAA3-FEA93EE5F1EF}" presName="node" presStyleLbl="node1" presStyleIdx="5" presStyleCnt="8">
        <dgm:presLayoutVars>
          <dgm:bulletEnabled val="1"/>
        </dgm:presLayoutVars>
      </dgm:prSet>
      <dgm:spPr/>
    </dgm:pt>
    <dgm:pt modelId="{470F4E57-9924-4A69-9F63-08B80EDF9DBB}" type="pres">
      <dgm:prSet presAssocID="{16EA0D9D-7913-4088-9B5F-EA8E85DC9A6B}" presName="sibTrans" presStyleLbl="bgSibTrans2D1" presStyleIdx="5" presStyleCnt="7"/>
      <dgm:spPr/>
    </dgm:pt>
    <dgm:pt modelId="{FE9D6C0A-6D09-42B8-B361-8EA94A2ACAAC}" type="pres">
      <dgm:prSet presAssocID="{7F858288-8D3B-4137-87EA-B47FB10E3473}" presName="compNode" presStyleCnt="0"/>
      <dgm:spPr/>
    </dgm:pt>
    <dgm:pt modelId="{C6D68E34-CC2F-4195-B0CF-ECD6286BB066}" type="pres">
      <dgm:prSet presAssocID="{7F858288-8D3B-4137-87EA-B47FB10E3473}" presName="dummyConnPt" presStyleCnt="0"/>
      <dgm:spPr/>
    </dgm:pt>
    <dgm:pt modelId="{5955400B-1549-48E1-B806-6037FD8B52E9}" type="pres">
      <dgm:prSet presAssocID="{7F858288-8D3B-4137-87EA-B47FB10E3473}" presName="node" presStyleLbl="node1" presStyleIdx="6" presStyleCnt="8">
        <dgm:presLayoutVars>
          <dgm:bulletEnabled val="1"/>
        </dgm:presLayoutVars>
      </dgm:prSet>
      <dgm:spPr/>
    </dgm:pt>
    <dgm:pt modelId="{22046E7B-33AC-43B1-81FE-4447172A6987}" type="pres">
      <dgm:prSet presAssocID="{6D6A8626-C985-4D83-87DA-FB8EC588EF15}" presName="sibTrans" presStyleLbl="bgSibTrans2D1" presStyleIdx="6" presStyleCnt="7"/>
      <dgm:spPr/>
    </dgm:pt>
    <dgm:pt modelId="{3E4DF297-2CC6-491F-9D55-8E056913175B}" type="pres">
      <dgm:prSet presAssocID="{05287578-3683-4B56-A468-50FDA7077C86}" presName="compNode" presStyleCnt="0"/>
      <dgm:spPr/>
    </dgm:pt>
    <dgm:pt modelId="{274E1D13-7E43-4B42-B846-C9C53CD208C4}" type="pres">
      <dgm:prSet presAssocID="{05287578-3683-4B56-A468-50FDA7077C86}" presName="dummyConnPt" presStyleCnt="0"/>
      <dgm:spPr/>
    </dgm:pt>
    <dgm:pt modelId="{B4A86FCD-CBAB-40EE-8299-71D1BB05BD5B}" type="pres">
      <dgm:prSet presAssocID="{05287578-3683-4B56-A468-50FDA7077C86}" presName="node" presStyleLbl="node1" presStyleIdx="7" presStyleCnt="8">
        <dgm:presLayoutVars>
          <dgm:bulletEnabled val="1"/>
        </dgm:presLayoutVars>
      </dgm:prSet>
      <dgm:spPr/>
    </dgm:pt>
  </dgm:ptLst>
  <dgm:cxnLst>
    <dgm:cxn modelId="{9139390A-61B2-4124-8FAF-0DADED949228}" type="presOf" srcId="{16EA0D9D-7913-4088-9B5F-EA8E85DC9A6B}" destId="{470F4E57-9924-4A69-9F63-08B80EDF9DBB}" srcOrd="0" destOrd="0" presId="urn:microsoft.com/office/officeart/2005/8/layout/bProcess4#1"/>
    <dgm:cxn modelId="{40FEA514-45F6-4C76-AFBC-C4C912F18C66}" srcId="{FA60FD52-7953-4F3A-AE2E-397A3E9BF62C}" destId="{4E31D036-EDCC-4D92-ADD5-BF0AFD5DC8F5}" srcOrd="2" destOrd="0" parTransId="{310A0FBF-9BDD-407C-A79C-997BAE41ED43}" sibTransId="{961C4A0A-2E60-4062-9816-17A96DEE5B63}"/>
    <dgm:cxn modelId="{562E3B19-204D-4D5F-8A9F-653E7E7B0D8E}" type="presOf" srcId="{78B65FF0-E9E0-4958-98EB-02ADD60DC6A4}" destId="{F1D9691B-CB52-4967-877E-698D06AFD865}" srcOrd="0" destOrd="0" presId="urn:microsoft.com/office/officeart/2005/8/layout/bProcess4#1"/>
    <dgm:cxn modelId="{7126B11B-4C90-40E6-8BE6-9671CCD8CBF0}" type="presOf" srcId="{4653E71A-08C4-44D5-AD58-6529AA753E20}" destId="{AF6367D1-0207-45FB-9DC8-EC1A536BE478}" srcOrd="0" destOrd="0" presId="urn:microsoft.com/office/officeart/2005/8/layout/bProcess4#1"/>
    <dgm:cxn modelId="{F8B05630-27F0-41B8-A29F-C25278510C9F}" srcId="{FA60FD52-7953-4F3A-AE2E-397A3E9BF62C}" destId="{410B518A-FC19-44E5-9A2C-C88E4223FB80}" srcOrd="1" destOrd="0" parTransId="{4D07E5E1-FED7-46DB-BE5F-959916358AAF}" sibTransId="{8A9A34EB-AEA5-4395-858B-086E53E68E14}"/>
    <dgm:cxn modelId="{0ED57432-8DA5-4FA7-A715-5137396326DA}" type="presOf" srcId="{4E31D036-EDCC-4D92-ADD5-BF0AFD5DC8F5}" destId="{2CB145B1-67D3-451F-A538-63AD064F9EF9}" srcOrd="0" destOrd="0" presId="urn:microsoft.com/office/officeart/2005/8/layout/bProcess4#1"/>
    <dgm:cxn modelId="{21B09843-5263-4E97-97B2-E083FD4F3983}" type="presOf" srcId="{7F858288-8D3B-4137-87EA-B47FB10E3473}" destId="{5955400B-1549-48E1-B806-6037FD8B52E9}" srcOrd="0" destOrd="0" presId="urn:microsoft.com/office/officeart/2005/8/layout/bProcess4#1"/>
    <dgm:cxn modelId="{9736696D-19DB-46BF-92C6-220E87EC7867}" srcId="{FA60FD52-7953-4F3A-AE2E-397A3E9BF62C}" destId="{78B65FF0-E9E0-4958-98EB-02ADD60DC6A4}" srcOrd="4" destOrd="0" parTransId="{F38C767D-DA87-4F5A-BF2E-BB0E585484D6}" sibTransId="{1AD2AEA6-9628-4B23-B2E2-CDC21DDC0268}"/>
    <dgm:cxn modelId="{3DF96059-DA4E-49CB-A751-9DC4DC2475F2}" type="presOf" srcId="{6D6A8626-C985-4D83-87DA-FB8EC588EF15}" destId="{22046E7B-33AC-43B1-81FE-4447172A6987}" srcOrd="0" destOrd="0" presId="urn:microsoft.com/office/officeart/2005/8/layout/bProcess4#1"/>
    <dgm:cxn modelId="{77195A89-2923-41A9-B8E5-77631F0B47CE}" srcId="{FA60FD52-7953-4F3A-AE2E-397A3E9BF62C}" destId="{F94A6B3C-4F55-4239-AAA3-FEA93EE5F1EF}" srcOrd="5" destOrd="0" parTransId="{20C62097-60BD-41D5-83F9-6F278B546476}" sibTransId="{16EA0D9D-7913-4088-9B5F-EA8E85DC9A6B}"/>
    <dgm:cxn modelId="{D8C1728A-2AD2-42B9-917B-F118E313F0D9}" type="presOf" srcId="{A2CE8F80-3D23-4DBD-9AB9-EBB3D082CE1F}" destId="{5554C4DD-ECD3-430F-B4E2-520C46A02505}" srcOrd="0" destOrd="0" presId="urn:microsoft.com/office/officeart/2005/8/layout/bProcess4#1"/>
    <dgm:cxn modelId="{355A3D8F-FD5A-45A6-81B0-41AFE9031598}" type="presOf" srcId="{F94A6B3C-4F55-4239-AAA3-FEA93EE5F1EF}" destId="{A1AEAF36-5785-4BB7-9A40-215F200A7A3E}" srcOrd="0" destOrd="0" presId="urn:microsoft.com/office/officeart/2005/8/layout/bProcess4#1"/>
    <dgm:cxn modelId="{9F748493-AA88-4498-A071-2F69A11B7408}" srcId="{FA60FD52-7953-4F3A-AE2E-397A3E9BF62C}" destId="{3FDA2CAD-CD7A-49D1-800A-1BD1BA6C1B4C}" srcOrd="0" destOrd="0" parTransId="{F9C11859-E977-4535-90D5-C963F8563852}" sibTransId="{DAF50583-DE2A-48F2-B3C6-99134AEDBC98}"/>
    <dgm:cxn modelId="{AFE8D5A3-538C-4F2B-9033-1FD8470DCC2B}" type="presOf" srcId="{DAF50583-DE2A-48F2-B3C6-99134AEDBC98}" destId="{D87BEA95-9D9A-469C-9075-7F50944AAA93}" srcOrd="0" destOrd="0" presId="urn:microsoft.com/office/officeart/2005/8/layout/bProcess4#1"/>
    <dgm:cxn modelId="{AE7E8DA9-68C5-40FB-8644-77027A92AAF5}" type="presOf" srcId="{961C4A0A-2E60-4062-9816-17A96DEE5B63}" destId="{13F5C663-766F-4D4D-AE18-151EB7482EC1}" srcOrd="0" destOrd="0" presId="urn:microsoft.com/office/officeart/2005/8/layout/bProcess4#1"/>
    <dgm:cxn modelId="{E78996AE-8DB3-4A53-AA0A-B1A1EC7147B3}" type="presOf" srcId="{05287578-3683-4B56-A468-50FDA7077C86}" destId="{B4A86FCD-CBAB-40EE-8299-71D1BB05BD5B}" srcOrd="0" destOrd="0" presId="urn:microsoft.com/office/officeart/2005/8/layout/bProcess4#1"/>
    <dgm:cxn modelId="{D47BB5AE-1854-47A1-BBFA-11DF63C31354}" type="presOf" srcId="{8A9A34EB-AEA5-4395-858B-086E53E68E14}" destId="{DE2361DE-6E73-416D-9052-2D6262974DD6}" srcOrd="0" destOrd="0" presId="urn:microsoft.com/office/officeart/2005/8/layout/bProcess4#1"/>
    <dgm:cxn modelId="{F1627BB4-BC25-4054-9C32-4F7293DA16AA}" srcId="{FA60FD52-7953-4F3A-AE2E-397A3E9BF62C}" destId="{7F858288-8D3B-4137-87EA-B47FB10E3473}" srcOrd="6" destOrd="0" parTransId="{4BF18444-37B6-407C-9F6C-64D20F441D3B}" sibTransId="{6D6A8626-C985-4D83-87DA-FB8EC588EF15}"/>
    <dgm:cxn modelId="{868876BC-52DE-4A67-80E4-7210E3351066}" type="presOf" srcId="{1AD2AEA6-9628-4B23-B2E2-CDC21DDC0268}" destId="{E8E4704F-14BE-4A46-A6F3-17ACE4FD0D20}" srcOrd="0" destOrd="0" presId="urn:microsoft.com/office/officeart/2005/8/layout/bProcess4#1"/>
    <dgm:cxn modelId="{A743A1C0-7451-4586-AC78-987768B455FC}" type="presOf" srcId="{410B518A-FC19-44E5-9A2C-C88E4223FB80}" destId="{44D4FA32-6A05-4219-9C53-738050A0AF94}" srcOrd="0" destOrd="0" presId="urn:microsoft.com/office/officeart/2005/8/layout/bProcess4#1"/>
    <dgm:cxn modelId="{F8B39BD0-C323-432D-82EF-0AF3AED0A1AD}" srcId="{FA60FD52-7953-4F3A-AE2E-397A3E9BF62C}" destId="{05287578-3683-4B56-A468-50FDA7077C86}" srcOrd="7" destOrd="0" parTransId="{9AEDC861-4233-42BD-977A-1C8432E8D7E2}" sibTransId="{A84FA34A-3F21-4DA7-8803-85FEE8B2AAFF}"/>
    <dgm:cxn modelId="{CAE00CD6-5CC8-4749-B222-FA7B2EC32DC2}" type="presOf" srcId="{3FDA2CAD-CD7A-49D1-800A-1BD1BA6C1B4C}" destId="{DD09360A-872F-49CC-9F3F-5AF49B8DE719}" srcOrd="0" destOrd="0" presId="urn:microsoft.com/office/officeart/2005/8/layout/bProcess4#1"/>
    <dgm:cxn modelId="{3B1515DF-2C1F-4246-ADC6-DC7005254768}" srcId="{FA60FD52-7953-4F3A-AE2E-397A3E9BF62C}" destId="{A2CE8F80-3D23-4DBD-9AB9-EBB3D082CE1F}" srcOrd="3" destOrd="0" parTransId="{CFCC1B30-CAF2-4461-8F36-E66080B8B67B}" sibTransId="{4653E71A-08C4-44D5-AD58-6529AA753E20}"/>
    <dgm:cxn modelId="{BB3268E5-D7DC-47BF-ACDE-5AB1FC853240}" type="presOf" srcId="{FA60FD52-7953-4F3A-AE2E-397A3E9BF62C}" destId="{68F030B7-3DE2-4224-BB1D-79F584B993F3}" srcOrd="0" destOrd="0" presId="urn:microsoft.com/office/officeart/2005/8/layout/bProcess4#1"/>
    <dgm:cxn modelId="{2313DBFF-AC86-4094-8B97-CA90D9D7AE56}" type="presParOf" srcId="{68F030B7-3DE2-4224-BB1D-79F584B993F3}" destId="{3D89BE34-3EF3-4E79-97CB-ADCFA6367080}" srcOrd="0" destOrd="0" presId="urn:microsoft.com/office/officeart/2005/8/layout/bProcess4#1"/>
    <dgm:cxn modelId="{904CE5B6-5D33-4836-AD4B-DA87AC1139B9}" type="presParOf" srcId="{3D89BE34-3EF3-4E79-97CB-ADCFA6367080}" destId="{FF23166D-A544-4E95-8037-5E40DAA0DDCF}" srcOrd="0" destOrd="0" presId="urn:microsoft.com/office/officeart/2005/8/layout/bProcess4#1"/>
    <dgm:cxn modelId="{809AE700-2C75-47BF-A5FA-3EF3DE5D8C4B}" type="presParOf" srcId="{3D89BE34-3EF3-4E79-97CB-ADCFA6367080}" destId="{DD09360A-872F-49CC-9F3F-5AF49B8DE719}" srcOrd="1" destOrd="0" presId="urn:microsoft.com/office/officeart/2005/8/layout/bProcess4#1"/>
    <dgm:cxn modelId="{09879175-A74A-4C12-A614-7C09BD828854}" type="presParOf" srcId="{68F030B7-3DE2-4224-BB1D-79F584B993F3}" destId="{D87BEA95-9D9A-469C-9075-7F50944AAA93}" srcOrd="1" destOrd="0" presId="urn:microsoft.com/office/officeart/2005/8/layout/bProcess4#1"/>
    <dgm:cxn modelId="{B42AAF8A-D594-43AC-BFEF-C3D7F80832B5}" type="presParOf" srcId="{68F030B7-3DE2-4224-BB1D-79F584B993F3}" destId="{1162FA82-752E-4B3B-9AC7-5A3EBD747F02}" srcOrd="2" destOrd="0" presId="urn:microsoft.com/office/officeart/2005/8/layout/bProcess4#1"/>
    <dgm:cxn modelId="{E6401943-EE89-4F27-8D0E-37444B5564DC}" type="presParOf" srcId="{1162FA82-752E-4B3B-9AC7-5A3EBD747F02}" destId="{A05511ED-B9F9-4A76-AA0E-083183F285FA}" srcOrd="0" destOrd="0" presId="urn:microsoft.com/office/officeart/2005/8/layout/bProcess4#1"/>
    <dgm:cxn modelId="{0DD04563-FD04-40B0-A88F-523209AC72C5}" type="presParOf" srcId="{1162FA82-752E-4B3B-9AC7-5A3EBD747F02}" destId="{44D4FA32-6A05-4219-9C53-738050A0AF94}" srcOrd="1" destOrd="0" presId="urn:microsoft.com/office/officeart/2005/8/layout/bProcess4#1"/>
    <dgm:cxn modelId="{C09726EB-8420-4AF5-B055-159884B86230}" type="presParOf" srcId="{68F030B7-3DE2-4224-BB1D-79F584B993F3}" destId="{DE2361DE-6E73-416D-9052-2D6262974DD6}" srcOrd="3" destOrd="0" presId="urn:microsoft.com/office/officeart/2005/8/layout/bProcess4#1"/>
    <dgm:cxn modelId="{AE2C5FB3-38A9-4D2E-85D0-CF82DCFCC67D}" type="presParOf" srcId="{68F030B7-3DE2-4224-BB1D-79F584B993F3}" destId="{93C4C38E-025F-4F13-8E6B-94C662C35E63}" srcOrd="4" destOrd="0" presId="urn:microsoft.com/office/officeart/2005/8/layout/bProcess4#1"/>
    <dgm:cxn modelId="{2F6BFE85-3B33-48A0-9EF5-0DAB3C13FDEF}" type="presParOf" srcId="{93C4C38E-025F-4F13-8E6B-94C662C35E63}" destId="{956238B6-9068-4AF9-9730-3DD4401E8349}" srcOrd="0" destOrd="0" presId="urn:microsoft.com/office/officeart/2005/8/layout/bProcess4#1"/>
    <dgm:cxn modelId="{A053681B-45C3-416F-80F1-0A031CA96AC3}" type="presParOf" srcId="{93C4C38E-025F-4F13-8E6B-94C662C35E63}" destId="{2CB145B1-67D3-451F-A538-63AD064F9EF9}" srcOrd="1" destOrd="0" presId="urn:microsoft.com/office/officeart/2005/8/layout/bProcess4#1"/>
    <dgm:cxn modelId="{1FF394AD-F71F-477F-9B9C-85C6FB54B9DD}" type="presParOf" srcId="{68F030B7-3DE2-4224-BB1D-79F584B993F3}" destId="{13F5C663-766F-4D4D-AE18-151EB7482EC1}" srcOrd="5" destOrd="0" presId="urn:microsoft.com/office/officeart/2005/8/layout/bProcess4#1"/>
    <dgm:cxn modelId="{E0B66EE7-C659-427D-AEFB-69000D21C489}" type="presParOf" srcId="{68F030B7-3DE2-4224-BB1D-79F584B993F3}" destId="{F350575D-31CE-428A-B42A-C4FC8A2D3927}" srcOrd="6" destOrd="0" presId="urn:microsoft.com/office/officeart/2005/8/layout/bProcess4#1"/>
    <dgm:cxn modelId="{54D4BB8D-4AC0-4122-A2B3-1CC949BCB163}" type="presParOf" srcId="{F350575D-31CE-428A-B42A-C4FC8A2D3927}" destId="{DB45EDD8-BEAE-4C75-AFC8-ABB2EC0417CC}" srcOrd="0" destOrd="0" presId="urn:microsoft.com/office/officeart/2005/8/layout/bProcess4#1"/>
    <dgm:cxn modelId="{A55D5479-71D2-4491-90D8-64873C5798E5}" type="presParOf" srcId="{F350575D-31CE-428A-B42A-C4FC8A2D3927}" destId="{5554C4DD-ECD3-430F-B4E2-520C46A02505}" srcOrd="1" destOrd="0" presId="urn:microsoft.com/office/officeart/2005/8/layout/bProcess4#1"/>
    <dgm:cxn modelId="{2DB9F486-58AA-4F26-96BC-7412E04091AA}" type="presParOf" srcId="{68F030B7-3DE2-4224-BB1D-79F584B993F3}" destId="{AF6367D1-0207-45FB-9DC8-EC1A536BE478}" srcOrd="7" destOrd="0" presId="urn:microsoft.com/office/officeart/2005/8/layout/bProcess4#1"/>
    <dgm:cxn modelId="{E7BC5C1F-DAF3-4B70-A743-6975C483AA9B}" type="presParOf" srcId="{68F030B7-3DE2-4224-BB1D-79F584B993F3}" destId="{C05E1DE0-BDB7-40B9-81B2-0D8BF1486525}" srcOrd="8" destOrd="0" presId="urn:microsoft.com/office/officeart/2005/8/layout/bProcess4#1"/>
    <dgm:cxn modelId="{06BE1AB0-859C-454B-8B54-AED173BFF2A4}" type="presParOf" srcId="{C05E1DE0-BDB7-40B9-81B2-0D8BF1486525}" destId="{65535B02-9D10-49C2-ACFB-78D8EFB76061}" srcOrd="0" destOrd="0" presId="urn:microsoft.com/office/officeart/2005/8/layout/bProcess4#1"/>
    <dgm:cxn modelId="{EB3FDF27-A596-4BD4-82F2-85525F062887}" type="presParOf" srcId="{C05E1DE0-BDB7-40B9-81B2-0D8BF1486525}" destId="{F1D9691B-CB52-4967-877E-698D06AFD865}" srcOrd="1" destOrd="0" presId="urn:microsoft.com/office/officeart/2005/8/layout/bProcess4#1"/>
    <dgm:cxn modelId="{A755B138-C3A1-4F73-BB1C-A13678794786}" type="presParOf" srcId="{68F030B7-3DE2-4224-BB1D-79F584B993F3}" destId="{E8E4704F-14BE-4A46-A6F3-17ACE4FD0D20}" srcOrd="9" destOrd="0" presId="urn:microsoft.com/office/officeart/2005/8/layout/bProcess4#1"/>
    <dgm:cxn modelId="{889A6BBA-CD8B-40BE-8AA4-CB03196A9E16}" type="presParOf" srcId="{68F030B7-3DE2-4224-BB1D-79F584B993F3}" destId="{DA406DF6-D632-4C6E-AE52-1084F06666DF}" srcOrd="10" destOrd="0" presId="urn:microsoft.com/office/officeart/2005/8/layout/bProcess4#1"/>
    <dgm:cxn modelId="{6CCDEE7E-FBD8-4204-99E2-134DB5266291}" type="presParOf" srcId="{DA406DF6-D632-4C6E-AE52-1084F06666DF}" destId="{2FEA7249-248B-4CBF-BED5-85FD1B7CE15A}" srcOrd="0" destOrd="0" presId="urn:microsoft.com/office/officeart/2005/8/layout/bProcess4#1"/>
    <dgm:cxn modelId="{0FA3A575-01B1-4115-8E91-C55DFDEEC76B}" type="presParOf" srcId="{DA406DF6-D632-4C6E-AE52-1084F06666DF}" destId="{A1AEAF36-5785-4BB7-9A40-215F200A7A3E}" srcOrd="1" destOrd="0" presId="urn:microsoft.com/office/officeart/2005/8/layout/bProcess4#1"/>
    <dgm:cxn modelId="{A6C7E6D1-29CE-42A6-B09A-39FB0E70556A}" type="presParOf" srcId="{68F030B7-3DE2-4224-BB1D-79F584B993F3}" destId="{470F4E57-9924-4A69-9F63-08B80EDF9DBB}" srcOrd="11" destOrd="0" presId="urn:microsoft.com/office/officeart/2005/8/layout/bProcess4#1"/>
    <dgm:cxn modelId="{1B52651D-0F64-4274-8439-766B84E9D16E}" type="presParOf" srcId="{68F030B7-3DE2-4224-BB1D-79F584B993F3}" destId="{FE9D6C0A-6D09-42B8-B361-8EA94A2ACAAC}" srcOrd="12" destOrd="0" presId="urn:microsoft.com/office/officeart/2005/8/layout/bProcess4#1"/>
    <dgm:cxn modelId="{9FCFB150-2766-46A0-A446-797FB1E90BBD}" type="presParOf" srcId="{FE9D6C0A-6D09-42B8-B361-8EA94A2ACAAC}" destId="{C6D68E34-CC2F-4195-B0CF-ECD6286BB066}" srcOrd="0" destOrd="0" presId="urn:microsoft.com/office/officeart/2005/8/layout/bProcess4#1"/>
    <dgm:cxn modelId="{D4067C01-818C-4DE0-A4E7-E1C05B4B53F6}" type="presParOf" srcId="{FE9D6C0A-6D09-42B8-B361-8EA94A2ACAAC}" destId="{5955400B-1549-48E1-B806-6037FD8B52E9}" srcOrd="1" destOrd="0" presId="urn:microsoft.com/office/officeart/2005/8/layout/bProcess4#1"/>
    <dgm:cxn modelId="{CEFE41B7-861E-443B-9AF8-897563741B82}" type="presParOf" srcId="{68F030B7-3DE2-4224-BB1D-79F584B993F3}" destId="{22046E7B-33AC-43B1-81FE-4447172A6987}" srcOrd="13" destOrd="0" presId="urn:microsoft.com/office/officeart/2005/8/layout/bProcess4#1"/>
    <dgm:cxn modelId="{2A7AE6D2-FE5F-487D-BC58-6CC981E90E30}" type="presParOf" srcId="{68F030B7-3DE2-4224-BB1D-79F584B993F3}" destId="{3E4DF297-2CC6-491F-9D55-8E056913175B}" srcOrd="14" destOrd="0" presId="urn:microsoft.com/office/officeart/2005/8/layout/bProcess4#1"/>
    <dgm:cxn modelId="{F9074353-F208-430B-AA74-4DDB40E4D7F2}" type="presParOf" srcId="{3E4DF297-2CC6-491F-9D55-8E056913175B}" destId="{274E1D13-7E43-4B42-B846-C9C53CD208C4}" srcOrd="0" destOrd="0" presId="urn:microsoft.com/office/officeart/2005/8/layout/bProcess4#1"/>
    <dgm:cxn modelId="{15F9884F-15D6-4A21-83EC-FF926502B845}" type="presParOf" srcId="{3E4DF297-2CC6-491F-9D55-8E056913175B}" destId="{B4A86FCD-CBAB-40EE-8299-71D1BB05BD5B}" srcOrd="1" destOrd="0" presId="urn:microsoft.com/office/officeart/2005/8/layout/bProcess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BEA95-9D9A-469C-9075-7F50944AAA93}">
      <dsp:nvSpPr>
        <dsp:cNvPr id="0" name=""/>
        <dsp:cNvSpPr/>
      </dsp:nvSpPr>
      <dsp:spPr>
        <a:xfrm rot="5400000">
          <a:off x="586828" y="909870"/>
          <a:ext cx="1421178" cy="171476"/>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09360A-872F-49CC-9F3F-5AF49B8DE719}">
      <dsp:nvSpPr>
        <dsp:cNvPr id="0" name=""/>
        <dsp:cNvSpPr/>
      </dsp:nvSpPr>
      <dsp:spPr>
        <a:xfrm>
          <a:off x="912459" y="955"/>
          <a:ext cx="1905298" cy="114317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Identify and List the Appropriate Questions to Answer Research Questions</a:t>
          </a:r>
        </a:p>
      </dsp:txBody>
      <dsp:txXfrm>
        <a:off x="945942" y="34438"/>
        <a:ext cx="1838332" cy="1076213"/>
      </dsp:txXfrm>
    </dsp:sp>
    <dsp:sp modelId="{DE2361DE-6E73-416D-9052-2D6262974DD6}">
      <dsp:nvSpPr>
        <dsp:cNvPr id="0" name=""/>
        <dsp:cNvSpPr/>
      </dsp:nvSpPr>
      <dsp:spPr>
        <a:xfrm rot="5400000">
          <a:off x="586828" y="2338844"/>
          <a:ext cx="1421178" cy="171476"/>
        </a:xfrm>
        <a:prstGeom prst="rect">
          <a:avLst/>
        </a:prstGeom>
        <a:solidFill>
          <a:schemeClr val="accent4">
            <a:hueOff val="-2715592"/>
            <a:satOff val="-10785"/>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D4FA32-6A05-4219-9C53-738050A0AF94}">
      <dsp:nvSpPr>
        <dsp:cNvPr id="0" name=""/>
        <dsp:cNvSpPr/>
      </dsp:nvSpPr>
      <dsp:spPr>
        <a:xfrm>
          <a:off x="912459" y="1429929"/>
          <a:ext cx="1905298" cy="1143179"/>
        </a:xfrm>
        <a:prstGeom prst="roundRect">
          <a:avLst>
            <a:gd name="adj" fmla="val 10000"/>
          </a:avLst>
        </a:prstGeom>
        <a:solidFill>
          <a:schemeClr val="accent4">
            <a:hueOff val="-2327650"/>
            <a:satOff val="-9244"/>
            <a:lumOff val="40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Design Semi-Structured Interview Guide</a:t>
          </a:r>
        </a:p>
      </dsp:txBody>
      <dsp:txXfrm>
        <a:off x="945942" y="1463412"/>
        <a:ext cx="1838332" cy="1076213"/>
      </dsp:txXfrm>
    </dsp:sp>
    <dsp:sp modelId="{13F5C663-766F-4D4D-AE18-151EB7482EC1}">
      <dsp:nvSpPr>
        <dsp:cNvPr id="0" name=""/>
        <dsp:cNvSpPr/>
      </dsp:nvSpPr>
      <dsp:spPr>
        <a:xfrm>
          <a:off x="1301315" y="3053331"/>
          <a:ext cx="2526251" cy="171476"/>
        </a:xfrm>
        <a:prstGeom prst="rect">
          <a:avLst/>
        </a:prstGeom>
        <a:solidFill>
          <a:schemeClr val="accent4">
            <a:hueOff val="-5431184"/>
            <a:satOff val="-21569"/>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B145B1-67D3-451F-A538-63AD064F9EF9}">
      <dsp:nvSpPr>
        <dsp:cNvPr id="0" name=""/>
        <dsp:cNvSpPr/>
      </dsp:nvSpPr>
      <dsp:spPr>
        <a:xfrm>
          <a:off x="912459" y="2858903"/>
          <a:ext cx="1905298" cy="1143179"/>
        </a:xfrm>
        <a:prstGeom prst="roundRect">
          <a:avLst>
            <a:gd name="adj" fmla="val 10000"/>
          </a:avLst>
        </a:prstGeom>
        <a:solidFill>
          <a:schemeClr val="accent4">
            <a:hueOff val="-4655301"/>
            <a:satOff val="-18488"/>
            <a:lumOff val="80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 Interview Guide with Experts then Revise the Interview Guide Based on Feedback</a:t>
          </a:r>
        </a:p>
      </dsp:txBody>
      <dsp:txXfrm>
        <a:off x="945942" y="2892386"/>
        <a:ext cx="1838332" cy="1076213"/>
      </dsp:txXfrm>
    </dsp:sp>
    <dsp:sp modelId="{AF6367D1-0207-45FB-9DC8-EC1A536BE478}">
      <dsp:nvSpPr>
        <dsp:cNvPr id="0" name=""/>
        <dsp:cNvSpPr/>
      </dsp:nvSpPr>
      <dsp:spPr>
        <a:xfrm rot="16200000">
          <a:off x="3120875" y="2338844"/>
          <a:ext cx="1421178" cy="171476"/>
        </a:xfrm>
        <a:prstGeom prst="rect">
          <a:avLst/>
        </a:prstGeom>
        <a:solidFill>
          <a:schemeClr val="accent4">
            <a:hueOff val="-8146776"/>
            <a:satOff val="-32354"/>
            <a:lumOff val="14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54C4DD-ECD3-430F-B4E2-520C46A02505}">
      <dsp:nvSpPr>
        <dsp:cNvPr id="0" name=""/>
        <dsp:cNvSpPr/>
      </dsp:nvSpPr>
      <dsp:spPr>
        <a:xfrm>
          <a:off x="3446507" y="2858903"/>
          <a:ext cx="1905298" cy="1143179"/>
        </a:xfrm>
        <a:prstGeom prst="roundRect">
          <a:avLst>
            <a:gd name="adj" fmla="val 10000"/>
          </a:avLst>
        </a:prstGeom>
        <a:solidFill>
          <a:schemeClr val="accent4">
            <a:hueOff val="-6982951"/>
            <a:satOff val="-27732"/>
            <a:lumOff val="121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Field Testing</a:t>
          </a:r>
        </a:p>
      </dsp:txBody>
      <dsp:txXfrm>
        <a:off x="3479990" y="2892386"/>
        <a:ext cx="1838332" cy="1076213"/>
      </dsp:txXfrm>
    </dsp:sp>
    <dsp:sp modelId="{E8E4704F-14BE-4A46-A6F3-17ACE4FD0D20}">
      <dsp:nvSpPr>
        <dsp:cNvPr id="0" name=""/>
        <dsp:cNvSpPr/>
      </dsp:nvSpPr>
      <dsp:spPr>
        <a:xfrm rot="16200000">
          <a:off x="3120875" y="909870"/>
          <a:ext cx="1421178" cy="171476"/>
        </a:xfrm>
        <a:prstGeom prst="rect">
          <a:avLst/>
        </a:prstGeom>
        <a:solidFill>
          <a:schemeClr val="accent4">
            <a:hueOff val="-10862368"/>
            <a:satOff val="-43139"/>
            <a:lumOff val="18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D9691B-CB52-4967-877E-698D06AFD865}">
      <dsp:nvSpPr>
        <dsp:cNvPr id="0" name=""/>
        <dsp:cNvSpPr/>
      </dsp:nvSpPr>
      <dsp:spPr>
        <a:xfrm>
          <a:off x="3446507" y="1429929"/>
          <a:ext cx="1905298" cy="1143179"/>
        </a:xfrm>
        <a:prstGeom prst="roundRect">
          <a:avLst>
            <a:gd name="adj" fmla="val 10000"/>
          </a:avLst>
        </a:prstGeom>
        <a:solidFill>
          <a:schemeClr val="accent4">
            <a:hueOff val="-9310602"/>
            <a:satOff val="-36976"/>
            <a:lumOff val="161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Organization sends/posts Flyer</a:t>
          </a:r>
        </a:p>
      </dsp:txBody>
      <dsp:txXfrm>
        <a:off x="3479990" y="1463412"/>
        <a:ext cx="1838332" cy="1076213"/>
      </dsp:txXfrm>
    </dsp:sp>
    <dsp:sp modelId="{470F4E57-9924-4A69-9F63-08B80EDF9DBB}">
      <dsp:nvSpPr>
        <dsp:cNvPr id="0" name=""/>
        <dsp:cNvSpPr/>
      </dsp:nvSpPr>
      <dsp:spPr>
        <a:xfrm>
          <a:off x="3835362" y="195383"/>
          <a:ext cx="2526251" cy="171476"/>
        </a:xfrm>
        <a:prstGeom prst="rect">
          <a:avLst/>
        </a:prstGeom>
        <a:solidFill>
          <a:schemeClr val="accent4">
            <a:hueOff val="-13577960"/>
            <a:satOff val="-53923"/>
            <a:lumOff val="2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AEAF36-5785-4BB7-9A40-215F200A7A3E}">
      <dsp:nvSpPr>
        <dsp:cNvPr id="0" name=""/>
        <dsp:cNvSpPr/>
      </dsp:nvSpPr>
      <dsp:spPr>
        <a:xfrm>
          <a:off x="3446507" y="955"/>
          <a:ext cx="1905298" cy="1143179"/>
        </a:xfrm>
        <a:prstGeom prst="roundRect">
          <a:avLst>
            <a:gd name="adj" fmla="val 10000"/>
          </a:avLst>
        </a:prstGeom>
        <a:solidFill>
          <a:schemeClr val="accent4">
            <a:hueOff val="-11638252"/>
            <a:satOff val="-46220"/>
            <a:lumOff val="201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Informed Consent</a:t>
          </a:r>
        </a:p>
      </dsp:txBody>
      <dsp:txXfrm>
        <a:off x="3479990" y="34438"/>
        <a:ext cx="1838332" cy="1076213"/>
      </dsp:txXfrm>
    </dsp:sp>
    <dsp:sp modelId="{22046E7B-33AC-43B1-81FE-4447172A6987}">
      <dsp:nvSpPr>
        <dsp:cNvPr id="0" name=""/>
        <dsp:cNvSpPr/>
      </dsp:nvSpPr>
      <dsp:spPr>
        <a:xfrm rot="5400000">
          <a:off x="5654923" y="909870"/>
          <a:ext cx="1421178" cy="171476"/>
        </a:xfrm>
        <a:prstGeom prst="rect">
          <a:avLst/>
        </a:prstGeom>
        <a:solidFill>
          <a:schemeClr val="accent4">
            <a:hueOff val="-16293552"/>
            <a:satOff val="-64708"/>
            <a:lumOff val="2823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55400B-1549-48E1-B806-6037FD8B52E9}">
      <dsp:nvSpPr>
        <dsp:cNvPr id="0" name=""/>
        <dsp:cNvSpPr/>
      </dsp:nvSpPr>
      <dsp:spPr>
        <a:xfrm>
          <a:off x="5980554" y="955"/>
          <a:ext cx="1905298" cy="1143179"/>
        </a:xfrm>
        <a:prstGeom prst="roundRect">
          <a:avLst>
            <a:gd name="adj" fmla="val 10000"/>
          </a:avLst>
        </a:prstGeom>
        <a:solidFill>
          <a:schemeClr val="accent4">
            <a:hueOff val="-13965902"/>
            <a:satOff val="-55464"/>
            <a:lumOff val="242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Data Collection (Schedule/Conducting Interviews)</a:t>
          </a:r>
        </a:p>
      </dsp:txBody>
      <dsp:txXfrm>
        <a:off x="6014037" y="34438"/>
        <a:ext cx="1838332" cy="1076213"/>
      </dsp:txXfrm>
    </dsp:sp>
    <dsp:sp modelId="{B4A86FCD-CBAB-40EE-8299-71D1BB05BD5B}">
      <dsp:nvSpPr>
        <dsp:cNvPr id="0" name=""/>
        <dsp:cNvSpPr/>
      </dsp:nvSpPr>
      <dsp:spPr>
        <a:xfrm>
          <a:off x="5980554" y="1429929"/>
          <a:ext cx="1905298" cy="1143179"/>
        </a:xfrm>
        <a:prstGeom prst="roundRect">
          <a:avLst>
            <a:gd name="adj" fmla="val 10000"/>
          </a:avLst>
        </a:prstGeom>
        <a:solidFill>
          <a:schemeClr val="accent4">
            <a:hueOff val="-16293552"/>
            <a:satOff val="-64708"/>
            <a:lumOff val="2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Analyze Responses from the Interview</a:t>
          </a:r>
        </a:p>
      </dsp:txBody>
      <dsp:txXfrm>
        <a:off x="6014037" y="1463412"/>
        <a:ext cx="1838332" cy="107621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1">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bkpt" val="bal"/>
          <dgm:param type="contDir" val="revDir"/>
          <dgm:param type="grDir" val="tL"/>
          <dgm:param type="flowDir" val="col"/>
        </dgm:alg>
      </dgm:if>
      <dgm:else name="Name3">
        <dgm:alg type="snake">
          <dgm:param type="bkpt" val="bal"/>
          <dgm:param type="contDir" val="revDir"/>
          <dgm:param type="grDir" val="tR"/>
          <dgm:param type="flowDir" val="co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Sty" val="noArr"/>
                <dgm:param type="endSty" val="noArr"/>
                <dgm:param type="begPts" val="auto auto tCtr"/>
                <dgm:param type="endPts" val="auto auto bCtr"/>
              </dgm:alg>
            </dgm:if>
            <dgm:else name="Name9">
              <dgm:alg type="conn">
                <dgm:param type="srcNode" val="dummyConnPt"/>
                <dgm:param type="dstNode" val="dummyConnPt"/>
                <dgm:param type="begSty" val="noArr"/>
                <dgm:param type="endSty" val="noArr"/>
                <dgm:param type="begPts" val="auto auto tCtr"/>
                <dgm:param type="endPts" val="auto auto bCt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r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10/26/2025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89C7E07-3C67-C64C-8DA0-0404F630397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sole source of data for this study is semi-structured interviews with former homeless individuals in the Western United States who meet specific eligibility criteria. These interviews provide rich, detailed narratives directly aligned with my research questions, which focus on how confidence and skills are described in overcoming homelessness.</a:t>
            </a:r>
          </a:p>
          <a:p>
            <a:endParaRPr lang="en-US" b="1" dirty="0"/>
          </a:p>
          <a:p>
            <a:r>
              <a:rPr lang="en-US" b="1" dirty="0"/>
              <a:t>To ensure trustworthiness, I will implement several strategies. For credibility, I will use member checking and ask clarifying questions during interviews. For dependability, I will rely on a standardized interview guide to ensure consistency. For confirmability, I will engage in reflexive journaling to document and reflect on my own assumptions. Finally, for transferability, I </a:t>
            </a:r>
            <a:r>
              <a:rPr lang="en-US" b="1" dirty="0" err="1"/>
              <a:t>wil</a:t>
            </a:r>
            <a:r>
              <a:rPr lang="en-US" b="1" dirty="0"/>
              <a:t> provide thick descriptions of participants’ contexts so that others could see how findings may apply to similar populations.</a:t>
            </a:r>
          </a:p>
          <a:p>
            <a:endParaRPr lang="en-US" b="1"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89C7E07-3C67-C64C-8DA0-0404F6303970}" type="slidenum">
              <a:rPr lang="en-US" smtClean="0"/>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 this study, I will focus on two main research questions. The first question will explore how former homeless individuals will describe the role of confidence in supporting their efforts to overcome homelessness.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 second question will examine how these individuals will describe the role of skills in that same process. Together, these questions will guide the study by helping me understand the internal strengths—both emotional and practical—that contribute to personal transformation. The findings will provide insight into how confidence and skills work together to help individuals rebuild stability and independence after homelessness.</a:t>
            </a:r>
          </a:p>
          <a:p>
            <a:endParaRPr lang="en-US" b="1"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89C7E07-3C67-C64C-8DA0-0404F6303970}" type="slidenum">
              <a:rPr lang="en-US" smtClean="0"/>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My population is former homeless individuals in the Western United States.</a:t>
            </a:r>
          </a:p>
          <a:p>
            <a:pPr marL="171450" indent="-171450">
              <a:buFont typeface="Arial" panose="020B0604020202020204" pitchFamily="34" charset="0"/>
              <a:buChar char="•"/>
            </a:pPr>
            <a:r>
              <a:rPr lang="en-US" b="1" dirty="0"/>
              <a:t>The target population includes adults aged 18 or older who experienced homelessness for at least six months and have maintained stable housing for at least six months. These criteria ensure participants have both the lived experience of homelessness and the stability needed to reflect on the role of confidence and skills in overcoming it.</a:t>
            </a:r>
          </a:p>
          <a:p>
            <a:pPr marL="171450" indent="-171450">
              <a:buFont typeface="Arial" panose="020B0604020202020204" pitchFamily="34" charset="0"/>
              <a:buChar char="•"/>
            </a:pPr>
            <a:r>
              <a:rPr lang="en-US" b="1" dirty="0"/>
              <a:t>The sample will consist of approximately 20 participants, recruited through community centers, transitional housing programs, and local churches using convenience and snowball sampling.</a:t>
            </a:r>
            <a:br>
              <a:rPr lang="en-US" b="1" dirty="0"/>
            </a:br>
            <a:r>
              <a:rPr lang="en-US" b="1" dirty="0"/>
              <a:t>This size and approach are appropriate for qualitative descriptive research, providing sufficient depth for thematic analysis while remaining feasible for in-depth data collection.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89C7E07-3C67-C64C-8DA0-0404F6303970}" type="slidenum">
              <a:rPr lang="en-US" smtClean="0"/>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My Plan A for recruitment focuses on convenience sampling through community outreach programs and local churches. Strategies include distributing flyers, holding informational sessions, accepting referrals from staff, and posting notices on community boards and service sites. The target participants are adults who have experienced homelessness for at least six months, are now stably housed for at least six months, and have participated in programs supporting self-sufficiency.</a:t>
            </a:r>
          </a:p>
          <a:p>
            <a:endParaRPr lang="en-US" b="1" dirty="0"/>
          </a:p>
          <a:p>
            <a:r>
              <a:rPr lang="en-US" b="1" dirty="0"/>
              <a:t>If Plan A does not yield a sufficient sample, I will implement Plan B. This involves expanding recruitment to transitional housing programs and employment assistance centers, as well as using online outreach through social media groups and forums dedicated to homelessness advocacy. These contingency methods provide flexibility and help ensure I can achieve the desired sample size.</a:t>
            </a:r>
          </a:p>
          <a:p>
            <a:br>
              <a:rPr lang="en-US" b="1" dirty="0"/>
            </a:br>
            <a:r>
              <a:rPr lang="en-US" b="1" dirty="0"/>
              <a:t>If Plans A and B do not yield the desired sample size or sufficient diversity, I will move to Plan C. This plan involves implementing snowball sampling, where participants who complete the study may refer other eligible individuals. In addition, I will expand outreach efforts through social service websites, community bulletin boards, and local advocacy networks to reach individuals who may not be connected to formal programs. This approach enhances participant diversity and ensures adequate representation of varied experiences among formerly homeless individuals.</a:t>
            </a:r>
            <a:br>
              <a:rPr lang="en-US" b="1" dirty="0"/>
            </a:br>
            <a:endParaRPr lang="en-US" b="1" dirty="0"/>
          </a:p>
          <a:p>
            <a:r>
              <a:rPr lang="en-US" b="1" dirty="0"/>
              <a:t>As with the earlier plans, IRB approval and informed consent will be maintained throughout the process. Participant welfare, confidentiality, and voluntary participation will remain top priorities, ensuring ethical compliance across all recruitment stages. Plan C serves as a flexible backup strategy to strengthen recruitment outcomes while upholding the integrity and inclusivity of the research process.</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89C7E07-3C67-C64C-8DA0-0404F6303970}" type="slidenum">
              <a:rPr lang="en-US" smtClean="0"/>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Data collection will begin after IRB approval is received. At that point, participants will receive the informed consent form and a brief demographic survey, followed by semi-structured interviews.</a:t>
            </a:r>
          </a:p>
          <a:p>
            <a:pPr marL="171450" indent="-171450">
              <a:buFont typeface="Arial" panose="020B0604020202020204" pitchFamily="34" charset="0"/>
              <a:buChar char="•"/>
            </a:pPr>
            <a:r>
              <a:rPr lang="en-US" b="1" dirty="0"/>
              <a:t>The interview protocol was developed from the research questions and refined through review by subject-matter and methodological experts. After expert feedback, I conducted field testing with two eligible participants to confirm clarity, flow, and timing. Revisions from that process produced the final interview guide.</a:t>
            </a:r>
          </a:p>
          <a:p>
            <a:pPr marL="171450" indent="-171450">
              <a:buFont typeface="Arial" panose="020B0604020202020204" pitchFamily="34" charset="0"/>
              <a:buChar char="•"/>
            </a:pPr>
            <a:r>
              <a:rPr lang="en-US" b="1" dirty="0"/>
              <a:t>Participants will be recruited through partner organizations such as community centers, transitional housing programs, and churches. Once connected, I’ll review the informed consent in plain language, answer questions, and obtain written or verbal consent before scheduling each interview.</a:t>
            </a:r>
          </a:p>
          <a:p>
            <a:pPr marL="171450" indent="-171450">
              <a:buFont typeface="Arial" panose="020B0604020202020204" pitchFamily="34" charset="0"/>
              <a:buChar char="•"/>
            </a:pPr>
            <a:r>
              <a:rPr lang="en-US" b="1" dirty="0"/>
              <a:t>Each interview will last approximately 45 to 60 minutes, conducted in a private setting or via secure video. With participant permission, sessions will be audio recorded, and brief field notes will be taken.</a:t>
            </a:r>
          </a:p>
          <a:p>
            <a:pPr marL="171450" indent="-171450">
              <a:buFont typeface="Arial" panose="020B0604020202020204" pitchFamily="34" charset="0"/>
              <a:buChar char="•"/>
            </a:pPr>
            <a:r>
              <a:rPr lang="en-US" b="1" dirty="0"/>
              <a:t>After interviews, recordings will be transcribed verbatim, anonymized, and checked for accuracy before analysis. This ensures data integrity and participant confidentiality while preparing transcripts for thematic coding.</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89C7E07-3C67-C64C-8DA0-0404F6303970}" type="slidenum">
              <a:rPr lang="en-US" smtClean="0"/>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researcher will prepare the data by transcribing each audio interview verbatim, checking accuracy against the recordings, and removing direct identifiers. Each participant will be assigned a study ID such as P1, P2, and so on. The transcripts and a de-identification key will be stored separately. The researcher will then import the anonymized transcripts into MAXQDA for organization, coding, and retrieval.</a:t>
            </a:r>
          </a:p>
          <a:p>
            <a:endParaRPr lang="en-US" b="1" dirty="0"/>
          </a:p>
          <a:p>
            <a:r>
              <a:rPr lang="en-US" b="1" dirty="0"/>
              <a:t>I will conduct an inductive thematic analysis following Braun and Clarke’s 2006 six-phase process. </a:t>
            </a:r>
          </a:p>
          <a:p>
            <a:pPr marL="628650" lvl="1" indent="-171450">
              <a:buFont typeface="Arial" panose="020B0604020202020204" pitchFamily="34" charset="0"/>
              <a:buChar char="•"/>
            </a:pPr>
            <a:r>
              <a:rPr lang="en-US" b="1" dirty="0"/>
              <a:t>The researcher will first familiarize with the data by reading and rereading the transcripts and writing brief analytic memos. </a:t>
            </a:r>
          </a:p>
          <a:p>
            <a:pPr marL="628650" lvl="1" indent="-171450">
              <a:buFont typeface="Arial" panose="020B0604020202020204" pitchFamily="34" charset="0"/>
              <a:buChar char="•"/>
            </a:pPr>
            <a:r>
              <a:rPr lang="en-US" b="1" dirty="0"/>
              <a:t>The researcher will then generate initial codes in MAXQDA, labeling meaningful segments tied to the research questions. </a:t>
            </a:r>
          </a:p>
          <a:p>
            <a:pPr marL="628650" lvl="1" indent="-171450">
              <a:buFont typeface="Arial" panose="020B0604020202020204" pitchFamily="34" charset="0"/>
              <a:buChar char="•"/>
            </a:pPr>
            <a:r>
              <a:rPr lang="en-US" b="1" dirty="0"/>
              <a:t>Next, the researcher will search for themes by clustering related codes into candidate themes and subthemes. </a:t>
            </a:r>
          </a:p>
          <a:p>
            <a:pPr marL="628650" lvl="1" indent="-171450">
              <a:buFont typeface="Arial" panose="020B0604020202020204" pitchFamily="34" charset="0"/>
              <a:buChar char="•"/>
            </a:pPr>
            <a:r>
              <a:rPr lang="en-US" b="1" dirty="0"/>
              <a:t>The researcher will review themes against the coded extracts and the full dataset, refining boundaries and merging or splitting themes as needed. </a:t>
            </a:r>
          </a:p>
          <a:p>
            <a:pPr marL="628650" lvl="1" indent="-171450">
              <a:buFont typeface="Arial" panose="020B0604020202020204" pitchFamily="34" charset="0"/>
              <a:buChar char="•"/>
            </a:pPr>
            <a:r>
              <a:rPr lang="en-US" b="1" dirty="0"/>
              <a:t>The researcher will define and name themes by writing concise definitions that capture each theme’s central idea and its relevance to the study purpose. </a:t>
            </a:r>
          </a:p>
          <a:p>
            <a:pPr marL="628650" lvl="1" indent="-171450">
              <a:buFont typeface="Arial" panose="020B0604020202020204" pitchFamily="34" charset="0"/>
              <a:buChar char="•"/>
            </a:pPr>
            <a:r>
              <a:rPr lang="en-US" b="1" dirty="0"/>
              <a:t>Finally, the researcher will produce the report, selecting illustrative quotations, maintaining an audit trail of analytic decisions, and linking the themes back to the research questions.</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89C7E07-3C67-C64C-8DA0-0404F6303970}" type="slidenum">
              <a:rPr lang="en-US" smtClean="0"/>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58640"/>
            <a:ext cx="5486400" cy="3600450"/>
          </a:xfrm>
        </p:spPr>
        <p:txBody>
          <a:bodyPr/>
          <a:lstStyle/>
          <a:p>
            <a:r>
              <a:rPr lang="en-US" b="1" dirty="0"/>
              <a:t>To ensure this study upholds ethical standards, I will follow the Belmont Report principles.</a:t>
            </a:r>
          </a:p>
          <a:p>
            <a:endParaRPr lang="en-US" dirty="0"/>
          </a:p>
          <a:p>
            <a:r>
              <a:rPr lang="en-US" b="1" dirty="0"/>
              <a:t>First, Respect for Persons will be maintained by obtaining informed consent from every participant, ensuring that participation is completely voluntary, and emphasizing their right to withdraw at any time without consequence.</a:t>
            </a:r>
          </a:p>
          <a:p>
            <a:endParaRPr lang="en-US" b="1" dirty="0"/>
          </a:p>
          <a:p>
            <a:r>
              <a:rPr lang="en-US" b="1" dirty="0"/>
              <a:t>Second, Beneficence will guide my approach by minimizing potential risks and ensuring participants are not harmed. I will also provide participants with information about local support resources if discussing homelessness experiences raises emotional concerns.</a:t>
            </a:r>
          </a:p>
          <a:p>
            <a:endParaRPr lang="en-US" b="1" dirty="0"/>
          </a:p>
          <a:p>
            <a:r>
              <a:rPr lang="en-US" b="1" dirty="0"/>
              <a:t>Third, Justice will be upheld by ensuring that participants are equitably selected. I will avoid exploiting vulnerable populations and make sure that the benefits of the research extend to the same groups from which participants are drawn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89C7E07-3C67-C64C-8DA0-0404F6303970}" type="slidenum">
              <a:rPr lang="en-US" smtClean="0"/>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
        <p:nvSpPr>
          <p:cNvPr id="5" name="Footer Placeholder 4"/>
          <p:cNvSpPr>
            <a:spLocks noGrp="1"/>
          </p:cNvSpPr>
          <p:nvPr>
            <p:ph type="ftr" sz="quarter" idx="4"/>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key references from the presentation.</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89C7E07-3C67-C64C-8DA0-0404F6303970}" type="slidenum">
              <a:rPr lang="en-US" smtClean="0"/>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needs to be 15 words or less. No acronyms or abbreviations. </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89C7E07-3C67-C64C-8DA0-0404F6303970}" type="slidenum">
              <a:rPr lang="en-US" smtClean="0"/>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altLang="en-US" dirty="0"/>
          </a:p>
          <a:p>
            <a:r>
              <a:rPr lang="en-US" altLang="en-US" b="1" dirty="0"/>
              <a:t>Hello Everyone, and thank you for the opportunity to present my research proposal Defense. My study is titled “The Confidence and Skills in Homeless Individuals: A Descriptive Study in the Western United States.” In this presentation, I will begin by providing an overview of how the critical feasibility items identified during the Level 2 review have been addressed to strengthen the study’s design. I will then summarize the literature and problem space that frames this research, followed by an outline of the study’s core elements, including the problem statement, purpose, research questions, and theoretical grounding. </a:t>
            </a:r>
            <a:endParaRPr lang="en-US" altLang="en-US"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89C7E07-3C67-C64C-8DA0-0404F6303970}" type="slidenum">
              <a:rPr lang="en-US" smtClean="0"/>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08075"/>
            <a:ext cx="5486400" cy="3086100"/>
          </a:xfrm>
        </p:spPr>
      </p:sp>
      <p:sp>
        <p:nvSpPr>
          <p:cNvPr id="3" name="Notes Placeholder 2"/>
          <p:cNvSpPr>
            <a:spLocks noGrp="1"/>
          </p:cNvSpPr>
          <p:nvPr>
            <p:ph type="body" idx="1"/>
          </p:nvPr>
        </p:nvSpPr>
        <p:spPr/>
        <p:txBody>
          <a:bodyPr/>
          <a:lstStyle/>
          <a:p>
            <a:r>
              <a:rPr lang="en-US" dirty="0"/>
              <a:t>There were no critical feasibility items identified at Level 2.</a:t>
            </a:r>
            <a:endParaRPr lang="en-US" b="1" dirty="0"/>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89C7E07-3C67-C64C-8DA0-0404F6303970}" type="slidenum">
              <a:rPr lang="en-US" smtClean="0"/>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200000"/>
              </a:lnSpc>
              <a:spcAft>
                <a:spcPts val="800"/>
              </a:spcAft>
              <a:buFont typeface="Arial" panose="020B0604020202020204" pitchFamily="34" charset="0"/>
              <a:buChar char="•"/>
            </a:pPr>
            <a:r>
              <a:rPr lang="en-US" sz="1800" b="1" kern="100" dirty="0">
                <a:effectLst/>
                <a:latin typeface="Times New Roman" panose="02020603050405020304" pitchFamily="18" charset="0"/>
                <a:ea typeface="DengXian" panose="02010600030101010101" pitchFamily="2" charset="-122"/>
                <a:cs typeface="Times New Roman" panose="02020603050405020304" pitchFamily="18" charset="0"/>
              </a:rPr>
              <a:t>The literature on homelessness and resilience consistently highlights four main themes: resilience and determination, protective factors, resilience strategies and interventions, and systemic obstacles.</a:t>
            </a:r>
            <a:endParaRPr lang="en-US" sz="18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285750" indent="-285750">
              <a:lnSpc>
                <a:spcPct val="200000"/>
              </a:lnSpc>
              <a:spcAft>
                <a:spcPts val="800"/>
              </a:spcAft>
              <a:buFont typeface="Arial" panose="020B0604020202020204" pitchFamily="34" charset="0"/>
              <a:buChar char="•"/>
            </a:pPr>
            <a:r>
              <a:rPr lang="en-US" sz="1800" b="1" kern="100" dirty="0">
                <a:effectLst/>
                <a:latin typeface="Times New Roman" panose="02020603050405020304" pitchFamily="18" charset="0"/>
                <a:ea typeface="DengXian" panose="02010600030101010101" pitchFamily="2" charset="-122"/>
                <a:cs typeface="Times New Roman" panose="02020603050405020304" pitchFamily="18" charset="0"/>
              </a:rPr>
              <a:t>First, research by Mayo et al. (2022) shows that resilience and determination are essential traits that help homeless individuals persist through adversity. Moreover, according to Ewing &amp; Rawlings (2025)  found that maintaining hope, adaptability, and inner strength allows people to cope with stressors and rebuild stability.</a:t>
            </a:r>
            <a:endParaRPr lang="en-US" sz="18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285750" indent="-285750">
              <a:lnSpc>
                <a:spcPct val="200000"/>
              </a:lnSpc>
              <a:spcAft>
                <a:spcPts val="800"/>
              </a:spcAft>
              <a:buFont typeface="Arial" panose="020B0604020202020204" pitchFamily="34" charset="0"/>
              <a:buChar char="•"/>
            </a:pPr>
            <a:r>
              <a:rPr lang="en-US" sz="1800" b="1" kern="100" dirty="0">
                <a:effectLst/>
                <a:latin typeface="Times New Roman" panose="02020603050405020304" pitchFamily="18" charset="0"/>
                <a:ea typeface="DengXian" panose="02010600030101010101" pitchFamily="2" charset="-122"/>
                <a:cs typeface="Times New Roman" panose="02020603050405020304" pitchFamily="18" charset="0"/>
              </a:rPr>
              <a:t>Second, a study by McCrea et al. (2019) identified several key protective factors — such as social support, education, role models, and financial literacy — that serve as buffers against instability. In another research, </a:t>
            </a:r>
            <a:r>
              <a:rPr lang="en-US" sz="1800" b="1" kern="100" dirty="0" err="1">
                <a:effectLst/>
                <a:latin typeface="Times New Roman" panose="02020603050405020304" pitchFamily="18" charset="0"/>
                <a:ea typeface="DengXian" panose="02010600030101010101" pitchFamily="2" charset="-122"/>
                <a:cs typeface="Times New Roman" panose="02020603050405020304" pitchFamily="18" charset="0"/>
              </a:rPr>
              <a:t>Denckla</a:t>
            </a:r>
            <a:r>
              <a:rPr lang="en-US" sz="1800" b="1" kern="100" dirty="0">
                <a:effectLst/>
                <a:latin typeface="Times New Roman" panose="02020603050405020304" pitchFamily="18" charset="0"/>
                <a:ea typeface="DengXian" panose="02010600030101010101" pitchFamily="2" charset="-122"/>
                <a:cs typeface="Times New Roman" panose="02020603050405020304" pitchFamily="18" charset="0"/>
              </a:rPr>
              <a:t> et al. (2020) find that when individuals have strong support networks and access to learning and mentoring opportunities, they develop greater confidence and practical skills for achieving self-sufficiency.</a:t>
            </a:r>
            <a:endParaRPr lang="en-US" sz="18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285750" indent="-285750">
              <a:lnSpc>
                <a:spcPct val="200000"/>
              </a:lnSpc>
              <a:spcAft>
                <a:spcPts val="800"/>
              </a:spcAft>
              <a:buFont typeface="Arial" panose="020B0604020202020204" pitchFamily="34" charset="0"/>
              <a:buChar char="•"/>
            </a:pPr>
            <a:r>
              <a:rPr lang="en-US" sz="1800" b="1" kern="100" dirty="0">
                <a:effectLst/>
                <a:latin typeface="Times New Roman" panose="02020603050405020304" pitchFamily="18" charset="0"/>
                <a:ea typeface="DengXian" panose="02010600030101010101" pitchFamily="2" charset="-122"/>
                <a:cs typeface="Times New Roman" panose="02020603050405020304" pitchFamily="18" charset="0"/>
              </a:rPr>
              <a:t>In a research by Gonzalez et al. (2022) findings showed that a positive mindset, adaptability, and problem-solving skills enhance coping and confidence. According to a study by </a:t>
            </a:r>
            <a:r>
              <a:rPr lang="en-US" sz="1800" b="1" kern="100" dirty="0" err="1">
                <a:effectLst/>
                <a:latin typeface="Times New Roman" panose="02020603050405020304" pitchFamily="18" charset="0"/>
                <a:ea typeface="DengXian" panose="02010600030101010101" pitchFamily="2" charset="-122"/>
                <a:cs typeface="Times New Roman" panose="02020603050405020304" pitchFamily="18" charset="0"/>
              </a:rPr>
              <a:t>Im</a:t>
            </a:r>
            <a:r>
              <a:rPr lang="en-US" sz="1800" b="1" kern="100" dirty="0">
                <a:effectLst/>
                <a:latin typeface="Times New Roman" panose="02020603050405020304" pitchFamily="18" charset="0"/>
                <a:ea typeface="DengXian" panose="02010600030101010101" pitchFamily="2" charset="-122"/>
                <a:cs typeface="Times New Roman" panose="02020603050405020304" pitchFamily="18" charset="0"/>
              </a:rPr>
              <a:t> (2021), resilience strategies and interventions allow individuals to navigate challenges more effectively and pursue long-term stability.</a:t>
            </a:r>
            <a:endParaRPr lang="en-US" sz="18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285750" indent="-285750">
              <a:lnSpc>
                <a:spcPct val="200000"/>
              </a:lnSpc>
              <a:spcAft>
                <a:spcPts val="800"/>
              </a:spcAft>
              <a:buFont typeface="Arial" panose="020B0604020202020204" pitchFamily="34" charset="0"/>
              <a:buChar char="•"/>
            </a:pPr>
            <a:r>
              <a:rPr lang="en-US" sz="1800" b="1" kern="100" dirty="0">
                <a:effectLst/>
                <a:latin typeface="Times New Roman" panose="02020603050405020304" pitchFamily="18" charset="0"/>
                <a:ea typeface="DengXian" panose="02010600030101010101" pitchFamily="2" charset="-122"/>
                <a:cs typeface="Times New Roman" panose="02020603050405020304" pitchFamily="18" charset="0"/>
              </a:rPr>
              <a:t>Finally, literature by </a:t>
            </a:r>
            <a:r>
              <a:rPr lang="en-US" sz="1800" b="1" kern="100" dirty="0" err="1">
                <a:effectLst/>
                <a:latin typeface="Times New Roman" panose="02020603050405020304" pitchFamily="18" charset="0"/>
                <a:ea typeface="DengXian" panose="02010600030101010101" pitchFamily="2" charset="-122"/>
                <a:cs typeface="Times New Roman" panose="02020603050405020304" pitchFamily="18" charset="0"/>
              </a:rPr>
              <a:t>Sabik</a:t>
            </a:r>
            <a:r>
              <a:rPr lang="en-US" sz="1800" b="1" kern="100" dirty="0">
                <a:effectLst/>
                <a:latin typeface="Times New Roman" panose="02020603050405020304" pitchFamily="18" charset="0"/>
                <a:ea typeface="DengXian" panose="02010600030101010101" pitchFamily="2" charset="-122"/>
                <a:cs typeface="Times New Roman" panose="02020603050405020304" pitchFamily="18" charset="0"/>
              </a:rPr>
              <a:t> et al. (2020) find that homeless individuals face systemic barriers such as housing insecurity, unemployment, and stigma. Moreover, Chang et al. (2023) research in another study find that confidence and skills often act as mediating factors, helping people confront these barriers and sustain progress toward stability.</a:t>
            </a:r>
            <a:endParaRPr lang="en-US" sz="18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marL="285750" indent="-285750">
              <a:lnSpc>
                <a:spcPct val="200000"/>
              </a:lnSpc>
              <a:spcAft>
                <a:spcPts val="800"/>
              </a:spcAft>
              <a:buFont typeface="Arial" panose="020B0604020202020204" pitchFamily="34" charset="0"/>
              <a:buChar char="•"/>
            </a:pPr>
            <a:r>
              <a:rPr lang="en-US" sz="1800" b="1" kern="100" dirty="0">
                <a:effectLst/>
                <a:latin typeface="Times New Roman" panose="02020603050405020304" pitchFamily="18" charset="0"/>
                <a:ea typeface="DengXian" panose="02010600030101010101" pitchFamily="2" charset="-122"/>
                <a:cs typeface="Times New Roman" panose="02020603050405020304" pitchFamily="18" charset="0"/>
              </a:rPr>
              <a:t>Together, these studies demonstrate that building confidence and developing practical skills are central to overcoming homelessness and maintaining long-term resilience.</a:t>
            </a:r>
            <a:endParaRPr lang="en-US" sz="18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89C7E07-3C67-C64C-8DA0-0404F6303970}" type="slidenum">
              <a:rPr lang="en-US" smtClean="0"/>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this study, I’m using Social Cognitive Theory, developed by Albert Bandura, as the guiding theoretical foundation. SCT explains behavior through a reciprocal interaction between personal factors, behavior, and the environment. Each influences the other continuously.</a:t>
            </a:r>
          </a:p>
          <a:p>
            <a:r>
              <a:rPr lang="en-US" b="1" dirty="0"/>
              <a:t>In this framework, confidence aligns with self-efficacy—the belief in one’s ability to perform actions that lead to desired outcomes—while skills represent behavioral capability, or the knowledge and ability to carry out those actions effectively. Together, these two constructs help explain how former homeless individuals translate belief and ability into adaptive behaviors.</a:t>
            </a:r>
          </a:p>
          <a:p>
            <a:r>
              <a:rPr lang="en-US" b="1" dirty="0"/>
              <a:t>Within SCT, several mechanisms are especially relevant here:</a:t>
            </a:r>
          </a:p>
          <a:p>
            <a:pPr marL="1085850" lvl="2" indent="-171450">
              <a:buFont typeface="Arial" panose="020B0604020202020204" pitchFamily="34" charset="0"/>
              <a:buChar char="•"/>
            </a:pPr>
            <a:r>
              <a:rPr lang="en-US" b="1" dirty="0"/>
              <a:t>Mastery experiences — small successes build confidence, which leads to greater persistence.</a:t>
            </a:r>
          </a:p>
          <a:p>
            <a:pPr marL="1085850" lvl="2" indent="-171450">
              <a:buFont typeface="Arial" panose="020B0604020202020204" pitchFamily="34" charset="0"/>
              <a:buChar char="•"/>
            </a:pPr>
            <a:r>
              <a:rPr lang="en-US" b="1" dirty="0"/>
              <a:t>Observational learning — seeing peers achieve housing or employment strengthens self-efficacy.</a:t>
            </a:r>
          </a:p>
          <a:p>
            <a:pPr marL="1085850" lvl="2" indent="-171450">
              <a:buFont typeface="Arial" panose="020B0604020202020204" pitchFamily="34" charset="0"/>
              <a:buChar char="•"/>
            </a:pPr>
            <a:r>
              <a:rPr lang="en-US" b="1" dirty="0"/>
              <a:t>Social persuasion — encouragement and feedback from others increase motivation to keep trying despite setbacks.</a:t>
            </a:r>
          </a:p>
          <a:p>
            <a:br>
              <a:rPr lang="en-US" b="1" dirty="0"/>
            </a:br>
            <a:r>
              <a:rPr lang="en-US" b="1" dirty="0"/>
              <a:t>For me, SCT connects directly to the research gap: while policy studies often focus on external barriers, fewer explore how internal capacities—confidence and learned skills—operate within those same environments. </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89C7E07-3C67-C64C-8DA0-0404F6303970}" type="slidenum">
              <a:rPr lang="en-US" smtClean="0"/>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population in this study is composed of formerly homeless individuals living in the Western United States, particularly those from low-income communities where homelessness remains persistent despite decades of intervention. Existing policies and programs have not fully addressed the personal dimensions of recovery, and there is limited understanding of how confidence and practical skills help individuals sustain housing and stability once they exit homelessness.</a:t>
            </a:r>
          </a:p>
          <a:p>
            <a:pPr marL="171450" indent="-171450">
              <a:buFont typeface="Arial" panose="020B0604020202020204" pitchFamily="34" charset="0"/>
              <a:buChar char="•"/>
            </a:pPr>
            <a:r>
              <a:rPr lang="en-US" b="1" dirty="0"/>
              <a:t>Three recent studies highlight persistent barriers and the need to explore confidence and skills in overcoming homelessness. </a:t>
            </a:r>
            <a:r>
              <a:rPr lang="en-US" b="1" dirty="0" err="1"/>
              <a:t>Slesnick</a:t>
            </a:r>
            <a:r>
              <a:rPr lang="en-US" b="1" dirty="0"/>
              <a:t> and colleagues conducted a randomized controlled trial with 240 young mothers experiencing homelessness and substance use. They found that combining housing with supportive services improved self-efficacy more than housing alone, showing that support systems matter as much as shelter. Warburton and colleagues interviewed 14 single mothers in Australia, revealing complex pathways into homelessness rooted in domestic violence and economic hardship, and emphasizing personalized support to rebuild stability. Clark and collaborators evaluated a health advocacy program with 62 homeless shelter residents, demonstrating that self-care interventions strengthened participants’ confidence and self-efficacy. Across these studies, internal capacities—confidence, skills, and personal agency—emerge as critical but underexplored drivers of resilience. These findings justify the need for qualitative research that centers lived experiences and examines how individuals use confidence and skills to sustain recovery.</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This focus on personal agency is what sets the current study apart. By applying Social Cognitive Theory, the research situates confidence and skills within the broader cycle of behavior and environment, offering a theoretical understanding of how individuals actively navigate structural barriers. The practical importance lies in informing policies and service programs that not only address material needs but also strengthen the internal capacities that enable lasting change. Ultimately, understanding how confidence and skills operate in the daily lives of formerly homeless individuals contributes to both theory and practice—helping bridge the gap between survival and sustainable stability.</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89C7E07-3C67-C64C-8DA0-0404F6303970}" type="slidenum">
              <a:rPr lang="en-US" smtClean="0"/>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My Problem Statement: It is not known how former homeless individuals describe the role of confidence and skills in supporting their efforts to overcome homelessness</a:t>
            </a:r>
          </a:p>
          <a:p>
            <a:pPr marL="171450" indent="-171450">
              <a:buFont typeface="Arial" panose="020B0604020202020204" pitchFamily="34" charset="0"/>
              <a:buChar cha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Purpose Statement: The purpose of this qualitative descriptive study is to explore how former homeless individuals describe the role of confidence and skills in supporting their efforts to overcome homelessness in the western United States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The purpose of this study is qualitative and descriptive, focusing on former homeless adults in the western United States.</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89C7E07-3C67-C64C-8DA0-0404F6303970}" type="slidenum">
              <a:rPr lang="en-US" smtClean="0"/>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This study uses a qualitative descriptive design, following the approach outlined by Patton (2015). A qualitative framework is best suited because it allows me to describe how former homeless adults articulate confidence and skills in their own words—without imposing external theory or heavy interpretation.</a:t>
            </a:r>
          </a:p>
          <a:p>
            <a:pPr marL="171450" indent="-171450">
              <a:buFont typeface="Arial" panose="020B0604020202020204" pitchFamily="34" charset="0"/>
              <a:buChar char="•"/>
            </a:pPr>
            <a:r>
              <a:rPr lang="en-US" b="1" dirty="0"/>
              <a:t>The design is descriptive rather than exploratory, focusing on clear, straightforward accounts of participants’ experiences. As </a:t>
            </a:r>
            <a:r>
              <a:rPr lang="en-US" b="1" dirty="0" err="1"/>
              <a:t>Colorafi</a:t>
            </a:r>
            <a:r>
              <a:rPr lang="en-US" b="1" dirty="0"/>
              <a:t> and Evans (2016) note, this approach keeps participants’ voices central and produces findings that are practical and directly applicable.</a:t>
            </a:r>
          </a:p>
          <a:p>
            <a:pPr marL="171450" indent="-171450">
              <a:buFont typeface="Arial" panose="020B0604020202020204" pitchFamily="34" charset="0"/>
              <a:buChar char="•"/>
            </a:pPr>
            <a:r>
              <a:rPr lang="en-US" b="1" dirty="0"/>
              <a:t>To ensure rigor, I used semi-structured interviews for consistency across participants, an expert panel to review the interview protocol, and field testing to refine questions for clarity and sensitivity.</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A89C7E07-3C67-C64C-8DA0-0404F6303970}" type="slidenum">
              <a:rPr lang="en-US" smtClean="0"/>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p:cNvGrpSpPr/>
          <p:nvPr userDrawn="1"/>
        </p:nvGrpSpPr>
        <p:grpSpPr bwMode="auto">
          <a:xfrm>
            <a:off x="1" y="758752"/>
            <a:ext cx="6099248" cy="6099248"/>
            <a:chOff x="0" y="12289"/>
            <a:chExt cx="3550" cy="3551"/>
          </a:xfrm>
        </p:grpSpPr>
        <p:sp>
          <p:nvSpPr>
            <p:cNvPr id="10" name="Freeform 9"/>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7757A4"/>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11" name="Freeform 10"/>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rgbClr val="49236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12" name="Freeform 11"/>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tx1">
                <a:lumMod val="95000"/>
              </a:schemeClr>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grpSp>
      <p:sp>
        <p:nvSpPr>
          <p:cNvPr id="18" name="Text Placeholder 29"/>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p:cNvCxnSpPr/>
          <p:nvPr userDrawn="1"/>
        </p:nvCxnSpPr>
        <p:spPr>
          <a:xfrm>
            <a:off x="6367055" y="4252111"/>
            <a:ext cx="5491570" cy="0"/>
          </a:xfrm>
          <a:prstGeom prst="line">
            <a:avLst/>
          </a:prstGeom>
          <a:ln w="101600">
            <a:solidFill>
              <a:srgbClr val="7757A4"/>
            </a:solidFill>
          </a:ln>
        </p:spPr>
        <p:style>
          <a:lnRef idx="1">
            <a:schemeClr val="dk1"/>
          </a:lnRef>
          <a:fillRef idx="0">
            <a:schemeClr val="dk1"/>
          </a:fillRef>
          <a:effectRef idx="0">
            <a:schemeClr val="dk1"/>
          </a:effectRef>
          <a:fontRef idx="minor">
            <a:schemeClr val="tx1"/>
          </a:fontRef>
        </p:style>
      </p:cxn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5436" y="6299793"/>
            <a:ext cx="418391" cy="415945"/>
          </a:xfrm>
          <a:prstGeom prst="rect">
            <a:avLst/>
          </a:prstGeom>
        </p:spPr>
      </p:pic>
      <p:sp>
        <p:nvSpPr>
          <p:cNvPr id="19" name="Footer Placeholder 4"/>
          <p:cNvSpPr>
            <a:spLocks noGrp="1"/>
          </p:cNvSpPr>
          <p:nvPr>
            <p:ph type="ftr" sz="quarter" idx="3"/>
          </p:nvPr>
        </p:nvSpPr>
        <p:spPr>
          <a:xfrm>
            <a:off x="10693667" y="6362299"/>
            <a:ext cx="1317821" cy="334189"/>
          </a:xfrm>
          <a:prstGeom prst="rect">
            <a:avLst/>
          </a:prstGeom>
        </p:spPr>
        <p:txBody>
          <a:bodyPr vert="horz" lIns="0" tIns="0" rIns="0" bIns="0" rtlCol="0" anchor="t" anchorCtr="0"/>
          <a:lstStyle>
            <a:lvl1pPr algn="l">
              <a:defRPr sz="1200" b="0" i="0">
                <a:solidFill>
                  <a:schemeClr val="bg1"/>
                </a:solidFill>
                <a:latin typeface="+mj-lt"/>
              </a:defRPr>
            </a:lvl1pPr>
          </a:lstStyle>
          <a:p>
            <a:r>
              <a:rPr lang="en-US" sz="1400"/>
              <a:t>DOCTORATES WITH PURPOSE</a:t>
            </a:r>
            <a:endParaRPr lang="en-US" sz="14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sp>
        <p:nvSpPr>
          <p:cNvPr id="2" name="TextBox 1"/>
          <p:cNvSpPr txBox="1"/>
          <p:nvPr userDrawn="1"/>
        </p:nvSpPr>
        <p:spPr>
          <a:xfrm>
            <a:off x="8175663" y="3825115"/>
            <a:ext cx="2251572" cy="3170099"/>
          </a:xfrm>
          <a:prstGeom prst="rect">
            <a:avLst/>
          </a:prstGeom>
          <a:noFill/>
        </p:spPr>
        <p:txBody>
          <a:bodyPr wrap="square" rtlCol="0">
            <a:spAutoFit/>
          </a:bodyPr>
          <a:lstStyle/>
          <a:p>
            <a:r>
              <a:rPr lang="en-US" sz="20000" b="1" dirty="0">
                <a:solidFill>
                  <a:schemeClr val="bg1"/>
                </a:solidFill>
              </a:rPr>
              <a:t>”</a:t>
            </a:r>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a:stretch>
            <a:fillRect/>
          </a:stretch>
        </p:blipFill>
        <p:spPr>
          <a:xfrm>
            <a:off x="8228291" y="0"/>
            <a:ext cx="3963709" cy="3502111"/>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estion">
    <p:bg>
      <p:bgPr>
        <a:solidFill>
          <a:schemeClr val="tx1"/>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p:cNvSpPr txBox="1"/>
          <p:nvPr userDrawn="1"/>
        </p:nvSpPr>
        <p:spPr>
          <a:xfrm>
            <a:off x="10177509" y="4789996"/>
            <a:ext cx="1589372" cy="1585049"/>
          </a:xfrm>
          <a:prstGeom prst="rect">
            <a:avLst/>
          </a:prstGeom>
          <a:noFill/>
        </p:spPr>
        <p:txBody>
          <a:bodyPr wrap="square" rtlCol="0">
            <a:spAutoFit/>
          </a:bodyPr>
          <a:lstStyle/>
          <a:p>
            <a:r>
              <a:rPr lang="en-US" sz="9700" b="1" dirty="0">
                <a:solidFill>
                  <a:schemeClr val="bg1"/>
                </a:solidFill>
              </a:rPr>
              <a:t>??</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1448"/>
          <a:stretch>
            <a:fillRect/>
          </a:stretch>
        </p:blipFill>
        <p:spPr>
          <a:xfrm>
            <a:off x="8228291" y="0"/>
            <a:ext cx="3963709" cy="35528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grpSp>
        <p:nvGrpSpPr>
          <p:cNvPr id="13" name="Group 12"/>
          <p:cNvGrpSpPr/>
          <p:nvPr userDrawn="1"/>
        </p:nvGrpSpPr>
        <p:grpSpPr bwMode="auto">
          <a:xfrm rot="16200000" flipV="1">
            <a:off x="0" y="3900132"/>
            <a:ext cx="2959226" cy="2959226"/>
            <a:chOff x="0" y="12289"/>
            <a:chExt cx="3550" cy="3551"/>
          </a:xfrm>
        </p:grpSpPr>
        <p:sp>
          <p:nvSpPr>
            <p:cNvPr id="15" name="Freeform 14"/>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49236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16" name="Freeform 15"/>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19" name="Freeform 18"/>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7757A4"/>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grpSp>
      <p:sp>
        <p:nvSpPr>
          <p:cNvPr id="9" name="Title 1"/>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12" name="Picture Placeholder 25"/>
          <p:cNvSpPr>
            <a:spLocks noGrp="1"/>
          </p:cNvSpPr>
          <p:nvPr>
            <p:ph type="pic" sz="quarter" idx="18"/>
          </p:nvPr>
        </p:nvSpPr>
        <p:spPr>
          <a:xfrm>
            <a:off x="1667699" y="1489926"/>
            <a:ext cx="2118245" cy="2037217"/>
          </a:xfrm>
          <a:prstGeom prst="rect">
            <a:avLst/>
          </a:prstGeom>
        </p:spPr>
        <p:txBody>
          <a:bodyPr/>
          <a:lstStyle/>
          <a:p>
            <a:r>
              <a:rPr lang="en-US"/>
              <a:t>Click icon to add picture</a:t>
            </a:r>
            <a:endParaRPr lang="en-US" dirty="0"/>
          </a:p>
        </p:txBody>
      </p:sp>
      <p:sp>
        <p:nvSpPr>
          <p:cNvPr id="20" name="Text Placeholder 29"/>
          <p:cNvSpPr>
            <a:spLocks noGrp="1"/>
          </p:cNvSpPr>
          <p:nvPr>
            <p:ph type="body" sz="quarter" idx="12"/>
          </p:nvPr>
        </p:nvSpPr>
        <p:spPr>
          <a:xfrm>
            <a:off x="1667699" y="406572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1" name="Text Placeholder 29"/>
          <p:cNvSpPr>
            <a:spLocks noGrp="1"/>
          </p:cNvSpPr>
          <p:nvPr>
            <p:ph type="body" sz="quarter" idx="11"/>
          </p:nvPr>
        </p:nvSpPr>
        <p:spPr>
          <a:xfrm>
            <a:off x="1667699" y="3609773"/>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4" name="Picture Placeholder 25"/>
          <p:cNvSpPr>
            <a:spLocks noGrp="1"/>
          </p:cNvSpPr>
          <p:nvPr>
            <p:ph type="pic" sz="quarter" idx="19"/>
          </p:nvPr>
        </p:nvSpPr>
        <p:spPr>
          <a:xfrm>
            <a:off x="5036877" y="1489926"/>
            <a:ext cx="2118245" cy="2037217"/>
          </a:xfrm>
          <a:prstGeom prst="rect">
            <a:avLst/>
          </a:prstGeom>
        </p:spPr>
        <p:txBody>
          <a:bodyPr/>
          <a:lstStyle/>
          <a:p>
            <a:r>
              <a:rPr lang="en-US"/>
              <a:t>Click icon to add picture</a:t>
            </a:r>
            <a:endParaRPr lang="en-US" dirty="0"/>
          </a:p>
        </p:txBody>
      </p:sp>
      <p:sp>
        <p:nvSpPr>
          <p:cNvPr id="25" name="Text Placeholder 29"/>
          <p:cNvSpPr>
            <a:spLocks noGrp="1"/>
          </p:cNvSpPr>
          <p:nvPr>
            <p:ph type="body" sz="quarter" idx="20"/>
          </p:nvPr>
        </p:nvSpPr>
        <p:spPr>
          <a:xfrm>
            <a:off x="5036877" y="406572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6" name="Text Placeholder 29"/>
          <p:cNvSpPr>
            <a:spLocks noGrp="1"/>
          </p:cNvSpPr>
          <p:nvPr>
            <p:ph type="body" sz="quarter" idx="21"/>
          </p:nvPr>
        </p:nvSpPr>
        <p:spPr>
          <a:xfrm>
            <a:off x="5036877" y="3609773"/>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27" name="Picture Placeholder 25"/>
          <p:cNvSpPr>
            <a:spLocks noGrp="1"/>
          </p:cNvSpPr>
          <p:nvPr>
            <p:ph type="pic" sz="quarter" idx="22"/>
          </p:nvPr>
        </p:nvSpPr>
        <p:spPr>
          <a:xfrm>
            <a:off x="8390700" y="1489926"/>
            <a:ext cx="2118245" cy="2037217"/>
          </a:xfrm>
          <a:prstGeom prst="rect">
            <a:avLst/>
          </a:prstGeom>
        </p:spPr>
        <p:txBody>
          <a:bodyPr/>
          <a:lstStyle/>
          <a:p>
            <a:r>
              <a:rPr lang="en-US"/>
              <a:t>Click icon to add picture</a:t>
            </a:r>
            <a:endParaRPr lang="en-US" dirty="0"/>
          </a:p>
        </p:txBody>
      </p:sp>
      <p:sp>
        <p:nvSpPr>
          <p:cNvPr id="28" name="Text Placeholder 29"/>
          <p:cNvSpPr>
            <a:spLocks noGrp="1"/>
          </p:cNvSpPr>
          <p:nvPr>
            <p:ph type="body" sz="quarter" idx="23"/>
          </p:nvPr>
        </p:nvSpPr>
        <p:spPr>
          <a:xfrm>
            <a:off x="8390700" y="406572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9" name="Text Placeholder 29"/>
          <p:cNvSpPr>
            <a:spLocks noGrp="1"/>
          </p:cNvSpPr>
          <p:nvPr>
            <p:ph type="body" sz="quarter" idx="24"/>
          </p:nvPr>
        </p:nvSpPr>
        <p:spPr>
          <a:xfrm>
            <a:off x="8390700" y="3609773"/>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5436" y="6299793"/>
            <a:ext cx="418391" cy="415945"/>
          </a:xfrm>
          <a:prstGeom prst="rect">
            <a:avLst/>
          </a:prstGeom>
        </p:spPr>
      </p:pic>
      <p:sp>
        <p:nvSpPr>
          <p:cNvPr id="6" name="Footer Placeholder 4"/>
          <p:cNvSpPr>
            <a:spLocks noGrp="1"/>
          </p:cNvSpPr>
          <p:nvPr>
            <p:ph type="ftr" sz="quarter" idx="3"/>
          </p:nvPr>
        </p:nvSpPr>
        <p:spPr>
          <a:xfrm>
            <a:off x="10693667" y="6362299"/>
            <a:ext cx="1317821" cy="334189"/>
          </a:xfrm>
          <a:prstGeom prst="rect">
            <a:avLst/>
          </a:prstGeom>
        </p:spPr>
        <p:txBody>
          <a:bodyPr vert="horz" lIns="0" tIns="0" rIns="0" bIns="0" rtlCol="0" anchor="t" anchorCtr="0"/>
          <a:lstStyle>
            <a:lvl1pPr algn="l">
              <a:defRPr sz="1200" b="0" i="0">
                <a:solidFill>
                  <a:schemeClr val="bg1"/>
                </a:solidFill>
                <a:latin typeface="+mj-lt"/>
              </a:defRPr>
            </a:lvl1pPr>
          </a:lstStyle>
          <a:p>
            <a:r>
              <a:rPr lang="en-US" sz="1400"/>
              <a:t>DOCTORATES WITH PURPOSE</a:t>
            </a:r>
            <a:endParaRPr lang="en-US" sz="140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2">
    <p:bg>
      <p:bgPr>
        <a:solidFill>
          <a:schemeClr val="tx1"/>
        </a:solidFill>
        <a:effectLst/>
      </p:bgPr>
    </p:bg>
    <p:spTree>
      <p:nvGrpSpPr>
        <p:cNvPr id="1" name=""/>
        <p:cNvGrpSpPr/>
        <p:nvPr/>
      </p:nvGrpSpPr>
      <p:grpSpPr>
        <a:xfrm>
          <a:off x="0" y="0"/>
          <a:ext cx="0" cy="0"/>
          <a:chOff x="0" y="0"/>
          <a:chExt cx="0" cy="0"/>
        </a:xfrm>
      </p:grpSpPr>
      <p:sp>
        <p:nvSpPr>
          <p:cNvPr id="38" name="Picture Placeholder 25"/>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66" name="Picture Placeholder 25"/>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grpSp>
        <p:nvGrpSpPr>
          <p:cNvPr id="41" name="Group 40"/>
          <p:cNvGrpSpPr/>
          <p:nvPr userDrawn="1"/>
        </p:nvGrpSpPr>
        <p:grpSpPr bwMode="auto">
          <a:xfrm rot="16200000" flipV="1">
            <a:off x="0" y="3900132"/>
            <a:ext cx="2959226" cy="2959226"/>
            <a:chOff x="0" y="12289"/>
            <a:chExt cx="3550" cy="3551"/>
          </a:xfrm>
        </p:grpSpPr>
        <p:sp>
          <p:nvSpPr>
            <p:cNvPr id="42" name="Freeform 24"/>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7757A4"/>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43" name="Freeform 25"/>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44" name="Freeform 26"/>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49236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gr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5436" y="6299793"/>
            <a:ext cx="418391" cy="415945"/>
          </a:xfrm>
          <a:prstGeom prst="rect">
            <a:avLst/>
          </a:prstGeom>
        </p:spPr>
      </p:pic>
      <p:sp>
        <p:nvSpPr>
          <p:cNvPr id="6" name="Footer Placeholder 4"/>
          <p:cNvSpPr>
            <a:spLocks noGrp="1"/>
          </p:cNvSpPr>
          <p:nvPr>
            <p:ph type="ftr" sz="quarter" idx="3"/>
          </p:nvPr>
        </p:nvSpPr>
        <p:spPr>
          <a:xfrm>
            <a:off x="10693667" y="6362299"/>
            <a:ext cx="1317821" cy="334189"/>
          </a:xfrm>
          <a:prstGeom prst="rect">
            <a:avLst/>
          </a:prstGeom>
        </p:spPr>
        <p:txBody>
          <a:bodyPr vert="horz" lIns="0" tIns="0" rIns="0" bIns="0" rtlCol="0" anchor="t" anchorCtr="0"/>
          <a:lstStyle>
            <a:lvl1pPr algn="l">
              <a:defRPr sz="1200" b="0" i="0">
                <a:solidFill>
                  <a:schemeClr val="bg1"/>
                </a:solidFill>
                <a:latin typeface="+mj-lt"/>
              </a:defRPr>
            </a:lvl1pPr>
          </a:lstStyle>
          <a:p>
            <a:r>
              <a:rPr lang="en-US" sz="1400"/>
              <a:t>DOCTORATES WITH PURPOSE</a:t>
            </a:r>
            <a:endParaRPr lang="en-US" sz="1400" dirty="0"/>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p:cNvCxnSpPr/>
          <p:nvPr userDrawn="1"/>
        </p:nvCxnSpPr>
        <p:spPr>
          <a:xfrm flipH="1">
            <a:off x="1045959" y="2213783"/>
            <a:ext cx="2136" cy="1828800"/>
          </a:xfrm>
          <a:prstGeom prst="line">
            <a:avLst/>
          </a:prstGeom>
          <a:ln w="165100">
            <a:solidFill>
              <a:srgbClr val="4923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H="1">
            <a:off x="6180493" y="2213783"/>
            <a:ext cx="11102" cy="1828800"/>
          </a:xfrm>
          <a:prstGeom prst="line">
            <a:avLst/>
          </a:prstGeom>
          <a:ln w="165100">
            <a:solidFill>
              <a:srgbClr val="49236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flipH="1">
            <a:off x="8745623" y="3904712"/>
            <a:ext cx="2136" cy="1828800"/>
          </a:xfrm>
          <a:prstGeom prst="line">
            <a:avLst/>
          </a:prstGeom>
          <a:ln w="165100">
            <a:solidFill>
              <a:srgbClr val="7757A4"/>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3611089" y="3895941"/>
            <a:ext cx="2136" cy="1828800"/>
          </a:xfrm>
          <a:prstGeom prst="line">
            <a:avLst/>
          </a:prstGeom>
          <a:ln w="165100">
            <a:solidFill>
              <a:srgbClr val="7757A4"/>
            </a:solidFill>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p:cNvCxnSpPr/>
          <p:nvPr userDrawn="1"/>
        </p:nvCxnSpPr>
        <p:spPr>
          <a:xfrm>
            <a:off x="967689" y="3968780"/>
            <a:ext cx="10275477" cy="0"/>
          </a:xfrm>
          <a:prstGeom prst="line">
            <a:avLst/>
          </a:prstGeom>
          <a:ln w="165100">
            <a:solidFill>
              <a:srgbClr val="768694"/>
            </a:solidFill>
          </a:ln>
        </p:spPr>
        <p:style>
          <a:lnRef idx="1">
            <a:schemeClr val="accent1"/>
          </a:lnRef>
          <a:fillRef idx="0">
            <a:schemeClr val="accent1"/>
          </a:fillRef>
          <a:effectRef idx="0">
            <a:schemeClr val="accent1"/>
          </a:effectRef>
          <a:fontRef idx="minor">
            <a:schemeClr val="tx1"/>
          </a:fontRef>
        </p:style>
      </p:cxnSp>
      <p:sp>
        <p:nvSpPr>
          <p:cNvPr id="44" name="Rectangle 43"/>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5436" y="6299793"/>
            <a:ext cx="418391" cy="415945"/>
          </a:xfrm>
          <a:prstGeom prst="rect">
            <a:avLst/>
          </a:prstGeom>
        </p:spPr>
      </p:pic>
      <p:sp>
        <p:nvSpPr>
          <p:cNvPr id="4" name="Footer Placeholder 4"/>
          <p:cNvSpPr>
            <a:spLocks noGrp="1"/>
          </p:cNvSpPr>
          <p:nvPr>
            <p:ph type="ftr" sz="quarter" idx="3"/>
          </p:nvPr>
        </p:nvSpPr>
        <p:spPr>
          <a:xfrm>
            <a:off x="10693667" y="6362299"/>
            <a:ext cx="1317821" cy="334189"/>
          </a:xfrm>
          <a:prstGeom prst="rect">
            <a:avLst/>
          </a:prstGeom>
        </p:spPr>
        <p:txBody>
          <a:bodyPr vert="horz" lIns="0" tIns="0" rIns="0" bIns="0" rtlCol="0" anchor="t" anchorCtr="0"/>
          <a:lstStyle>
            <a:lvl1pPr algn="l">
              <a:defRPr sz="1200" b="0" i="0">
                <a:solidFill>
                  <a:schemeClr val="bg1"/>
                </a:solidFill>
                <a:latin typeface="+mj-lt"/>
              </a:defRPr>
            </a:lvl1pPr>
          </a:lstStyle>
          <a:p>
            <a:r>
              <a:rPr lang="en-US" sz="1400"/>
              <a:t>DOCTORATES WITH PURPOSE</a:t>
            </a:r>
            <a:endParaRPr lang="en-US" sz="1400"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bg>
      <p:bgPr>
        <a:solidFill>
          <a:schemeClr val="tx1"/>
        </a:solidFill>
        <a:effectLst/>
      </p:bgPr>
    </p:bg>
    <p:spTree>
      <p:nvGrpSpPr>
        <p:cNvPr id="1" name=""/>
        <p:cNvGrpSpPr/>
        <p:nvPr/>
      </p:nvGrpSpPr>
      <p:grpSpPr>
        <a:xfrm>
          <a:off x="0" y="0"/>
          <a:ext cx="0" cy="0"/>
          <a:chOff x="0" y="0"/>
          <a:chExt cx="0" cy="0"/>
        </a:xfrm>
      </p:grpSpPr>
      <p:sp>
        <p:nvSpPr>
          <p:cNvPr id="32" name="Title 1"/>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p:cNvCxnSpPr/>
          <p:nvPr userDrawn="1"/>
        </p:nvCxnSpPr>
        <p:spPr>
          <a:xfrm>
            <a:off x="952500" y="1939108"/>
            <a:ext cx="4838701" cy="0"/>
          </a:xfrm>
          <a:prstGeom prst="line">
            <a:avLst/>
          </a:prstGeom>
          <a:ln w="101600">
            <a:solidFill>
              <a:srgbClr val="7757A4"/>
            </a:solidFill>
          </a:ln>
        </p:spPr>
        <p:style>
          <a:lnRef idx="1">
            <a:schemeClr val="dk1"/>
          </a:lnRef>
          <a:fillRef idx="0">
            <a:schemeClr val="dk1"/>
          </a:fillRef>
          <a:effectRef idx="0">
            <a:schemeClr val="dk1"/>
          </a:effectRef>
          <a:fontRef idx="minor">
            <a:schemeClr val="tx1"/>
          </a:fontRef>
        </p:style>
      </p:cxnSp>
      <p:sp>
        <p:nvSpPr>
          <p:cNvPr id="23" name="Text Placeholder 2"/>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anose="05000000000000000000"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anose="05000000000000000000"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p:cNvCxnSpPr/>
          <p:nvPr userDrawn="1"/>
        </p:nvCxnSpPr>
        <p:spPr>
          <a:xfrm>
            <a:off x="6362700" y="1939108"/>
            <a:ext cx="4756241" cy="0"/>
          </a:xfrm>
          <a:prstGeom prst="line">
            <a:avLst/>
          </a:prstGeom>
          <a:ln w="101600">
            <a:solidFill>
              <a:srgbClr val="7757A4"/>
            </a:solidFill>
          </a:ln>
        </p:spPr>
        <p:style>
          <a:lnRef idx="1">
            <a:schemeClr val="dk1"/>
          </a:lnRef>
          <a:fillRef idx="0">
            <a:schemeClr val="dk1"/>
          </a:fillRef>
          <a:effectRef idx="0">
            <a:schemeClr val="dk1"/>
          </a:effectRef>
          <a:fontRef idx="minor">
            <a:schemeClr val="tx1"/>
          </a:fontRef>
        </p:style>
      </p:cxnSp>
      <p:grpSp>
        <p:nvGrpSpPr>
          <p:cNvPr id="16" name="Group 15"/>
          <p:cNvGrpSpPr/>
          <p:nvPr userDrawn="1"/>
        </p:nvGrpSpPr>
        <p:grpSpPr bwMode="auto">
          <a:xfrm rot="5400000" flipV="1">
            <a:off x="9232774" y="3534"/>
            <a:ext cx="2959226" cy="2959226"/>
            <a:chOff x="0" y="12289"/>
            <a:chExt cx="3550" cy="3551"/>
          </a:xfrm>
        </p:grpSpPr>
        <p:sp>
          <p:nvSpPr>
            <p:cNvPr id="17" name="Freeform 14"/>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49236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18" name="Freeform 15"/>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24" name="Freeform 18"/>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7757A4"/>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gr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5436" y="6299793"/>
            <a:ext cx="418391" cy="415945"/>
          </a:xfrm>
          <a:prstGeom prst="rect">
            <a:avLst/>
          </a:prstGeom>
        </p:spPr>
      </p:pic>
      <p:sp>
        <p:nvSpPr>
          <p:cNvPr id="4" name="Footer Placeholder 4"/>
          <p:cNvSpPr>
            <a:spLocks noGrp="1"/>
          </p:cNvSpPr>
          <p:nvPr>
            <p:ph type="ftr" sz="quarter" idx="3"/>
          </p:nvPr>
        </p:nvSpPr>
        <p:spPr>
          <a:xfrm>
            <a:off x="10693667" y="6362299"/>
            <a:ext cx="1317821" cy="334189"/>
          </a:xfrm>
          <a:prstGeom prst="rect">
            <a:avLst/>
          </a:prstGeom>
        </p:spPr>
        <p:txBody>
          <a:bodyPr vert="horz" lIns="0" tIns="0" rIns="0" bIns="0" rtlCol="0" anchor="t" anchorCtr="0"/>
          <a:lstStyle>
            <a:lvl1pPr algn="l">
              <a:defRPr sz="1200" b="0" i="0">
                <a:solidFill>
                  <a:schemeClr val="bg1"/>
                </a:solidFill>
                <a:latin typeface="+mj-lt"/>
              </a:defRPr>
            </a:lvl1pPr>
          </a:lstStyle>
          <a:p>
            <a:r>
              <a:rPr lang="en-US" sz="1400"/>
              <a:t>DOCTORATES WITH PURPOSE</a:t>
            </a:r>
            <a:endParaRPr lang="en-US" sz="1400"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bg>
      <p:bgPr>
        <a:solidFill>
          <a:schemeClr val="tx1"/>
        </a:solidFill>
        <a:effectLst/>
      </p:bgPr>
    </p:bg>
    <p:spTree>
      <p:nvGrpSpPr>
        <p:cNvPr id="1" name=""/>
        <p:cNvGrpSpPr/>
        <p:nvPr/>
      </p:nvGrpSpPr>
      <p:grpSpPr>
        <a:xfrm>
          <a:off x="0" y="0"/>
          <a:ext cx="0" cy="0"/>
          <a:chOff x="0" y="0"/>
          <a:chExt cx="0" cy="0"/>
        </a:xfrm>
      </p:grpSpPr>
      <p:sp>
        <p:nvSpPr>
          <p:cNvPr id="32" name="Title 1"/>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p:cNvCxnSpPr/>
          <p:nvPr userDrawn="1"/>
        </p:nvCxnSpPr>
        <p:spPr>
          <a:xfrm>
            <a:off x="952500" y="1939108"/>
            <a:ext cx="3036477" cy="0"/>
          </a:xfrm>
          <a:prstGeom prst="line">
            <a:avLst/>
          </a:prstGeom>
          <a:ln w="101600">
            <a:solidFill>
              <a:srgbClr val="7757A4"/>
            </a:solidFill>
          </a:ln>
        </p:spPr>
        <p:style>
          <a:lnRef idx="1">
            <a:schemeClr val="dk1"/>
          </a:lnRef>
          <a:fillRef idx="0">
            <a:schemeClr val="dk1"/>
          </a:fillRef>
          <a:effectRef idx="0">
            <a:schemeClr val="dk1"/>
          </a:effectRef>
          <a:fontRef idx="minor">
            <a:schemeClr val="tx1"/>
          </a:fontRef>
        </p:style>
      </p:cxnSp>
      <p:sp>
        <p:nvSpPr>
          <p:cNvPr id="23" name="Text Placeholder 2"/>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anose="05000000000000000000"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anose="05000000000000000000"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anose="05000000000000000000"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p:cNvCxnSpPr/>
          <p:nvPr userDrawn="1"/>
        </p:nvCxnSpPr>
        <p:spPr>
          <a:xfrm>
            <a:off x="4569372" y="1939108"/>
            <a:ext cx="3050628" cy="0"/>
          </a:xfrm>
          <a:prstGeom prst="line">
            <a:avLst/>
          </a:prstGeom>
          <a:ln w="101600">
            <a:solidFill>
              <a:srgbClr val="7757A4"/>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userDrawn="1"/>
        </p:nvCxnSpPr>
        <p:spPr>
          <a:xfrm>
            <a:off x="8187017" y="1939108"/>
            <a:ext cx="3052483" cy="0"/>
          </a:xfrm>
          <a:prstGeom prst="line">
            <a:avLst/>
          </a:prstGeom>
          <a:ln w="101600">
            <a:solidFill>
              <a:srgbClr val="7757A4"/>
            </a:solidFill>
          </a:ln>
        </p:spPr>
        <p:style>
          <a:lnRef idx="1">
            <a:schemeClr val="dk1"/>
          </a:lnRef>
          <a:fillRef idx="0">
            <a:schemeClr val="dk1"/>
          </a:fillRef>
          <a:effectRef idx="0">
            <a:schemeClr val="dk1"/>
          </a:effectRef>
          <a:fontRef idx="minor">
            <a:schemeClr val="tx1"/>
          </a:fontRef>
        </p:style>
      </p:cxnSp>
      <p:grpSp>
        <p:nvGrpSpPr>
          <p:cNvPr id="2" name="Group 1"/>
          <p:cNvGrpSpPr/>
          <p:nvPr userDrawn="1"/>
        </p:nvGrpSpPr>
        <p:grpSpPr bwMode="auto">
          <a:xfrm rot="5400000" flipV="1">
            <a:off x="9232774" y="3534"/>
            <a:ext cx="2959226" cy="2959226"/>
            <a:chOff x="0" y="12289"/>
            <a:chExt cx="3550" cy="3551"/>
          </a:xfrm>
        </p:grpSpPr>
        <p:sp>
          <p:nvSpPr>
            <p:cNvPr id="3" name="Freeform 14"/>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49236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4" name="Freeform 15"/>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5" name="Freeform 18"/>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7757A4"/>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gr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5436" y="6299793"/>
            <a:ext cx="418391" cy="415945"/>
          </a:xfrm>
          <a:prstGeom prst="rect">
            <a:avLst/>
          </a:prstGeom>
        </p:spPr>
      </p:pic>
      <p:sp>
        <p:nvSpPr>
          <p:cNvPr id="8" name="Footer Placeholder 4"/>
          <p:cNvSpPr>
            <a:spLocks noGrp="1"/>
          </p:cNvSpPr>
          <p:nvPr>
            <p:ph type="ftr" sz="quarter" idx="3"/>
          </p:nvPr>
        </p:nvSpPr>
        <p:spPr>
          <a:xfrm>
            <a:off x="10693667" y="6362299"/>
            <a:ext cx="1317821" cy="334189"/>
          </a:xfrm>
          <a:prstGeom prst="rect">
            <a:avLst/>
          </a:prstGeom>
        </p:spPr>
        <p:txBody>
          <a:bodyPr vert="horz" lIns="0" tIns="0" rIns="0" bIns="0" rtlCol="0" anchor="t" anchorCtr="0"/>
          <a:lstStyle>
            <a:lvl1pPr algn="l">
              <a:defRPr sz="1200" b="0" i="0">
                <a:solidFill>
                  <a:schemeClr val="bg1"/>
                </a:solidFill>
                <a:latin typeface="+mj-lt"/>
              </a:defRPr>
            </a:lvl1pPr>
          </a:lstStyle>
          <a:p>
            <a:r>
              <a:rPr lang="en-US" sz="1400"/>
              <a:t>DOCTORATES WITH PURPOSE</a:t>
            </a:r>
            <a:endParaRPr lang="en-US" sz="1400" dirty="0"/>
          </a:p>
        </p:txBody>
      </p:sp>
    </p:spTree>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p:cNvCxnSpPr/>
          <p:nvPr userDrawn="1"/>
        </p:nvCxnSpPr>
        <p:spPr>
          <a:xfrm>
            <a:off x="952500" y="1939108"/>
            <a:ext cx="4953000" cy="0"/>
          </a:xfrm>
          <a:prstGeom prst="line">
            <a:avLst/>
          </a:prstGeom>
          <a:ln w="101600">
            <a:solidFill>
              <a:srgbClr val="7757A4"/>
            </a:solidFill>
          </a:ln>
        </p:spPr>
        <p:style>
          <a:lnRef idx="1">
            <a:schemeClr val="dk1"/>
          </a:lnRef>
          <a:fillRef idx="0">
            <a:schemeClr val="dk1"/>
          </a:fillRef>
          <a:effectRef idx="0">
            <a:schemeClr val="dk1"/>
          </a:effectRef>
          <a:fontRef idx="minor">
            <a:schemeClr val="tx1"/>
          </a:fontRef>
        </p:style>
      </p:cxnSp>
      <p:sp>
        <p:nvSpPr>
          <p:cNvPr id="3" name="Text Placeholder 2"/>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p:cNvGrpSpPr/>
          <p:nvPr userDrawn="1"/>
        </p:nvGrpSpPr>
        <p:grpSpPr bwMode="auto">
          <a:xfrm rot="10800000">
            <a:off x="8870040" y="0"/>
            <a:ext cx="3325208" cy="3325208"/>
            <a:chOff x="0" y="12289"/>
            <a:chExt cx="3550" cy="3551"/>
          </a:xfrm>
        </p:grpSpPr>
        <p:sp>
          <p:nvSpPr>
            <p:cNvPr id="16" name="Freeform 15"/>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7757A4"/>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17" name="Freeform 16"/>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18" name="Freeform 17"/>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49236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grpSp>
      <p:sp>
        <p:nvSpPr>
          <p:cNvPr id="4" name="Text Placeholder 3"/>
          <p:cNvSpPr>
            <a:spLocks noGrp="1"/>
          </p:cNvSpPr>
          <p:nvPr>
            <p:ph type="body" sz="quarter" idx="12"/>
          </p:nvPr>
        </p:nvSpPr>
        <p:spPr>
          <a:xfrm>
            <a:off x="952500" y="2286000"/>
            <a:ext cx="4838700" cy="315915"/>
          </a:xfrm>
        </p:spPr>
        <p:txBody>
          <a:bodyPr>
            <a:noAutofit/>
          </a:bodyPr>
          <a:lstStyle>
            <a:lvl1pPr>
              <a:buNone/>
              <a:defRPr sz="1800" b="0" spc="0" baseline="0">
                <a:solidFill>
                  <a:schemeClr val="bg1"/>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p:cNvSpPr>
            <a:spLocks noGrp="1"/>
          </p:cNvSpPr>
          <p:nvPr>
            <p:ph type="body" sz="quarter" idx="14"/>
          </p:nvPr>
        </p:nvSpPr>
        <p:spPr>
          <a:xfrm>
            <a:off x="953655" y="3470942"/>
            <a:ext cx="4838700" cy="315915"/>
          </a:xfrm>
        </p:spPr>
        <p:txBody>
          <a:bodyPr>
            <a:noAutofit/>
          </a:bodyPr>
          <a:lstStyle>
            <a:lvl1pPr>
              <a:buNone/>
              <a:defRPr sz="1800" b="0" spc="0" baseline="0">
                <a:solidFill>
                  <a:schemeClr val="bg1"/>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p:cNvSpPr>
            <a:spLocks noGrp="1"/>
          </p:cNvSpPr>
          <p:nvPr>
            <p:ph type="body" sz="quarter" idx="16"/>
          </p:nvPr>
        </p:nvSpPr>
        <p:spPr>
          <a:xfrm>
            <a:off x="952500" y="4646997"/>
            <a:ext cx="4838700" cy="315915"/>
          </a:xfrm>
        </p:spPr>
        <p:txBody>
          <a:bodyPr>
            <a:noAutofit/>
          </a:bodyPr>
          <a:lstStyle>
            <a:lvl1pPr>
              <a:buNone/>
              <a:defRPr sz="1800" b="0" spc="0" baseline="0">
                <a:solidFill>
                  <a:schemeClr val="bg1"/>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p:cNvSpPr>
            <a:spLocks noGrp="1"/>
          </p:cNvSpPr>
          <p:nvPr>
            <p:ph type="body" sz="quarter" idx="18"/>
          </p:nvPr>
        </p:nvSpPr>
        <p:spPr>
          <a:xfrm>
            <a:off x="6399647" y="2286000"/>
            <a:ext cx="4838700" cy="315915"/>
          </a:xfrm>
        </p:spPr>
        <p:txBody>
          <a:bodyPr>
            <a:noAutofit/>
          </a:bodyPr>
          <a:lstStyle>
            <a:lvl1pPr>
              <a:buNone/>
              <a:defRPr sz="1800" b="0" spc="0" baseline="0">
                <a:solidFill>
                  <a:schemeClr val="bg1"/>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p:cNvSpPr>
            <a:spLocks noGrp="1"/>
          </p:cNvSpPr>
          <p:nvPr>
            <p:ph type="body" sz="quarter" idx="20"/>
          </p:nvPr>
        </p:nvSpPr>
        <p:spPr>
          <a:xfrm>
            <a:off x="6399647" y="3470942"/>
            <a:ext cx="4838700" cy="315915"/>
          </a:xfrm>
        </p:spPr>
        <p:txBody>
          <a:bodyPr>
            <a:noAutofit/>
          </a:bodyPr>
          <a:lstStyle>
            <a:lvl1pPr>
              <a:buNone/>
              <a:defRPr sz="1800" b="0" spc="0" baseline="0">
                <a:solidFill>
                  <a:schemeClr val="bg1"/>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5436" y="6299793"/>
            <a:ext cx="418391" cy="415945"/>
          </a:xfrm>
          <a:prstGeom prst="rect">
            <a:avLst/>
          </a:prstGeom>
        </p:spPr>
      </p:pic>
      <p:sp>
        <p:nvSpPr>
          <p:cNvPr id="6" name="Footer Placeholder 4"/>
          <p:cNvSpPr>
            <a:spLocks noGrp="1"/>
          </p:cNvSpPr>
          <p:nvPr>
            <p:ph type="ftr" sz="quarter" idx="3"/>
          </p:nvPr>
        </p:nvSpPr>
        <p:spPr>
          <a:xfrm>
            <a:off x="10693667" y="6362299"/>
            <a:ext cx="1317821" cy="334189"/>
          </a:xfrm>
          <a:prstGeom prst="rect">
            <a:avLst/>
          </a:prstGeom>
        </p:spPr>
        <p:txBody>
          <a:bodyPr vert="horz" lIns="0" tIns="0" rIns="0" bIns="0" rtlCol="0" anchor="t" anchorCtr="0"/>
          <a:lstStyle>
            <a:lvl1pPr algn="l">
              <a:defRPr sz="1200" b="0" i="0">
                <a:solidFill>
                  <a:schemeClr val="bg1"/>
                </a:solidFill>
                <a:latin typeface="+mj-lt"/>
              </a:defRPr>
            </a:lvl1pPr>
          </a:lstStyle>
          <a:p>
            <a:r>
              <a:rPr lang="en-US" sz="1400"/>
              <a:t>DOCTORATES WITH PURPOSE</a:t>
            </a:r>
            <a:endParaRPr lang="en-US" sz="1400"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tx1"/>
        </a:solidFill>
        <a:effectLst/>
      </p:bgPr>
    </p:bg>
    <p:spTree>
      <p:nvGrpSpPr>
        <p:cNvPr id="1" name=""/>
        <p:cNvGrpSpPr/>
        <p:nvPr/>
      </p:nvGrpSpPr>
      <p:grpSpPr>
        <a:xfrm>
          <a:off x="0" y="0"/>
          <a:ext cx="0" cy="0"/>
          <a:chOff x="0" y="0"/>
          <a:chExt cx="0" cy="0"/>
        </a:xfrm>
      </p:grpSpPr>
      <p:sp>
        <p:nvSpPr>
          <p:cNvPr id="16" name="Text Placeholder 29"/>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p:cNvCxnSpPr/>
          <p:nvPr userDrawn="1"/>
        </p:nvCxnSpPr>
        <p:spPr>
          <a:xfrm>
            <a:off x="6896100" y="3233703"/>
            <a:ext cx="4914900" cy="0"/>
          </a:xfrm>
          <a:prstGeom prst="line">
            <a:avLst/>
          </a:prstGeom>
          <a:ln w="101600">
            <a:solidFill>
              <a:srgbClr val="7757A4"/>
            </a:solidFill>
          </a:ln>
        </p:spPr>
        <p:style>
          <a:lnRef idx="1">
            <a:schemeClr val="dk1"/>
          </a:lnRef>
          <a:fillRef idx="0">
            <a:schemeClr val="dk1"/>
          </a:fillRef>
          <a:effectRef idx="0">
            <a:schemeClr val="dk1"/>
          </a:effectRef>
          <a:fontRef idx="minor">
            <a:schemeClr val="tx1"/>
          </a:fontRef>
        </p:style>
      </p:cxnSp>
      <p:sp>
        <p:nvSpPr>
          <p:cNvPr id="11" name="Picture Placeholder 2"/>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p:cNvGrpSpPr/>
          <p:nvPr userDrawn="1"/>
        </p:nvGrpSpPr>
        <p:grpSpPr bwMode="auto">
          <a:xfrm rot="10800000">
            <a:off x="8870040" y="0"/>
            <a:ext cx="3325208" cy="3325208"/>
            <a:chOff x="0" y="12289"/>
            <a:chExt cx="3550" cy="3551"/>
          </a:xfrm>
        </p:grpSpPr>
        <p:sp>
          <p:nvSpPr>
            <p:cNvPr id="31" name="Freeform 30"/>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7757A4"/>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32" name="Freeform 31"/>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33" name="Freeform 32"/>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49236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gr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5436" y="6299793"/>
            <a:ext cx="418391" cy="415945"/>
          </a:xfrm>
          <a:prstGeom prst="rect">
            <a:avLst/>
          </a:prstGeom>
        </p:spPr>
      </p:pic>
      <p:sp>
        <p:nvSpPr>
          <p:cNvPr id="4" name="Footer Placeholder 4"/>
          <p:cNvSpPr>
            <a:spLocks noGrp="1"/>
          </p:cNvSpPr>
          <p:nvPr>
            <p:ph type="ftr" sz="quarter" idx="3"/>
          </p:nvPr>
        </p:nvSpPr>
        <p:spPr>
          <a:xfrm>
            <a:off x="10693667" y="6362299"/>
            <a:ext cx="1317821" cy="334189"/>
          </a:xfrm>
          <a:prstGeom prst="rect">
            <a:avLst/>
          </a:prstGeom>
        </p:spPr>
        <p:txBody>
          <a:bodyPr vert="horz" lIns="0" tIns="0" rIns="0" bIns="0" rtlCol="0" anchor="t" anchorCtr="0"/>
          <a:lstStyle>
            <a:lvl1pPr algn="l">
              <a:defRPr sz="1200" b="0" i="0">
                <a:solidFill>
                  <a:schemeClr val="bg1"/>
                </a:solidFill>
                <a:latin typeface="+mj-lt"/>
              </a:defRPr>
            </a:lvl1pPr>
          </a:lstStyle>
          <a:p>
            <a:r>
              <a:rPr lang="en-US" sz="1400"/>
              <a:t>DOCTORATES WITH PURPOSE</a:t>
            </a:r>
            <a:endParaRPr lang="en-US" sz="140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6" descr="GCU-CODS-Stack-267.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1600" y="6400801"/>
            <a:ext cx="13208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660066"/>
              </a:buClr>
              <a:buFont typeface="Arial" panose="020B0604020202020204"/>
              <a:buChar char="•"/>
              <a:defRPr/>
            </a:lvl1pPr>
            <a:lvl2pPr marL="685800" indent="-336550">
              <a:buClr>
                <a:srgbClr val="660066"/>
              </a:buClr>
              <a:buFont typeface="Arial" panose="020B0604020202020204"/>
              <a:buChar char="•"/>
              <a:defRPr/>
            </a:lvl2pPr>
            <a:lvl3pPr marL="1035050" indent="-349250">
              <a:buClr>
                <a:srgbClr val="660066"/>
              </a:buClr>
              <a:buFont typeface="Arial" panose="020B0604020202020204"/>
              <a:buChar char="•"/>
              <a:defRPr/>
            </a:lvl3pPr>
            <a:lvl4pPr marL="1371600" indent="-336550">
              <a:buClr>
                <a:srgbClr val="660066"/>
              </a:buClr>
              <a:buFont typeface="Arial" panose="020B0604020202020204"/>
              <a:buChar char="•"/>
              <a:defRPr/>
            </a:lvl4pPr>
            <a:lvl5pPr marL="1720850" indent="-349250">
              <a:buClr>
                <a:srgbClr val="660066"/>
              </a:buClr>
              <a:buFont typeface="Arial" panose="020B0604020202020204"/>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0"/>
          </p:nvPr>
        </p:nvSpPr>
        <p:spPr/>
        <p:txBody>
          <a:bodyPr/>
          <a:lstStyle>
            <a:lvl1pPr eaLnBrk="0" hangingPunct="0">
              <a:defRPr>
                <a:latin typeface="Arial" panose="020B0604020202020204" pitchFamily="34" charset="0"/>
              </a:defRPr>
            </a:lvl1pPr>
          </a:lstStyle>
          <a:p>
            <a:fld id="{7F790AB3-574B-B240-A98C-18BD3363107E}" type="datetimeFigureOut">
              <a:rPr lang="en-US" smtClean="0"/>
              <a:t>10/26/2025</a:t>
            </a:fld>
            <a:endParaRPr lang="en-US" dirty="0"/>
          </a:p>
        </p:txBody>
      </p:sp>
      <p:sp>
        <p:nvSpPr>
          <p:cNvPr id="6"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defRPr>
            </a:lvl1pPr>
          </a:lstStyle>
          <a:p>
            <a:endParaRPr lang="en-US" dirty="0"/>
          </a:p>
        </p:txBody>
      </p:sp>
      <p:sp>
        <p:nvSpPr>
          <p:cNvPr id="7"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fld id="{0F7A8153-C044-9442-82FA-DB93069DAD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1"/>
        </a:solidFill>
        <a:effectLst/>
      </p:bgPr>
    </p:bg>
    <p:spTree>
      <p:nvGrpSpPr>
        <p:cNvPr id="1" name=""/>
        <p:cNvGrpSpPr/>
        <p:nvPr/>
      </p:nvGrpSpPr>
      <p:grpSpPr>
        <a:xfrm>
          <a:off x="0" y="0"/>
          <a:ext cx="0" cy="0"/>
          <a:chOff x="0" y="0"/>
          <a:chExt cx="0" cy="0"/>
        </a:xfrm>
      </p:grpSpPr>
      <p:grpSp>
        <p:nvGrpSpPr>
          <p:cNvPr id="22" name="Group 21"/>
          <p:cNvGrpSpPr/>
          <p:nvPr userDrawn="1"/>
        </p:nvGrpSpPr>
        <p:grpSpPr bwMode="auto">
          <a:xfrm rot="10800000">
            <a:off x="9509760" y="-3"/>
            <a:ext cx="2682238" cy="2682238"/>
            <a:chOff x="0" y="12289"/>
            <a:chExt cx="3550" cy="3551"/>
          </a:xfrm>
          <a:solidFill>
            <a:schemeClr val="tx1"/>
          </a:solidFill>
        </p:grpSpPr>
        <p:sp>
          <p:nvSpPr>
            <p:cNvPr id="23" name="Freeform 22"/>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24" name="Freeform 23"/>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25" name="Freeform 24"/>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gr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5436" y="6299793"/>
            <a:ext cx="418391" cy="415945"/>
          </a:xfrm>
          <a:prstGeom prst="rect">
            <a:avLst/>
          </a:prstGeom>
        </p:spPr>
      </p:pic>
      <p:sp>
        <p:nvSpPr>
          <p:cNvPr id="4" name="Footer Placeholder 4"/>
          <p:cNvSpPr>
            <a:spLocks noGrp="1"/>
          </p:cNvSpPr>
          <p:nvPr>
            <p:ph type="ftr" sz="quarter" idx="3"/>
          </p:nvPr>
        </p:nvSpPr>
        <p:spPr>
          <a:xfrm>
            <a:off x="10693667" y="6362299"/>
            <a:ext cx="1317821" cy="334189"/>
          </a:xfrm>
          <a:prstGeom prst="rect">
            <a:avLst/>
          </a:prstGeom>
        </p:spPr>
        <p:txBody>
          <a:bodyPr vert="horz" lIns="0" tIns="0" rIns="0" bIns="0" rtlCol="0" anchor="t" anchorCtr="0"/>
          <a:lstStyle>
            <a:lvl1pPr algn="l">
              <a:defRPr sz="1200" b="0" i="0">
                <a:solidFill>
                  <a:schemeClr val="bg1"/>
                </a:solidFill>
                <a:latin typeface="+mj-lt"/>
              </a:defRPr>
            </a:lvl1pPr>
          </a:lstStyle>
          <a:p>
            <a:r>
              <a:rPr lang="en-US" sz="1400"/>
              <a:t>DOCTORATES WITH PURPOSE</a:t>
            </a:r>
            <a:endParaRPr lang="en-US" sz="14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ption 1">
    <p:spTree>
      <p:nvGrpSpPr>
        <p:cNvPr id="1" name=""/>
        <p:cNvGrpSpPr/>
        <p:nvPr/>
      </p:nvGrpSpPr>
      <p:grpSpPr>
        <a:xfrm>
          <a:off x="0" y="0"/>
          <a:ext cx="0" cy="0"/>
          <a:chOff x="0" y="0"/>
          <a:chExt cx="0" cy="0"/>
        </a:xfrm>
      </p:grpSpPr>
      <p:sp>
        <p:nvSpPr>
          <p:cNvPr id="12" name="Title 1"/>
          <p:cNvSpPr>
            <a:spLocks noGrp="1"/>
          </p:cNvSpPr>
          <p:nvPr>
            <p:ph type="title"/>
          </p:nvPr>
        </p:nvSpPr>
        <p:spPr>
          <a:xfrm>
            <a:off x="964023" y="879063"/>
            <a:ext cx="6436902"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p:cNvCxnSpPr/>
          <p:nvPr userDrawn="1"/>
        </p:nvCxnSpPr>
        <p:spPr>
          <a:xfrm>
            <a:off x="952500" y="1943100"/>
            <a:ext cx="2737756" cy="0"/>
          </a:xfrm>
          <a:prstGeom prst="line">
            <a:avLst/>
          </a:prstGeom>
          <a:ln w="101600">
            <a:solidFill>
              <a:srgbClr val="7757A4"/>
            </a:solidFill>
          </a:ln>
        </p:spPr>
        <p:style>
          <a:lnRef idx="1">
            <a:schemeClr val="dk1"/>
          </a:lnRef>
          <a:fillRef idx="0">
            <a:schemeClr val="dk1"/>
          </a:fillRef>
          <a:effectRef idx="0">
            <a:schemeClr val="dk1"/>
          </a:effectRef>
          <a:fontRef idx="minor">
            <a:schemeClr val="tx1"/>
          </a:fontRef>
        </p:style>
      </p:cxnSp>
      <p:sp>
        <p:nvSpPr>
          <p:cNvPr id="14" name="Text Placeholder 29"/>
          <p:cNvSpPr>
            <a:spLocks noGrp="1"/>
          </p:cNvSpPr>
          <p:nvPr>
            <p:ph type="body" sz="quarter" idx="13"/>
          </p:nvPr>
        </p:nvSpPr>
        <p:spPr>
          <a:xfrm>
            <a:off x="966026" y="274841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p:cNvSpPr>
            <a:spLocks noGrp="1"/>
          </p:cNvSpPr>
          <p:nvPr>
            <p:ph type="body" sz="quarter" idx="14"/>
          </p:nvPr>
        </p:nvSpPr>
        <p:spPr>
          <a:xfrm>
            <a:off x="966026" y="2139923"/>
            <a:ext cx="2133600" cy="205837"/>
          </a:xfrm>
        </p:spPr>
        <p:txBody>
          <a:bodyPr lIns="0" tIns="0" rIns="0" bIns="0">
            <a:noAutofit/>
          </a:bodyPr>
          <a:lstStyle>
            <a:lvl1pPr marL="0" indent="0">
              <a:lnSpc>
                <a:spcPct val="100000"/>
              </a:lnSpc>
              <a:spcBef>
                <a:spcPts val="400"/>
              </a:spcBef>
              <a:buNone/>
              <a:defRPr sz="1800" b="0" i="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p:cNvCxnSpPr/>
          <p:nvPr userDrawn="1"/>
        </p:nvCxnSpPr>
        <p:spPr>
          <a:xfrm>
            <a:off x="4419600" y="1943100"/>
            <a:ext cx="2743200" cy="0"/>
          </a:xfrm>
          <a:prstGeom prst="line">
            <a:avLst/>
          </a:prstGeom>
          <a:ln w="101600">
            <a:solidFill>
              <a:srgbClr val="7757A4"/>
            </a:solidFill>
          </a:ln>
        </p:spPr>
        <p:style>
          <a:lnRef idx="1">
            <a:schemeClr val="dk1"/>
          </a:lnRef>
          <a:fillRef idx="0">
            <a:schemeClr val="dk1"/>
          </a:fillRef>
          <a:effectRef idx="0">
            <a:schemeClr val="dk1"/>
          </a:effectRef>
          <a:fontRef idx="minor">
            <a:schemeClr val="tx1"/>
          </a:fontRef>
        </p:style>
      </p:cxnSp>
      <p:sp>
        <p:nvSpPr>
          <p:cNvPr id="17" name="Text Placeholder 29"/>
          <p:cNvSpPr>
            <a:spLocks noGrp="1"/>
          </p:cNvSpPr>
          <p:nvPr>
            <p:ph type="body" sz="quarter" idx="15"/>
          </p:nvPr>
        </p:nvSpPr>
        <p:spPr>
          <a:xfrm>
            <a:off x="4419600" y="273785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p:cNvSpPr>
            <a:spLocks noGrp="1"/>
          </p:cNvSpPr>
          <p:nvPr>
            <p:ph type="body" sz="quarter" idx="16"/>
          </p:nvPr>
        </p:nvSpPr>
        <p:spPr>
          <a:xfrm>
            <a:off x="4419600" y="2129360"/>
            <a:ext cx="2128157" cy="205837"/>
          </a:xfrm>
        </p:spPr>
        <p:txBody>
          <a:bodyPr lIns="0" tIns="0" rIns="0" bIns="0">
            <a:noAutofit/>
          </a:bodyPr>
          <a:lstStyle>
            <a:lvl1pPr marL="0" indent="0">
              <a:lnSpc>
                <a:spcPct val="100000"/>
              </a:lnSpc>
              <a:spcBef>
                <a:spcPts val="400"/>
              </a:spcBef>
              <a:buNone/>
              <a:defRPr sz="1800" b="0" i="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33" name="Straight Connector 32"/>
          <p:cNvCxnSpPr/>
          <p:nvPr userDrawn="1"/>
        </p:nvCxnSpPr>
        <p:spPr>
          <a:xfrm>
            <a:off x="952500" y="4429125"/>
            <a:ext cx="2737756" cy="0"/>
          </a:xfrm>
          <a:prstGeom prst="line">
            <a:avLst/>
          </a:prstGeom>
          <a:ln w="101600">
            <a:solidFill>
              <a:srgbClr val="7757A4"/>
            </a:solidFill>
          </a:ln>
        </p:spPr>
        <p:style>
          <a:lnRef idx="1">
            <a:schemeClr val="dk1"/>
          </a:lnRef>
          <a:fillRef idx="0">
            <a:schemeClr val="dk1"/>
          </a:fillRef>
          <a:effectRef idx="0">
            <a:schemeClr val="dk1"/>
          </a:effectRef>
          <a:fontRef idx="minor">
            <a:schemeClr val="tx1"/>
          </a:fontRef>
        </p:style>
      </p:cxnSp>
      <p:sp>
        <p:nvSpPr>
          <p:cNvPr id="34" name="Text Placeholder 29"/>
          <p:cNvSpPr>
            <a:spLocks noGrp="1"/>
          </p:cNvSpPr>
          <p:nvPr>
            <p:ph type="body" sz="quarter" idx="17"/>
          </p:nvPr>
        </p:nvSpPr>
        <p:spPr>
          <a:xfrm>
            <a:off x="966026" y="5234444"/>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35" name="Text Placeholder 29"/>
          <p:cNvSpPr>
            <a:spLocks noGrp="1"/>
          </p:cNvSpPr>
          <p:nvPr>
            <p:ph type="body" sz="quarter" idx="18"/>
          </p:nvPr>
        </p:nvSpPr>
        <p:spPr>
          <a:xfrm>
            <a:off x="966026" y="4625948"/>
            <a:ext cx="2133600" cy="205837"/>
          </a:xfrm>
        </p:spPr>
        <p:txBody>
          <a:bodyPr lIns="0" tIns="0" rIns="0" bIns="0">
            <a:noAutofit/>
          </a:bodyPr>
          <a:lstStyle>
            <a:lvl1pPr marL="0" indent="0">
              <a:lnSpc>
                <a:spcPct val="100000"/>
              </a:lnSpc>
              <a:spcBef>
                <a:spcPts val="400"/>
              </a:spcBef>
              <a:buNone/>
              <a:defRPr sz="1800" b="0" i="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36" name="Straight Connector 35"/>
          <p:cNvCxnSpPr/>
          <p:nvPr userDrawn="1"/>
        </p:nvCxnSpPr>
        <p:spPr>
          <a:xfrm>
            <a:off x="4419600" y="4429125"/>
            <a:ext cx="2743200" cy="0"/>
          </a:xfrm>
          <a:prstGeom prst="line">
            <a:avLst/>
          </a:prstGeom>
          <a:ln w="101600">
            <a:solidFill>
              <a:srgbClr val="7757A4"/>
            </a:solidFill>
          </a:ln>
        </p:spPr>
        <p:style>
          <a:lnRef idx="1">
            <a:schemeClr val="dk1"/>
          </a:lnRef>
          <a:fillRef idx="0">
            <a:schemeClr val="dk1"/>
          </a:fillRef>
          <a:effectRef idx="0">
            <a:schemeClr val="dk1"/>
          </a:effectRef>
          <a:fontRef idx="minor">
            <a:schemeClr val="tx1"/>
          </a:fontRef>
        </p:style>
      </p:cxnSp>
      <p:sp>
        <p:nvSpPr>
          <p:cNvPr id="37" name="Text Placeholder 29"/>
          <p:cNvSpPr>
            <a:spLocks noGrp="1"/>
          </p:cNvSpPr>
          <p:nvPr>
            <p:ph type="body" sz="quarter" idx="19"/>
          </p:nvPr>
        </p:nvSpPr>
        <p:spPr>
          <a:xfrm>
            <a:off x="4419600" y="5223881"/>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38" name="Text Placeholder 29"/>
          <p:cNvSpPr>
            <a:spLocks noGrp="1"/>
          </p:cNvSpPr>
          <p:nvPr>
            <p:ph type="body" sz="quarter" idx="20"/>
          </p:nvPr>
        </p:nvSpPr>
        <p:spPr>
          <a:xfrm>
            <a:off x="4419600" y="4615385"/>
            <a:ext cx="2128157" cy="205837"/>
          </a:xfrm>
        </p:spPr>
        <p:txBody>
          <a:bodyPr lIns="0" tIns="0" rIns="0" bIns="0">
            <a:noAutofit/>
          </a:bodyPr>
          <a:lstStyle>
            <a:lvl1pPr marL="0" indent="0">
              <a:lnSpc>
                <a:spcPct val="100000"/>
              </a:lnSpc>
              <a:spcBef>
                <a:spcPts val="400"/>
              </a:spcBef>
              <a:buNone/>
              <a:defRPr sz="1800" b="0" i="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39" name="Straight Connector 38"/>
          <p:cNvCxnSpPr/>
          <p:nvPr userDrawn="1"/>
        </p:nvCxnSpPr>
        <p:spPr>
          <a:xfrm>
            <a:off x="7943850" y="4417436"/>
            <a:ext cx="2743200" cy="0"/>
          </a:xfrm>
          <a:prstGeom prst="line">
            <a:avLst/>
          </a:prstGeom>
          <a:ln w="101600">
            <a:solidFill>
              <a:srgbClr val="7757A4"/>
            </a:solidFill>
          </a:ln>
        </p:spPr>
        <p:style>
          <a:lnRef idx="1">
            <a:schemeClr val="dk1"/>
          </a:lnRef>
          <a:fillRef idx="0">
            <a:schemeClr val="dk1"/>
          </a:fillRef>
          <a:effectRef idx="0">
            <a:schemeClr val="dk1"/>
          </a:effectRef>
          <a:fontRef idx="minor">
            <a:schemeClr val="tx1"/>
          </a:fontRef>
        </p:style>
      </p:cxnSp>
      <p:sp>
        <p:nvSpPr>
          <p:cNvPr id="40" name="Text Placeholder 29"/>
          <p:cNvSpPr>
            <a:spLocks noGrp="1"/>
          </p:cNvSpPr>
          <p:nvPr>
            <p:ph type="body" sz="quarter" idx="21"/>
          </p:nvPr>
        </p:nvSpPr>
        <p:spPr>
          <a:xfrm>
            <a:off x="7943850" y="5212192"/>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1" name="Text Placeholder 29"/>
          <p:cNvSpPr>
            <a:spLocks noGrp="1"/>
          </p:cNvSpPr>
          <p:nvPr>
            <p:ph type="body" sz="quarter" idx="22"/>
          </p:nvPr>
        </p:nvSpPr>
        <p:spPr>
          <a:xfrm>
            <a:off x="7943850" y="4603696"/>
            <a:ext cx="2128157" cy="205837"/>
          </a:xfrm>
        </p:spPr>
        <p:txBody>
          <a:bodyPr lIns="0" tIns="0" rIns="0" bIns="0">
            <a:noAutofit/>
          </a:bodyPr>
          <a:lstStyle>
            <a:lvl1pPr marL="0" indent="0">
              <a:lnSpc>
                <a:spcPct val="100000"/>
              </a:lnSpc>
              <a:spcBef>
                <a:spcPts val="400"/>
              </a:spcBef>
              <a:buNone/>
              <a:defRPr sz="1800" b="0" i="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pic>
        <p:nvPicPr>
          <p:cNvPr id="45" name="Picture 44"/>
          <p:cNvPicPr>
            <a:picLocks noChangeAspect="1"/>
          </p:cNvPicPr>
          <p:nvPr userDrawn="1"/>
        </p:nvPicPr>
        <p:blipFill rotWithShape="1">
          <a:blip r:embed="rId2">
            <a:extLst>
              <a:ext uri="{28A0092B-C50C-407E-A947-70E740481C1C}">
                <a14:useLocalDpi xmlns:a14="http://schemas.microsoft.com/office/drawing/2010/main" val="0"/>
              </a:ext>
            </a:extLst>
          </a:blip>
          <a:srcRect/>
          <a:stretch>
            <a:fillRect/>
          </a:stretch>
        </p:blipFill>
        <p:spPr>
          <a:xfrm>
            <a:off x="8228291" y="0"/>
            <a:ext cx="3963709" cy="350211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a_editable">
    <p:spTree>
      <p:nvGrpSpPr>
        <p:cNvPr id="1" name=""/>
        <p:cNvGrpSpPr/>
        <p:nvPr/>
      </p:nvGrpSpPr>
      <p:grpSpPr>
        <a:xfrm>
          <a:off x="0" y="0"/>
          <a:ext cx="0" cy="0"/>
          <a:chOff x="0" y="0"/>
          <a:chExt cx="0" cy="0"/>
        </a:xfrm>
      </p:grpSpPr>
      <p:sp>
        <p:nvSpPr>
          <p:cNvPr id="12" name="Title 1"/>
          <p:cNvSpPr>
            <a:spLocks noGrp="1"/>
          </p:cNvSpPr>
          <p:nvPr>
            <p:ph type="title"/>
          </p:nvPr>
        </p:nvSpPr>
        <p:spPr>
          <a:xfrm>
            <a:off x="964023" y="879063"/>
            <a:ext cx="79259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5436" y="6299793"/>
            <a:ext cx="418391" cy="415945"/>
          </a:xfrm>
          <a:prstGeom prst="rect">
            <a:avLst/>
          </a:prstGeom>
        </p:spPr>
      </p:pic>
      <p:sp>
        <p:nvSpPr>
          <p:cNvPr id="4" name="Footer Placeholder 4"/>
          <p:cNvSpPr>
            <a:spLocks noGrp="1"/>
          </p:cNvSpPr>
          <p:nvPr>
            <p:ph type="ftr" sz="quarter" idx="3"/>
          </p:nvPr>
        </p:nvSpPr>
        <p:spPr>
          <a:xfrm>
            <a:off x="10693667" y="6362299"/>
            <a:ext cx="1317821" cy="334189"/>
          </a:xfrm>
          <a:prstGeom prst="rect">
            <a:avLst/>
          </a:prstGeom>
        </p:spPr>
        <p:txBody>
          <a:bodyPr vert="horz" lIns="0" tIns="0" rIns="0" bIns="0" rtlCol="0" anchor="t" anchorCtr="0"/>
          <a:lstStyle>
            <a:lvl1pPr algn="l">
              <a:defRPr sz="1200" b="0" i="0">
                <a:solidFill>
                  <a:schemeClr val="bg1"/>
                </a:solidFill>
                <a:latin typeface="+mj-lt"/>
              </a:defRPr>
            </a:lvl1pPr>
          </a:lstStyle>
          <a:p>
            <a:r>
              <a:rPr lang="en-US" sz="1400"/>
              <a:t>DOCTORATES WITH PURPOSE</a:t>
            </a:r>
            <a:endParaRPr lang="en-US" sz="1400" dirty="0"/>
          </a:p>
        </p:txBody>
      </p:sp>
      <p:sp>
        <p:nvSpPr>
          <p:cNvPr id="2" name="Text Placeholder 3"/>
          <p:cNvSpPr>
            <a:spLocks noGrp="1"/>
          </p:cNvSpPr>
          <p:nvPr>
            <p:ph type="body" sz="quarter" idx="10"/>
          </p:nvPr>
        </p:nvSpPr>
        <p:spPr>
          <a:xfrm>
            <a:off x="963613" y="1757363"/>
            <a:ext cx="10693400" cy="4462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custom photo">
    <p:spTree>
      <p:nvGrpSpPr>
        <p:cNvPr id="1" name=""/>
        <p:cNvGrpSpPr/>
        <p:nvPr/>
      </p:nvGrpSpPr>
      <p:grpSpPr>
        <a:xfrm>
          <a:off x="0" y="0"/>
          <a:ext cx="0" cy="0"/>
          <a:chOff x="0" y="0"/>
          <a:chExt cx="0" cy="0"/>
        </a:xfrm>
      </p:grpSpPr>
      <p:sp>
        <p:nvSpPr>
          <p:cNvPr id="14" name="Picture Placeholder 2"/>
          <p:cNvSpPr>
            <a:spLocks noGrp="1"/>
          </p:cNvSpPr>
          <p:nvPr>
            <p:ph type="pic" sz="quarter" idx="13"/>
          </p:nvPr>
        </p:nvSpPr>
        <p:spPr>
          <a:xfrm>
            <a:off x="6096000" y="1645920"/>
            <a:ext cx="5425440" cy="4003040"/>
          </a:xfrm>
        </p:spPr>
        <p:txBody>
          <a:bodyPr/>
          <a:lstStyle/>
          <a:p>
            <a:r>
              <a:rPr lang="en-US"/>
              <a:t>Click icon to add picture</a:t>
            </a:r>
            <a:endParaRPr lang="en-US" dirty="0"/>
          </a:p>
        </p:txBody>
      </p:sp>
      <p:sp>
        <p:nvSpPr>
          <p:cNvPr id="9" name="Title 1"/>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p:cNvCxnSpPr/>
          <p:nvPr userDrawn="1"/>
        </p:nvCxnSpPr>
        <p:spPr>
          <a:xfrm>
            <a:off x="952500" y="1939108"/>
            <a:ext cx="4572000" cy="0"/>
          </a:xfrm>
          <a:prstGeom prst="line">
            <a:avLst/>
          </a:prstGeom>
          <a:ln w="101600">
            <a:solidFill>
              <a:srgbClr val="7757A4"/>
            </a:solidFill>
          </a:ln>
        </p:spPr>
        <p:style>
          <a:lnRef idx="1">
            <a:schemeClr val="dk1"/>
          </a:lnRef>
          <a:fillRef idx="0">
            <a:schemeClr val="dk1"/>
          </a:fillRef>
          <a:effectRef idx="0">
            <a:schemeClr val="dk1"/>
          </a:effectRef>
          <a:fontRef idx="minor">
            <a:schemeClr val="tx1"/>
          </a:fontRef>
        </p:style>
      </p:cxnSp>
      <p:sp>
        <p:nvSpPr>
          <p:cNvPr id="18" name="Text Placeholder 29"/>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grpSp>
        <p:nvGrpSpPr>
          <p:cNvPr id="2" name="Group 1"/>
          <p:cNvGrpSpPr/>
          <p:nvPr userDrawn="1"/>
        </p:nvGrpSpPr>
        <p:grpSpPr bwMode="auto">
          <a:xfrm rot="5400000" flipV="1">
            <a:off x="9232774" y="3534"/>
            <a:ext cx="2959226" cy="2959226"/>
            <a:chOff x="0" y="12289"/>
            <a:chExt cx="3550" cy="3551"/>
          </a:xfrm>
        </p:grpSpPr>
        <p:sp>
          <p:nvSpPr>
            <p:cNvPr id="3" name="Freeform 14"/>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49236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4" name="Freeform 15"/>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5" name="Freeform 18"/>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7757A4"/>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gr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5436" y="6299793"/>
            <a:ext cx="418391" cy="415945"/>
          </a:xfrm>
          <a:prstGeom prst="rect">
            <a:avLst/>
          </a:prstGeom>
        </p:spPr>
      </p:pic>
      <p:sp>
        <p:nvSpPr>
          <p:cNvPr id="11" name="Footer Placeholder 4"/>
          <p:cNvSpPr>
            <a:spLocks noGrp="1"/>
          </p:cNvSpPr>
          <p:nvPr>
            <p:ph type="ftr" sz="quarter" idx="3"/>
          </p:nvPr>
        </p:nvSpPr>
        <p:spPr>
          <a:xfrm>
            <a:off x="10693667" y="6362299"/>
            <a:ext cx="1317821" cy="334189"/>
          </a:xfrm>
          <a:prstGeom prst="rect">
            <a:avLst/>
          </a:prstGeom>
        </p:spPr>
        <p:txBody>
          <a:bodyPr vert="horz" lIns="0" tIns="0" rIns="0" bIns="0" rtlCol="0" anchor="t" anchorCtr="0"/>
          <a:lstStyle>
            <a:lvl1pPr algn="l">
              <a:defRPr sz="1200" b="0" i="0">
                <a:solidFill>
                  <a:schemeClr val="bg1"/>
                </a:solidFill>
                <a:latin typeface="+mj-lt"/>
              </a:defRPr>
            </a:lvl1pPr>
          </a:lstStyle>
          <a:p>
            <a:r>
              <a:rPr lang="en-US" sz="1400"/>
              <a:t>DOCTORATES WITH PURPOSE</a:t>
            </a:r>
            <a:endParaRPr lang="en-US" sz="14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p:cNvGrpSpPr/>
          <p:nvPr userDrawn="1"/>
        </p:nvGrpSpPr>
        <p:grpSpPr bwMode="auto">
          <a:xfrm rot="10800000">
            <a:off x="9509760" y="-3"/>
            <a:ext cx="2682238" cy="2682238"/>
            <a:chOff x="0" y="12289"/>
            <a:chExt cx="3550" cy="3551"/>
          </a:xfrm>
          <a:solidFill>
            <a:schemeClr val="tx1"/>
          </a:solidFill>
        </p:grpSpPr>
        <p:sp>
          <p:nvSpPr>
            <p:cNvPr id="23" name="Freeform 22"/>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24" name="Freeform 23"/>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25" name="Freeform 24"/>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only">
    <p:bg>
      <p:bgPr>
        <a:solidFill>
          <a:schemeClr val="tx1"/>
        </a:solid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Text Placeholder 3"/>
          <p:cNvSpPr>
            <a:spLocks noGrp="1"/>
          </p:cNvSpPr>
          <p:nvPr>
            <p:ph type="body" sz="quarter" idx="10"/>
          </p:nvPr>
        </p:nvSpPr>
        <p:spPr>
          <a:xfrm>
            <a:off x="963613" y="1757363"/>
            <a:ext cx="10693400" cy="4462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p:cNvGrpSpPr/>
          <p:nvPr userDrawn="1"/>
        </p:nvGrpSpPr>
        <p:grpSpPr bwMode="auto">
          <a:xfrm rot="5400000" flipV="1">
            <a:off x="9232774" y="3534"/>
            <a:ext cx="2959226" cy="2959226"/>
            <a:chOff x="0" y="12289"/>
            <a:chExt cx="3550" cy="3551"/>
          </a:xfrm>
        </p:grpSpPr>
        <p:sp>
          <p:nvSpPr>
            <p:cNvPr id="3" name="Freeform 14"/>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49236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5" name="Freeform 15"/>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6" name="Freeform 18"/>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7757A4"/>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gr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5436" y="6299793"/>
            <a:ext cx="418391" cy="415945"/>
          </a:xfrm>
          <a:prstGeom prst="rect">
            <a:avLst/>
          </a:prstGeom>
        </p:spPr>
      </p:pic>
      <p:sp>
        <p:nvSpPr>
          <p:cNvPr id="11" name="Footer Placeholder 4"/>
          <p:cNvSpPr>
            <a:spLocks noGrp="1"/>
          </p:cNvSpPr>
          <p:nvPr>
            <p:ph type="ftr" sz="quarter" idx="3"/>
          </p:nvPr>
        </p:nvSpPr>
        <p:spPr>
          <a:xfrm>
            <a:off x="10693667" y="6362299"/>
            <a:ext cx="1317821" cy="334189"/>
          </a:xfrm>
          <a:prstGeom prst="rect">
            <a:avLst/>
          </a:prstGeom>
        </p:spPr>
        <p:txBody>
          <a:bodyPr vert="horz" lIns="0" tIns="0" rIns="0" bIns="0" rtlCol="0" anchor="t" anchorCtr="0"/>
          <a:lstStyle>
            <a:lvl1pPr algn="l">
              <a:defRPr sz="1200" b="0" i="0">
                <a:solidFill>
                  <a:schemeClr val="bg1"/>
                </a:solidFill>
                <a:latin typeface="+mj-lt"/>
              </a:defRPr>
            </a:lvl1pPr>
          </a:lstStyle>
          <a:p>
            <a:r>
              <a:rPr lang="en-US" sz="1400"/>
              <a:t>DOCTORATES WITH PURPOSE</a:t>
            </a:r>
            <a:endParaRPr lang="en-US" sz="14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p:cNvSpPr>
            <a:spLocks noGrp="1"/>
          </p:cNvSpPr>
          <p:nvPr>
            <p:ph type="chart" sz="quarter" idx="10" hasCustomPrompt="1"/>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grpSp>
        <p:nvGrpSpPr>
          <p:cNvPr id="2" name="Group 1"/>
          <p:cNvGrpSpPr/>
          <p:nvPr userDrawn="1"/>
        </p:nvGrpSpPr>
        <p:grpSpPr bwMode="auto">
          <a:xfrm rot="5400000" flipV="1">
            <a:off x="9232774" y="3534"/>
            <a:ext cx="2959226" cy="2959226"/>
            <a:chOff x="0" y="12289"/>
            <a:chExt cx="3550" cy="3551"/>
          </a:xfrm>
        </p:grpSpPr>
        <p:sp>
          <p:nvSpPr>
            <p:cNvPr id="3" name="Freeform 14"/>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49236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4" name="Freeform 15"/>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5" name="Freeform 18"/>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7757A4"/>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gr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5436" y="6299793"/>
            <a:ext cx="418391" cy="415945"/>
          </a:xfrm>
          <a:prstGeom prst="rect">
            <a:avLst/>
          </a:prstGeom>
        </p:spPr>
      </p:pic>
      <p:sp>
        <p:nvSpPr>
          <p:cNvPr id="11" name="Footer Placeholder 4"/>
          <p:cNvSpPr>
            <a:spLocks noGrp="1"/>
          </p:cNvSpPr>
          <p:nvPr>
            <p:ph type="ftr" sz="quarter" idx="3"/>
          </p:nvPr>
        </p:nvSpPr>
        <p:spPr>
          <a:xfrm>
            <a:off x="10693667" y="6362299"/>
            <a:ext cx="1317821" cy="334189"/>
          </a:xfrm>
          <a:prstGeom prst="rect">
            <a:avLst/>
          </a:prstGeom>
        </p:spPr>
        <p:txBody>
          <a:bodyPr vert="horz" lIns="0" tIns="0" rIns="0" bIns="0" rtlCol="0" anchor="t" anchorCtr="0"/>
          <a:lstStyle>
            <a:lvl1pPr algn="l">
              <a:defRPr sz="1200" b="0" i="0">
                <a:solidFill>
                  <a:schemeClr val="bg1"/>
                </a:solidFill>
                <a:latin typeface="+mj-lt"/>
              </a:defRPr>
            </a:lvl1pPr>
          </a:lstStyle>
          <a:p>
            <a:r>
              <a:rPr lang="en-US" sz="1400"/>
              <a:t>DOCTORATES WITH PURPOSE</a:t>
            </a:r>
            <a:endParaRPr lang="en-US" sz="14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p:cNvSpPr>
            <a:spLocks noGrp="1"/>
          </p:cNvSpPr>
          <p:nvPr>
            <p:ph type="tbl" sz="quarter" idx="10" hasCustomPrompt="1"/>
          </p:nvPr>
        </p:nvSpPr>
        <p:spPr>
          <a:xfrm>
            <a:off x="952500" y="2219325"/>
            <a:ext cx="10287000" cy="2593109"/>
          </a:xfrm>
        </p:spPr>
        <p:txBody>
          <a:bodyPr/>
          <a:lstStyle/>
          <a:p>
            <a:r>
              <a:rPr lang="en-US"/>
              <a:t>Click icon to add table</a:t>
            </a:r>
            <a:endParaRPr lang="en-US" dirty="0"/>
          </a:p>
        </p:txBody>
      </p:sp>
      <p:grpSp>
        <p:nvGrpSpPr>
          <p:cNvPr id="2" name="Group 1"/>
          <p:cNvGrpSpPr/>
          <p:nvPr userDrawn="1"/>
        </p:nvGrpSpPr>
        <p:grpSpPr bwMode="auto">
          <a:xfrm rot="5400000" flipV="1">
            <a:off x="9232774" y="3534"/>
            <a:ext cx="2959226" cy="2959226"/>
            <a:chOff x="0" y="12289"/>
            <a:chExt cx="3550" cy="3551"/>
          </a:xfrm>
        </p:grpSpPr>
        <p:sp>
          <p:nvSpPr>
            <p:cNvPr id="3" name="Freeform 14"/>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rgbClr val="492366"/>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4" name="Freeform 15"/>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sp>
          <p:nvSpPr>
            <p:cNvPr id="5" name="Freeform 18"/>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rgbClr val="7757A4"/>
            </a:solidFill>
            <a:ln>
              <a:noFill/>
            </a:ln>
            <a:extLst>
              <a:ext uri="{91240B29-F687-4F45-9708-019B960494DF}">
                <a14:hiddenLine xmlns:a14="http://schemas.microsoft.com/office/drawing/2010/main" w="9525">
                  <a:solidFill>
                    <a:srgbClr val="000000"/>
                  </a:solidFill>
                  <a:round/>
                </a14:hiddenLine>
              </a:ext>
            </a:extLst>
          </p:spPr>
          <p:txBody>
            <a:bodyPr rot="0" vert="horz" wrap="square" lIns="91440" tIns="45720" rIns="91440" bIns="45720" anchor="t" anchorCtr="0" upright="1">
              <a:noAutofit/>
            </a:bodyPr>
            <a:lstStyle/>
            <a:p>
              <a:endParaRPr lang="en-US" dirty="0"/>
            </a:p>
          </p:txBody>
        </p:sp>
      </p:gr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5436" y="6299793"/>
            <a:ext cx="418391" cy="415945"/>
          </a:xfrm>
          <a:prstGeom prst="rect">
            <a:avLst/>
          </a:prstGeom>
        </p:spPr>
      </p:pic>
      <p:sp>
        <p:nvSpPr>
          <p:cNvPr id="11" name="Footer Placeholder 4"/>
          <p:cNvSpPr>
            <a:spLocks noGrp="1"/>
          </p:cNvSpPr>
          <p:nvPr>
            <p:ph type="ftr" sz="quarter" idx="3"/>
          </p:nvPr>
        </p:nvSpPr>
        <p:spPr>
          <a:xfrm>
            <a:off x="10693667" y="6362299"/>
            <a:ext cx="1317821" cy="334189"/>
          </a:xfrm>
          <a:prstGeom prst="rect">
            <a:avLst/>
          </a:prstGeom>
        </p:spPr>
        <p:txBody>
          <a:bodyPr vert="horz" lIns="0" tIns="0" rIns="0" bIns="0" rtlCol="0" anchor="t" anchorCtr="0"/>
          <a:lstStyle>
            <a:lvl1pPr algn="l">
              <a:defRPr sz="1200" b="0" i="0">
                <a:solidFill>
                  <a:schemeClr val="bg1"/>
                </a:solidFill>
                <a:latin typeface="+mj-lt"/>
              </a:defRPr>
            </a:lvl1pPr>
          </a:lstStyle>
          <a:p>
            <a:r>
              <a:rPr lang="en-US" sz="1400"/>
              <a:t>DOCTORATES WITH PURPOSE</a:t>
            </a:r>
            <a:endParaRPr lang="en-US" sz="14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dt="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16/j.socscimed.2019.112711" TargetMode="External"/><Relationship Id="rId7" Type="http://schemas.openxmlformats.org/officeDocument/2006/relationships/hyperlink" Target="https://doi.org/10.1177/10497323221095812"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doi.org/10.1016/j.childyouth.2022.106840" TargetMode="External"/><Relationship Id="rId5" Type="http://schemas.openxmlformats.org/officeDocument/2006/relationships/hyperlink" Target="https://doi.org/10.2105/AJPH.2020.305732" TargetMode="External"/><Relationship Id="rId4" Type="http://schemas.openxmlformats.org/officeDocument/2006/relationships/hyperlink" Target="https://doi.org/10.17533/udea.iee.v39n2e0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2784"/>
            <a:ext cx="12274826" cy="91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4023" y="385018"/>
            <a:ext cx="8999374" cy="1973159"/>
          </a:xfrm>
        </p:spPr>
        <p:txBody>
          <a:bodyPr anchor="b">
            <a:normAutofit/>
          </a:bodyPr>
          <a:lstStyle/>
          <a:p>
            <a:r>
              <a:rPr lang="en-US" dirty="0"/>
              <a:t>Data Source and Trustworthiness</a:t>
            </a:r>
            <a:br>
              <a:rPr lang="en-US" dirty="0"/>
            </a:br>
            <a:br>
              <a:rPr lang="en-US" dirty="0"/>
            </a:br>
            <a:endParaRPr lang="en-US" dirty="0"/>
          </a:p>
        </p:txBody>
      </p:sp>
      <p:sp>
        <p:nvSpPr>
          <p:cNvPr id="5" name="Footer Placeholder 4"/>
          <p:cNvSpPr>
            <a:spLocks noGrp="1"/>
          </p:cNvSpPr>
          <p:nvPr>
            <p:ph type="ftr" sz="quarter" idx="3"/>
          </p:nvPr>
        </p:nvSpPr>
        <p:spPr/>
        <p:txBody>
          <a:bodyPr/>
          <a:lstStyle/>
          <a:p>
            <a:r>
              <a:rPr lang="en-US" sz="1400"/>
              <a:t>DOCTORATES WITH PURPOSE</a:t>
            </a:r>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2560354149"/>
              </p:ext>
            </p:extLst>
          </p:nvPr>
        </p:nvGraphicFramePr>
        <p:xfrm>
          <a:off x="971550" y="1798821"/>
          <a:ext cx="9521565" cy="3248880"/>
        </p:xfrm>
        <a:graphic>
          <a:graphicData uri="http://schemas.openxmlformats.org/drawingml/2006/table">
            <a:tbl>
              <a:tblPr firstRow="1" bandRow="1">
                <a:tableStyleId>{5C22544A-7EE6-4342-B048-85BDC9FD1C3A}</a:tableStyleId>
              </a:tblPr>
              <a:tblGrid>
                <a:gridCol w="9521565">
                  <a:extLst>
                    <a:ext uri="{9D8B030D-6E8A-4147-A177-3AD203B41FA5}">
                      <a16:colId xmlns:a16="http://schemas.microsoft.com/office/drawing/2014/main" val="20000"/>
                    </a:ext>
                  </a:extLst>
                </a:gridCol>
              </a:tblGrid>
              <a:tr h="62770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i="0" kern="1200" dirty="0">
                          <a:solidFill>
                            <a:schemeClr val="tx1"/>
                          </a:solidFill>
                          <a:latin typeface="Calibri Light" panose="020F0302020204030204" pitchFamily="34" charset="0"/>
                          <a:ea typeface="+mn-ea"/>
                          <a:cs typeface="Calibri Light" panose="020F0302020204030204" pitchFamily="34" charset="0"/>
                        </a:rPr>
                        <a:t>Semi-Structured Interviews</a:t>
                      </a:r>
                    </a:p>
                    <a:p>
                      <a:pPr marL="0" marR="0" lvl="0" indent="0" algn="ctr" defTabSz="914400" rtl="0" eaLnBrk="1" fontAlgn="auto" latinLnBrk="0" hangingPunct="1">
                        <a:lnSpc>
                          <a:spcPct val="100000"/>
                        </a:lnSpc>
                        <a:spcBef>
                          <a:spcPts val="0"/>
                        </a:spcBef>
                        <a:spcAft>
                          <a:spcPts val="0"/>
                        </a:spcAft>
                        <a:buClrTx/>
                        <a:buSzTx/>
                        <a:buFontTx/>
                        <a:buNone/>
                        <a:defRPr/>
                      </a:pPr>
                      <a:r>
                        <a:rPr lang="en-US" sz="2000" b="1" i="0" kern="1200" dirty="0">
                          <a:solidFill>
                            <a:schemeClr val="tx1"/>
                          </a:solidFill>
                          <a:latin typeface="Calibri Light" panose="020F0302020204030204" pitchFamily="34" charset="0"/>
                          <a:ea typeface="+mn-ea"/>
                          <a:cs typeface="Calibri Light" panose="020F0302020204030204" pitchFamily="34" charset="0"/>
                        </a:rPr>
                        <a:t>Participants: Adults formerly homeless for ≥6 months, engaged in self-sufficiency programs</a:t>
                      </a:r>
                    </a:p>
                  </a:txBody>
                  <a:tcPr anchor="ctr"/>
                </a:tc>
                <a:extLst>
                  <a:ext uri="{0D108BD9-81ED-4DB2-BD59-A6C34878D82A}">
                    <a16:rowId xmlns:a16="http://schemas.microsoft.com/office/drawing/2014/main" val="10000"/>
                  </a:ext>
                </a:extLst>
              </a:tr>
              <a:tr h="725253">
                <a:tc>
                  <a:txBody>
                    <a:bodyPr/>
                    <a:lstStyle/>
                    <a:p>
                      <a:pPr marL="0" indent="0">
                        <a:buFont typeface="Wingdings" panose="05000000000000000000" pitchFamily="2" charset="2"/>
                        <a:buNone/>
                      </a:pPr>
                      <a:r>
                        <a:rPr lang="en-US" sz="1400" b="1" dirty="0"/>
                        <a:t>Semi-structured interviews:</a:t>
                      </a:r>
                    </a:p>
                    <a:p>
                      <a:pPr marL="0" indent="0">
                        <a:buFont typeface="Wingdings" panose="05000000000000000000" pitchFamily="2" charset="2"/>
                        <a:buNone/>
                      </a:pPr>
                      <a:r>
                        <a:rPr lang="en-US" sz="1400" dirty="0"/>
                        <a:t>Interviews allow participants to provide personal experiences directly tied to confidence and skills.</a:t>
                      </a:r>
                    </a:p>
                  </a:txBody>
                  <a:tcPr/>
                </a:tc>
                <a:extLst>
                  <a:ext uri="{0D108BD9-81ED-4DB2-BD59-A6C34878D82A}">
                    <a16:rowId xmlns:a16="http://schemas.microsoft.com/office/drawing/2014/main" val="10001"/>
                  </a:ext>
                </a:extLst>
              </a:tr>
              <a:tr h="1822587">
                <a:tc>
                  <a:txBody>
                    <a:bodyPr/>
                    <a:lstStyle/>
                    <a:p>
                      <a:r>
                        <a:rPr lang="en-US" sz="1400" b="1" dirty="0"/>
                        <a:t>Trustworthiness Strategy:</a:t>
                      </a:r>
                    </a:p>
                    <a:p>
                      <a:endParaRPr lang="en-US" sz="1400" dirty="0"/>
                    </a:p>
                    <a:p>
                      <a:r>
                        <a:rPr lang="en-US" sz="1400" b="1" dirty="0"/>
                        <a:t>Credibility: </a:t>
                      </a:r>
                      <a:r>
                        <a:rPr lang="en-US" sz="1400" dirty="0"/>
                        <a:t>Member checking, prolonged engagement, and clarifying questions during interviews (Lincoln &amp; Guba, 1985).</a:t>
                      </a:r>
                    </a:p>
                    <a:p>
                      <a:r>
                        <a:rPr lang="en-US" sz="1400" b="1" dirty="0"/>
                        <a:t>Dependability: </a:t>
                      </a:r>
                      <a:r>
                        <a:rPr lang="en-US" sz="1400" dirty="0"/>
                        <a:t>Use of a consistent semi-structured interview protocol across all participants.</a:t>
                      </a:r>
                    </a:p>
                    <a:p>
                      <a:r>
                        <a:rPr lang="en-US" sz="1400" b="1" dirty="0"/>
                        <a:t>Confirmability</a:t>
                      </a:r>
                      <a:r>
                        <a:rPr lang="en-US" sz="1400" dirty="0"/>
                        <a:t>: Reflexive journaling to minimize researcher bias (Nowell et al., 2017).</a:t>
                      </a:r>
                    </a:p>
                    <a:p>
                      <a:r>
                        <a:rPr lang="en-US" sz="1400" b="1" dirty="0"/>
                        <a:t>Transferability: </a:t>
                      </a:r>
                      <a:r>
                        <a:rPr lang="en-US" sz="1400" dirty="0"/>
                        <a:t>Thick description of participant contexts to allow application to similar populations (Sankofa, 2023).</a:t>
                      </a:r>
                    </a:p>
                  </a:txBody>
                  <a:tcPr/>
                </a:tc>
                <a:extLst>
                  <a:ext uri="{0D108BD9-81ED-4DB2-BD59-A6C34878D82A}">
                    <a16:rowId xmlns:a16="http://schemas.microsoft.com/office/drawing/2014/main" val="10002"/>
                  </a:ext>
                </a:extLst>
              </a:tr>
            </a:tbl>
          </a:graphicData>
        </a:graphic>
      </p:graphicFrame>
      <p:cxnSp>
        <p:nvCxnSpPr>
          <p:cNvPr id="4" name="Straight Connector 3"/>
          <p:cNvCxnSpPr/>
          <p:nvPr/>
        </p:nvCxnSpPr>
        <p:spPr>
          <a:xfrm>
            <a:off x="952500" y="1522769"/>
            <a:ext cx="5321079" cy="0"/>
          </a:xfrm>
          <a:prstGeom prst="line">
            <a:avLst/>
          </a:prstGeom>
          <a:ln w="101600">
            <a:solidFill>
              <a:srgbClr val="7757A4"/>
            </a:solidFill>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4023" y="879063"/>
            <a:ext cx="5685255" cy="610863"/>
          </a:xfrm>
        </p:spPr>
        <p:txBody>
          <a:bodyPr anchor="b">
            <a:normAutofit/>
          </a:bodyPr>
          <a:lstStyle/>
          <a:p>
            <a:r>
              <a:rPr lang="en-US" dirty="0"/>
              <a:t>Research Questions</a:t>
            </a:r>
          </a:p>
        </p:txBody>
      </p:sp>
      <p:sp>
        <p:nvSpPr>
          <p:cNvPr id="5" name="Footer Placeholder 4"/>
          <p:cNvSpPr>
            <a:spLocks noGrp="1"/>
          </p:cNvSpPr>
          <p:nvPr>
            <p:ph type="ftr" sz="quarter" idx="3"/>
          </p:nvPr>
        </p:nvSpPr>
        <p:spPr/>
        <p:txBody>
          <a:bodyPr/>
          <a:lstStyle/>
          <a:p>
            <a:r>
              <a:rPr lang="en-US" sz="1400"/>
              <a:t>DOCTORATES WITH PURPOSE</a:t>
            </a:r>
            <a:endParaRPr lang="en-US" sz="1400" dirty="0"/>
          </a:p>
        </p:txBody>
      </p:sp>
      <p:sp>
        <p:nvSpPr>
          <p:cNvPr id="9" name="TextBox 8">
            <a:extLst>
              <a:ext uri="{FF2B5EF4-FFF2-40B4-BE49-F238E27FC236}">
                <a16:creationId xmlns:a16="http://schemas.microsoft.com/office/drawing/2014/main" id="{D4BD3793-8D1F-1FD8-E1E5-7E1072240ADD}"/>
              </a:ext>
            </a:extLst>
          </p:cNvPr>
          <p:cNvSpPr txBox="1"/>
          <p:nvPr/>
        </p:nvSpPr>
        <p:spPr>
          <a:xfrm>
            <a:off x="1652716" y="2827289"/>
            <a:ext cx="9542505" cy="1754326"/>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bg1"/>
                </a:solidFill>
              </a:rPr>
              <a:t>RQ1: How do former homeless individuals describe the role of confidence in supporting their efforts to overcome homelessness?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RQ2: How do former homeless individuals describe the role of skills in supporting their efforts to overcome homelessness?</a:t>
            </a:r>
          </a:p>
          <a:p>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023" y="879063"/>
            <a:ext cx="5703477" cy="610863"/>
          </a:xfrm>
        </p:spPr>
        <p:txBody>
          <a:bodyPr>
            <a:normAutofit fontScale="90000"/>
          </a:bodyPr>
          <a:lstStyle/>
          <a:p>
            <a:r>
              <a:rPr lang="en-US" dirty="0"/>
              <a:t>Population, Target Population, &amp; Sample</a:t>
            </a:r>
          </a:p>
        </p:txBody>
      </p:sp>
      <p:sp>
        <p:nvSpPr>
          <p:cNvPr id="4" name="Footer Placeholder 3"/>
          <p:cNvSpPr>
            <a:spLocks noGrp="1"/>
          </p:cNvSpPr>
          <p:nvPr>
            <p:ph type="ftr" sz="quarter" idx="3"/>
          </p:nvPr>
        </p:nvSpPr>
        <p:spPr/>
        <p:txBody>
          <a:bodyPr/>
          <a:lstStyle/>
          <a:p>
            <a:r>
              <a:rPr lang="en-US" sz="1400"/>
              <a:t>DOCTORATES WITH PURPOSE</a:t>
            </a:r>
            <a:endParaRPr lang="en-US" sz="1400" dirty="0"/>
          </a:p>
        </p:txBody>
      </p:sp>
      <p:sp>
        <p:nvSpPr>
          <p:cNvPr id="3" name="Picture Placeholder 5">
            <a:extLst>
              <a:ext uri="{FF2B5EF4-FFF2-40B4-BE49-F238E27FC236}">
                <a16:creationId xmlns:a16="http://schemas.microsoft.com/office/drawing/2014/main" id="{0EFC2731-084A-0406-0A8B-81386B32BC21}"/>
              </a:ext>
            </a:extLst>
          </p:cNvPr>
          <p:cNvSpPr txBox="1">
            <a:spLocks/>
          </p:cNvSpPr>
          <p:nvPr/>
        </p:nvSpPr>
        <p:spPr>
          <a:xfrm>
            <a:off x="894448" y="2484172"/>
            <a:ext cx="10435703" cy="3359597"/>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General Population: </a:t>
            </a:r>
            <a:r>
              <a:rPr lang="en-US" dirty="0"/>
              <a:t>Former homeless individuals in the Western U.S.</a:t>
            </a:r>
            <a:br>
              <a:rPr lang="en-US" dirty="0"/>
            </a:br>
            <a:endParaRPr lang="en-US" dirty="0"/>
          </a:p>
          <a:p>
            <a:r>
              <a:rPr lang="en-US" b="1" dirty="0"/>
              <a:t>Target population: </a:t>
            </a:r>
            <a:r>
              <a:rPr lang="en-US" dirty="0"/>
              <a:t>Adults who experienced homelessness for at least six months and have maintained stable housing for at least six months.</a:t>
            </a:r>
            <a:br>
              <a:rPr lang="en-US" dirty="0"/>
            </a:br>
            <a:endParaRPr lang="en-US" dirty="0"/>
          </a:p>
          <a:p>
            <a:r>
              <a:rPr lang="en-US" b="1" dirty="0"/>
              <a:t>Sample: </a:t>
            </a:r>
            <a:r>
              <a:rPr lang="en-US" dirty="0"/>
              <a:t>This study will have 20 participants that consists of individuals that had experienced homelessness while living in the Western United States.  </a:t>
            </a:r>
          </a:p>
          <a:p>
            <a:r>
              <a:rPr lang="en-US" b="1" dirty="0"/>
              <a:t>Recruitment: </a:t>
            </a:r>
            <a:r>
              <a:rPr lang="en-US" dirty="0"/>
              <a:t>Flyers, community organizations, snowball sampling.</a:t>
            </a:r>
          </a:p>
          <a:p>
            <a:pPr marL="0" indent="0">
              <a:buFont typeface="Arial" panose="020B0604020202020204" pitchFamily="34" charset="0"/>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023" y="879063"/>
            <a:ext cx="6332889" cy="610863"/>
          </a:xfrm>
        </p:spPr>
        <p:txBody>
          <a:bodyPr>
            <a:normAutofit fontScale="90000"/>
          </a:bodyPr>
          <a:lstStyle/>
          <a:p>
            <a:r>
              <a:rPr lang="en-US" dirty="0"/>
              <a:t>Recruitment and Necessary Documentation</a:t>
            </a:r>
          </a:p>
        </p:txBody>
      </p:sp>
      <p:graphicFrame>
        <p:nvGraphicFramePr>
          <p:cNvPr id="5" name="Table 5"/>
          <p:cNvGraphicFramePr>
            <a:graphicFrameLocks noGrp="1"/>
          </p:cNvGraphicFramePr>
          <p:nvPr>
            <p:ph type="tbl" sz="quarter" idx="10"/>
            <p:extLst>
              <p:ext uri="{D42A27DB-BD31-4B8C-83A1-F6EECF244321}">
                <p14:modId xmlns:p14="http://schemas.microsoft.com/office/powerpoint/2010/main" val="3077704052"/>
              </p:ext>
            </p:extLst>
          </p:nvPr>
        </p:nvGraphicFramePr>
        <p:xfrm>
          <a:off x="952499" y="1689099"/>
          <a:ext cx="10712280" cy="5044372"/>
        </p:xfrm>
        <a:graphic>
          <a:graphicData uri="http://schemas.openxmlformats.org/drawingml/2006/table">
            <a:tbl>
              <a:tblPr firstRow="1" bandRow="1">
                <a:tableStyleId>{5C22544A-7EE6-4342-B048-85BDC9FD1C3A}</a:tableStyleId>
              </a:tblPr>
              <a:tblGrid>
                <a:gridCol w="3570760">
                  <a:extLst>
                    <a:ext uri="{9D8B030D-6E8A-4147-A177-3AD203B41FA5}">
                      <a16:colId xmlns:a16="http://schemas.microsoft.com/office/drawing/2014/main" val="20000"/>
                    </a:ext>
                  </a:extLst>
                </a:gridCol>
                <a:gridCol w="3570760">
                  <a:extLst>
                    <a:ext uri="{9D8B030D-6E8A-4147-A177-3AD203B41FA5}">
                      <a16:colId xmlns:a16="http://schemas.microsoft.com/office/drawing/2014/main" val="20001"/>
                    </a:ext>
                  </a:extLst>
                </a:gridCol>
                <a:gridCol w="3570760">
                  <a:extLst>
                    <a:ext uri="{9D8B030D-6E8A-4147-A177-3AD203B41FA5}">
                      <a16:colId xmlns:a16="http://schemas.microsoft.com/office/drawing/2014/main" val="3094132689"/>
                    </a:ext>
                  </a:extLst>
                </a:gridCol>
              </a:tblGrid>
              <a:tr h="338025">
                <a:tc>
                  <a:txBody>
                    <a:bodyPr/>
                    <a:lstStyle/>
                    <a:p>
                      <a:pPr algn="ctr"/>
                      <a:r>
                        <a:rPr lang="en-US" sz="1200" b="1" i="0" dirty="0">
                          <a:latin typeface="Calibri Light" panose="020F0302020204030204" pitchFamily="34" charset="0"/>
                          <a:cs typeface="Calibri Light" panose="020F0302020204030204" pitchFamily="34" charset="0"/>
                        </a:rPr>
                        <a:t>Plan A</a:t>
                      </a:r>
                    </a:p>
                  </a:txBody>
                  <a:tcPr/>
                </a:tc>
                <a:tc>
                  <a:txBody>
                    <a:bodyPr/>
                    <a:lstStyle/>
                    <a:p>
                      <a:pPr algn="ctr"/>
                      <a:r>
                        <a:rPr lang="en-US" sz="1200" b="1" i="0" dirty="0">
                          <a:latin typeface="Calibri Light" panose="020F0302020204030204" pitchFamily="34" charset="0"/>
                          <a:cs typeface="Calibri Light" panose="020F0302020204030204" pitchFamily="34" charset="0"/>
                        </a:rPr>
                        <a:t>Plan B</a:t>
                      </a:r>
                    </a:p>
                  </a:txBody>
                  <a:tcPr/>
                </a:tc>
                <a:tc>
                  <a:txBody>
                    <a:bodyPr/>
                    <a:lstStyle/>
                    <a:p>
                      <a:pPr algn="ctr"/>
                      <a:r>
                        <a:rPr lang="en-US" sz="1200" b="1" i="0" dirty="0">
                          <a:latin typeface="Calibri Light" panose="020F0302020204030204" pitchFamily="34" charset="0"/>
                          <a:cs typeface="Calibri Light" panose="020F0302020204030204" pitchFamily="34" charset="0"/>
                        </a:rPr>
                        <a:t>Plan C</a:t>
                      </a:r>
                    </a:p>
                  </a:txBody>
                  <a:tcPr/>
                </a:tc>
                <a:extLst>
                  <a:ext uri="{0D108BD9-81ED-4DB2-BD59-A6C34878D82A}">
                    <a16:rowId xmlns:a16="http://schemas.microsoft.com/office/drawing/2014/main" val="10000"/>
                  </a:ext>
                </a:extLst>
              </a:tr>
              <a:tr h="1898140">
                <a:tc>
                  <a:txBody>
                    <a:bodyPr/>
                    <a:lstStyle/>
                    <a:p>
                      <a:r>
                        <a:rPr lang="en-US" sz="1200" dirty="0"/>
                        <a:t>Convenience sampling from community outreach programs and local churches.</a:t>
                      </a:r>
                    </a:p>
                    <a:p>
                      <a:endParaRPr lang="en-US" sz="1200" dirty="0"/>
                    </a:p>
                    <a:p>
                      <a:r>
                        <a:rPr lang="en-US" sz="1200" dirty="0"/>
                        <a:t>Recruitment via flyers, informational sessions, direct referrals from staff, and online postings.</a:t>
                      </a:r>
                    </a:p>
                    <a:p>
                      <a:endParaRPr lang="en-US" sz="1200" dirty="0"/>
                    </a:p>
                    <a:p>
                      <a:r>
                        <a:rPr lang="en-US" sz="1200" dirty="0"/>
                        <a:t>Focus on adults 18+ who are formerly homeless, stably housed ≥6 months, and engaged in self-sufficiency programs.</a:t>
                      </a:r>
                    </a:p>
                  </a:txBody>
                  <a:tcPr/>
                </a:tc>
                <a:tc>
                  <a:txBody>
                    <a:bodyPr/>
                    <a:lstStyle/>
                    <a:p>
                      <a:r>
                        <a:rPr lang="en-US" sz="1200" dirty="0"/>
                        <a:t>Expand recruitment to transitional housing programs and employment assistance centers (with site approval).</a:t>
                      </a:r>
                    </a:p>
                    <a:p>
                      <a:endParaRPr lang="en-US" sz="1200" dirty="0"/>
                    </a:p>
                    <a:p>
                      <a:r>
                        <a:rPr lang="en-US" sz="1200" dirty="0"/>
                        <a:t>Virtual outreach through social media groups and online forums focused on homelessness advocacy.</a:t>
                      </a:r>
                    </a:p>
                    <a:p>
                      <a:endParaRPr lang="en-US" sz="1200" dirty="0"/>
                    </a:p>
                    <a:p>
                      <a:r>
                        <a:rPr lang="en-US" sz="1200" dirty="0"/>
                        <a:t>Ensures flexibility if initial recruitment does not yield adequate sample size.</a:t>
                      </a:r>
                    </a:p>
                  </a:txBody>
                  <a:tcPr/>
                </a:tc>
                <a:tc>
                  <a:txBody>
                    <a:bodyPr/>
                    <a:lstStyle/>
                    <a:p>
                      <a:r>
                        <a:rPr lang="en-US" sz="1200" dirty="0"/>
                        <a:t>Implement snowball sampling—participants who complete the study may refer other eligible individuals.</a:t>
                      </a:r>
                    </a:p>
                    <a:p>
                      <a:endParaRPr lang="en-US" sz="1200" dirty="0"/>
                    </a:p>
                    <a:p>
                      <a:r>
                        <a:rPr lang="en-US" sz="1200" dirty="0"/>
                        <a:t>Extend outreach through social service websites and community bulletin boards to reach more participants.</a:t>
                      </a:r>
                    </a:p>
                    <a:p>
                      <a:endParaRPr lang="en-US" sz="1200" dirty="0"/>
                    </a:p>
                  </a:txBody>
                  <a:tcPr/>
                </a:tc>
                <a:extLst>
                  <a:ext uri="{0D108BD9-81ED-4DB2-BD59-A6C34878D82A}">
                    <a16:rowId xmlns:a16="http://schemas.microsoft.com/office/drawing/2014/main" val="10001"/>
                  </a:ext>
                </a:extLst>
              </a:tr>
              <a:tr h="2808207">
                <a:tc>
                  <a:txBody>
                    <a:bodyPr/>
                    <a:lstStyle/>
                    <a:p>
                      <a:r>
                        <a:rPr lang="en-US" sz="1200" dirty="0"/>
                        <a:t>IRB approval secured prior to any recruitment or data collection.</a:t>
                      </a:r>
                    </a:p>
                    <a:p>
                      <a:endParaRPr lang="en-US" sz="1200" dirty="0"/>
                    </a:p>
                    <a:p>
                      <a:r>
                        <a:rPr lang="en-US" sz="1200" dirty="0"/>
                        <a:t>Site permissions requested and approved from program administrators, churches, and housing programs.</a:t>
                      </a:r>
                    </a:p>
                    <a:p>
                      <a:endParaRPr lang="en-US" sz="1200" dirty="0"/>
                    </a:p>
                    <a:p>
                      <a:r>
                        <a:rPr lang="en-US" sz="1200" dirty="0"/>
                        <a:t>Flyers, recruitment materials, and consent forms reviewed and authorized for distribution.</a:t>
                      </a:r>
                    </a:p>
                    <a:p>
                      <a:endParaRPr lang="en-US" sz="1200" dirty="0"/>
                    </a:p>
                    <a:p>
                      <a:r>
                        <a:rPr lang="en-US" sz="1200" dirty="0"/>
                        <a:t>Informed consent required from all participants, ensuring confidentiality, voluntary participation, and withdrawal rights.</a:t>
                      </a:r>
                    </a:p>
                  </a:txBody>
                  <a:tcPr/>
                </a:tc>
                <a:tc>
                  <a:txBody>
                    <a:bodyPr/>
                    <a:lstStyle/>
                    <a:p>
                      <a:r>
                        <a:rPr lang="en-US" sz="1200" dirty="0"/>
                        <a:t>IRB approval secured prior to any recruitment or data collection.</a:t>
                      </a:r>
                    </a:p>
                    <a:p>
                      <a:endParaRPr lang="en-US" sz="1200" dirty="0"/>
                    </a:p>
                    <a:p>
                      <a:r>
                        <a:rPr lang="en-US" sz="1200" dirty="0"/>
                        <a:t>Site permissions requested and approved from program administrators, churches, and housing programs.</a:t>
                      </a:r>
                    </a:p>
                    <a:p>
                      <a:endParaRPr lang="en-US" sz="1200" dirty="0"/>
                    </a:p>
                    <a:p>
                      <a:r>
                        <a:rPr lang="en-US" sz="1200" dirty="0"/>
                        <a:t>Flyers, recruitment materials, and consent forms reviewed and authorized for distribution.</a:t>
                      </a:r>
                    </a:p>
                    <a:p>
                      <a:endParaRPr lang="en-US" sz="1200" dirty="0"/>
                    </a:p>
                    <a:p>
                      <a:r>
                        <a:rPr lang="en-US" sz="1200" dirty="0"/>
                        <a:t>Informed consent required from all participants, ensuring confidentiality, voluntary participation, and withdrawal rights.</a:t>
                      </a:r>
                    </a:p>
                  </a:txBody>
                  <a:tcPr/>
                </a:tc>
                <a:tc>
                  <a:txBody>
                    <a:bodyPr/>
                    <a:lstStyle/>
                    <a:p>
                      <a:r>
                        <a:rPr lang="en-US" sz="1200" dirty="0"/>
                        <a:t>Enhances sample diversity and ensures adequate representation if prior plans underperform.</a:t>
                      </a:r>
                    </a:p>
                    <a:p>
                      <a:endParaRPr lang="en-US" sz="1200" dirty="0"/>
                    </a:p>
                    <a:p>
                      <a:r>
                        <a:rPr lang="en-US" sz="1200" dirty="0"/>
                        <a:t>IRB approval and informed consent maintained across all recruitment methods.</a:t>
                      </a:r>
                    </a:p>
                    <a:p>
                      <a:endParaRPr lang="en-US" sz="1200" dirty="0"/>
                    </a:p>
                    <a:p>
                      <a:r>
                        <a:rPr lang="en-US" sz="1200" dirty="0"/>
                        <a:t>Participant welfare, confidentiality, and ethical compliance prioritized across all methods.</a:t>
                      </a:r>
                    </a:p>
                    <a:p>
                      <a:endParaRPr lang="en-US" sz="1200" dirty="0"/>
                    </a:p>
                  </a:txBody>
                  <a:tcPr/>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3"/>
          </p:nvPr>
        </p:nvSpPr>
        <p:spPr/>
        <p:txBody>
          <a:bodyPr/>
          <a:lstStyle/>
          <a:p>
            <a:r>
              <a:rPr lang="en-US" sz="1400"/>
              <a:t>DOCTORATES WITH PURPOSE</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4023" y="879063"/>
            <a:ext cx="5685255" cy="610863"/>
          </a:xfrm>
        </p:spPr>
        <p:txBody>
          <a:bodyPr anchor="b">
            <a:normAutofit/>
          </a:bodyPr>
          <a:lstStyle/>
          <a:p>
            <a:r>
              <a:rPr lang="en-US" dirty="0"/>
              <a:t>Data Collection</a:t>
            </a:r>
          </a:p>
        </p:txBody>
      </p:sp>
      <p:sp>
        <p:nvSpPr>
          <p:cNvPr id="5" name="Footer Placeholder 4"/>
          <p:cNvSpPr>
            <a:spLocks noGrp="1"/>
          </p:cNvSpPr>
          <p:nvPr>
            <p:ph type="ftr" sz="quarter" idx="3"/>
          </p:nvPr>
        </p:nvSpPr>
        <p:spPr/>
        <p:txBody>
          <a:bodyPr/>
          <a:lstStyle/>
          <a:p>
            <a:r>
              <a:rPr lang="en-US" sz="1400"/>
              <a:t>DOCTORATES WITH PURPOSE</a:t>
            </a:r>
            <a:endParaRPr lang="en-US" sz="1400" dirty="0"/>
          </a:p>
        </p:txBody>
      </p:sp>
      <p:graphicFrame>
        <p:nvGraphicFramePr>
          <p:cNvPr id="2" name="Diagram 1">
            <a:extLst>
              <a:ext uri="{FF2B5EF4-FFF2-40B4-BE49-F238E27FC236}">
                <a16:creationId xmlns:a16="http://schemas.microsoft.com/office/drawing/2014/main" id="{7853AEFF-BE13-3FD1-0226-E08849DC78CC}"/>
              </a:ext>
            </a:extLst>
          </p:cNvPr>
          <p:cNvGraphicFramePr/>
          <p:nvPr>
            <p:extLst>
              <p:ext uri="{D42A27DB-BD31-4B8C-83A1-F6EECF244321}">
                <p14:modId xmlns:p14="http://schemas.microsoft.com/office/powerpoint/2010/main" val="4041998816"/>
              </p:ext>
            </p:extLst>
          </p:nvPr>
        </p:nvGraphicFramePr>
        <p:xfrm>
          <a:off x="1393902" y="2357121"/>
          <a:ext cx="8798313" cy="4003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4023" y="879063"/>
            <a:ext cx="5989827" cy="610863"/>
          </a:xfrm>
        </p:spPr>
        <p:txBody>
          <a:bodyPr anchor="b">
            <a:normAutofit fontScale="90000"/>
          </a:bodyPr>
          <a:lstStyle/>
          <a:p>
            <a:r>
              <a:rPr lang="en-US" dirty="0"/>
              <a:t>Data Analysis Procedures</a:t>
            </a:r>
          </a:p>
        </p:txBody>
      </p:sp>
      <p:sp>
        <p:nvSpPr>
          <p:cNvPr id="5" name="Footer Placeholder 4"/>
          <p:cNvSpPr>
            <a:spLocks noGrp="1"/>
          </p:cNvSpPr>
          <p:nvPr>
            <p:ph type="ftr" sz="quarter" idx="3"/>
          </p:nvPr>
        </p:nvSpPr>
        <p:spPr/>
        <p:txBody>
          <a:bodyPr/>
          <a:lstStyle/>
          <a:p>
            <a:r>
              <a:rPr lang="en-US" sz="1400"/>
              <a:t>DOCTORATES WITH PURPOSE</a:t>
            </a:r>
            <a:endParaRPr lang="en-US" sz="1400" dirty="0"/>
          </a:p>
        </p:txBody>
      </p:sp>
      <p:sp>
        <p:nvSpPr>
          <p:cNvPr id="2" name="TextBox 1">
            <a:extLst>
              <a:ext uri="{FF2B5EF4-FFF2-40B4-BE49-F238E27FC236}">
                <a16:creationId xmlns:a16="http://schemas.microsoft.com/office/drawing/2014/main" id="{67606176-9E1F-2928-1F26-239AA2097659}"/>
              </a:ext>
            </a:extLst>
          </p:cNvPr>
          <p:cNvSpPr txBox="1"/>
          <p:nvPr/>
        </p:nvSpPr>
        <p:spPr>
          <a:xfrm>
            <a:off x="840259" y="2323070"/>
            <a:ext cx="10799806" cy="2862322"/>
          </a:xfrm>
          <a:prstGeom prst="rect">
            <a:avLst/>
          </a:prstGeom>
          <a:noFill/>
        </p:spPr>
        <p:txBody>
          <a:bodyPr wrap="square">
            <a:spAutoFit/>
          </a:bodyPr>
          <a:lstStyle/>
          <a:p>
            <a:pPr marL="342900" indent="-342900">
              <a:buFont typeface="+mj-lt"/>
              <a:buAutoNum type="arabicPeriod"/>
            </a:pPr>
            <a:r>
              <a:rPr lang="en-US" dirty="0">
                <a:solidFill>
                  <a:schemeClr val="bg1"/>
                </a:solidFill>
              </a:rPr>
              <a:t>Data Preparation: Audio interviews transcribed verbatim, anonymized (P1, P2), and imported into MAXQDA for coding.</a:t>
            </a:r>
          </a:p>
          <a:p>
            <a:pPr marL="342900" indent="-342900">
              <a:buFont typeface="+mj-lt"/>
              <a:buAutoNum type="arabicPeriod"/>
            </a:pPr>
            <a:r>
              <a:rPr lang="en-US" dirty="0">
                <a:solidFill>
                  <a:schemeClr val="bg1"/>
                </a:solidFill>
              </a:rPr>
              <a:t>Thematic Analysis: Will use Braun &amp; Clarke’s (2006) six-phase process to identify recurring patterns and themes.</a:t>
            </a:r>
          </a:p>
          <a:p>
            <a:pPr marL="1200150" lvl="2" indent="-285750">
              <a:buFont typeface="Arial" panose="020B0604020202020204" pitchFamily="34" charset="0"/>
              <a:buChar char="•"/>
            </a:pPr>
            <a:r>
              <a:rPr lang="en-US" dirty="0">
                <a:solidFill>
                  <a:schemeClr val="bg1"/>
                </a:solidFill>
              </a:rPr>
              <a:t>Familiarization with the data</a:t>
            </a:r>
          </a:p>
          <a:p>
            <a:pPr marL="1200150" lvl="2" indent="-285750">
              <a:buFont typeface="Arial" panose="020B0604020202020204" pitchFamily="34" charset="0"/>
              <a:buChar char="•"/>
            </a:pPr>
            <a:r>
              <a:rPr lang="en-US" dirty="0">
                <a:solidFill>
                  <a:schemeClr val="bg1"/>
                </a:solidFill>
              </a:rPr>
              <a:t>Generating initial codes</a:t>
            </a:r>
          </a:p>
          <a:p>
            <a:pPr marL="1200150" lvl="2" indent="-285750">
              <a:buFont typeface="Arial" panose="020B0604020202020204" pitchFamily="34" charset="0"/>
              <a:buChar char="•"/>
            </a:pPr>
            <a:r>
              <a:rPr lang="en-US" dirty="0">
                <a:solidFill>
                  <a:schemeClr val="bg1"/>
                </a:solidFill>
              </a:rPr>
              <a:t>Searching for themes</a:t>
            </a:r>
          </a:p>
          <a:p>
            <a:pPr marL="1200150" lvl="2" indent="-285750">
              <a:buFont typeface="Arial" panose="020B0604020202020204" pitchFamily="34" charset="0"/>
              <a:buChar char="•"/>
            </a:pPr>
            <a:r>
              <a:rPr lang="en-US" dirty="0">
                <a:solidFill>
                  <a:schemeClr val="bg1"/>
                </a:solidFill>
              </a:rPr>
              <a:t>Reviewing themes</a:t>
            </a:r>
          </a:p>
          <a:p>
            <a:pPr marL="1200150" lvl="2" indent="-285750">
              <a:buFont typeface="Arial" panose="020B0604020202020204" pitchFamily="34" charset="0"/>
              <a:buChar char="•"/>
            </a:pPr>
            <a:r>
              <a:rPr lang="en-US" dirty="0">
                <a:solidFill>
                  <a:schemeClr val="bg1"/>
                </a:solidFill>
              </a:rPr>
              <a:t>Defining and naming themes</a:t>
            </a:r>
          </a:p>
          <a:p>
            <a:pPr marL="1200150" lvl="2" indent="-285750">
              <a:buFont typeface="Arial" panose="020B0604020202020204" pitchFamily="34" charset="0"/>
              <a:buChar char="•"/>
            </a:pPr>
            <a:r>
              <a:rPr lang="en-US" dirty="0">
                <a:solidFill>
                  <a:schemeClr val="bg1"/>
                </a:solidFill>
              </a:rPr>
              <a:t>Producing the report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4023" y="879063"/>
            <a:ext cx="5685255" cy="610863"/>
          </a:xfrm>
        </p:spPr>
        <p:txBody>
          <a:bodyPr anchor="b">
            <a:normAutofit fontScale="90000"/>
          </a:bodyPr>
          <a:lstStyle/>
          <a:p>
            <a:r>
              <a:rPr lang="en-US" dirty="0"/>
              <a:t>Ethical Considerations</a:t>
            </a:r>
          </a:p>
        </p:txBody>
      </p:sp>
      <p:sp>
        <p:nvSpPr>
          <p:cNvPr id="5" name="Footer Placeholder 4"/>
          <p:cNvSpPr>
            <a:spLocks noGrp="1"/>
          </p:cNvSpPr>
          <p:nvPr>
            <p:ph type="ftr" sz="quarter" idx="3"/>
          </p:nvPr>
        </p:nvSpPr>
        <p:spPr/>
        <p:txBody>
          <a:bodyPr/>
          <a:lstStyle/>
          <a:p>
            <a:r>
              <a:rPr lang="en-US" sz="1400"/>
              <a:t>DOCTORATES WITH PURPOSE</a:t>
            </a:r>
            <a:endParaRPr lang="en-US" sz="1400" dirty="0"/>
          </a:p>
        </p:txBody>
      </p:sp>
      <p:sp>
        <p:nvSpPr>
          <p:cNvPr id="2" name="Picture Placeholder 5">
            <a:extLst>
              <a:ext uri="{FF2B5EF4-FFF2-40B4-BE49-F238E27FC236}">
                <a16:creationId xmlns:a16="http://schemas.microsoft.com/office/drawing/2014/main" id="{762FCCC8-54DC-94E9-C23E-DD6B25899BB0}"/>
              </a:ext>
            </a:extLst>
          </p:cNvPr>
          <p:cNvSpPr>
            <a:spLocks noGrp="1"/>
          </p:cNvSpPr>
          <p:nvPr>
            <p:ph type="pic" sz="quarter" idx="13"/>
          </p:nvPr>
        </p:nvSpPr>
        <p:spPr>
          <a:xfrm>
            <a:off x="894448" y="2484172"/>
            <a:ext cx="10329075" cy="3359597"/>
          </a:xfrm>
        </p:spPr>
        <p:txBody>
          <a:bodyPr>
            <a:normAutofit lnSpcReduction="10000"/>
          </a:bodyPr>
          <a:lstStyle/>
          <a:p>
            <a:r>
              <a:rPr lang="en-US" b="1" dirty="0"/>
              <a:t>Respect for Persons: </a:t>
            </a:r>
            <a:r>
              <a:rPr lang="en-US" dirty="0"/>
              <a:t>Informed consent; voluntary participation; right to withdraw at any time.</a:t>
            </a:r>
          </a:p>
          <a:p>
            <a:endParaRPr lang="en-US" dirty="0"/>
          </a:p>
          <a:p>
            <a:r>
              <a:rPr lang="en-US" b="1" dirty="0"/>
              <a:t>Beneficence: </a:t>
            </a:r>
            <a:r>
              <a:rPr lang="en-US" dirty="0"/>
              <a:t>Minimize risks; maximize benefits; provide resources for participants if needed.</a:t>
            </a:r>
          </a:p>
          <a:p>
            <a:endParaRPr lang="en-US" dirty="0"/>
          </a:p>
          <a:p>
            <a:r>
              <a:rPr lang="en-US" b="1" dirty="0"/>
              <a:t>Justice: </a:t>
            </a:r>
            <a:r>
              <a:rPr lang="en-US" dirty="0"/>
              <a:t>Equitable selection of participants; avoid exploitation of vulnerable populations.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11" name="Subtitle 10"/>
          <p:cNvSpPr>
            <a:spLocks noGrp="1"/>
          </p:cNvSpPr>
          <p:nvPr>
            <p:ph type="subTitle" idx="1"/>
          </p:nvPr>
        </p:nvSpPr>
        <p:spPr/>
        <p:txBody>
          <a:bodyPr/>
          <a:lstStyle/>
          <a:p>
            <a:r>
              <a:rPr lang="en-US" dirty="0"/>
              <a:t>Questions and Discussion</a:t>
            </a:r>
          </a:p>
          <a:p>
            <a:endParaRPr lang="en-US" dirty="0"/>
          </a:p>
        </p:txBody>
      </p:sp>
      <p:pic>
        <p:nvPicPr>
          <p:cNvPr id="8" name="Picture Placeholder 7" descr="A picture containing text, outdoor, sky, building&#10;&#10;Description automatically generate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sp>
        <p:nvSpPr>
          <p:cNvPr id="5" name="Footer Placeholder 4"/>
          <p:cNvSpPr>
            <a:spLocks noGrp="1"/>
          </p:cNvSpPr>
          <p:nvPr>
            <p:ph type="ftr" sz="quarter" idx="3"/>
          </p:nvPr>
        </p:nvSpPr>
        <p:spPr/>
        <p:txBody>
          <a:bodyPr/>
          <a:lstStyle/>
          <a:p>
            <a:r>
              <a:rPr lang="en-US" sz="1400"/>
              <a:t>DOCTORATES WITH PURPOSE</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4023" y="879063"/>
            <a:ext cx="5989827" cy="610863"/>
          </a:xfrm>
        </p:spPr>
        <p:txBody>
          <a:bodyPr anchor="b">
            <a:normAutofit/>
          </a:bodyPr>
          <a:lstStyle/>
          <a:p>
            <a:r>
              <a:rPr lang="en-US" dirty="0"/>
              <a:t>Key References</a:t>
            </a:r>
          </a:p>
        </p:txBody>
      </p:sp>
      <p:sp>
        <p:nvSpPr>
          <p:cNvPr id="5" name="Footer Placeholder 4"/>
          <p:cNvSpPr>
            <a:spLocks noGrp="1"/>
          </p:cNvSpPr>
          <p:nvPr>
            <p:ph type="ftr" sz="quarter" idx="3"/>
          </p:nvPr>
        </p:nvSpPr>
        <p:spPr/>
        <p:txBody>
          <a:bodyPr/>
          <a:lstStyle/>
          <a:p>
            <a:r>
              <a:rPr lang="en-US" sz="1400"/>
              <a:t>DOCTORATES WITH PURPOSE</a:t>
            </a:r>
            <a:endParaRPr lang="en-US" sz="1400" dirty="0"/>
          </a:p>
        </p:txBody>
      </p:sp>
      <p:sp>
        <p:nvSpPr>
          <p:cNvPr id="2" name="Picture Placeholder 5">
            <a:extLst>
              <a:ext uri="{FF2B5EF4-FFF2-40B4-BE49-F238E27FC236}">
                <a16:creationId xmlns:a16="http://schemas.microsoft.com/office/drawing/2014/main" id="{57BFA527-4358-9645-5601-271A54A1DAF9}"/>
              </a:ext>
            </a:extLst>
          </p:cNvPr>
          <p:cNvSpPr>
            <a:spLocks noGrp="1"/>
          </p:cNvSpPr>
          <p:nvPr>
            <p:ph type="pic" sz="quarter" idx="13"/>
          </p:nvPr>
        </p:nvSpPr>
        <p:spPr>
          <a:xfrm>
            <a:off x="964022" y="2431621"/>
            <a:ext cx="9914185" cy="3359597"/>
          </a:xfrm>
        </p:spPr>
        <p:txBody>
          <a:bodyPr>
            <a:normAutofit fontScale="47500" lnSpcReduction="20000"/>
          </a:bodyPr>
          <a:lstStyle/>
          <a:p>
            <a:pPr marL="0" indent="0">
              <a:buNone/>
            </a:pPr>
            <a:r>
              <a:rPr lang="en-US" dirty="0"/>
              <a:t>Plambeck, E., &amp; Ramdas, K. (2020). Resilience and adaptation in vulnerable communities. Social Science &amp; Medicine, 245, 112711. </a:t>
            </a:r>
            <a:r>
              <a:rPr lang="en-US" dirty="0">
                <a:hlinkClick r:id="rId3"/>
              </a:rPr>
              <a:t>https://doi.org/10.1016/j.socscimed.2019.112711</a:t>
            </a:r>
            <a:endParaRPr lang="en-US" dirty="0"/>
          </a:p>
          <a:p>
            <a:pPr marL="0" indent="0">
              <a:buNone/>
            </a:pPr>
            <a:r>
              <a:rPr lang="en-US" dirty="0"/>
              <a:t>Renjith, V., </a:t>
            </a:r>
            <a:r>
              <a:rPr lang="en-US" dirty="0" err="1"/>
              <a:t>Yesodharan</a:t>
            </a:r>
            <a:r>
              <a:rPr lang="en-US" dirty="0"/>
              <a:t>, R., Noronha, J. A., Ladd, E., &amp; George, A. (2021). Qualitative research: Perspectives in nursing. </a:t>
            </a:r>
            <a:r>
              <a:rPr lang="en-US" dirty="0" err="1"/>
              <a:t>Investigación</a:t>
            </a:r>
            <a:r>
              <a:rPr lang="en-US" dirty="0"/>
              <a:t> y </a:t>
            </a:r>
            <a:r>
              <a:rPr lang="en-US" dirty="0" err="1"/>
              <a:t>Educación</a:t>
            </a:r>
            <a:r>
              <a:rPr lang="en-US" dirty="0"/>
              <a:t> </a:t>
            </a:r>
            <a:r>
              <a:rPr lang="en-US" dirty="0" err="1"/>
              <a:t>en</a:t>
            </a:r>
            <a:r>
              <a:rPr lang="en-US" dirty="0"/>
              <a:t> </a:t>
            </a:r>
            <a:r>
              <a:rPr lang="en-US" dirty="0" err="1"/>
              <a:t>Enfermería</a:t>
            </a:r>
            <a:r>
              <a:rPr lang="en-US" dirty="0"/>
              <a:t>, 39(2), e03. </a:t>
            </a:r>
            <a:r>
              <a:rPr lang="en-US" dirty="0">
                <a:hlinkClick r:id="rId4"/>
              </a:rPr>
              <a:t>https://doi.org/10.17533/udea.iee.v39n2e03</a:t>
            </a:r>
            <a:endParaRPr lang="en-US" dirty="0"/>
          </a:p>
          <a:p>
            <a:pPr marL="0" indent="0">
              <a:buNone/>
            </a:pPr>
            <a:r>
              <a:rPr lang="en-US" dirty="0"/>
              <a:t>Sabik, L. M., Regev, T., &amp; Rhee, J. (2020). Homelessness and structural inequities: Barriers to health and housing. American Journal of Public Health, 110(9), 1332–1338. </a:t>
            </a:r>
            <a:r>
              <a:rPr lang="en-US" dirty="0">
                <a:hlinkClick r:id="rId5"/>
              </a:rPr>
              <a:t>https://doi.org/10.2105/AJPH.2020.305732</a:t>
            </a:r>
            <a:endParaRPr lang="en-US" dirty="0"/>
          </a:p>
          <a:p>
            <a:pPr marL="0" indent="0">
              <a:buNone/>
            </a:pPr>
            <a:r>
              <a:rPr lang="en-US" dirty="0"/>
              <a:t>Saldaña, J. (2013). The coding manual for qualitative researchers (2nd ed.). SAGE Publications.</a:t>
            </a:r>
          </a:p>
          <a:p>
            <a:pPr marL="0" indent="0">
              <a:buNone/>
            </a:pPr>
            <a:r>
              <a:rPr lang="en-US" dirty="0"/>
              <a:t>Sankofa, N. (2023). Participatory thick descriptions: a collaborative and reflective approach. Qualitative Research in Psychology, 20(1), 100-120.</a:t>
            </a:r>
          </a:p>
          <a:p>
            <a:pPr marL="0" indent="0">
              <a:buNone/>
            </a:pPr>
            <a:r>
              <a:rPr lang="en-US" dirty="0" err="1"/>
              <a:t>Slesnick</a:t>
            </a:r>
            <a:r>
              <a:rPr lang="en-US" dirty="0"/>
              <a:t>, N., Guo, X., &amp; Feng, X. (2023). Housing support, self-efficacy, and substance use among homeless youth. Children and Youth Services Review, 147, 106840. </a:t>
            </a:r>
            <a:r>
              <a:rPr lang="en-US" dirty="0">
                <a:hlinkClick r:id="rId6"/>
              </a:rPr>
              <a:t>https://doi.org/10.1016/j.childyouth.2022.106840</a:t>
            </a:r>
            <a:endParaRPr lang="en-US" dirty="0"/>
          </a:p>
          <a:p>
            <a:pPr marL="0" indent="0">
              <a:buNone/>
            </a:pPr>
            <a:r>
              <a:rPr lang="en-US" dirty="0" err="1"/>
              <a:t>Thulien</a:t>
            </a:r>
            <a:r>
              <a:rPr lang="en-US" dirty="0"/>
              <a:t>, N., Gastaldo, D., Hwang, S., &amp; McCay, E. (2023). Liminality in youth homelessness: Pathways of inclusion and exclusion. Qualitative Health Research, 33(1), 34–49. </a:t>
            </a:r>
            <a:r>
              <a:rPr lang="en-US" dirty="0">
                <a:hlinkClick r:id="rId7"/>
              </a:rPr>
              <a:t>https://doi.org/10.1177/10497323221095812</a:t>
            </a:r>
            <a:endParaRPr lang="en-US" dirty="0"/>
          </a:p>
          <a:p>
            <a:pPr marL="0" indent="0">
              <a:buNone/>
            </a:pPr>
            <a:r>
              <a:rPr lang="en-US" dirty="0"/>
              <a:t>Zimmerman, B. J., &amp; Schunk, D. H. (2012). Self-regulated learning and academic achievement: Theory, research, and practice. Springer.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29191" y="6211957"/>
            <a:ext cx="874644" cy="64604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sz="3600" dirty="0"/>
              <a:t>Confidence and Skills in Former Homeless Individuals: A Descriptive Study in the Western United States</a:t>
            </a:r>
          </a:p>
        </p:txBody>
      </p:sp>
      <p:sp>
        <p:nvSpPr>
          <p:cNvPr id="3" name="Text Placeholder 2"/>
          <p:cNvSpPr>
            <a:spLocks noGrp="1"/>
          </p:cNvSpPr>
          <p:nvPr>
            <p:ph type="body" sz="quarter" idx="11"/>
          </p:nvPr>
        </p:nvSpPr>
        <p:spPr/>
        <p:txBody>
          <a:bodyPr/>
          <a:lstStyle/>
          <a:p>
            <a:r>
              <a:rPr lang="en-US" sz="2400" dirty="0">
                <a:latin typeface="+mj-lt"/>
              </a:rPr>
              <a:t>Dyan Logan</a:t>
            </a:r>
          </a:p>
        </p:txBody>
      </p:sp>
      <p:sp>
        <p:nvSpPr>
          <p:cNvPr id="5" name="TextBox 4"/>
          <p:cNvSpPr txBox="1"/>
          <p:nvPr/>
        </p:nvSpPr>
        <p:spPr>
          <a:xfrm>
            <a:off x="1464365" y="4903762"/>
            <a:ext cx="4631635" cy="1682512"/>
          </a:xfrm>
          <a:prstGeom prst="rect">
            <a:avLst/>
          </a:prstGeom>
          <a:noFill/>
        </p:spPr>
        <p:txBody>
          <a:bodyPr wrap="square" rtlCol="0">
            <a:spAutoFit/>
          </a:bodyPr>
          <a:lstStyle/>
          <a:p>
            <a:pPr>
              <a:spcBef>
                <a:spcPts val="400"/>
              </a:spcBef>
            </a:pPr>
            <a:r>
              <a:rPr lang="en-US" dirty="0">
                <a:solidFill>
                  <a:schemeClr val="bg2"/>
                </a:solidFill>
              </a:rPr>
              <a:t>Chair: Dr. Pamela Sitton</a:t>
            </a:r>
          </a:p>
          <a:p>
            <a:pPr>
              <a:spcBef>
                <a:spcPts val="400"/>
              </a:spcBef>
            </a:pPr>
            <a:r>
              <a:rPr lang="en-US" dirty="0">
                <a:solidFill>
                  <a:schemeClr val="bg2"/>
                </a:solidFill>
              </a:rPr>
              <a:t>Methodologist:  Donald Comi</a:t>
            </a:r>
          </a:p>
          <a:p>
            <a:pPr>
              <a:spcBef>
                <a:spcPts val="400"/>
              </a:spcBef>
            </a:pPr>
            <a:r>
              <a:rPr lang="en-US" dirty="0">
                <a:solidFill>
                  <a:schemeClr val="bg2"/>
                </a:solidFill>
              </a:rPr>
              <a:t>Content Expert:  Ajay Das</a:t>
            </a:r>
          </a:p>
          <a:p>
            <a:pPr>
              <a:spcBef>
                <a:spcPts val="400"/>
              </a:spcBef>
            </a:pPr>
            <a:r>
              <a:rPr lang="en-US" dirty="0">
                <a:solidFill>
                  <a:schemeClr val="bg2"/>
                </a:solidFill>
              </a:rPr>
              <a:t>Research </a:t>
            </a:r>
            <a:r>
              <a:rPr lang="en-US" dirty="0" err="1">
                <a:solidFill>
                  <a:schemeClr val="bg2"/>
                </a:solidFill>
              </a:rPr>
              <a:t>Consultat:T</a:t>
            </a:r>
            <a:r>
              <a:rPr lang="en-US" dirty="0">
                <a:solidFill>
                  <a:schemeClr val="bg2"/>
                </a:solidFill>
              </a:rPr>
              <a:t>: Terila Johnson</a:t>
            </a:r>
          </a:p>
          <a:p>
            <a:pPr>
              <a:spcBef>
                <a:spcPts val="400"/>
              </a:spcBef>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952500" y="776995"/>
            <a:ext cx="4941477" cy="610863"/>
          </a:xfrm>
        </p:spPr>
        <p:txBody>
          <a:bodyPr/>
          <a:lstStyle/>
          <a:p>
            <a:r>
              <a:rPr lang="en-US" dirty="0"/>
              <a:t>Overview</a:t>
            </a:r>
          </a:p>
        </p:txBody>
      </p:sp>
      <p:cxnSp>
        <p:nvCxnSpPr>
          <p:cNvPr id="32" name="Straight Connector 31"/>
          <p:cNvCxnSpPr/>
          <p:nvPr/>
        </p:nvCxnSpPr>
        <p:spPr>
          <a:xfrm>
            <a:off x="952500" y="1522769"/>
            <a:ext cx="5321079" cy="0"/>
          </a:xfrm>
          <a:prstGeom prst="line">
            <a:avLst/>
          </a:prstGeom>
          <a:ln w="101600">
            <a:solidFill>
              <a:srgbClr val="7757A4"/>
            </a:solidFill>
          </a:ln>
        </p:spPr>
        <p:style>
          <a:lnRef idx="1">
            <a:schemeClr val="dk1"/>
          </a:lnRef>
          <a:fillRef idx="0">
            <a:schemeClr val="dk1"/>
          </a:fillRef>
          <a:effectRef idx="0">
            <a:schemeClr val="dk1"/>
          </a:effectRef>
          <a:fontRef idx="minor">
            <a:schemeClr val="tx1"/>
          </a:fontRef>
        </p:style>
      </p:cxnSp>
      <p:sp>
        <p:nvSpPr>
          <p:cNvPr id="34" name="Text Placeholder 29"/>
          <p:cNvSpPr txBox="1"/>
          <p:nvPr/>
        </p:nvSpPr>
        <p:spPr>
          <a:xfrm>
            <a:off x="952500" y="1648925"/>
            <a:ext cx="7275792" cy="4592078"/>
          </a:xfrm>
          <a:prstGeom prst="rect">
            <a:avLst/>
          </a:prstGeom>
        </p:spPr>
        <p:txBody>
          <a:bodyPr lIns="0" tIns="0" rIns="0" bIns="0">
            <a:noAutofit/>
          </a:bodyPr>
          <a:lstStyle>
            <a:lvl1pPr marL="0" indent="0" algn="l" defTabSz="914400" rtl="0" eaLnBrk="1" latinLnBrk="0" hangingPunct="1">
              <a:lnSpc>
                <a:spcPct val="100000"/>
              </a:lnSpc>
              <a:spcBef>
                <a:spcPts val="400"/>
              </a:spcBef>
              <a:buFont typeface="Arial" panose="020B0604020202020204" pitchFamily="34" charset="0"/>
              <a:buNone/>
              <a:defRPr sz="1800" b="0" i="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en-US" sz="2000" i="1" dirty="0">
              <a:latin typeface="+mn-lt"/>
            </a:endParaRPr>
          </a:p>
          <a:p>
            <a:pPr marL="285750" indent="-285750">
              <a:buFont typeface="Arial" panose="020B0604020202020204" pitchFamily="34" charset="0"/>
              <a:buChar char="•"/>
            </a:pPr>
            <a:r>
              <a:rPr lang="en-US" sz="2000" i="1" dirty="0">
                <a:latin typeface="+mn-lt"/>
              </a:rPr>
              <a:t>If applicable</a:t>
            </a:r>
            <a:r>
              <a:rPr lang="en-US" sz="2000" dirty="0">
                <a:latin typeface="+mn-lt"/>
              </a:rPr>
              <a:t>, how Critical Feasibility Items from Level 2 review have been addressed</a:t>
            </a:r>
          </a:p>
          <a:p>
            <a:pPr marL="285750" indent="-285750">
              <a:buFont typeface="Arial" panose="020B0604020202020204" pitchFamily="34" charset="0"/>
              <a:buChar char="•"/>
            </a:pPr>
            <a:r>
              <a:rPr lang="en-US" sz="2000" dirty="0">
                <a:latin typeface="+mn-lt"/>
              </a:rPr>
              <a:t>Overview of Literature and Problem Space</a:t>
            </a:r>
          </a:p>
          <a:p>
            <a:pPr marL="285750" indent="-285750">
              <a:buFont typeface="Arial" panose="020B0604020202020204" pitchFamily="34" charset="0"/>
              <a:buChar char="•"/>
            </a:pPr>
            <a:r>
              <a:rPr lang="en-US" sz="2000" dirty="0">
                <a:latin typeface="+mn-lt"/>
              </a:rPr>
              <a:t>Core Elements</a:t>
            </a:r>
          </a:p>
          <a:p>
            <a:pPr marL="285750" indent="-285750">
              <a:buFont typeface="Arial" panose="020B0604020202020204" pitchFamily="34" charset="0"/>
              <a:buChar char="•"/>
            </a:pPr>
            <a:r>
              <a:rPr lang="en-US" sz="2000" dirty="0">
                <a:latin typeface="+mn-lt"/>
              </a:rPr>
              <a:t>Theoretical Framework</a:t>
            </a:r>
          </a:p>
          <a:p>
            <a:pPr marL="285750" indent="-285750">
              <a:buFont typeface="Arial" panose="020B0604020202020204" pitchFamily="34" charset="0"/>
              <a:buChar char="•"/>
            </a:pPr>
            <a:r>
              <a:rPr lang="en-US" sz="2000" dirty="0">
                <a:latin typeface="+mn-lt"/>
              </a:rPr>
              <a:t>Sources of Data</a:t>
            </a:r>
          </a:p>
          <a:p>
            <a:pPr marL="285750" indent="-285750">
              <a:buFont typeface="Arial" panose="020B0604020202020204" pitchFamily="34" charset="0"/>
              <a:buChar char="•"/>
            </a:pPr>
            <a:r>
              <a:rPr lang="en-US" sz="2000" dirty="0">
                <a:latin typeface="+mn-lt"/>
              </a:rPr>
              <a:t>Population, Sampling</a:t>
            </a:r>
          </a:p>
          <a:p>
            <a:pPr marL="285750" indent="-285750">
              <a:buFont typeface="Arial" panose="020B0604020202020204" pitchFamily="34" charset="0"/>
              <a:buChar char="•"/>
            </a:pPr>
            <a:r>
              <a:rPr lang="en-US" sz="2000" dirty="0">
                <a:latin typeface="+mn-lt"/>
              </a:rPr>
              <a:t>Data Collection</a:t>
            </a:r>
          </a:p>
          <a:p>
            <a:pPr marL="285750" indent="-285750">
              <a:buFont typeface="Arial" panose="020B0604020202020204" pitchFamily="34" charset="0"/>
              <a:buChar char="•"/>
            </a:pPr>
            <a:r>
              <a:rPr lang="en-US" sz="2000" dirty="0">
                <a:latin typeface="+mn-lt"/>
              </a:rPr>
              <a:t>Anticipated Limitations</a:t>
            </a:r>
          </a:p>
          <a:p>
            <a:pPr marL="285750" indent="-285750">
              <a:buFont typeface="Arial" panose="020B0604020202020204" pitchFamily="34" charset="0"/>
              <a:buChar char="•"/>
            </a:pPr>
            <a:r>
              <a:rPr lang="en-US" sz="2000" dirty="0">
                <a:latin typeface="+mn-lt"/>
              </a:rPr>
              <a:t>Data Analysis Procedures</a:t>
            </a:r>
          </a:p>
          <a:p>
            <a:pPr marL="285750" indent="-285750">
              <a:buFont typeface="Arial" panose="020B0604020202020204" pitchFamily="34" charset="0"/>
              <a:buChar char="•"/>
            </a:pPr>
            <a:r>
              <a:rPr lang="en-US" sz="2000" dirty="0">
                <a:latin typeface="+mn-lt"/>
              </a:rPr>
              <a:t>Ethical Considerations</a:t>
            </a:r>
          </a:p>
          <a:p>
            <a:pPr marL="285750" indent="-285750">
              <a:buFont typeface="Arial" panose="020B0604020202020204" pitchFamily="34" charset="0"/>
              <a:buChar char="•"/>
            </a:pPr>
            <a:endParaRPr lang="en-US" sz="2400" dirty="0">
              <a:latin typeface="+mn-lt"/>
            </a:endParaRPr>
          </a:p>
        </p:txBody>
      </p:sp>
      <p:sp>
        <p:nvSpPr>
          <p:cNvPr id="2" name="Footer Placeholder 1"/>
          <p:cNvSpPr>
            <a:spLocks noGrp="1"/>
          </p:cNvSpPr>
          <p:nvPr>
            <p:ph type="ftr" sz="quarter" idx="3"/>
          </p:nvPr>
        </p:nvSpPr>
        <p:spPr/>
        <p:txBody>
          <a:bodyPr/>
          <a:lstStyle/>
          <a:p>
            <a:r>
              <a:rPr lang="en-US" sz="1400"/>
              <a:t>DOCTORATES WITH PURPOSE</a:t>
            </a:r>
            <a:endParaRPr lang="en-US" sz="14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8228291" y="0"/>
            <a:ext cx="3963709" cy="350211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023" y="879063"/>
            <a:ext cx="5941274" cy="610863"/>
          </a:xfrm>
        </p:spPr>
        <p:txBody>
          <a:bodyPr>
            <a:normAutofit fontScale="90000"/>
          </a:bodyPr>
          <a:lstStyle/>
          <a:p>
            <a:r>
              <a:rPr lang="en-US" dirty="0"/>
              <a:t>Critical Feasibility Items</a:t>
            </a:r>
          </a:p>
        </p:txBody>
      </p:sp>
      <p:sp>
        <p:nvSpPr>
          <p:cNvPr id="3" name="Text Placeholder 2"/>
          <p:cNvSpPr>
            <a:spLocks noGrp="1"/>
          </p:cNvSpPr>
          <p:nvPr>
            <p:ph type="body" sz="quarter" idx="10"/>
          </p:nvPr>
        </p:nvSpPr>
        <p:spPr>
          <a:xfrm>
            <a:off x="537335" y="1734503"/>
            <a:ext cx="10156332" cy="4462462"/>
          </a:xfrm>
        </p:spPr>
        <p:txBody>
          <a:bodyPr/>
          <a:lstStyle/>
          <a:p>
            <a:pPr marL="0" indent="0">
              <a:buNone/>
            </a:pPr>
            <a:r>
              <a:rPr lang="en-US" dirty="0"/>
              <a:t>No Critical Feasibility Items Level 2</a:t>
            </a:r>
          </a:p>
        </p:txBody>
      </p:sp>
      <p:sp>
        <p:nvSpPr>
          <p:cNvPr id="4" name="Footer Placeholder 3"/>
          <p:cNvSpPr>
            <a:spLocks noGrp="1"/>
          </p:cNvSpPr>
          <p:nvPr>
            <p:ph type="ftr" sz="quarter" idx="3"/>
          </p:nvPr>
        </p:nvSpPr>
        <p:spPr/>
        <p:txBody>
          <a:bodyPr/>
          <a:lstStyle/>
          <a:p>
            <a:r>
              <a:rPr lang="en-US" sz="1400"/>
              <a:t>DOCTORATES WITH PURPOSE</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2499" y="1152332"/>
            <a:ext cx="6119949" cy="610863"/>
          </a:xfrm>
        </p:spPr>
        <p:txBody>
          <a:bodyPr anchor="b">
            <a:noAutofit/>
          </a:bodyPr>
          <a:lstStyle/>
          <a:p>
            <a:r>
              <a:rPr lang="en-US" sz="3600" dirty="0"/>
              <a:t>Themes in Literature</a:t>
            </a:r>
          </a:p>
        </p:txBody>
      </p:sp>
      <p:sp>
        <p:nvSpPr>
          <p:cNvPr id="5" name="Footer Placeholder 4"/>
          <p:cNvSpPr>
            <a:spLocks noGrp="1"/>
          </p:cNvSpPr>
          <p:nvPr>
            <p:ph type="ftr" sz="quarter" idx="3"/>
          </p:nvPr>
        </p:nvSpPr>
        <p:spPr/>
        <p:txBody>
          <a:bodyPr/>
          <a:lstStyle/>
          <a:p>
            <a:r>
              <a:rPr lang="en-US" sz="1400"/>
              <a:t>DOCTORATES WITH PURPOSE</a:t>
            </a:r>
            <a:endParaRPr lang="en-US" sz="1400" dirty="0"/>
          </a:p>
        </p:txBody>
      </p:sp>
      <p:sp>
        <p:nvSpPr>
          <p:cNvPr id="2" name="Text Placeholder 3"/>
          <p:cNvSpPr txBox="1"/>
          <p:nvPr/>
        </p:nvSpPr>
        <p:spPr>
          <a:xfrm>
            <a:off x="952499" y="2299574"/>
            <a:ext cx="9741168" cy="3406094"/>
          </a:xfrm>
          <a:prstGeom prst="rect">
            <a:avLst/>
          </a:prstGeom>
        </p:spPr>
        <p:txBody>
          <a:bodyPr vert="horz" lIns="0" tIns="0" rIns="0" bIns="0" rtlCol="0" anchor="t">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dirty="0"/>
              <a:t>Resilience and Determination </a:t>
            </a:r>
            <a:r>
              <a:rPr lang="en-US" sz="2000" dirty="0"/>
              <a:t>– Essential traits that help homeless individuals adapt and persist through adversity (Mayo et al., 2022; Ewing &amp; Rawlings, 2025).</a:t>
            </a:r>
          </a:p>
          <a:p>
            <a:pPr marL="342900" indent="-342900">
              <a:buFont typeface="Arial" panose="020B0604020202020204" pitchFamily="34" charset="0"/>
              <a:buChar char="•"/>
            </a:pPr>
            <a:r>
              <a:rPr lang="en-US" sz="2000" b="1" dirty="0"/>
              <a:t>Protective Factors </a:t>
            </a:r>
            <a:r>
              <a:rPr lang="en-US" sz="2000" dirty="0"/>
              <a:t>– Social support, role models, education, and financial literacy as buffers against instability (McCrea et al., 2019; Hou et al., 2020; </a:t>
            </a:r>
            <a:r>
              <a:rPr lang="en-US" sz="2000" dirty="0" err="1"/>
              <a:t>Denckla</a:t>
            </a:r>
            <a:r>
              <a:rPr lang="en-US" sz="2000" dirty="0"/>
              <a:t> et al., 2020).</a:t>
            </a:r>
          </a:p>
          <a:p>
            <a:pPr marL="342900" indent="-342900">
              <a:buFont typeface="Arial" panose="020B0604020202020204" pitchFamily="34" charset="0"/>
              <a:buChar char="•"/>
            </a:pPr>
            <a:r>
              <a:rPr lang="en-US" sz="2000" b="1" dirty="0"/>
              <a:t>Resilience Strategies and Interventions </a:t>
            </a:r>
            <a:r>
              <a:rPr lang="en-US" sz="2000" dirty="0"/>
              <a:t>– Positive mindset, adaptability, problem-solving, and networking enhance coping and confidence (</a:t>
            </a:r>
            <a:r>
              <a:rPr lang="en-US" sz="2000" dirty="0" err="1"/>
              <a:t>Im</a:t>
            </a:r>
            <a:r>
              <a:rPr lang="en-US" sz="2000" dirty="0"/>
              <a:t>, 2021; Gonzalez et al., 2022).</a:t>
            </a:r>
          </a:p>
          <a:p>
            <a:pPr marL="342900" indent="-342900">
              <a:buFont typeface="Arial" panose="020B0604020202020204" pitchFamily="34" charset="0"/>
              <a:buChar char="•"/>
            </a:pPr>
            <a:r>
              <a:rPr lang="en-US" sz="2000" b="1" dirty="0"/>
              <a:t>Systemic Obstacles and Coping Mechanisms </a:t>
            </a:r>
            <a:r>
              <a:rPr lang="en-US" sz="2000" dirty="0"/>
              <a:t>– Housing insecurity, unemployment, and stigma create barriers; confidence and skills serve as mediators for overcoming them (Sabik et al., 2020; Chang et al., 2023).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2499" y="1152332"/>
            <a:ext cx="6119949" cy="610863"/>
          </a:xfrm>
        </p:spPr>
        <p:txBody>
          <a:bodyPr anchor="b">
            <a:noAutofit/>
          </a:bodyPr>
          <a:lstStyle/>
          <a:p>
            <a:r>
              <a:rPr lang="en-US" sz="3600" dirty="0"/>
              <a:t>Theoretical Foundations</a:t>
            </a:r>
          </a:p>
        </p:txBody>
      </p:sp>
      <p:sp>
        <p:nvSpPr>
          <p:cNvPr id="5" name="Footer Placeholder 4"/>
          <p:cNvSpPr>
            <a:spLocks noGrp="1"/>
          </p:cNvSpPr>
          <p:nvPr>
            <p:ph type="ftr" sz="quarter" idx="3"/>
          </p:nvPr>
        </p:nvSpPr>
        <p:spPr/>
        <p:txBody>
          <a:bodyPr/>
          <a:lstStyle/>
          <a:p>
            <a:r>
              <a:rPr lang="en-US" sz="1400"/>
              <a:t>DOCTORATES WITH PURPOSE</a:t>
            </a:r>
            <a:endParaRPr lang="en-US" sz="1400" dirty="0"/>
          </a:p>
        </p:txBody>
      </p:sp>
      <p:sp>
        <p:nvSpPr>
          <p:cNvPr id="2" name="Text Placeholder 3"/>
          <p:cNvSpPr txBox="1"/>
          <p:nvPr/>
        </p:nvSpPr>
        <p:spPr>
          <a:xfrm>
            <a:off x="952499" y="2299574"/>
            <a:ext cx="9741168" cy="3406094"/>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Social Cognitive Theory (SCT)</a:t>
            </a:r>
          </a:p>
          <a:p>
            <a:pPr marL="342900" indent="-342900">
              <a:buFont typeface="Arial" panose="020B0604020202020204" pitchFamily="34" charset="0"/>
              <a:buChar char="•"/>
            </a:pPr>
            <a:r>
              <a:rPr lang="en-US" sz="2000" dirty="0"/>
              <a:t>reciprocal interaction between personal factors, behavior, and environment (Bandura, 2001).</a:t>
            </a:r>
          </a:p>
          <a:p>
            <a:pPr marL="342900" indent="-342900">
              <a:buFont typeface="Arial" panose="020B0604020202020204" pitchFamily="34" charset="0"/>
              <a:buChar char="•"/>
            </a:pPr>
            <a:r>
              <a:rPr lang="en-US" sz="2000" dirty="0"/>
              <a:t>Central construct: Self-efficacy – belief in one’s ability to succeed (Bandura, 1997).</a:t>
            </a:r>
          </a:p>
          <a:p>
            <a:pPr marL="342900" indent="-342900">
              <a:buFont typeface="Arial" panose="020B0604020202020204" pitchFamily="34" charset="0"/>
              <a:buChar char="•"/>
            </a:pPr>
            <a:r>
              <a:rPr lang="en-US" sz="2000" dirty="0"/>
              <a:t>Explains how confidence and skills shape adaptive behaviors and resilience in overcoming homelessness.</a:t>
            </a:r>
          </a:p>
          <a:p>
            <a:pPr marL="342900" indent="-342900">
              <a:buFont typeface="Arial" panose="020B0604020202020204" pitchFamily="34" charset="0"/>
              <a:buChar char="•"/>
            </a:pPr>
            <a:r>
              <a:rPr lang="en-US" sz="2000" dirty="0"/>
              <a:t>Supports understanding of how individuals use personal agency to navigate systemic barriers (Zimmerman &amp; Schunk, 2012).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2499" y="1064302"/>
            <a:ext cx="8026609" cy="599606"/>
          </a:xfrm>
        </p:spPr>
        <p:txBody>
          <a:bodyPr anchor="b">
            <a:noAutofit/>
          </a:bodyPr>
          <a:lstStyle/>
          <a:p>
            <a:r>
              <a:rPr lang="en-US" sz="3600" dirty="0"/>
              <a:t>Identification of the Problem Space </a:t>
            </a:r>
          </a:p>
        </p:txBody>
      </p:sp>
      <p:sp>
        <p:nvSpPr>
          <p:cNvPr id="5" name="Footer Placeholder 4"/>
          <p:cNvSpPr>
            <a:spLocks noGrp="1"/>
          </p:cNvSpPr>
          <p:nvPr>
            <p:ph type="ftr" sz="quarter" idx="3"/>
          </p:nvPr>
        </p:nvSpPr>
        <p:spPr/>
        <p:txBody>
          <a:bodyPr/>
          <a:lstStyle/>
          <a:p>
            <a:r>
              <a:rPr lang="en-US" sz="1400"/>
              <a:t>DOCTORATES WITH PURPOSE</a:t>
            </a:r>
            <a:endParaRPr lang="en-US" sz="1400" dirty="0"/>
          </a:p>
        </p:txBody>
      </p:sp>
      <p:sp>
        <p:nvSpPr>
          <p:cNvPr id="8" name="TextBox 7"/>
          <p:cNvSpPr txBox="1"/>
          <p:nvPr/>
        </p:nvSpPr>
        <p:spPr>
          <a:xfrm>
            <a:off x="448518" y="1923253"/>
            <a:ext cx="11058989" cy="4278094"/>
          </a:xfrm>
          <a:prstGeom prst="rect">
            <a:avLst/>
          </a:prstGeom>
          <a:noFill/>
        </p:spPr>
        <p:txBody>
          <a:bodyPr wrap="square">
            <a:spAutoFit/>
          </a:bodyPr>
          <a:lstStyle/>
          <a:p>
            <a:r>
              <a:rPr lang="en-US" sz="1600" dirty="0"/>
              <a:t>My population is:</a:t>
            </a:r>
          </a:p>
          <a:p>
            <a:pPr marL="742950" lvl="1" indent="-285750">
              <a:buFont typeface="Arial" panose="020B0604020202020204" pitchFamily="34" charset="0"/>
              <a:buChar char="•"/>
            </a:pPr>
            <a:r>
              <a:rPr lang="en-US" sz="1600" b="1" dirty="0">
                <a:solidFill>
                  <a:schemeClr val="bg1"/>
                </a:solidFill>
              </a:rPr>
              <a:t>Definition: </a:t>
            </a:r>
          </a:p>
          <a:p>
            <a:pPr marL="1200150" lvl="2" indent="-285750">
              <a:buFont typeface="Arial" panose="020B0604020202020204" pitchFamily="34" charset="0"/>
              <a:buChar char="•"/>
            </a:pPr>
            <a:r>
              <a:rPr lang="en-US" sz="1600" dirty="0">
                <a:solidFill>
                  <a:schemeClr val="bg1"/>
                </a:solidFill>
              </a:rPr>
              <a:t>Persistent homelessness in the U.S., especially in low-income communities, despite policy interventions (Sabik et al., 2020).</a:t>
            </a:r>
          </a:p>
          <a:p>
            <a:pPr marL="1200150" lvl="2" indent="-285750">
              <a:buFont typeface="Arial" panose="020B0604020202020204" pitchFamily="34" charset="0"/>
              <a:buChar char="•"/>
            </a:pPr>
            <a:r>
              <a:rPr lang="en-US" sz="1600" dirty="0">
                <a:solidFill>
                  <a:schemeClr val="bg1"/>
                </a:solidFill>
              </a:rPr>
              <a:t>Limited understanding of how confidence and skills help former homeless individuals overcome challenges.</a:t>
            </a:r>
          </a:p>
          <a:p>
            <a:pPr marL="1200150" lvl="2" indent="-285750">
              <a:buFont typeface="Arial" panose="020B0604020202020204" pitchFamily="34" charset="0"/>
              <a:buChar char="•"/>
            </a:pPr>
            <a:endParaRPr lang="en-US" sz="1600" dirty="0">
              <a:solidFill>
                <a:schemeClr val="bg1"/>
              </a:solidFill>
            </a:endParaRPr>
          </a:p>
          <a:p>
            <a:pPr marL="742950" lvl="1" indent="-285750">
              <a:buFont typeface="Arial" panose="020B0604020202020204" pitchFamily="34" charset="0"/>
              <a:buChar char="•"/>
            </a:pPr>
            <a:r>
              <a:rPr lang="en-US" sz="1600" b="1" dirty="0">
                <a:solidFill>
                  <a:schemeClr val="bg1"/>
                </a:solidFill>
              </a:rPr>
              <a:t>Justification:</a:t>
            </a:r>
          </a:p>
          <a:p>
            <a:pPr marL="1200150" lvl="2" indent="-285750">
              <a:buFont typeface="Arial" panose="020B0604020202020204" pitchFamily="34" charset="0"/>
              <a:buChar char="•"/>
            </a:pPr>
            <a:r>
              <a:rPr lang="en-US" sz="1600" dirty="0">
                <a:solidFill>
                  <a:schemeClr val="bg1"/>
                </a:solidFill>
              </a:rPr>
              <a:t>Housing and employment barriers remain central obstacles (</a:t>
            </a:r>
            <a:r>
              <a:rPr lang="en-US" sz="1600" dirty="0" err="1">
                <a:solidFill>
                  <a:schemeClr val="bg1"/>
                </a:solidFill>
              </a:rPr>
              <a:t>Slesnick</a:t>
            </a:r>
            <a:r>
              <a:rPr lang="en-US" sz="1600" dirty="0">
                <a:solidFill>
                  <a:schemeClr val="bg1"/>
                </a:solidFill>
              </a:rPr>
              <a:t> et al., 2023).</a:t>
            </a:r>
          </a:p>
          <a:p>
            <a:pPr marL="1200150" lvl="2" indent="-285750">
              <a:buFont typeface="Arial" panose="020B0604020202020204" pitchFamily="34" charset="0"/>
              <a:buChar char="•"/>
            </a:pPr>
            <a:r>
              <a:rPr lang="en-US" sz="1600" dirty="0">
                <a:solidFill>
                  <a:schemeClr val="bg1"/>
                </a:solidFill>
              </a:rPr>
              <a:t>Warburton et al. (2022) found that causes of homelessness among women are complex and varied, highlighting the need for self-efficacy and supportive systems.</a:t>
            </a:r>
          </a:p>
          <a:p>
            <a:pPr marL="1200150" lvl="2" indent="-285750">
              <a:buFont typeface="Arial" panose="020B0604020202020204" pitchFamily="34" charset="0"/>
              <a:buChar char="•"/>
            </a:pPr>
            <a:r>
              <a:rPr lang="en-US" sz="1600" dirty="0">
                <a:solidFill>
                  <a:schemeClr val="bg1"/>
                </a:solidFill>
              </a:rPr>
              <a:t>Confidence and skills are critical yet underexplored in daily resilience strategies (Clark et al., 2024).</a:t>
            </a:r>
          </a:p>
          <a:p>
            <a:pPr marL="1200150" lvl="2" indent="-285750">
              <a:buFont typeface="Arial" panose="020B0604020202020204" pitchFamily="34" charset="0"/>
              <a:buChar char="•"/>
            </a:pPr>
            <a:r>
              <a:rPr lang="en-US" sz="1600" dirty="0">
                <a:solidFill>
                  <a:schemeClr val="bg1"/>
                </a:solidFill>
              </a:rPr>
              <a:t>Research has overlooked personal agency in favor of external.</a:t>
            </a:r>
          </a:p>
          <a:p>
            <a:pPr marL="742950" lvl="1" indent="-285750">
              <a:buFont typeface="Arial" panose="020B0604020202020204" pitchFamily="34" charset="0"/>
              <a:buChar char="•"/>
            </a:pPr>
            <a:endParaRPr lang="en-US" sz="1600" dirty="0">
              <a:solidFill>
                <a:schemeClr val="bg1"/>
              </a:solidFill>
            </a:endParaRPr>
          </a:p>
          <a:p>
            <a:pPr marL="742950" lvl="1" indent="-285750">
              <a:buFont typeface="Arial" panose="020B0604020202020204" pitchFamily="34" charset="0"/>
              <a:buChar char="•"/>
            </a:pPr>
            <a:r>
              <a:rPr lang="en-US" sz="1600" b="1" dirty="0">
                <a:solidFill>
                  <a:schemeClr val="bg1"/>
                </a:solidFill>
              </a:rPr>
              <a:t>Importance: </a:t>
            </a:r>
          </a:p>
          <a:p>
            <a:pPr marL="1200150" lvl="2" indent="-285750">
              <a:buFont typeface="Arial" panose="020B0604020202020204" pitchFamily="34" charset="0"/>
              <a:buChar char="•"/>
            </a:pPr>
            <a:r>
              <a:rPr lang="en-US" sz="1600" dirty="0">
                <a:solidFill>
                  <a:schemeClr val="bg1"/>
                </a:solidFill>
              </a:rPr>
              <a:t>Advances theoretical knowledge by applying Social Cognitive Theory to homelessness experiences.</a:t>
            </a:r>
          </a:p>
          <a:p>
            <a:pPr marL="1200150" lvl="2" indent="-285750">
              <a:buFont typeface="Arial" panose="020B0604020202020204" pitchFamily="34" charset="0"/>
              <a:buChar char="•"/>
            </a:pPr>
            <a:r>
              <a:rPr lang="en-US" sz="1600" dirty="0">
                <a:solidFill>
                  <a:schemeClr val="bg1"/>
                </a:solidFill>
              </a:rPr>
              <a:t>Provides practical insights for policymakers and service providers to design empowerment-focused interventions.</a:t>
            </a:r>
          </a:p>
          <a:p>
            <a:pPr marL="1200150" lvl="2" indent="-285750">
              <a:buFont typeface="Arial" panose="020B0604020202020204" pitchFamily="34" charset="0"/>
              <a:buChar char="•"/>
            </a:pPr>
            <a:r>
              <a:rPr lang="en-US" sz="1600" dirty="0">
                <a:solidFill>
                  <a:schemeClr val="bg1"/>
                </a:solidFill>
              </a:rPr>
              <a:t>Contributes to long-term solutions by identifying how confidence and skills sustain stability.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2499" y="1152332"/>
            <a:ext cx="9305597" cy="610863"/>
          </a:xfrm>
        </p:spPr>
        <p:txBody>
          <a:bodyPr anchor="b">
            <a:noAutofit/>
          </a:bodyPr>
          <a:lstStyle/>
          <a:p>
            <a:r>
              <a:rPr lang="en-US" sz="3600" dirty="0"/>
              <a:t>Problem and Purpose Statements</a:t>
            </a:r>
          </a:p>
        </p:txBody>
      </p:sp>
      <p:sp>
        <p:nvSpPr>
          <p:cNvPr id="4" name="Text Placeholder 3"/>
          <p:cNvSpPr>
            <a:spLocks noGrp="1"/>
          </p:cNvSpPr>
          <p:nvPr>
            <p:ph type="body" sz="quarter" idx="11"/>
          </p:nvPr>
        </p:nvSpPr>
        <p:spPr>
          <a:xfrm>
            <a:off x="952499" y="2289363"/>
            <a:ext cx="9741168" cy="1225997"/>
          </a:xfrm>
        </p:spPr>
        <p:txBody>
          <a:bodyPr anchor="t">
            <a:normAutofit/>
          </a:bodyPr>
          <a:lstStyle/>
          <a:p>
            <a:r>
              <a:rPr lang="en-US" sz="2000" b="1" dirty="0"/>
              <a:t>Problem Statement: </a:t>
            </a:r>
            <a:r>
              <a:rPr lang="en-US" sz="2000" dirty="0"/>
              <a:t>It is not known how former homeless individuals describe the role of confidence and skills in supporting their efforts to overcome homelessness</a:t>
            </a:r>
          </a:p>
          <a:p>
            <a:endParaRPr lang="en-US" sz="3200" dirty="0"/>
          </a:p>
        </p:txBody>
      </p:sp>
      <p:sp>
        <p:nvSpPr>
          <p:cNvPr id="5" name="Footer Placeholder 4"/>
          <p:cNvSpPr>
            <a:spLocks noGrp="1"/>
          </p:cNvSpPr>
          <p:nvPr>
            <p:ph type="ftr" sz="quarter" idx="3"/>
          </p:nvPr>
        </p:nvSpPr>
        <p:spPr/>
        <p:txBody>
          <a:bodyPr/>
          <a:lstStyle/>
          <a:p>
            <a:r>
              <a:rPr lang="en-US" sz="1400"/>
              <a:t>DOCTORATES WITH PURPOSE</a:t>
            </a:r>
            <a:endParaRPr lang="en-US" sz="1400" dirty="0"/>
          </a:p>
        </p:txBody>
      </p:sp>
      <p:sp>
        <p:nvSpPr>
          <p:cNvPr id="2" name="Text Placeholder 3"/>
          <p:cNvSpPr txBox="1"/>
          <p:nvPr/>
        </p:nvSpPr>
        <p:spPr>
          <a:xfrm>
            <a:off x="952499" y="4087734"/>
            <a:ext cx="9741168" cy="2018426"/>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Purpose Statement: </a:t>
            </a:r>
            <a:r>
              <a:rPr lang="en-US" sz="2000" dirty="0"/>
              <a:t>The purpose of this qualitative descriptive study is to explore how former homeless individuals describe the role of confidence and skills in supporting their efforts to overcome homelessness in the western United States  </a:t>
            </a:r>
          </a:p>
          <a:p>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952500" y="923163"/>
            <a:ext cx="5321079" cy="0"/>
          </a:xfrm>
          <a:prstGeom prst="line">
            <a:avLst/>
          </a:prstGeom>
          <a:ln w="101600">
            <a:solidFill>
              <a:srgbClr val="7757A4"/>
            </a:solidFill>
          </a:ln>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952500" y="691934"/>
            <a:ext cx="8932479" cy="674557"/>
          </a:xfrm>
        </p:spPr>
        <p:txBody>
          <a:bodyPr>
            <a:noAutofit/>
          </a:bodyPr>
          <a:lstStyle/>
          <a:p>
            <a:br>
              <a:rPr lang="en-US" sz="3900" dirty="0"/>
            </a:br>
            <a:br>
              <a:rPr lang="en-US" sz="3900" dirty="0"/>
            </a:br>
            <a:br>
              <a:rPr lang="en-US" sz="3900" dirty="0"/>
            </a:br>
            <a:br>
              <a:rPr lang="en-US" sz="3900" dirty="0"/>
            </a:br>
            <a:br>
              <a:rPr lang="en-US" sz="3900" dirty="0"/>
            </a:br>
            <a:br>
              <a:rPr lang="en-US" sz="3900" dirty="0"/>
            </a:br>
            <a:br>
              <a:rPr lang="en-US" sz="3900" dirty="0"/>
            </a:br>
            <a:br>
              <a:rPr lang="en-US" sz="3900" dirty="0"/>
            </a:br>
            <a:r>
              <a:rPr lang="en-US" sz="3900" dirty="0"/>
              <a:t>Rationale for Methodology and Design</a:t>
            </a:r>
            <a:br>
              <a:rPr lang="en-US" sz="3900" dirty="0"/>
            </a:br>
            <a:endParaRPr lang="en-US" sz="3900" dirty="0"/>
          </a:p>
        </p:txBody>
      </p:sp>
      <p:graphicFrame>
        <p:nvGraphicFramePr>
          <p:cNvPr id="5" name="Table 5"/>
          <p:cNvGraphicFramePr>
            <a:graphicFrameLocks noGrp="1"/>
          </p:cNvGraphicFramePr>
          <p:nvPr>
            <p:ph type="tbl" sz="quarter" idx="10"/>
          </p:nvPr>
        </p:nvGraphicFramePr>
        <p:xfrm>
          <a:off x="952500" y="1106564"/>
          <a:ext cx="10287000" cy="4965624"/>
        </p:xfrm>
        <a:graphic>
          <a:graphicData uri="http://schemas.openxmlformats.org/drawingml/2006/table">
            <a:tbl>
              <a:tblPr firstRow="1" bandRow="1">
                <a:tableStyleId>{5C22544A-7EE6-4342-B048-85BDC9FD1C3A}</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824048">
                <a:tc>
                  <a:txBody>
                    <a:bodyPr/>
                    <a:lstStyle/>
                    <a:p>
                      <a:pPr algn="ctr"/>
                      <a:r>
                        <a:rPr lang="en-US" sz="2400" dirty="0"/>
                        <a:t>Justification for Qualitative Methodology</a:t>
                      </a:r>
                    </a:p>
                  </a:txBody>
                  <a:tcPr anchor="ctr"/>
                </a:tc>
                <a:tc>
                  <a:txBody>
                    <a:bodyPr/>
                    <a:lstStyle/>
                    <a:p>
                      <a:pPr algn="ctr"/>
                      <a:r>
                        <a:rPr lang="en-US" sz="2400" dirty="0"/>
                        <a:t>Justification for Design</a:t>
                      </a:r>
                    </a:p>
                  </a:txBody>
                  <a:tcPr anchor="ctr"/>
                </a:tc>
                <a:extLst>
                  <a:ext uri="{0D108BD9-81ED-4DB2-BD59-A6C34878D82A}">
                    <a16:rowId xmlns:a16="http://schemas.microsoft.com/office/drawing/2014/main" val="10000"/>
                  </a:ext>
                </a:extLst>
              </a:tr>
              <a:tr h="414157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b="0" i="0" dirty="0">
                          <a:latin typeface="Calibri Light" panose="020F0302020204030204" pitchFamily="34" charset="0"/>
                          <a:cs typeface="Calibri Light" panose="020F0302020204030204" pitchFamily="34" charset="0"/>
                        </a:rPr>
                        <a:t>Captures in-depth personal experiences of confidence and skills in overcoming homelessness (Patton, 2015).</a:t>
                      </a:r>
                    </a:p>
                    <a:p>
                      <a:pPr marL="0" marR="0" lvl="0" indent="0" algn="l" defTabSz="914400" rtl="0" eaLnBrk="1" fontAlgn="auto" latinLnBrk="0" hangingPunct="1">
                        <a:lnSpc>
                          <a:spcPct val="100000"/>
                        </a:lnSpc>
                        <a:spcBef>
                          <a:spcPts val="0"/>
                        </a:spcBef>
                        <a:spcAft>
                          <a:spcPts val="0"/>
                        </a:spcAft>
                        <a:buClrTx/>
                        <a:buSzTx/>
                        <a:buFontTx/>
                        <a:buNone/>
                        <a:defRPr/>
                      </a:pPr>
                      <a:endParaRPr lang="en-US" sz="1600" b="0" i="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600" b="0" i="0" dirty="0">
                          <a:latin typeface="Calibri Light" panose="020F0302020204030204" pitchFamily="34" charset="0"/>
                          <a:cs typeface="Calibri Light" panose="020F0302020204030204" pitchFamily="34" charset="0"/>
                        </a:rPr>
                        <a:t>Allows exploration of subjective meanings, motivations, and lived realities not easily quantified (Denzin &amp; Lincoln, 2018).</a:t>
                      </a:r>
                    </a:p>
                    <a:p>
                      <a:pPr marL="0" marR="0" lvl="0" indent="0" algn="l" defTabSz="914400" rtl="0" eaLnBrk="1" fontAlgn="auto" latinLnBrk="0" hangingPunct="1">
                        <a:lnSpc>
                          <a:spcPct val="100000"/>
                        </a:lnSpc>
                        <a:spcBef>
                          <a:spcPts val="0"/>
                        </a:spcBef>
                        <a:spcAft>
                          <a:spcPts val="0"/>
                        </a:spcAft>
                        <a:buClrTx/>
                        <a:buSzTx/>
                        <a:buFontTx/>
                        <a:buNone/>
                        <a:defRPr/>
                      </a:pPr>
                      <a:endParaRPr lang="en-US" sz="1600" b="0" i="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600" b="0" i="0" dirty="0">
                          <a:latin typeface="Calibri Light" panose="020F0302020204030204" pitchFamily="34" charset="0"/>
                          <a:cs typeface="Calibri Light" panose="020F0302020204030204" pitchFamily="34" charset="0"/>
                        </a:rPr>
                        <a:t>Addresses gaps left by quantitative studies that measure interventions but neglect daily experiences (Renjith et al., 2021).</a:t>
                      </a:r>
                    </a:p>
                    <a:p>
                      <a:pPr marL="0" marR="0" lvl="0" indent="0" algn="l" defTabSz="914400" rtl="0" eaLnBrk="1" fontAlgn="auto" latinLnBrk="0" hangingPunct="1">
                        <a:lnSpc>
                          <a:spcPct val="100000"/>
                        </a:lnSpc>
                        <a:spcBef>
                          <a:spcPts val="0"/>
                        </a:spcBef>
                        <a:spcAft>
                          <a:spcPts val="0"/>
                        </a:spcAft>
                        <a:buClrTx/>
                        <a:buSzTx/>
                        <a:buFontTx/>
                        <a:buNone/>
                        <a:defRPr/>
                      </a:pPr>
                      <a:endParaRPr lang="en-US" sz="1600" b="0" i="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600" b="0" i="0" dirty="0">
                          <a:latin typeface="Calibri Light" panose="020F0302020204030204" pitchFamily="34" charset="0"/>
                          <a:cs typeface="Calibri Light" panose="020F0302020204030204" pitchFamily="34" charset="0"/>
                        </a:rPr>
                        <a:t>Provides a human-centered perspective essential for vulnerable populations.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b="0" i="0" dirty="0">
                          <a:latin typeface="Calibri Light" panose="020F0302020204030204" pitchFamily="34" charset="0"/>
                          <a:cs typeface="Calibri Light" panose="020F0302020204030204" pitchFamily="34" charset="0"/>
                        </a:rPr>
                        <a:t>Offers straightforward, low-interpretation accounts of participants’ experiences (</a:t>
                      </a:r>
                      <a:r>
                        <a:rPr lang="en-US" sz="1600" b="0" i="0" dirty="0" err="1">
                          <a:latin typeface="Calibri Light" panose="020F0302020204030204" pitchFamily="34" charset="0"/>
                          <a:cs typeface="Calibri Light" panose="020F0302020204030204" pitchFamily="34" charset="0"/>
                        </a:rPr>
                        <a:t>Kekeya</a:t>
                      </a:r>
                      <a:r>
                        <a:rPr lang="en-US" sz="1600" b="0" i="0" dirty="0">
                          <a:latin typeface="Calibri Light" panose="020F0302020204030204" pitchFamily="34" charset="0"/>
                          <a:cs typeface="Calibri Light" panose="020F0302020204030204" pitchFamily="34" charset="0"/>
                        </a:rPr>
                        <a:t>, 2021).</a:t>
                      </a:r>
                    </a:p>
                    <a:p>
                      <a:pPr marL="0" marR="0" lvl="0" indent="0" algn="l" defTabSz="914400" rtl="0" eaLnBrk="1" fontAlgn="auto" latinLnBrk="0" hangingPunct="1">
                        <a:lnSpc>
                          <a:spcPct val="100000"/>
                        </a:lnSpc>
                        <a:spcBef>
                          <a:spcPts val="0"/>
                        </a:spcBef>
                        <a:spcAft>
                          <a:spcPts val="0"/>
                        </a:spcAft>
                        <a:buClrTx/>
                        <a:buSzTx/>
                        <a:buFontTx/>
                        <a:buNone/>
                        <a:defRPr/>
                      </a:pPr>
                      <a:endParaRPr lang="en-US" sz="1600" b="0" i="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600" b="0" i="0" dirty="0">
                          <a:latin typeface="Calibri Light" panose="020F0302020204030204" pitchFamily="34" charset="0"/>
                          <a:cs typeface="Calibri Light" panose="020F0302020204030204" pitchFamily="34" charset="0"/>
                        </a:rPr>
                        <a:t>Ensures participants’ voices remain central without imposing theoretical frameworks (</a:t>
                      </a:r>
                      <a:r>
                        <a:rPr lang="en-US" sz="1600" b="0" i="0" dirty="0" err="1">
                          <a:latin typeface="Calibri Light" panose="020F0302020204030204" pitchFamily="34" charset="0"/>
                          <a:cs typeface="Calibri Light" panose="020F0302020204030204" pitchFamily="34" charset="0"/>
                        </a:rPr>
                        <a:t>Colorafi</a:t>
                      </a:r>
                      <a:r>
                        <a:rPr lang="en-US" sz="1600" b="0" i="0" dirty="0">
                          <a:latin typeface="Calibri Light" panose="020F0302020204030204" pitchFamily="34" charset="0"/>
                          <a:cs typeface="Calibri Light" panose="020F0302020204030204" pitchFamily="34" charset="0"/>
                        </a:rPr>
                        <a:t> &amp; Evans, 2016).</a:t>
                      </a:r>
                    </a:p>
                    <a:p>
                      <a:pPr marL="0" marR="0" lvl="0" indent="0" algn="l" defTabSz="914400" rtl="0" eaLnBrk="1" fontAlgn="auto" latinLnBrk="0" hangingPunct="1">
                        <a:lnSpc>
                          <a:spcPct val="100000"/>
                        </a:lnSpc>
                        <a:spcBef>
                          <a:spcPts val="0"/>
                        </a:spcBef>
                        <a:spcAft>
                          <a:spcPts val="0"/>
                        </a:spcAft>
                        <a:buClrTx/>
                        <a:buSzTx/>
                        <a:buFontTx/>
                        <a:buNone/>
                        <a:defRPr/>
                      </a:pPr>
                      <a:endParaRPr lang="en-US" sz="1600" b="0" i="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600" b="0" i="0" dirty="0">
                          <a:latin typeface="Calibri Light" panose="020F0302020204030204" pitchFamily="34" charset="0"/>
                          <a:cs typeface="Calibri Light" panose="020F0302020204030204" pitchFamily="34" charset="0"/>
                        </a:rPr>
                        <a:t>Appropriate for studies seeking practical, actionable insights rather than generating new theory (Yin, 2018).</a:t>
                      </a:r>
                    </a:p>
                    <a:p>
                      <a:pPr marL="0" marR="0" lvl="0" indent="0" algn="l" defTabSz="914400" rtl="0" eaLnBrk="1" fontAlgn="auto" latinLnBrk="0" hangingPunct="1">
                        <a:lnSpc>
                          <a:spcPct val="100000"/>
                        </a:lnSpc>
                        <a:spcBef>
                          <a:spcPts val="0"/>
                        </a:spcBef>
                        <a:spcAft>
                          <a:spcPts val="0"/>
                        </a:spcAft>
                        <a:buClrTx/>
                        <a:buSzTx/>
                        <a:buFontTx/>
                        <a:buNone/>
                        <a:defRPr/>
                      </a:pPr>
                      <a:endParaRPr lang="en-US" sz="1600" b="0" i="0" dirty="0">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600" b="0" i="0" dirty="0">
                          <a:latin typeface="Calibri Light" panose="020F0302020204030204" pitchFamily="34" charset="0"/>
                          <a:cs typeface="Calibri Light" panose="020F0302020204030204" pitchFamily="34" charset="0"/>
                        </a:rPr>
                        <a:t>Enables thematic analysis to identify patterns across experiences while preserving descriptive detail.</a:t>
                      </a:r>
                    </a:p>
                  </a:txBody>
                  <a:tcPr/>
                </a:tc>
                <a:extLst>
                  <a:ext uri="{0D108BD9-81ED-4DB2-BD59-A6C34878D82A}">
                    <a16:rowId xmlns:a16="http://schemas.microsoft.com/office/drawing/2014/main" val="10001"/>
                  </a:ext>
                </a:extLst>
              </a:tr>
            </a:tbl>
          </a:graphicData>
        </a:graphic>
      </p:graphicFrame>
      <p:sp>
        <p:nvSpPr>
          <p:cNvPr id="4" name="Footer Placeholder 3"/>
          <p:cNvSpPr>
            <a:spLocks noGrp="1"/>
          </p:cNvSpPr>
          <p:nvPr>
            <p:ph type="ftr" sz="quarter" idx="3"/>
          </p:nvPr>
        </p:nvSpPr>
        <p:spPr/>
        <p:txBody>
          <a:bodyPr/>
          <a:lstStyle/>
          <a:p>
            <a:r>
              <a:rPr lang="en-US" sz="1400"/>
              <a:t>DOCTORATES WITH PURPOSE</a:t>
            </a:r>
            <a:endParaRPr lang="en-US" sz="1400" dirty="0"/>
          </a:p>
        </p:txBody>
      </p:sp>
    </p:spTree>
  </p:cSld>
  <p:clrMapOvr>
    <a:masterClrMapping/>
  </p:clrMapOvr>
</p:sld>
</file>

<file path=ppt/theme/theme1.xml><?xml version="1.0" encoding="utf-8"?>
<a:theme xmlns:a="http://schemas.openxmlformats.org/drawingml/2006/main" name="Theme1">
  <a:themeElements>
    <a:clrScheme name="CDS Theme">
      <a:dk1>
        <a:sysClr val="windowText" lastClr="000000"/>
      </a:dk1>
      <a:lt1>
        <a:sysClr val="window" lastClr="FFFFFF"/>
      </a:lt1>
      <a:dk2>
        <a:srgbClr val="401665"/>
      </a:dk2>
      <a:lt2>
        <a:srgbClr val="EAE5EB"/>
      </a:lt2>
      <a:accent1>
        <a:srgbClr val="552B9A"/>
      </a:accent1>
      <a:accent2>
        <a:srgbClr val="9B57D3"/>
      </a:accent2>
      <a:accent3>
        <a:srgbClr val="9D78DA"/>
      </a:accent3>
      <a:accent4>
        <a:srgbClr val="7B2AC4"/>
      </a:accent4>
      <a:accent5>
        <a:srgbClr val="BFBFBF"/>
      </a:accent5>
      <a:accent6>
        <a:srgbClr val="D8D8D8"/>
      </a:accent6>
      <a:hlink>
        <a:srgbClr val="0066FF"/>
      </a:hlink>
      <a:folHlink>
        <a:srgbClr val="666699"/>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0</TotalTime>
  <Words>4120</Words>
  <Application>Microsoft Office PowerPoint</Application>
  <PresentationFormat>Widescreen</PresentationFormat>
  <Paragraphs>261</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Franklin Gothic Book</vt:lpstr>
      <vt:lpstr>Franklin Gothic Demi</vt:lpstr>
      <vt:lpstr>Times New Roman</vt:lpstr>
      <vt:lpstr>Wingdings</vt:lpstr>
      <vt:lpstr>Theme1</vt:lpstr>
      <vt:lpstr> </vt:lpstr>
      <vt:lpstr>Confidence and Skills in Former Homeless Individuals: A Descriptive Study in the Western United States</vt:lpstr>
      <vt:lpstr>Overview</vt:lpstr>
      <vt:lpstr>Critical Feasibility Items</vt:lpstr>
      <vt:lpstr>Themes in Literature</vt:lpstr>
      <vt:lpstr>Theoretical Foundations</vt:lpstr>
      <vt:lpstr>Identification of the Problem Space </vt:lpstr>
      <vt:lpstr>Problem and Purpose Statements</vt:lpstr>
      <vt:lpstr>        Rationale for Methodology and Design </vt:lpstr>
      <vt:lpstr>Data Source and Trustworthiness  </vt:lpstr>
      <vt:lpstr>Research Questions</vt:lpstr>
      <vt:lpstr>Population, Target Population, &amp; Sample</vt:lpstr>
      <vt:lpstr>Recruitment and Necessary Documentation</vt:lpstr>
      <vt:lpstr>Data Collection</vt:lpstr>
      <vt:lpstr>Data Analysis Procedures</vt:lpstr>
      <vt:lpstr>Ethical Considerations</vt:lpstr>
      <vt:lpstr>Thank you</vt:lpstr>
      <vt:lpstr>Key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cp:revision>
  <dcterms:created xsi:type="dcterms:W3CDTF">2025-10-06T20:02:00Z</dcterms:created>
  <dcterms:modified xsi:type="dcterms:W3CDTF">2025-10-27T00:16:29Z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4806DD1512F243E9A8C748F208405041_13</vt:lpwstr>
  </property>
  <property fmtid="{D5CDD505-2E9C-101B-9397-08002B2CF9AE}" pid="3" name="KSOProductBuildVer">
    <vt:lpwstr>1033-12.2.0.22549</vt:lpwstr>
  </property>
</Properties>
</file>