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1"/>
  </p:notes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gmtagbitW4VrTn8rui1QeNcRZl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1"/>
  </p:normalViewPr>
  <p:slideViewPr>
    <p:cSldViewPr snapToGrid="0" snapToObjects="1">
      <p:cViewPr varScale="1">
        <p:scale>
          <a:sx n="87" d="100"/>
          <a:sy n="87" d="100"/>
        </p:scale>
        <p:origin x="66"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8" name="Google Shape;88;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bb2ad13199_0_5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bb2ad13199_0_5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4" name="Google Shape;164;gbb2ad13199_0_5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10</a:t>
            </a:fld>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bb2ad13199_0_6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bb2ad13199_0_6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71" name="Google Shape;171;gbb2ad13199_0_6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bb2ad13199_0_7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bb2ad13199_0_7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78" name="Google Shape;178;gbb2ad13199_0_7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12</a:t>
            </a:fld>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bb2ad13199_0_8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bb2ad13199_0_8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86" name="Google Shape;186;gbb2ad13199_0_8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13</a:t>
            </a:fld>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bb2ad13199_0_9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bb2ad13199_0_9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3" name="Google Shape;193;gbb2ad13199_0_9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14</a:t>
            </a:fld>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bb2ad13199_0_10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bb2ad13199_0_10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03" name="Google Shape;203;gbb2ad13199_0_10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15</a:t>
            </a:fld>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bb2ad13199_0_1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bb2ad13199_0_11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13" name="Google Shape;213;gbb2ad13199_0_11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16</a:t>
            </a:fld>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bb2ad13199_0_1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bb2ad13199_0_12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0" name="Google Shape;220;gbb2ad13199_0_12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17</a:t>
            </a:fld>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bb2ad13199_0_1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 name="Google Shape;226;gbb2ad13199_0_13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7" name="Google Shape;227;gbb2ad13199_0_13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18</a:t>
            </a:fld>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bce2fb4a48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3" name="Google Shape;233;gbce2fb4a48_0_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34" name="Google Shape;234;gbce2fb4a48_0_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19</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b5d456fb6c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b5d456fb6c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6" name="Google Shape;96;gb5d456fb6c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2</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bb2ad13199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bb2ad13199_0_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0" name="Google Shape;110;gbb2ad13199_0_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a:t>
            </a:fld>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bb2ad13199_0_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bb2ad13199_0_1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7" name="Google Shape;117;gbb2ad13199_0_1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4</a:t>
            </a:fld>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bb2ad13199_0_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bb2ad13199_0_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27" name="Google Shape;127;gbb2ad13199_0_2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5</a:t>
            </a:fld>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ba503a6d6e_0_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ba503a6d6e_0_1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34" name="Google Shape;134;gba503a6d6e_0_1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6</a:t>
            </a:fld>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bb2ad13199_0_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bb2ad13199_0_3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41" name="Google Shape;141;gbb2ad13199_0_3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7</a:t>
            </a:fld>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bb2ad13199_0_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bb2ad13199_0_4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49" name="Google Shape;149;gbb2ad13199_0_4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bb2ad13199_0_5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bb2ad13199_0_5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6" name="Google Shape;156;gbb2ad13199_0_5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9</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1" name="Google Shape;21;p3"/>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0"/>
        <p:cNvGrpSpPr/>
        <p:nvPr/>
      </p:nvGrpSpPr>
      <p:grpSpPr>
        <a:xfrm>
          <a:off x="0" y="0"/>
          <a:ext cx="0" cy="0"/>
          <a:chOff x="0" y="0"/>
          <a:chExt cx="0" cy="0"/>
        </a:xfrm>
      </p:grpSpPr>
      <p:sp>
        <p:nvSpPr>
          <p:cNvPr id="81" name="Google Shape;81;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5" name="Google Shape;85;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2" name="Google Shape;3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4" name="Google Shape;3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1" name="Google Shape;41;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2"/>
        <p:cNvGrpSpPr/>
        <p:nvPr/>
      </p:nvGrpSpPr>
      <p:grpSpPr>
        <a:xfrm>
          <a:off x="0" y="0"/>
          <a:ext cx="0" cy="0"/>
          <a:chOff x="0" y="0"/>
          <a:chExt cx="0" cy="0"/>
        </a:xfrm>
      </p:grpSpPr>
      <p:sp>
        <p:nvSpPr>
          <p:cNvPr id="43" name="Google Shape;43;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0" name="Google Shape;5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1"/>
        <p:cNvGrpSpPr/>
        <p:nvPr/>
      </p:nvGrpSpPr>
      <p:grpSpPr>
        <a:xfrm>
          <a:off x="0" y="0"/>
          <a:ext cx="0" cy="0"/>
          <a:chOff x="0" y="0"/>
          <a:chExt cx="0" cy="0"/>
        </a:xfrm>
      </p:grpSpPr>
      <p:sp>
        <p:nvSpPr>
          <p:cNvPr id="52" name="Google Shape;5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5" name="Google Shape;55;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8" name="Google Shape;58;p9"/>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9" name="Google Shape;59;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0"/>
        <p:cNvGrpSpPr/>
        <p:nvPr/>
      </p:nvGrpSpPr>
      <p:grpSpPr>
        <a:xfrm>
          <a:off x="0" y="0"/>
          <a:ext cx="0" cy="0"/>
          <a:chOff x="0" y="0"/>
          <a:chExt cx="0" cy="0"/>
        </a:xfrm>
      </p:grpSpPr>
      <p:sp>
        <p:nvSpPr>
          <p:cNvPr id="61" name="Google Shape;61;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3" name="Google Shape;63;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4" name="Google Shape;64;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6" name="Google Shape;66;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7"/>
        <p:cNvGrpSpPr/>
        <p:nvPr/>
      </p:nvGrpSpPr>
      <p:grpSpPr>
        <a:xfrm>
          <a:off x="0" y="0"/>
          <a:ext cx="0" cy="0"/>
          <a:chOff x="0" y="0"/>
          <a:chExt cx="0" cy="0"/>
        </a:xfrm>
      </p:grpSpPr>
      <p:sp>
        <p:nvSpPr>
          <p:cNvPr id="68" name="Google Shape;68;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1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70" name="Google Shape;70;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p:nvPr/>
        </p:nvSpPr>
        <p:spPr>
          <a:xfrm>
            <a:off x="0" y="6176963"/>
            <a:ext cx="12192000" cy="681037"/>
          </a:xfrm>
          <a:prstGeom prst="rect">
            <a:avLst/>
          </a:prstGeom>
          <a:solidFill>
            <a:srgbClr val="1F3864"/>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 name="Google Shape;11;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2"/>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1"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5" name="Google Shape;15;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pic>
        <p:nvPicPr>
          <p:cNvPr id="16" name="Google Shape;16;p2"/>
          <p:cNvPicPr preferRelativeResize="0"/>
          <p:nvPr/>
        </p:nvPicPr>
        <p:blipFill rotWithShape="1">
          <a:blip r:embed="rId13">
            <a:alphaModFix/>
          </a:blip>
          <a:srcRect/>
          <a:stretch/>
        </p:blipFill>
        <p:spPr>
          <a:xfrm>
            <a:off x="0" y="0"/>
            <a:ext cx="12192000" cy="365126"/>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Calibri"/>
              <a:buNone/>
            </a:pPr>
            <a:r>
              <a:rPr lang="en-US" dirty="0">
                <a:latin typeface="Times New Roman"/>
                <a:ea typeface="Times New Roman"/>
                <a:cs typeface="Times New Roman"/>
                <a:sym typeface="Times New Roman"/>
              </a:rPr>
              <a:t>Chapter 9: </a:t>
            </a:r>
            <a:endParaRPr dirty="0">
              <a:latin typeface="Times New Roman"/>
              <a:ea typeface="Times New Roman"/>
              <a:cs typeface="Times New Roman"/>
              <a:sym typeface="Times New Roman"/>
            </a:endParaRPr>
          </a:p>
          <a:p>
            <a:pPr marL="0" lvl="0" indent="0" algn="ctr" rtl="0">
              <a:lnSpc>
                <a:spcPct val="90000"/>
              </a:lnSpc>
              <a:spcBef>
                <a:spcPts val="0"/>
              </a:spcBef>
              <a:spcAft>
                <a:spcPts val="0"/>
              </a:spcAft>
              <a:buClr>
                <a:schemeClr val="dk1"/>
              </a:buClr>
              <a:buSzPts val="6000"/>
              <a:buFont typeface="Calibri"/>
              <a:buNone/>
            </a:pPr>
            <a:r>
              <a:rPr lang="en-US" dirty="0">
                <a:latin typeface="Times New Roman"/>
                <a:ea typeface="Times New Roman"/>
                <a:cs typeface="Times New Roman"/>
                <a:sym typeface="Times New Roman"/>
              </a:rPr>
              <a:t>Performance Management</a:t>
            </a:r>
            <a:endParaRPr dirty="0">
              <a:latin typeface="Times New Roman"/>
              <a:ea typeface="Times New Roman"/>
              <a:cs typeface="Times New Roman"/>
              <a:sym typeface="Times New Roman"/>
            </a:endParaRPr>
          </a:p>
        </p:txBody>
      </p:sp>
      <p:sp>
        <p:nvSpPr>
          <p:cNvPr id="92" name="Google Shape;92;p1"/>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gbb2ad13199_0_59"/>
          <p:cNvSpPr txBox="1">
            <a:spLocks noGrp="1"/>
          </p:cNvSpPr>
          <p:nvPr>
            <p:ph type="title"/>
          </p:nvPr>
        </p:nvSpPr>
        <p:spPr>
          <a:xfrm>
            <a:off x="838200" y="124325"/>
            <a:ext cx="10515600" cy="13257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Establishing Job Standards and Appraisal Criteria</a:t>
            </a:r>
            <a:endParaRPr sz="4000" dirty="0">
              <a:latin typeface="Times New Roman"/>
              <a:ea typeface="Times New Roman"/>
              <a:cs typeface="Times New Roman"/>
              <a:sym typeface="Times New Roman"/>
            </a:endParaRPr>
          </a:p>
        </p:txBody>
      </p:sp>
      <p:sp>
        <p:nvSpPr>
          <p:cNvPr id="167" name="Google Shape;167;gbb2ad13199_0_59"/>
          <p:cNvSpPr txBox="1">
            <a:spLocks noGrp="1"/>
          </p:cNvSpPr>
          <p:nvPr>
            <p:ph type="body" idx="1"/>
          </p:nvPr>
        </p:nvSpPr>
        <p:spPr>
          <a:xfrm>
            <a:off x="365700" y="1271150"/>
            <a:ext cx="11460600" cy="47817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sz="2400" dirty="0">
                <a:latin typeface="Times New Roman"/>
                <a:ea typeface="Times New Roman"/>
                <a:cs typeface="Times New Roman"/>
                <a:sym typeface="Times New Roman"/>
              </a:rPr>
              <a:t>Criteria should: </a:t>
            </a:r>
            <a:endParaRPr sz="2400" dirty="0">
              <a:latin typeface="Times New Roman"/>
              <a:ea typeface="Times New Roman"/>
              <a:cs typeface="Times New Roman"/>
              <a:sym typeface="Times New Roman"/>
            </a:endParaRPr>
          </a:p>
          <a:p>
            <a:pPr marL="914400" lvl="0" indent="-381000" algn="l" rtl="0">
              <a:lnSpc>
                <a:spcPct val="115000"/>
              </a:lnSpc>
              <a:spcBef>
                <a:spcPts val="1200"/>
              </a:spcBef>
              <a:spcAft>
                <a:spcPts val="0"/>
              </a:spcAft>
              <a:buSzPts val="2400"/>
              <a:buFont typeface="Times New Roman"/>
              <a:buAutoNum type="arabicPeriod"/>
            </a:pPr>
            <a:r>
              <a:rPr lang="en-US" sz="2400" dirty="0">
                <a:latin typeface="Times New Roman"/>
                <a:ea typeface="Times New Roman"/>
                <a:cs typeface="Times New Roman"/>
                <a:sym typeface="Times New Roman"/>
              </a:rPr>
              <a:t>Have strategic relevance to the organization as a whole. Criteria for individual performance appraisal are an extension of criteria to evaluate organizational performance and consistent with a management by objectives approach.</a:t>
            </a:r>
            <a:endParaRPr dirty="0">
              <a:latin typeface="Times New Roman"/>
              <a:ea typeface="Times New Roman"/>
              <a:cs typeface="Times New Roman"/>
              <a:sym typeface="Times New Roman"/>
            </a:endParaRPr>
          </a:p>
          <a:p>
            <a:pPr marL="914400" lvl="0" indent="-381000" algn="l" rtl="0">
              <a:lnSpc>
                <a:spcPct val="115000"/>
              </a:lnSpc>
              <a:spcBef>
                <a:spcPts val="0"/>
              </a:spcBef>
              <a:spcAft>
                <a:spcPts val="0"/>
              </a:spcAft>
              <a:buSzPts val="2400"/>
              <a:buFont typeface="Times New Roman"/>
              <a:buAutoNum type="arabicPeriod"/>
            </a:pPr>
            <a:r>
              <a:rPr lang="en-US" sz="2400" dirty="0">
                <a:latin typeface="Times New Roman"/>
                <a:ea typeface="Times New Roman"/>
                <a:cs typeface="Times New Roman"/>
                <a:sym typeface="Times New Roman"/>
              </a:rPr>
              <a:t>Be comprehensive and take into consideration the full range of an employee’s major functions as defined in the job description. </a:t>
            </a:r>
            <a:endParaRPr sz="2400" dirty="0">
              <a:latin typeface="Times New Roman"/>
              <a:ea typeface="Times New Roman"/>
              <a:cs typeface="Times New Roman"/>
              <a:sym typeface="Times New Roman"/>
            </a:endParaRPr>
          </a:p>
          <a:p>
            <a:pPr marL="914400" lvl="0" indent="-381000" algn="l" rtl="0">
              <a:lnSpc>
                <a:spcPct val="115000"/>
              </a:lnSpc>
              <a:spcBef>
                <a:spcPts val="0"/>
              </a:spcBef>
              <a:spcAft>
                <a:spcPts val="0"/>
              </a:spcAft>
              <a:buSzPts val="2400"/>
              <a:buFont typeface="Times New Roman"/>
              <a:buAutoNum type="arabicPeriod"/>
            </a:pPr>
            <a:r>
              <a:rPr lang="en-US" sz="2400" dirty="0">
                <a:latin typeface="Times New Roman"/>
                <a:ea typeface="Times New Roman"/>
                <a:cs typeface="Times New Roman"/>
                <a:sym typeface="Times New Roman"/>
              </a:rPr>
              <a:t>Be reliable and valid. </a:t>
            </a:r>
            <a:endParaRPr sz="2400" dirty="0">
              <a:latin typeface="Times New Roman"/>
              <a:ea typeface="Times New Roman"/>
              <a:cs typeface="Times New Roman"/>
              <a:sym typeface="Times New Roman"/>
            </a:endParaRPr>
          </a:p>
          <a:p>
            <a:pPr marL="1371600" lvl="0" indent="0" algn="l" rtl="0">
              <a:lnSpc>
                <a:spcPct val="115000"/>
              </a:lnSpc>
              <a:spcBef>
                <a:spcPts val="1200"/>
              </a:spcBef>
              <a:spcAft>
                <a:spcPts val="1200"/>
              </a:spcAft>
              <a:buNone/>
            </a:pPr>
            <a:endParaRPr dirty="0"/>
          </a:p>
        </p:txBody>
      </p:sp>
      <p:sp>
        <p:nvSpPr>
          <p:cNvPr id="4" name="Google Shape;91;p1">
            <a:extLst>
              <a:ext uri="{FF2B5EF4-FFF2-40B4-BE49-F238E27FC236}">
                <a16:creationId xmlns:a16="http://schemas.microsoft.com/office/drawing/2014/main" id="{6D26D107-6D3B-4F78-82D7-842ED479C462}"/>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gbb2ad13199_0_68"/>
          <p:cNvSpPr txBox="1">
            <a:spLocks noGrp="1"/>
          </p:cNvSpPr>
          <p:nvPr>
            <p:ph type="title"/>
          </p:nvPr>
        </p:nvSpPr>
        <p:spPr>
          <a:xfrm>
            <a:off x="838200" y="60325"/>
            <a:ext cx="10515600" cy="13257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Collecting Job Performance Data </a:t>
            </a:r>
            <a:endParaRPr sz="4000" dirty="0">
              <a:latin typeface="Times New Roman"/>
              <a:ea typeface="Times New Roman"/>
              <a:cs typeface="Times New Roman"/>
              <a:sym typeface="Times New Roman"/>
            </a:endParaRPr>
          </a:p>
        </p:txBody>
      </p:sp>
      <p:sp>
        <p:nvSpPr>
          <p:cNvPr id="174" name="Google Shape;174;gbb2ad13199_0_68"/>
          <p:cNvSpPr txBox="1">
            <a:spLocks noGrp="1"/>
          </p:cNvSpPr>
          <p:nvPr>
            <p:ph type="body" idx="1"/>
          </p:nvPr>
        </p:nvSpPr>
        <p:spPr>
          <a:xfrm>
            <a:off x="838200" y="1043477"/>
            <a:ext cx="10515600" cy="4351200"/>
          </a:xfrm>
          <a:prstGeom prst="rect">
            <a:avLst/>
          </a:prstGeom>
        </p:spPr>
        <p:txBody>
          <a:bodyPr spcFirstLastPara="1" wrap="square" lIns="91425" tIns="45700" rIns="91425" bIns="45700" anchor="t" anchorCtr="0">
            <a:noAutofit/>
          </a:bodyPr>
          <a:lstStyle/>
          <a:p>
            <a:pPr marL="457200" lvl="0" indent="-368300" algn="l" rtl="0">
              <a:lnSpc>
                <a:spcPct val="115000"/>
              </a:lnSpc>
              <a:spcBef>
                <a:spcPts val="1200"/>
              </a:spcBef>
              <a:spcAft>
                <a:spcPts val="0"/>
              </a:spcAft>
              <a:buSzPts val="2200"/>
              <a:buFont typeface="Times New Roman"/>
              <a:buChar char="•"/>
            </a:pPr>
            <a:r>
              <a:rPr lang="en-US" sz="2200" dirty="0">
                <a:latin typeface="Times New Roman"/>
                <a:ea typeface="Times New Roman"/>
                <a:cs typeface="Times New Roman"/>
                <a:sym typeface="Times New Roman"/>
              </a:rPr>
              <a:t>Self-appraisal is very effective when a manager is seeking to obtain the involvement of the employee in the appraisal process, which is desirable under virtually all circumstances. </a:t>
            </a:r>
            <a:endParaRPr sz="2200" dirty="0">
              <a:latin typeface="Times New Roman"/>
              <a:ea typeface="Times New Roman"/>
              <a:cs typeface="Times New Roman"/>
              <a:sym typeface="Times New Roman"/>
            </a:endParaRPr>
          </a:p>
          <a:p>
            <a:pPr marL="457200" lvl="0" indent="-368300" algn="l" rtl="0">
              <a:lnSpc>
                <a:spcPct val="115000"/>
              </a:lnSpc>
              <a:spcBef>
                <a:spcPts val="1000"/>
              </a:spcBef>
              <a:spcAft>
                <a:spcPts val="0"/>
              </a:spcAft>
              <a:buSzPts val="2200"/>
              <a:buFont typeface="Times New Roman"/>
              <a:buChar char="•"/>
            </a:pPr>
            <a:r>
              <a:rPr lang="en-US" sz="2200" dirty="0">
                <a:latin typeface="Times New Roman"/>
                <a:ea typeface="Times New Roman"/>
                <a:cs typeface="Times New Roman"/>
                <a:sym typeface="Times New Roman"/>
              </a:rPr>
              <a:t>Team-based appraisals can evaluate both an individual’s performance in contributing to a group’s outcomes or the performance of the whole group. This type of appraisal is beneficial in that it explicitly reinforces the importance of teamwork. </a:t>
            </a:r>
            <a:endParaRPr sz="2200" dirty="0">
              <a:latin typeface="Times New Roman"/>
              <a:ea typeface="Times New Roman"/>
              <a:cs typeface="Times New Roman"/>
              <a:sym typeface="Times New Roman"/>
            </a:endParaRPr>
          </a:p>
          <a:p>
            <a:pPr marL="457200" lvl="0" indent="-368300" algn="l" rtl="0">
              <a:lnSpc>
                <a:spcPct val="115000"/>
              </a:lnSpc>
              <a:spcBef>
                <a:spcPts val="1000"/>
              </a:spcBef>
              <a:spcAft>
                <a:spcPts val="0"/>
              </a:spcAft>
              <a:buSzPts val="2200"/>
              <a:buFont typeface="Times New Roman"/>
              <a:buChar char="•"/>
            </a:pPr>
            <a:r>
              <a:rPr lang="en-US" sz="2200" dirty="0">
                <a:latin typeface="Times New Roman"/>
                <a:ea typeface="Times New Roman"/>
                <a:cs typeface="Times New Roman"/>
                <a:sym typeface="Times New Roman"/>
              </a:rPr>
              <a:t>Subordinate appraisal presents many benefits, among which are providing managers with a vital information about their performance. The risk of retaliation may discourage subordinate appraisal. </a:t>
            </a:r>
            <a:endParaRPr sz="2200" dirty="0">
              <a:latin typeface="Times New Roman"/>
              <a:ea typeface="Times New Roman"/>
              <a:cs typeface="Times New Roman"/>
              <a:sym typeface="Times New Roman"/>
            </a:endParaRPr>
          </a:p>
          <a:p>
            <a:pPr marL="457200" lvl="0" indent="-368300" algn="l" rtl="0">
              <a:lnSpc>
                <a:spcPct val="115000"/>
              </a:lnSpc>
              <a:spcBef>
                <a:spcPts val="1200"/>
              </a:spcBef>
              <a:spcAft>
                <a:spcPts val="0"/>
              </a:spcAft>
              <a:buSzPts val="2200"/>
              <a:buFont typeface="Times New Roman"/>
              <a:buChar char="•"/>
            </a:pPr>
            <a:r>
              <a:rPr lang="en-US" sz="2200" dirty="0">
                <a:latin typeface="Times New Roman"/>
                <a:ea typeface="Times New Roman"/>
                <a:cs typeface="Times New Roman"/>
                <a:sym typeface="Times New Roman"/>
              </a:rPr>
              <a:t>Multisource appraisal acknowledges that for many jobs, relying on one source of performance information is incomplete and inadequate.</a:t>
            </a:r>
            <a:endParaRPr sz="2200" dirty="0">
              <a:latin typeface="Times New Roman"/>
              <a:ea typeface="Times New Roman"/>
              <a:cs typeface="Times New Roman"/>
              <a:sym typeface="Times New Roman"/>
            </a:endParaRPr>
          </a:p>
          <a:p>
            <a:pPr marL="0" lvl="0" indent="0" algn="l" rtl="0">
              <a:lnSpc>
                <a:spcPct val="115000"/>
              </a:lnSpc>
              <a:spcBef>
                <a:spcPts val="1000"/>
              </a:spcBef>
              <a:spcAft>
                <a:spcPts val="1000"/>
              </a:spcAft>
              <a:buNone/>
            </a:pPr>
            <a:endParaRPr dirty="0"/>
          </a:p>
        </p:txBody>
      </p:sp>
      <p:sp>
        <p:nvSpPr>
          <p:cNvPr id="4" name="Google Shape;91;p1">
            <a:extLst>
              <a:ext uri="{FF2B5EF4-FFF2-40B4-BE49-F238E27FC236}">
                <a16:creationId xmlns:a16="http://schemas.microsoft.com/office/drawing/2014/main" id="{9246C608-0A54-4C2E-B967-3F50A2309D2E}"/>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gbb2ad13199_0_76"/>
          <p:cNvSpPr txBox="1">
            <a:spLocks noGrp="1"/>
          </p:cNvSpPr>
          <p:nvPr>
            <p:ph type="title"/>
          </p:nvPr>
        </p:nvSpPr>
        <p:spPr>
          <a:xfrm>
            <a:off x="629550" y="0"/>
            <a:ext cx="10515600" cy="13257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Multisource Appraisal</a:t>
            </a:r>
            <a:endParaRPr sz="4000" dirty="0">
              <a:latin typeface="Times New Roman"/>
              <a:ea typeface="Times New Roman"/>
              <a:cs typeface="Times New Roman"/>
              <a:sym typeface="Times New Roman"/>
            </a:endParaRPr>
          </a:p>
        </p:txBody>
      </p:sp>
      <p:sp>
        <p:nvSpPr>
          <p:cNvPr id="181" name="Google Shape;181;gbb2ad13199_0_76"/>
          <p:cNvSpPr txBox="1">
            <a:spLocks noGrp="1"/>
          </p:cNvSpPr>
          <p:nvPr>
            <p:ph type="body" idx="1"/>
          </p:nvPr>
        </p:nvSpPr>
        <p:spPr>
          <a:xfrm>
            <a:off x="629550" y="1009350"/>
            <a:ext cx="5129400" cy="48393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sz="2200" dirty="0">
                <a:latin typeface="Times New Roman"/>
                <a:ea typeface="Times New Roman"/>
                <a:cs typeface="Times New Roman"/>
                <a:sym typeface="Times New Roman"/>
              </a:rPr>
              <a:t>Advantages:</a:t>
            </a:r>
            <a:endParaRPr sz="2200" dirty="0">
              <a:latin typeface="Times New Roman"/>
              <a:ea typeface="Times New Roman"/>
              <a:cs typeface="Times New Roman"/>
              <a:sym typeface="Times New Roman"/>
            </a:endParaRPr>
          </a:p>
          <a:p>
            <a:pPr marL="457200" lvl="0" indent="-381000" algn="l" rtl="0">
              <a:lnSpc>
                <a:spcPct val="115000"/>
              </a:lnSpc>
              <a:spcBef>
                <a:spcPts val="1200"/>
              </a:spcBef>
              <a:spcAft>
                <a:spcPts val="0"/>
              </a:spcAft>
              <a:buSzPts val="2400"/>
              <a:buFont typeface="Times New Roman"/>
              <a:buChar char="•"/>
            </a:pPr>
            <a:r>
              <a:rPr lang="en-US" sz="2200" dirty="0">
                <a:latin typeface="Times New Roman"/>
                <a:ea typeface="Times New Roman"/>
                <a:cs typeface="Times New Roman"/>
                <a:sym typeface="Times New Roman"/>
              </a:rPr>
              <a:t>Emphasizes aspects of performance valued by the organization </a:t>
            </a:r>
            <a:endParaRPr sz="2200" dirty="0">
              <a:latin typeface="Times New Roman"/>
              <a:ea typeface="Times New Roman"/>
              <a:cs typeface="Times New Roman"/>
              <a:sym typeface="Times New Roman"/>
            </a:endParaRPr>
          </a:p>
          <a:p>
            <a:pPr marL="457200" lvl="0" indent="-381000" algn="l" rtl="0">
              <a:lnSpc>
                <a:spcPct val="115000"/>
              </a:lnSpc>
              <a:spcBef>
                <a:spcPts val="0"/>
              </a:spcBef>
              <a:spcAft>
                <a:spcPts val="0"/>
              </a:spcAft>
              <a:buSzPts val="2400"/>
              <a:buFont typeface="Times New Roman"/>
              <a:buChar char="•"/>
            </a:pPr>
            <a:r>
              <a:rPr lang="en-US" sz="2200" dirty="0">
                <a:latin typeface="Times New Roman"/>
                <a:ea typeface="Times New Roman"/>
                <a:cs typeface="Times New Roman"/>
                <a:sym typeface="Times New Roman"/>
              </a:rPr>
              <a:t>Recognizes explicitly the importance of customer focus </a:t>
            </a:r>
            <a:endParaRPr sz="2200" dirty="0">
              <a:latin typeface="Times New Roman"/>
              <a:ea typeface="Times New Roman"/>
              <a:cs typeface="Times New Roman"/>
              <a:sym typeface="Times New Roman"/>
            </a:endParaRPr>
          </a:p>
          <a:p>
            <a:pPr marL="457200" lvl="0" indent="-381000" algn="l" rtl="0">
              <a:lnSpc>
                <a:spcPct val="115000"/>
              </a:lnSpc>
              <a:spcBef>
                <a:spcPts val="0"/>
              </a:spcBef>
              <a:spcAft>
                <a:spcPts val="0"/>
              </a:spcAft>
              <a:buSzPts val="2400"/>
              <a:buFont typeface="Times New Roman"/>
              <a:buChar char="•"/>
            </a:pPr>
            <a:r>
              <a:rPr lang="en-US" sz="2200" dirty="0">
                <a:latin typeface="Times New Roman"/>
                <a:ea typeface="Times New Roman"/>
                <a:cs typeface="Times New Roman"/>
                <a:sym typeface="Times New Roman"/>
              </a:rPr>
              <a:t>Reinforces the value of teams and team development </a:t>
            </a:r>
            <a:endParaRPr sz="2200" dirty="0">
              <a:latin typeface="Times New Roman"/>
              <a:ea typeface="Times New Roman"/>
              <a:cs typeface="Times New Roman"/>
              <a:sym typeface="Times New Roman"/>
            </a:endParaRPr>
          </a:p>
          <a:p>
            <a:pPr marL="457200" lvl="0" indent="-381000" algn="l" rtl="0">
              <a:lnSpc>
                <a:spcPct val="115000"/>
              </a:lnSpc>
              <a:spcBef>
                <a:spcPts val="0"/>
              </a:spcBef>
              <a:spcAft>
                <a:spcPts val="0"/>
              </a:spcAft>
              <a:buSzPts val="2400"/>
              <a:buFont typeface="Times New Roman"/>
              <a:buChar char="•"/>
            </a:pPr>
            <a:r>
              <a:rPr lang="en-US" sz="2200" dirty="0">
                <a:latin typeface="Times New Roman"/>
                <a:ea typeface="Times New Roman"/>
                <a:cs typeface="Times New Roman"/>
                <a:sym typeface="Times New Roman"/>
              </a:rPr>
              <a:t>Contributes to employee involvement and development </a:t>
            </a:r>
            <a:endParaRPr sz="2200" dirty="0">
              <a:latin typeface="Times New Roman"/>
              <a:ea typeface="Times New Roman"/>
              <a:cs typeface="Times New Roman"/>
              <a:sym typeface="Times New Roman"/>
            </a:endParaRPr>
          </a:p>
          <a:p>
            <a:pPr marL="457200" lvl="0" indent="-381000" algn="l" rtl="0">
              <a:lnSpc>
                <a:spcPct val="115000"/>
              </a:lnSpc>
              <a:spcBef>
                <a:spcPts val="0"/>
              </a:spcBef>
              <a:spcAft>
                <a:spcPts val="0"/>
              </a:spcAft>
              <a:buSzPts val="2400"/>
              <a:buFont typeface="Times New Roman"/>
              <a:buChar char="•"/>
            </a:pPr>
            <a:r>
              <a:rPr lang="en-US" sz="2200" dirty="0">
                <a:latin typeface="Times New Roman"/>
                <a:ea typeface="Times New Roman"/>
                <a:cs typeface="Times New Roman"/>
                <a:sym typeface="Times New Roman"/>
              </a:rPr>
              <a:t>Reduces bias because it incorporates multiple perspectives </a:t>
            </a:r>
            <a:endParaRPr sz="2200" dirty="0">
              <a:latin typeface="Times New Roman"/>
              <a:ea typeface="Times New Roman"/>
              <a:cs typeface="Times New Roman"/>
              <a:sym typeface="Times New Roman"/>
            </a:endParaRPr>
          </a:p>
          <a:p>
            <a:pPr marL="0" lvl="0" indent="0" algn="l" rtl="0">
              <a:lnSpc>
                <a:spcPct val="115000"/>
              </a:lnSpc>
              <a:spcBef>
                <a:spcPts val="0"/>
              </a:spcBef>
              <a:spcAft>
                <a:spcPts val="0"/>
              </a:spcAft>
              <a:buNone/>
            </a:pPr>
            <a:endParaRPr sz="2400" dirty="0">
              <a:latin typeface="Times New Roman"/>
              <a:ea typeface="Times New Roman"/>
              <a:cs typeface="Times New Roman"/>
              <a:sym typeface="Times New Roman"/>
            </a:endParaRPr>
          </a:p>
          <a:p>
            <a:pPr marL="0" lvl="0" indent="0" algn="l" rtl="0">
              <a:spcBef>
                <a:spcPts val="1000"/>
              </a:spcBef>
              <a:spcAft>
                <a:spcPts val="0"/>
              </a:spcAft>
              <a:buNone/>
            </a:pPr>
            <a:endParaRPr dirty="0"/>
          </a:p>
        </p:txBody>
      </p:sp>
      <p:sp>
        <p:nvSpPr>
          <p:cNvPr id="182" name="Google Shape;182;gbb2ad13199_0_76"/>
          <p:cNvSpPr txBox="1"/>
          <p:nvPr/>
        </p:nvSpPr>
        <p:spPr>
          <a:xfrm>
            <a:off x="5692218" y="919700"/>
            <a:ext cx="6051913" cy="516446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Clr>
                <a:schemeClr val="dk1"/>
              </a:buClr>
              <a:buSzPts val="1100"/>
              <a:buFont typeface="Arial"/>
              <a:buNone/>
            </a:pPr>
            <a:r>
              <a:rPr lang="en-US" sz="2200" dirty="0">
                <a:solidFill>
                  <a:schemeClr val="dk1"/>
                </a:solidFill>
                <a:latin typeface="Times New Roman"/>
                <a:ea typeface="Times New Roman"/>
                <a:cs typeface="Times New Roman"/>
                <a:sym typeface="Times New Roman"/>
              </a:rPr>
              <a:t>Limitations:</a:t>
            </a:r>
            <a:endParaRPr sz="2200" dirty="0">
              <a:solidFill>
                <a:schemeClr val="dk1"/>
              </a:solidFill>
              <a:latin typeface="Times New Roman"/>
              <a:ea typeface="Times New Roman"/>
              <a:cs typeface="Times New Roman"/>
              <a:sym typeface="Times New Roman"/>
            </a:endParaRPr>
          </a:p>
          <a:p>
            <a:pPr marL="457200" lvl="0" indent="-381000" algn="l" rtl="0">
              <a:lnSpc>
                <a:spcPct val="115000"/>
              </a:lnSpc>
              <a:spcBef>
                <a:spcPts val="1200"/>
              </a:spcBef>
              <a:spcAft>
                <a:spcPts val="0"/>
              </a:spcAft>
              <a:buClr>
                <a:schemeClr val="dk1"/>
              </a:buClr>
              <a:buSzPts val="2400"/>
              <a:buFont typeface="Times New Roman"/>
              <a:buChar char="•"/>
            </a:pPr>
            <a:r>
              <a:rPr lang="en-US" sz="2200" dirty="0">
                <a:solidFill>
                  <a:schemeClr val="dk1"/>
                </a:solidFill>
                <a:latin typeface="Times New Roman"/>
                <a:ea typeface="Times New Roman"/>
                <a:cs typeface="Times New Roman"/>
                <a:sym typeface="Times New Roman"/>
              </a:rPr>
              <a:t>Employees must have a high level of trust in the organization.</a:t>
            </a:r>
            <a:endParaRPr sz="2200" dirty="0">
              <a:solidFill>
                <a:schemeClr val="dk1"/>
              </a:solidFill>
              <a:latin typeface="Times New Roman"/>
              <a:ea typeface="Times New Roman"/>
              <a:cs typeface="Times New Roman"/>
              <a:sym typeface="Times New Roman"/>
            </a:endParaRPr>
          </a:p>
          <a:p>
            <a:pPr marL="457200" lvl="0" indent="-381000" algn="l" rtl="0">
              <a:lnSpc>
                <a:spcPct val="115000"/>
              </a:lnSpc>
              <a:spcBef>
                <a:spcPts val="0"/>
              </a:spcBef>
              <a:spcAft>
                <a:spcPts val="0"/>
              </a:spcAft>
              <a:buClr>
                <a:schemeClr val="dk1"/>
              </a:buClr>
              <a:buSzPts val="2400"/>
              <a:buFont typeface="Times New Roman"/>
              <a:buChar char="•"/>
            </a:pPr>
            <a:r>
              <a:rPr lang="en-US" sz="2200" dirty="0">
                <a:solidFill>
                  <a:schemeClr val="dk1"/>
                </a:solidFill>
                <a:latin typeface="Times New Roman"/>
                <a:ea typeface="Times New Roman"/>
                <a:cs typeface="Times New Roman"/>
                <a:sym typeface="Times New Roman"/>
              </a:rPr>
              <a:t>Anonymity is critical, which may limit the use of multisource appraisal in a small organization.</a:t>
            </a:r>
            <a:endParaRPr sz="2200" dirty="0">
              <a:solidFill>
                <a:schemeClr val="dk1"/>
              </a:solidFill>
              <a:latin typeface="Times New Roman"/>
              <a:ea typeface="Times New Roman"/>
              <a:cs typeface="Times New Roman"/>
              <a:sym typeface="Times New Roman"/>
            </a:endParaRPr>
          </a:p>
          <a:p>
            <a:pPr marL="457200" lvl="0" indent="-381000" algn="l" rtl="0">
              <a:lnSpc>
                <a:spcPct val="115000"/>
              </a:lnSpc>
              <a:spcBef>
                <a:spcPts val="0"/>
              </a:spcBef>
              <a:spcAft>
                <a:spcPts val="0"/>
              </a:spcAft>
              <a:buClr>
                <a:schemeClr val="dk1"/>
              </a:buClr>
              <a:buSzPts val="2400"/>
              <a:buFont typeface="Times New Roman"/>
              <a:buChar char="•"/>
            </a:pPr>
            <a:r>
              <a:rPr lang="en-US" sz="2200" dirty="0">
                <a:solidFill>
                  <a:schemeClr val="dk1"/>
                </a:solidFill>
                <a:latin typeface="Times New Roman"/>
                <a:ea typeface="Times New Roman"/>
                <a:cs typeface="Times New Roman"/>
                <a:sym typeface="Times New Roman"/>
              </a:rPr>
              <a:t>Employees may use the process for purposes of retribution. </a:t>
            </a:r>
            <a:endParaRPr sz="2200" dirty="0">
              <a:solidFill>
                <a:schemeClr val="dk1"/>
              </a:solidFill>
              <a:latin typeface="Times New Roman"/>
              <a:ea typeface="Times New Roman"/>
              <a:cs typeface="Times New Roman"/>
              <a:sym typeface="Times New Roman"/>
            </a:endParaRPr>
          </a:p>
          <a:p>
            <a:pPr marL="457200" lvl="0" indent="-381000" algn="l" rtl="0">
              <a:lnSpc>
                <a:spcPct val="115000"/>
              </a:lnSpc>
              <a:spcBef>
                <a:spcPts val="0"/>
              </a:spcBef>
              <a:spcAft>
                <a:spcPts val="0"/>
              </a:spcAft>
              <a:buClr>
                <a:schemeClr val="dk1"/>
              </a:buClr>
              <a:buSzPts val="2400"/>
              <a:buFont typeface="Times New Roman"/>
              <a:buChar char="•"/>
            </a:pPr>
            <a:r>
              <a:rPr lang="en-US" sz="2200" dirty="0">
                <a:solidFill>
                  <a:schemeClr val="dk1"/>
                </a:solidFill>
                <a:latin typeface="Times New Roman"/>
                <a:ea typeface="Times New Roman"/>
                <a:cs typeface="Times New Roman"/>
                <a:sym typeface="Times New Roman"/>
              </a:rPr>
              <a:t>Multiple sources of information may be difficult to integrate or combine. </a:t>
            </a:r>
            <a:endParaRPr sz="2200" dirty="0">
              <a:solidFill>
                <a:schemeClr val="dk1"/>
              </a:solidFill>
              <a:latin typeface="Times New Roman"/>
              <a:ea typeface="Times New Roman"/>
              <a:cs typeface="Times New Roman"/>
              <a:sym typeface="Times New Roman"/>
            </a:endParaRPr>
          </a:p>
          <a:p>
            <a:pPr marL="457200" lvl="0" indent="-381000" algn="l" rtl="0">
              <a:lnSpc>
                <a:spcPct val="115000"/>
              </a:lnSpc>
              <a:spcBef>
                <a:spcPts val="0"/>
              </a:spcBef>
              <a:spcAft>
                <a:spcPts val="0"/>
              </a:spcAft>
              <a:buClr>
                <a:schemeClr val="dk1"/>
              </a:buClr>
              <a:buSzPts val="2400"/>
              <a:buFont typeface="Times New Roman"/>
              <a:buChar char="•"/>
            </a:pPr>
            <a:r>
              <a:rPr lang="en-US" sz="2200" dirty="0">
                <a:solidFill>
                  <a:schemeClr val="dk1"/>
                </a:solidFill>
                <a:latin typeface="Times New Roman"/>
                <a:ea typeface="Times New Roman"/>
                <a:cs typeface="Times New Roman"/>
                <a:sym typeface="Times New Roman"/>
              </a:rPr>
              <a:t>The method of feedback must be done by a trained individual in a manner that encourages insight and growth. </a:t>
            </a:r>
            <a:endParaRPr sz="2200" dirty="0">
              <a:latin typeface="Calibri"/>
              <a:ea typeface="Calibri"/>
              <a:cs typeface="Calibri"/>
              <a:sym typeface="Calibri"/>
            </a:endParaRPr>
          </a:p>
        </p:txBody>
      </p:sp>
      <p:sp>
        <p:nvSpPr>
          <p:cNvPr id="5" name="Google Shape;91;p1">
            <a:extLst>
              <a:ext uri="{FF2B5EF4-FFF2-40B4-BE49-F238E27FC236}">
                <a16:creationId xmlns:a16="http://schemas.microsoft.com/office/drawing/2014/main" id="{0B806D0C-8632-4CA0-B6C2-129F22CB20A6}"/>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gbb2ad13199_0_88"/>
          <p:cNvSpPr txBox="1">
            <a:spLocks noGrp="1"/>
          </p:cNvSpPr>
          <p:nvPr>
            <p:ph type="title"/>
          </p:nvPr>
        </p:nvSpPr>
        <p:spPr>
          <a:xfrm>
            <a:off x="838200" y="124407"/>
            <a:ext cx="10515600" cy="1185417"/>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sz="4000" dirty="0">
                <a:latin typeface="Times New Roman"/>
                <a:ea typeface="Times New Roman"/>
                <a:cs typeface="Times New Roman"/>
                <a:sym typeface="Times New Roman"/>
              </a:rPr>
              <a:t>Collecting Performance Data</a:t>
            </a:r>
            <a:endParaRPr sz="4000" dirty="0">
              <a:latin typeface="Times New Roman"/>
              <a:ea typeface="Times New Roman"/>
              <a:cs typeface="Times New Roman"/>
              <a:sym typeface="Times New Roman"/>
            </a:endParaRPr>
          </a:p>
        </p:txBody>
      </p:sp>
      <p:sp>
        <p:nvSpPr>
          <p:cNvPr id="189" name="Google Shape;189;gbb2ad13199_0_88"/>
          <p:cNvSpPr txBox="1">
            <a:spLocks noGrp="1"/>
          </p:cNvSpPr>
          <p:nvPr>
            <p:ph type="body" idx="1"/>
          </p:nvPr>
        </p:nvSpPr>
        <p:spPr>
          <a:xfrm>
            <a:off x="724525" y="1139825"/>
            <a:ext cx="10629300" cy="4435200"/>
          </a:xfrm>
          <a:prstGeom prst="rect">
            <a:avLst/>
          </a:prstGeom>
        </p:spPr>
        <p:txBody>
          <a:bodyPr spcFirstLastPara="1" wrap="square" lIns="91425" tIns="45700" rIns="91425" bIns="45700" anchor="t" anchorCtr="0">
            <a:noAutofit/>
          </a:bodyPr>
          <a:lstStyle/>
          <a:p>
            <a:pPr marL="457200" lvl="0"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Individual traits refer to individual characteristics, such as aptitude, interpersonal abilities, and personality characteristics. Behaviors are more likely than traits to develop through experience. </a:t>
            </a:r>
            <a:endParaRPr sz="2400" dirty="0">
              <a:latin typeface="Times New Roman"/>
              <a:ea typeface="Times New Roman"/>
              <a:cs typeface="Times New Roman"/>
              <a:sym typeface="Times New Roman"/>
            </a:endParaRPr>
          </a:p>
          <a:p>
            <a:pPr marL="457200" lvl="0"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Results or outcomes refer to the outputs of an individual: what is actually produced. Results are varied and may include financial goals, patient satisfaction, and clinical outcomes. As evaluation criteria, outcomes should, of course, be under the control of the individual. </a:t>
            </a:r>
            <a:endParaRPr sz="2400" dirty="0">
              <a:latin typeface="Times New Roman"/>
              <a:ea typeface="Times New Roman"/>
              <a:cs typeface="Times New Roman"/>
              <a:sym typeface="Times New Roman"/>
            </a:endParaRPr>
          </a:p>
          <a:p>
            <a:pPr marL="457200" lvl="0"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Competencies may be thought of as the core capabilities required to successfully perform a job. </a:t>
            </a:r>
            <a:endParaRPr sz="2400" dirty="0">
              <a:latin typeface="Times New Roman"/>
              <a:ea typeface="Times New Roman"/>
              <a:cs typeface="Times New Roman"/>
              <a:sym typeface="Times New Roman"/>
            </a:endParaRPr>
          </a:p>
          <a:p>
            <a:pPr marL="0" lvl="0" indent="0" algn="l" rtl="0">
              <a:spcBef>
                <a:spcPts val="1000"/>
              </a:spcBef>
              <a:spcAft>
                <a:spcPts val="1000"/>
              </a:spcAft>
              <a:buNone/>
            </a:pPr>
            <a:endParaRPr sz="2400" dirty="0">
              <a:latin typeface="Times New Roman"/>
              <a:ea typeface="Times New Roman"/>
              <a:cs typeface="Times New Roman"/>
              <a:sym typeface="Times New Roman"/>
            </a:endParaRPr>
          </a:p>
        </p:txBody>
      </p:sp>
      <p:sp>
        <p:nvSpPr>
          <p:cNvPr id="4" name="Google Shape;91;p1">
            <a:extLst>
              <a:ext uri="{FF2B5EF4-FFF2-40B4-BE49-F238E27FC236}">
                <a16:creationId xmlns:a16="http://schemas.microsoft.com/office/drawing/2014/main" id="{554650C0-92E7-4F23-8D0D-5B35B4CC4110}"/>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gbb2ad13199_0_98"/>
          <p:cNvSpPr txBox="1">
            <a:spLocks noGrp="1"/>
          </p:cNvSpPr>
          <p:nvPr>
            <p:ph type="title"/>
          </p:nvPr>
        </p:nvSpPr>
        <p:spPr>
          <a:xfrm>
            <a:off x="654725" y="365975"/>
            <a:ext cx="5841000" cy="1014956"/>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Graphic Rating Scale </a:t>
            </a:r>
            <a:endParaRPr sz="4000" dirty="0"/>
          </a:p>
        </p:txBody>
      </p:sp>
      <p:pic>
        <p:nvPicPr>
          <p:cNvPr id="196" name="Google Shape;196;gbb2ad13199_0_98"/>
          <p:cNvPicPr preferRelativeResize="0"/>
          <p:nvPr/>
        </p:nvPicPr>
        <p:blipFill rotWithShape="1">
          <a:blip r:embed="rId3">
            <a:alphaModFix/>
          </a:blip>
          <a:srcRect b="46432"/>
          <a:stretch/>
        </p:blipFill>
        <p:spPr>
          <a:xfrm>
            <a:off x="465350" y="1563575"/>
            <a:ext cx="5377325" cy="3281650"/>
          </a:xfrm>
          <a:prstGeom prst="rect">
            <a:avLst/>
          </a:prstGeom>
          <a:noFill/>
          <a:ln>
            <a:noFill/>
          </a:ln>
        </p:spPr>
      </p:pic>
      <p:pic>
        <p:nvPicPr>
          <p:cNvPr id="197" name="Google Shape;197;gbb2ad13199_0_98"/>
          <p:cNvPicPr preferRelativeResize="0"/>
          <p:nvPr/>
        </p:nvPicPr>
        <p:blipFill rotWithShape="1">
          <a:blip r:embed="rId3">
            <a:alphaModFix/>
          </a:blip>
          <a:srcRect b="88519"/>
          <a:stretch/>
        </p:blipFill>
        <p:spPr>
          <a:xfrm>
            <a:off x="6170925" y="1563582"/>
            <a:ext cx="5377325" cy="703325"/>
          </a:xfrm>
          <a:prstGeom prst="rect">
            <a:avLst/>
          </a:prstGeom>
          <a:noFill/>
          <a:ln>
            <a:noFill/>
          </a:ln>
        </p:spPr>
      </p:pic>
      <p:pic>
        <p:nvPicPr>
          <p:cNvPr id="198" name="Google Shape;198;gbb2ad13199_0_98"/>
          <p:cNvPicPr preferRelativeResize="0"/>
          <p:nvPr/>
        </p:nvPicPr>
        <p:blipFill rotWithShape="1">
          <a:blip r:embed="rId3">
            <a:alphaModFix/>
          </a:blip>
          <a:srcRect t="53026" b="-2446"/>
          <a:stretch/>
        </p:blipFill>
        <p:spPr>
          <a:xfrm>
            <a:off x="6170925" y="2266900"/>
            <a:ext cx="5377325" cy="3027425"/>
          </a:xfrm>
          <a:prstGeom prst="rect">
            <a:avLst/>
          </a:prstGeom>
          <a:noFill/>
          <a:ln>
            <a:noFill/>
          </a:ln>
        </p:spPr>
      </p:pic>
      <p:sp>
        <p:nvSpPr>
          <p:cNvPr id="199" name="Google Shape;199;gbb2ad13199_0_98"/>
          <p:cNvSpPr txBox="1"/>
          <p:nvPr/>
        </p:nvSpPr>
        <p:spPr>
          <a:xfrm>
            <a:off x="6825375" y="5524750"/>
            <a:ext cx="5183100" cy="492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None/>
            </a:pPr>
            <a:r>
              <a:rPr lang="en-US" sz="2000" b="1" dirty="0">
                <a:solidFill>
                  <a:schemeClr val="dk1"/>
                </a:solidFill>
                <a:latin typeface="Times New Roman"/>
                <a:ea typeface="Times New Roman"/>
                <a:cs typeface="Times New Roman"/>
                <a:sym typeface="Times New Roman"/>
              </a:rPr>
              <a:t>Exhibit 9.3 </a:t>
            </a:r>
            <a:r>
              <a:rPr lang="en-US" sz="2000" dirty="0">
                <a:solidFill>
                  <a:schemeClr val="dk1"/>
                </a:solidFill>
                <a:latin typeface="Times New Roman"/>
                <a:ea typeface="Times New Roman"/>
                <a:cs typeface="Times New Roman"/>
                <a:sym typeface="Times New Roman"/>
              </a:rPr>
              <a:t>Example of a Graphic Rating Scale</a:t>
            </a:r>
            <a:endParaRPr sz="2000" dirty="0">
              <a:solidFill>
                <a:schemeClr val="dk1"/>
              </a:solidFill>
              <a:latin typeface="Times New Roman"/>
              <a:ea typeface="Times New Roman"/>
              <a:cs typeface="Times New Roman"/>
              <a:sym typeface="Times New Roman"/>
            </a:endParaRPr>
          </a:p>
        </p:txBody>
      </p:sp>
      <p:sp>
        <p:nvSpPr>
          <p:cNvPr id="7" name="Google Shape;91;p1">
            <a:extLst>
              <a:ext uri="{FF2B5EF4-FFF2-40B4-BE49-F238E27FC236}">
                <a16:creationId xmlns:a16="http://schemas.microsoft.com/office/drawing/2014/main" id="{CE94107A-BB0E-4B27-A3BE-19372AD53175}"/>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gbb2ad13199_0_106"/>
          <p:cNvSpPr txBox="1">
            <a:spLocks noGrp="1"/>
          </p:cNvSpPr>
          <p:nvPr>
            <p:ph type="title"/>
          </p:nvPr>
        </p:nvSpPr>
        <p:spPr>
          <a:xfrm>
            <a:off x="838200" y="136525"/>
            <a:ext cx="10515600" cy="1325700"/>
          </a:xfrm>
          <a:prstGeom prst="rect">
            <a:avLst/>
          </a:prstGeom>
        </p:spPr>
        <p:txBody>
          <a:bodyPr spcFirstLastPara="1" wrap="square" lIns="91425" tIns="45700" rIns="91425" bIns="45700" anchor="ctr" anchorCtr="0">
            <a:noAutofit/>
          </a:bodyPr>
          <a:lstStyle/>
          <a:p>
            <a:pPr marL="22860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Behavioral Anchored Rating Scale </a:t>
            </a:r>
            <a:endParaRPr sz="4000" dirty="0"/>
          </a:p>
        </p:txBody>
      </p:sp>
      <p:pic>
        <p:nvPicPr>
          <p:cNvPr id="206" name="Google Shape;206;gbb2ad13199_0_106"/>
          <p:cNvPicPr preferRelativeResize="0"/>
          <p:nvPr/>
        </p:nvPicPr>
        <p:blipFill>
          <a:blip r:embed="rId3">
            <a:alphaModFix/>
          </a:blip>
          <a:stretch>
            <a:fillRect/>
          </a:stretch>
        </p:blipFill>
        <p:spPr>
          <a:xfrm>
            <a:off x="610000" y="1157425"/>
            <a:ext cx="5438024" cy="4504226"/>
          </a:xfrm>
          <a:prstGeom prst="rect">
            <a:avLst/>
          </a:prstGeom>
          <a:noFill/>
          <a:ln>
            <a:noFill/>
          </a:ln>
        </p:spPr>
      </p:pic>
      <p:pic>
        <p:nvPicPr>
          <p:cNvPr id="207" name="Google Shape;207;gbb2ad13199_0_106"/>
          <p:cNvPicPr preferRelativeResize="0"/>
          <p:nvPr/>
        </p:nvPicPr>
        <p:blipFill>
          <a:blip r:embed="rId4">
            <a:alphaModFix/>
          </a:blip>
          <a:stretch>
            <a:fillRect/>
          </a:stretch>
        </p:blipFill>
        <p:spPr>
          <a:xfrm>
            <a:off x="6617475" y="1470801"/>
            <a:ext cx="4948087" cy="4172626"/>
          </a:xfrm>
          <a:prstGeom prst="rect">
            <a:avLst/>
          </a:prstGeom>
          <a:noFill/>
          <a:ln>
            <a:noFill/>
          </a:ln>
        </p:spPr>
      </p:pic>
      <p:pic>
        <p:nvPicPr>
          <p:cNvPr id="208" name="Google Shape;208;gbb2ad13199_0_106"/>
          <p:cNvPicPr preferRelativeResize="0"/>
          <p:nvPr/>
        </p:nvPicPr>
        <p:blipFill>
          <a:blip r:embed="rId5">
            <a:alphaModFix/>
          </a:blip>
          <a:stretch>
            <a:fillRect/>
          </a:stretch>
        </p:blipFill>
        <p:spPr>
          <a:xfrm>
            <a:off x="6617475" y="1215901"/>
            <a:ext cx="4948074" cy="444053"/>
          </a:xfrm>
          <a:prstGeom prst="rect">
            <a:avLst/>
          </a:prstGeom>
          <a:noFill/>
          <a:ln>
            <a:noFill/>
          </a:ln>
        </p:spPr>
      </p:pic>
      <p:sp>
        <p:nvSpPr>
          <p:cNvPr id="209" name="Google Shape;209;gbb2ad13199_0_106"/>
          <p:cNvSpPr txBox="1"/>
          <p:nvPr/>
        </p:nvSpPr>
        <p:spPr>
          <a:xfrm>
            <a:off x="626438" y="5642099"/>
            <a:ext cx="9654900" cy="492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None/>
            </a:pPr>
            <a:r>
              <a:rPr lang="en-US" sz="2000" b="1" dirty="0">
                <a:solidFill>
                  <a:schemeClr val="dk1"/>
                </a:solidFill>
                <a:latin typeface="Times New Roman"/>
                <a:ea typeface="Times New Roman"/>
                <a:cs typeface="Times New Roman"/>
                <a:sym typeface="Times New Roman"/>
              </a:rPr>
              <a:t>Exhibit 9.4 </a:t>
            </a:r>
            <a:r>
              <a:rPr lang="en-US" sz="2000" dirty="0">
                <a:solidFill>
                  <a:schemeClr val="dk1"/>
                </a:solidFill>
                <a:latin typeface="Times New Roman"/>
                <a:ea typeface="Times New Roman"/>
                <a:cs typeface="Times New Roman"/>
                <a:sym typeface="Times New Roman"/>
              </a:rPr>
              <a:t>Behavioral Anchored Rating Scale for a Clinical Trials Coordinator</a:t>
            </a:r>
            <a:endParaRPr sz="2000" dirty="0">
              <a:solidFill>
                <a:schemeClr val="dk1"/>
              </a:solidFill>
              <a:latin typeface="Times New Roman"/>
              <a:ea typeface="Times New Roman"/>
              <a:cs typeface="Times New Roman"/>
              <a:sym typeface="Times New Roman"/>
            </a:endParaRPr>
          </a:p>
        </p:txBody>
      </p:sp>
      <p:sp>
        <p:nvSpPr>
          <p:cNvPr id="7" name="Google Shape;91;p1">
            <a:extLst>
              <a:ext uri="{FF2B5EF4-FFF2-40B4-BE49-F238E27FC236}">
                <a16:creationId xmlns:a16="http://schemas.microsoft.com/office/drawing/2014/main" id="{9986A8BF-113B-473A-A754-734CAE91AC23}"/>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gbb2ad13199_0_116"/>
          <p:cNvSpPr txBox="1">
            <a:spLocks noGrp="1"/>
          </p:cNvSpPr>
          <p:nvPr>
            <p:ph type="title"/>
          </p:nvPr>
        </p:nvSpPr>
        <p:spPr>
          <a:xfrm>
            <a:off x="838200" y="212725"/>
            <a:ext cx="10515600" cy="13257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SMART Goals</a:t>
            </a:r>
            <a:endParaRPr sz="4000" dirty="0">
              <a:latin typeface="Times New Roman"/>
              <a:ea typeface="Times New Roman"/>
              <a:cs typeface="Times New Roman"/>
              <a:sym typeface="Times New Roman"/>
            </a:endParaRPr>
          </a:p>
        </p:txBody>
      </p:sp>
      <p:sp>
        <p:nvSpPr>
          <p:cNvPr id="216" name="Google Shape;216;gbb2ad13199_0_116"/>
          <p:cNvSpPr txBox="1">
            <a:spLocks noGrp="1"/>
          </p:cNvSpPr>
          <p:nvPr>
            <p:ph type="body" idx="1"/>
          </p:nvPr>
        </p:nvSpPr>
        <p:spPr>
          <a:xfrm>
            <a:off x="838200" y="1306221"/>
            <a:ext cx="10515600" cy="4351200"/>
          </a:xfrm>
          <a:prstGeom prst="rect">
            <a:avLst/>
          </a:prstGeom>
        </p:spPr>
        <p:txBody>
          <a:bodyPr spcFirstLastPara="1" wrap="square" lIns="91425" tIns="45700" rIns="91425" bIns="45700" anchor="t" anchorCtr="0">
            <a:noAutofit/>
          </a:bodyPr>
          <a:lstStyle/>
          <a:p>
            <a:pPr marL="457200" lvl="0" indent="-419100" algn="l" rtl="0">
              <a:lnSpc>
                <a:spcPct val="115000"/>
              </a:lnSpc>
              <a:spcBef>
                <a:spcPts val="1000"/>
              </a:spcBef>
              <a:spcAft>
                <a:spcPts val="0"/>
              </a:spcAft>
              <a:buSzPts val="3000"/>
              <a:buFont typeface="Times New Roman"/>
              <a:buChar char="•"/>
            </a:pPr>
            <a:r>
              <a:rPr lang="en-US" sz="2400" i="1" dirty="0">
                <a:latin typeface="Times New Roman"/>
                <a:ea typeface="Times New Roman"/>
                <a:cs typeface="Times New Roman"/>
                <a:sym typeface="Times New Roman"/>
              </a:rPr>
              <a:t>SMART Goals: </a:t>
            </a:r>
            <a:r>
              <a:rPr lang="en-US" sz="2400" dirty="0">
                <a:latin typeface="Times New Roman"/>
                <a:ea typeface="Times New Roman"/>
                <a:cs typeface="Times New Roman"/>
                <a:sym typeface="Times New Roman"/>
              </a:rPr>
              <a:t>Critical to achieving performance improvement is the setting of effective goals. A useful approach is to use the SMART acronym as a guide. Goals should be </a:t>
            </a:r>
            <a:endParaRPr sz="2400" dirty="0">
              <a:latin typeface="Times New Roman"/>
              <a:ea typeface="Times New Roman"/>
              <a:cs typeface="Times New Roman"/>
              <a:sym typeface="Times New Roman"/>
            </a:endParaRPr>
          </a:p>
          <a:p>
            <a:pPr marL="914400" lvl="1" indent="-419100" algn="l" rtl="0">
              <a:lnSpc>
                <a:spcPct val="115000"/>
              </a:lnSpc>
              <a:spcBef>
                <a:spcPts val="1000"/>
              </a:spcBef>
              <a:spcAft>
                <a:spcPts val="0"/>
              </a:spcAft>
              <a:buSzPts val="3000"/>
              <a:buFont typeface="Times New Roman"/>
              <a:buChar char="•"/>
            </a:pPr>
            <a:r>
              <a:rPr lang="en-US" dirty="0">
                <a:latin typeface="Times New Roman"/>
                <a:ea typeface="Times New Roman"/>
                <a:cs typeface="Times New Roman"/>
                <a:sym typeface="Times New Roman"/>
              </a:rPr>
              <a:t>Specific</a:t>
            </a:r>
            <a:endParaRPr dirty="0">
              <a:latin typeface="Times New Roman"/>
              <a:ea typeface="Times New Roman"/>
              <a:cs typeface="Times New Roman"/>
              <a:sym typeface="Times New Roman"/>
            </a:endParaRPr>
          </a:p>
          <a:p>
            <a:pPr marL="914400" lvl="1" indent="-419100" algn="l" rtl="0">
              <a:lnSpc>
                <a:spcPct val="115000"/>
              </a:lnSpc>
              <a:spcBef>
                <a:spcPts val="1000"/>
              </a:spcBef>
              <a:spcAft>
                <a:spcPts val="0"/>
              </a:spcAft>
              <a:buSzPts val="3000"/>
              <a:buFont typeface="Times New Roman"/>
              <a:buChar char="•"/>
            </a:pPr>
            <a:r>
              <a:rPr lang="en-US" dirty="0">
                <a:latin typeface="Times New Roman"/>
                <a:ea typeface="Times New Roman"/>
                <a:cs typeface="Times New Roman"/>
                <a:sym typeface="Times New Roman"/>
              </a:rPr>
              <a:t>Measurable</a:t>
            </a:r>
            <a:endParaRPr dirty="0">
              <a:latin typeface="Times New Roman"/>
              <a:ea typeface="Times New Roman"/>
              <a:cs typeface="Times New Roman"/>
              <a:sym typeface="Times New Roman"/>
            </a:endParaRPr>
          </a:p>
          <a:p>
            <a:pPr marL="914400" lvl="1" indent="-419100" algn="l" rtl="0">
              <a:lnSpc>
                <a:spcPct val="115000"/>
              </a:lnSpc>
              <a:spcBef>
                <a:spcPts val="1000"/>
              </a:spcBef>
              <a:spcAft>
                <a:spcPts val="0"/>
              </a:spcAft>
              <a:buSzPts val="3000"/>
              <a:buFont typeface="Times New Roman"/>
              <a:buChar char="•"/>
            </a:pPr>
            <a:r>
              <a:rPr lang="en-US" dirty="0">
                <a:latin typeface="Times New Roman"/>
                <a:ea typeface="Times New Roman"/>
                <a:cs typeface="Times New Roman"/>
                <a:sym typeface="Times New Roman"/>
              </a:rPr>
              <a:t>Achievable</a:t>
            </a:r>
            <a:endParaRPr dirty="0">
              <a:latin typeface="Times New Roman"/>
              <a:ea typeface="Times New Roman"/>
              <a:cs typeface="Times New Roman"/>
              <a:sym typeface="Times New Roman"/>
            </a:endParaRPr>
          </a:p>
          <a:p>
            <a:pPr marL="914400" lvl="1" indent="-419100" algn="l" rtl="0">
              <a:lnSpc>
                <a:spcPct val="115000"/>
              </a:lnSpc>
              <a:spcBef>
                <a:spcPts val="1000"/>
              </a:spcBef>
              <a:spcAft>
                <a:spcPts val="0"/>
              </a:spcAft>
              <a:buSzPts val="3000"/>
              <a:buFont typeface="Times New Roman"/>
              <a:buChar char="•"/>
            </a:pPr>
            <a:r>
              <a:rPr lang="en-US" dirty="0">
                <a:latin typeface="Times New Roman"/>
                <a:ea typeface="Times New Roman"/>
                <a:cs typeface="Times New Roman"/>
                <a:sym typeface="Times New Roman"/>
              </a:rPr>
              <a:t>Relevant</a:t>
            </a:r>
            <a:endParaRPr dirty="0">
              <a:latin typeface="Times New Roman"/>
              <a:ea typeface="Times New Roman"/>
              <a:cs typeface="Times New Roman"/>
              <a:sym typeface="Times New Roman"/>
            </a:endParaRPr>
          </a:p>
          <a:p>
            <a:pPr marL="914400" lvl="1" indent="-419100" algn="l" rtl="0">
              <a:lnSpc>
                <a:spcPct val="115000"/>
              </a:lnSpc>
              <a:spcBef>
                <a:spcPts val="1000"/>
              </a:spcBef>
              <a:spcAft>
                <a:spcPts val="0"/>
              </a:spcAft>
              <a:buSzPts val="3000"/>
              <a:buFont typeface="Times New Roman"/>
              <a:buChar char="•"/>
            </a:pPr>
            <a:r>
              <a:rPr lang="en-US" dirty="0">
                <a:latin typeface="Times New Roman"/>
                <a:ea typeface="Times New Roman"/>
                <a:cs typeface="Times New Roman"/>
                <a:sym typeface="Times New Roman"/>
              </a:rPr>
              <a:t>Time-bound </a:t>
            </a:r>
            <a:endParaRPr dirty="0">
              <a:latin typeface="Times New Roman"/>
              <a:ea typeface="Times New Roman"/>
              <a:cs typeface="Times New Roman"/>
              <a:sym typeface="Times New Roman"/>
            </a:endParaRPr>
          </a:p>
          <a:p>
            <a:pPr marL="0" lvl="0" indent="0" algn="l" rtl="0">
              <a:spcBef>
                <a:spcPts val="1000"/>
              </a:spcBef>
              <a:spcAft>
                <a:spcPts val="0"/>
              </a:spcAft>
              <a:buNone/>
            </a:pPr>
            <a:endParaRPr sz="4000" dirty="0">
              <a:latin typeface="Times New Roman"/>
              <a:ea typeface="Times New Roman"/>
              <a:cs typeface="Times New Roman"/>
              <a:sym typeface="Times New Roman"/>
            </a:endParaRPr>
          </a:p>
        </p:txBody>
      </p:sp>
      <p:sp>
        <p:nvSpPr>
          <p:cNvPr id="4" name="Google Shape;91;p1">
            <a:extLst>
              <a:ext uri="{FF2B5EF4-FFF2-40B4-BE49-F238E27FC236}">
                <a16:creationId xmlns:a16="http://schemas.microsoft.com/office/drawing/2014/main" id="{C0592792-75B0-480F-AC40-80D1DF0DE8BE}"/>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bb2ad13199_0_124"/>
          <p:cNvSpPr txBox="1">
            <a:spLocks noGrp="1"/>
          </p:cNvSpPr>
          <p:nvPr>
            <p:ph type="title"/>
          </p:nvPr>
        </p:nvSpPr>
        <p:spPr>
          <a:xfrm>
            <a:off x="838200" y="142550"/>
            <a:ext cx="10515600" cy="13257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Managing Bullies and Toxic Managers </a:t>
            </a:r>
            <a:endParaRPr sz="4000" dirty="0">
              <a:latin typeface="Times New Roman"/>
              <a:ea typeface="Times New Roman"/>
              <a:cs typeface="Times New Roman"/>
              <a:sym typeface="Times New Roman"/>
            </a:endParaRPr>
          </a:p>
        </p:txBody>
      </p:sp>
      <p:sp>
        <p:nvSpPr>
          <p:cNvPr id="223" name="Google Shape;223;gbb2ad13199_0_124"/>
          <p:cNvSpPr txBox="1">
            <a:spLocks noGrp="1"/>
          </p:cNvSpPr>
          <p:nvPr>
            <p:ph type="body" idx="1"/>
          </p:nvPr>
        </p:nvSpPr>
        <p:spPr>
          <a:xfrm>
            <a:off x="838200" y="1244700"/>
            <a:ext cx="10515600" cy="4351200"/>
          </a:xfrm>
          <a:prstGeom prst="rect">
            <a:avLst/>
          </a:prstGeom>
        </p:spPr>
        <p:txBody>
          <a:bodyPr spcFirstLastPara="1" wrap="square" lIns="91425" tIns="45700" rIns="91425" bIns="45700" anchor="t" anchorCtr="0">
            <a:noAutofit/>
          </a:bodyPr>
          <a:lstStyle/>
          <a:p>
            <a:pPr marL="457200" lvl="0" indent="-381000" algn="l" rtl="0">
              <a:lnSpc>
                <a:spcPct val="115000"/>
              </a:lnSpc>
              <a:spcBef>
                <a:spcPts val="600"/>
              </a:spcBef>
              <a:spcAft>
                <a:spcPts val="0"/>
              </a:spcAft>
              <a:buSzPts val="2400"/>
              <a:buFont typeface="Times New Roman"/>
              <a:buChar char="•"/>
            </a:pPr>
            <a:r>
              <a:rPr lang="en-US" sz="2400" dirty="0">
                <a:latin typeface="Times New Roman"/>
                <a:ea typeface="Times New Roman"/>
                <a:cs typeface="Times New Roman"/>
                <a:sym typeface="Times New Roman"/>
              </a:rPr>
              <a:t>Intervene early as warning signs appear. </a:t>
            </a:r>
            <a:endParaRPr sz="2400" dirty="0">
              <a:latin typeface="Times New Roman"/>
              <a:ea typeface="Times New Roman"/>
              <a:cs typeface="Times New Roman"/>
              <a:sym typeface="Times New Roman"/>
            </a:endParaRPr>
          </a:p>
          <a:p>
            <a:pPr marL="457200" lvl="0" indent="-381000" algn="l" rtl="0">
              <a:lnSpc>
                <a:spcPct val="115000"/>
              </a:lnSpc>
              <a:spcBef>
                <a:spcPts val="600"/>
              </a:spcBef>
              <a:spcAft>
                <a:spcPts val="0"/>
              </a:spcAft>
              <a:buSzPts val="2400"/>
              <a:buFont typeface="Times New Roman"/>
              <a:buChar char="•"/>
            </a:pPr>
            <a:r>
              <a:rPr lang="en-US" sz="2400" dirty="0">
                <a:latin typeface="Times New Roman"/>
                <a:ea typeface="Times New Roman"/>
                <a:cs typeface="Times New Roman"/>
                <a:sym typeface="Times New Roman"/>
              </a:rPr>
              <a:t>Set limits and avoid personal martyrdom to accommodate the bully. </a:t>
            </a:r>
            <a:endParaRPr sz="2400" dirty="0">
              <a:latin typeface="Times New Roman"/>
              <a:ea typeface="Times New Roman"/>
              <a:cs typeface="Times New Roman"/>
              <a:sym typeface="Times New Roman"/>
            </a:endParaRPr>
          </a:p>
          <a:p>
            <a:pPr marL="457200" lvl="0" indent="-381000" algn="l" rtl="0">
              <a:lnSpc>
                <a:spcPct val="115000"/>
              </a:lnSpc>
              <a:spcBef>
                <a:spcPts val="600"/>
              </a:spcBef>
              <a:spcAft>
                <a:spcPts val="0"/>
              </a:spcAft>
              <a:buSzPts val="2400"/>
              <a:buFont typeface="Times New Roman"/>
              <a:buChar char="•"/>
            </a:pPr>
            <a:r>
              <a:rPr lang="en-US" sz="2400" dirty="0">
                <a:latin typeface="Times New Roman"/>
                <a:ea typeface="Times New Roman"/>
                <a:cs typeface="Times New Roman"/>
                <a:sym typeface="Times New Roman"/>
              </a:rPr>
              <a:t>Speak to coworkers to assess how widespread the bullying is and to get advice on coping strategies. </a:t>
            </a:r>
            <a:endParaRPr sz="2400" dirty="0">
              <a:latin typeface="Times New Roman"/>
              <a:ea typeface="Times New Roman"/>
              <a:cs typeface="Times New Roman"/>
              <a:sym typeface="Times New Roman"/>
            </a:endParaRPr>
          </a:p>
          <a:p>
            <a:pPr marL="457200" lvl="0" indent="-381000" algn="l" rtl="0">
              <a:lnSpc>
                <a:spcPct val="115000"/>
              </a:lnSpc>
              <a:spcBef>
                <a:spcPts val="600"/>
              </a:spcBef>
              <a:spcAft>
                <a:spcPts val="0"/>
              </a:spcAft>
              <a:buSzPts val="2400"/>
              <a:buFont typeface="Times New Roman"/>
              <a:buChar char="•"/>
            </a:pPr>
            <a:r>
              <a:rPr lang="en-US" sz="2400" dirty="0">
                <a:latin typeface="Times New Roman"/>
                <a:ea typeface="Times New Roman"/>
                <a:cs typeface="Times New Roman"/>
                <a:sym typeface="Times New Roman"/>
              </a:rPr>
              <a:t>Use positive reinforcement with the bully, rewarding positive and civilized behavior. </a:t>
            </a:r>
            <a:endParaRPr sz="2400" dirty="0">
              <a:latin typeface="Times New Roman"/>
              <a:ea typeface="Times New Roman"/>
              <a:cs typeface="Times New Roman"/>
              <a:sym typeface="Times New Roman"/>
            </a:endParaRPr>
          </a:p>
          <a:p>
            <a:pPr marL="457200" lvl="0" indent="-381000" algn="l" rtl="0">
              <a:lnSpc>
                <a:spcPct val="115000"/>
              </a:lnSpc>
              <a:spcBef>
                <a:spcPts val="600"/>
              </a:spcBef>
              <a:spcAft>
                <a:spcPts val="0"/>
              </a:spcAft>
              <a:buSzPts val="2400"/>
              <a:buFont typeface="Times New Roman"/>
              <a:buChar char="•"/>
            </a:pPr>
            <a:r>
              <a:rPr lang="en-US" sz="2400" dirty="0">
                <a:latin typeface="Times New Roman"/>
                <a:ea typeface="Times New Roman"/>
                <a:cs typeface="Times New Roman"/>
                <a:sym typeface="Times New Roman"/>
              </a:rPr>
              <a:t>Be a good role model by serving as an example of good behavior for the bully. </a:t>
            </a:r>
            <a:endParaRPr sz="2400" dirty="0">
              <a:latin typeface="Times New Roman"/>
              <a:ea typeface="Times New Roman"/>
              <a:cs typeface="Times New Roman"/>
              <a:sym typeface="Times New Roman"/>
            </a:endParaRPr>
          </a:p>
          <a:p>
            <a:pPr marL="457200" lvl="0" indent="-381000" algn="l" rtl="0">
              <a:lnSpc>
                <a:spcPct val="115000"/>
              </a:lnSpc>
              <a:spcBef>
                <a:spcPts val="600"/>
              </a:spcBef>
              <a:spcAft>
                <a:spcPts val="0"/>
              </a:spcAft>
              <a:buSzPts val="2400"/>
              <a:buFont typeface="Times New Roman"/>
              <a:buChar char="•"/>
            </a:pPr>
            <a:r>
              <a:rPr lang="en-US" sz="2400" dirty="0">
                <a:latin typeface="Times New Roman"/>
                <a:ea typeface="Times New Roman"/>
                <a:cs typeface="Times New Roman"/>
                <a:sym typeface="Times New Roman"/>
              </a:rPr>
              <a:t>Consult with the HR department. </a:t>
            </a:r>
            <a:endParaRPr sz="2400" dirty="0">
              <a:latin typeface="Times New Roman"/>
              <a:ea typeface="Times New Roman"/>
              <a:cs typeface="Times New Roman"/>
              <a:sym typeface="Times New Roman"/>
            </a:endParaRPr>
          </a:p>
          <a:p>
            <a:pPr marL="457200" lvl="0" indent="-381000" algn="l" rtl="0">
              <a:lnSpc>
                <a:spcPct val="115000"/>
              </a:lnSpc>
              <a:spcBef>
                <a:spcPts val="600"/>
              </a:spcBef>
              <a:spcAft>
                <a:spcPts val="0"/>
              </a:spcAft>
              <a:buSzPts val="2400"/>
              <a:buFont typeface="Times New Roman"/>
              <a:buChar char="•"/>
            </a:pPr>
            <a:r>
              <a:rPr lang="en-US" sz="2400" dirty="0">
                <a:latin typeface="Times New Roman"/>
                <a:ea typeface="Times New Roman"/>
                <a:cs typeface="Times New Roman"/>
                <a:sym typeface="Times New Roman"/>
              </a:rPr>
              <a:t>Where abusiveness is out of control, seek assistance from coworkers, other managers, or outside counsel. </a:t>
            </a:r>
            <a:endParaRPr sz="2400" dirty="0">
              <a:latin typeface="Times New Roman"/>
              <a:ea typeface="Times New Roman"/>
              <a:cs typeface="Times New Roman"/>
              <a:sym typeface="Times New Roman"/>
            </a:endParaRPr>
          </a:p>
          <a:p>
            <a:pPr marL="0" lvl="0" indent="0" algn="l" rtl="0">
              <a:spcBef>
                <a:spcPts val="1000"/>
              </a:spcBef>
              <a:spcAft>
                <a:spcPts val="0"/>
              </a:spcAft>
              <a:buNone/>
            </a:pPr>
            <a:endParaRPr dirty="0"/>
          </a:p>
        </p:txBody>
      </p:sp>
      <p:sp>
        <p:nvSpPr>
          <p:cNvPr id="4" name="Google Shape;91;p1">
            <a:extLst>
              <a:ext uri="{FF2B5EF4-FFF2-40B4-BE49-F238E27FC236}">
                <a16:creationId xmlns:a16="http://schemas.microsoft.com/office/drawing/2014/main" id="{F8EB790C-B0DD-4028-A441-EBB62616EFE0}"/>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bb2ad13199_0_132"/>
          <p:cNvSpPr txBox="1">
            <a:spLocks noGrp="1"/>
          </p:cNvSpPr>
          <p:nvPr>
            <p:ph type="title"/>
          </p:nvPr>
        </p:nvSpPr>
        <p:spPr>
          <a:xfrm>
            <a:off x="838200" y="136525"/>
            <a:ext cx="10515600" cy="13257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Eliminating and Preventing Bullying Behavior</a:t>
            </a:r>
            <a:endParaRPr dirty="0"/>
          </a:p>
        </p:txBody>
      </p:sp>
      <p:sp>
        <p:nvSpPr>
          <p:cNvPr id="230" name="Google Shape;230;gbb2ad13199_0_132"/>
          <p:cNvSpPr txBox="1">
            <a:spLocks noGrp="1"/>
          </p:cNvSpPr>
          <p:nvPr>
            <p:ph type="body" idx="1"/>
          </p:nvPr>
        </p:nvSpPr>
        <p:spPr>
          <a:xfrm>
            <a:off x="838200" y="1177200"/>
            <a:ext cx="10515600" cy="4351200"/>
          </a:xfrm>
          <a:prstGeom prst="rect">
            <a:avLst/>
          </a:prstGeom>
        </p:spPr>
        <p:txBody>
          <a:bodyPr spcFirstLastPara="1" wrap="square" lIns="91425" tIns="45700" rIns="91425" bIns="45700" anchor="t" anchorCtr="0">
            <a:noAutofit/>
          </a:bodyPr>
          <a:lstStyle/>
          <a:p>
            <a:pPr marL="457200" lvl="0"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Conduct thorough background checks on job applicants and be sure that treatment of others is part of the selection process. </a:t>
            </a:r>
            <a:endParaRPr sz="2400" dirty="0">
              <a:latin typeface="Times New Roman"/>
              <a:ea typeface="Times New Roman"/>
              <a:cs typeface="Times New Roman"/>
              <a:sym typeface="Times New Roman"/>
            </a:endParaRPr>
          </a:p>
          <a:p>
            <a:pPr marL="457200" lvl="0"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Include treatment of others in performance appraisal and reward systems; this process may include the use of multisource appraisals. </a:t>
            </a:r>
            <a:endParaRPr sz="2400" dirty="0">
              <a:latin typeface="Times New Roman"/>
              <a:ea typeface="Times New Roman"/>
              <a:cs typeface="Times New Roman"/>
              <a:sym typeface="Times New Roman"/>
            </a:endParaRPr>
          </a:p>
          <a:p>
            <a:pPr marL="457200" lvl="0"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Assess whether the bullying behavior is a result of a treatable physical condition, such as drug dependence, anxiety, depression, or attention deficit hyperactivity disorder. </a:t>
            </a:r>
            <a:endParaRPr sz="2400" dirty="0">
              <a:latin typeface="Times New Roman"/>
              <a:ea typeface="Times New Roman"/>
              <a:cs typeface="Times New Roman"/>
              <a:sym typeface="Times New Roman"/>
            </a:endParaRPr>
          </a:p>
          <a:p>
            <a:pPr marL="457200" lvl="0"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Coach abusive employees. </a:t>
            </a:r>
            <a:endParaRPr sz="2400" dirty="0">
              <a:latin typeface="Times New Roman"/>
              <a:ea typeface="Times New Roman"/>
              <a:cs typeface="Times New Roman"/>
              <a:sym typeface="Times New Roman"/>
            </a:endParaRPr>
          </a:p>
          <a:p>
            <a:pPr marL="457200" lvl="0"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Be prepared to terminate employees whose bullying behavior is not changeable. </a:t>
            </a:r>
            <a:endParaRPr sz="2400" dirty="0">
              <a:latin typeface="Times New Roman"/>
              <a:ea typeface="Times New Roman"/>
              <a:cs typeface="Times New Roman"/>
              <a:sym typeface="Times New Roman"/>
            </a:endParaRPr>
          </a:p>
          <a:p>
            <a:pPr marL="0" lvl="0" indent="0" algn="l" rtl="0">
              <a:spcBef>
                <a:spcPts val="1000"/>
              </a:spcBef>
              <a:spcAft>
                <a:spcPts val="0"/>
              </a:spcAft>
              <a:buNone/>
            </a:pPr>
            <a:endParaRPr dirty="0"/>
          </a:p>
        </p:txBody>
      </p:sp>
      <p:sp>
        <p:nvSpPr>
          <p:cNvPr id="4" name="Google Shape;91;p1">
            <a:extLst>
              <a:ext uri="{FF2B5EF4-FFF2-40B4-BE49-F238E27FC236}">
                <a16:creationId xmlns:a16="http://schemas.microsoft.com/office/drawing/2014/main" id="{465AC01B-B839-427A-822C-C664BE400CB1}"/>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gbce2fb4a48_0_6"/>
          <p:cNvSpPr txBox="1">
            <a:spLocks noGrp="1"/>
          </p:cNvSpPr>
          <p:nvPr>
            <p:ph type="title"/>
          </p:nvPr>
        </p:nvSpPr>
        <p:spPr>
          <a:xfrm>
            <a:off x="675975" y="149290"/>
            <a:ext cx="10515600" cy="117641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sz="4000" dirty="0">
                <a:latin typeface="Times New Roman"/>
                <a:ea typeface="Times New Roman"/>
                <a:cs typeface="Times New Roman"/>
                <a:sym typeface="Times New Roman"/>
              </a:rPr>
              <a:t>Summary</a:t>
            </a:r>
            <a:endParaRPr sz="4000" dirty="0">
              <a:latin typeface="Times New Roman"/>
              <a:ea typeface="Times New Roman"/>
              <a:cs typeface="Times New Roman"/>
              <a:sym typeface="Times New Roman"/>
            </a:endParaRPr>
          </a:p>
        </p:txBody>
      </p:sp>
      <p:sp>
        <p:nvSpPr>
          <p:cNvPr id="237" name="Google Shape;237;gbce2fb4a48_0_6"/>
          <p:cNvSpPr txBox="1">
            <a:spLocks noGrp="1"/>
          </p:cNvSpPr>
          <p:nvPr>
            <p:ph type="body" idx="1"/>
          </p:nvPr>
        </p:nvSpPr>
        <p:spPr>
          <a:xfrm>
            <a:off x="615675" y="1135425"/>
            <a:ext cx="10636200" cy="4794300"/>
          </a:xfrm>
          <a:prstGeom prst="rect">
            <a:avLst/>
          </a:prstGeom>
        </p:spPr>
        <p:txBody>
          <a:bodyPr spcFirstLastPara="1" wrap="square" lIns="91425" tIns="45700" rIns="91425" bIns="45700" anchor="t" anchorCtr="0">
            <a:noAutofit/>
          </a:bodyPr>
          <a:lstStyle/>
          <a:p>
            <a:pPr marL="425450" lvl="0" algn="l" rtl="0">
              <a:lnSpc>
                <a:spcPct val="100000"/>
              </a:lnSpc>
              <a:spcBef>
                <a:spcPts val="600"/>
              </a:spcBef>
              <a:spcAft>
                <a:spcPts val="0"/>
              </a:spcAft>
              <a:buSzPts val="2300"/>
              <a:buFont typeface="Arial" panose="020B0604020202020204" pitchFamily="34" charset="0"/>
              <a:buChar char="•"/>
            </a:pPr>
            <a:r>
              <a:rPr lang="en-US" sz="2300" dirty="0">
                <a:latin typeface="Times New Roman"/>
                <a:ea typeface="Times New Roman"/>
                <a:cs typeface="Times New Roman"/>
                <a:sym typeface="Times New Roman"/>
              </a:rPr>
              <a:t>Organizations are taking a more enlightened and helpful approach to performance management, focusing on improvement, coaching, and aligning organization and individual goals.</a:t>
            </a:r>
            <a:endParaRPr sz="2300" dirty="0">
              <a:latin typeface="Times New Roman"/>
              <a:ea typeface="Times New Roman"/>
              <a:cs typeface="Times New Roman"/>
              <a:sym typeface="Times New Roman"/>
            </a:endParaRPr>
          </a:p>
          <a:p>
            <a:pPr marL="425450" lvl="0" algn="l" rtl="0">
              <a:lnSpc>
                <a:spcPct val="100000"/>
              </a:lnSpc>
              <a:spcBef>
                <a:spcPts val="600"/>
              </a:spcBef>
              <a:spcAft>
                <a:spcPts val="0"/>
              </a:spcAft>
              <a:buSzPts val="2300"/>
              <a:buFont typeface="Arial" panose="020B0604020202020204" pitchFamily="34" charset="0"/>
              <a:buChar char="•"/>
            </a:pPr>
            <a:r>
              <a:rPr lang="en-US" sz="2300" dirty="0">
                <a:latin typeface="Times New Roman"/>
                <a:ea typeface="Times New Roman"/>
                <a:cs typeface="Times New Roman"/>
                <a:sym typeface="Times New Roman"/>
              </a:rPr>
              <a:t>Performance management implies an improvement-focused process in which efforts are made to assess performance and develop specific collaborative improvement strategies. </a:t>
            </a:r>
            <a:endParaRPr sz="2300" dirty="0">
              <a:latin typeface="Times New Roman"/>
              <a:ea typeface="Times New Roman"/>
              <a:cs typeface="Times New Roman"/>
              <a:sym typeface="Times New Roman"/>
            </a:endParaRPr>
          </a:p>
          <a:p>
            <a:pPr marL="425450" lvl="0" algn="l" rtl="0">
              <a:lnSpc>
                <a:spcPct val="100000"/>
              </a:lnSpc>
              <a:spcBef>
                <a:spcPts val="600"/>
              </a:spcBef>
              <a:spcAft>
                <a:spcPts val="0"/>
              </a:spcAft>
              <a:buSzPts val="2300"/>
              <a:buFont typeface="Arial" panose="020B0604020202020204" pitchFamily="34" charset="0"/>
              <a:buChar char="•"/>
            </a:pPr>
            <a:r>
              <a:rPr lang="en-US" sz="2300" dirty="0">
                <a:latin typeface="Times New Roman"/>
                <a:ea typeface="Times New Roman"/>
                <a:cs typeface="Times New Roman"/>
                <a:sym typeface="Times New Roman"/>
              </a:rPr>
              <a:t>Recognizing that employee performance results from an employee’s skills, motivation, and facilitative factors in the work environment, improvement strategies include training, work process redesign, and other changes internal and external to the employee.</a:t>
            </a:r>
            <a:endParaRPr sz="2300" dirty="0">
              <a:latin typeface="Times New Roman"/>
              <a:ea typeface="Times New Roman"/>
              <a:cs typeface="Times New Roman"/>
              <a:sym typeface="Times New Roman"/>
            </a:endParaRPr>
          </a:p>
          <a:p>
            <a:pPr marL="425450" lvl="0" algn="l" rtl="0">
              <a:lnSpc>
                <a:spcPct val="100000"/>
              </a:lnSpc>
              <a:spcBef>
                <a:spcPts val="600"/>
              </a:spcBef>
              <a:spcAft>
                <a:spcPts val="0"/>
              </a:spcAft>
              <a:buSzPts val="2300"/>
              <a:buFont typeface="Arial" panose="020B0604020202020204" pitchFamily="34" charset="0"/>
              <a:buChar char="•"/>
            </a:pPr>
            <a:r>
              <a:rPr lang="en-US" sz="2300" dirty="0">
                <a:latin typeface="Times New Roman"/>
                <a:ea typeface="Times New Roman"/>
                <a:cs typeface="Times New Roman"/>
                <a:sym typeface="Times New Roman"/>
              </a:rPr>
              <a:t>An important aspect of performance management is the development of relevant appraisal criteria for the employee’s position and the expectations of the organization.</a:t>
            </a:r>
            <a:endParaRPr sz="2300" dirty="0">
              <a:latin typeface="Times New Roman"/>
              <a:ea typeface="Times New Roman"/>
              <a:cs typeface="Times New Roman"/>
              <a:sym typeface="Times New Roman"/>
            </a:endParaRPr>
          </a:p>
        </p:txBody>
      </p:sp>
      <p:sp>
        <p:nvSpPr>
          <p:cNvPr id="4" name="Google Shape;91;p1">
            <a:extLst>
              <a:ext uri="{FF2B5EF4-FFF2-40B4-BE49-F238E27FC236}">
                <a16:creationId xmlns:a16="http://schemas.microsoft.com/office/drawing/2014/main" id="{DF709C8C-1B17-4125-A40B-33FB4C09458E}"/>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gb5d456fb6c_0_0"/>
          <p:cNvSpPr txBox="1">
            <a:spLocks noGrp="1"/>
          </p:cNvSpPr>
          <p:nvPr>
            <p:ph type="title"/>
          </p:nvPr>
        </p:nvSpPr>
        <p:spPr>
          <a:xfrm>
            <a:off x="959850" y="365125"/>
            <a:ext cx="10393800" cy="9009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Learning Objectives</a:t>
            </a:r>
            <a:endParaRPr sz="4000" dirty="0">
              <a:latin typeface="Times New Roman"/>
              <a:ea typeface="Times New Roman"/>
              <a:cs typeface="Times New Roman"/>
              <a:sym typeface="Times New Roman"/>
            </a:endParaRPr>
          </a:p>
        </p:txBody>
      </p:sp>
      <p:sp>
        <p:nvSpPr>
          <p:cNvPr id="99" name="Google Shape;99;gb5d456fb6c_0_0"/>
          <p:cNvSpPr txBox="1">
            <a:spLocks noGrp="1"/>
          </p:cNvSpPr>
          <p:nvPr>
            <p:ph type="body" idx="1"/>
          </p:nvPr>
        </p:nvSpPr>
        <p:spPr>
          <a:xfrm>
            <a:off x="838350" y="1228700"/>
            <a:ext cx="9537655" cy="4320600"/>
          </a:xfrm>
          <a:prstGeom prst="rect">
            <a:avLst/>
          </a:prstGeom>
        </p:spPr>
        <p:txBody>
          <a:bodyPr spcFirstLastPara="1" wrap="square" lIns="91425" tIns="45700" rIns="91425" bIns="45700" anchor="t" anchorCtr="0">
            <a:noAutofit/>
          </a:bodyPr>
          <a:lstStyle/>
          <a:p>
            <a:pPr marL="381000" lvl="0" algn="l" rtl="0">
              <a:lnSpc>
                <a:spcPct val="115000"/>
              </a:lnSpc>
              <a:spcBef>
                <a:spcPts val="600"/>
              </a:spcBef>
              <a:spcAft>
                <a:spcPts val="0"/>
              </a:spcAft>
              <a:buSzPts val="3000"/>
              <a:buFont typeface="Arial" panose="020B0604020202020204" pitchFamily="34" charset="0"/>
              <a:buChar char="•"/>
            </a:pPr>
            <a:r>
              <a:rPr lang="en-US" sz="2000" dirty="0">
                <a:latin typeface="Times New Roman"/>
                <a:ea typeface="Times New Roman"/>
                <a:cs typeface="Times New Roman"/>
                <a:sym typeface="Times New Roman"/>
              </a:rPr>
              <a:t>Define performance management and describe the key components of a performance management system </a:t>
            </a:r>
            <a:endParaRPr sz="2000" dirty="0">
              <a:latin typeface="Times New Roman"/>
              <a:ea typeface="Times New Roman"/>
              <a:cs typeface="Times New Roman"/>
              <a:sym typeface="Times New Roman"/>
            </a:endParaRPr>
          </a:p>
          <a:p>
            <a:pPr marL="381000" lvl="0" algn="l" rtl="0">
              <a:lnSpc>
                <a:spcPct val="115000"/>
              </a:lnSpc>
              <a:spcBef>
                <a:spcPts val="600"/>
              </a:spcBef>
              <a:spcAft>
                <a:spcPts val="0"/>
              </a:spcAft>
              <a:buSzPts val="3000"/>
              <a:buFont typeface="Arial" panose="020B0604020202020204" pitchFamily="34" charset="0"/>
              <a:buChar char="•"/>
            </a:pPr>
            <a:r>
              <a:rPr lang="en-US" sz="2000" dirty="0">
                <a:latin typeface="Times New Roman"/>
                <a:ea typeface="Times New Roman"/>
                <a:cs typeface="Times New Roman"/>
                <a:sym typeface="Times New Roman"/>
              </a:rPr>
              <a:t>Discuss the reasons that organizations engage in performance management</a:t>
            </a:r>
            <a:endParaRPr sz="2000" dirty="0">
              <a:latin typeface="Times New Roman"/>
              <a:ea typeface="Times New Roman"/>
              <a:cs typeface="Times New Roman"/>
              <a:sym typeface="Times New Roman"/>
            </a:endParaRPr>
          </a:p>
          <a:p>
            <a:pPr marL="381000" lvl="0" algn="l" rtl="0">
              <a:lnSpc>
                <a:spcPct val="115000"/>
              </a:lnSpc>
              <a:spcBef>
                <a:spcPts val="600"/>
              </a:spcBef>
              <a:spcAft>
                <a:spcPts val="0"/>
              </a:spcAft>
              <a:buSzPts val="3000"/>
              <a:buFont typeface="Arial" panose="020B0604020202020204" pitchFamily="34" charset="0"/>
              <a:buChar char="•"/>
            </a:pPr>
            <a:r>
              <a:rPr lang="en-US" sz="2000" dirty="0">
                <a:latin typeface="Times New Roman"/>
                <a:ea typeface="Times New Roman"/>
                <a:cs typeface="Times New Roman"/>
                <a:sym typeface="Times New Roman"/>
              </a:rPr>
              <a:t>Identify the characteristics of good rating criteria for performance appraisal </a:t>
            </a:r>
            <a:endParaRPr sz="2000" dirty="0">
              <a:latin typeface="Times New Roman"/>
              <a:ea typeface="Times New Roman"/>
              <a:cs typeface="Times New Roman"/>
              <a:sym typeface="Times New Roman"/>
            </a:endParaRPr>
          </a:p>
          <a:p>
            <a:pPr marL="381000" lvl="0" algn="l" rtl="0">
              <a:lnSpc>
                <a:spcPct val="115000"/>
              </a:lnSpc>
              <a:spcBef>
                <a:spcPts val="600"/>
              </a:spcBef>
              <a:spcAft>
                <a:spcPts val="0"/>
              </a:spcAft>
              <a:buSzPts val="3000"/>
              <a:buFont typeface="Arial" panose="020B0604020202020204" pitchFamily="34" charset="0"/>
              <a:buChar char="•"/>
            </a:pPr>
            <a:r>
              <a:rPr lang="en-US" sz="2000" dirty="0">
                <a:latin typeface="Times New Roman"/>
                <a:ea typeface="Times New Roman"/>
                <a:cs typeface="Times New Roman"/>
                <a:sym typeface="Times New Roman"/>
              </a:rPr>
              <a:t>Enumerate sources of information about job performance and discuss the strengths and shortcomings of each</a:t>
            </a:r>
          </a:p>
          <a:p>
            <a:pPr marL="381000" lvl="0" algn="l" rtl="0">
              <a:lnSpc>
                <a:spcPct val="115000"/>
              </a:lnSpc>
              <a:spcBef>
                <a:spcPts val="600"/>
              </a:spcBef>
              <a:spcAft>
                <a:spcPts val="0"/>
              </a:spcAft>
              <a:buSzPts val="3000"/>
              <a:buFont typeface="Arial" panose="020B0604020202020204" pitchFamily="34" charset="0"/>
              <a:buChar char="•"/>
            </a:pPr>
            <a:r>
              <a:rPr lang="en-US" sz="2000" dirty="0">
                <a:latin typeface="Times New Roman"/>
                <a:ea typeface="Times New Roman"/>
                <a:cs typeface="Times New Roman"/>
                <a:sym typeface="Times New Roman"/>
              </a:rPr>
              <a:t>Conduct a performance appraisal interview with an employee, taking into consideration the techniques that make such an interview successful</a:t>
            </a:r>
          </a:p>
          <a:p>
            <a:pPr marL="381000" lvl="0" algn="l" rtl="0">
              <a:lnSpc>
                <a:spcPct val="115000"/>
              </a:lnSpc>
              <a:spcBef>
                <a:spcPts val="600"/>
              </a:spcBef>
              <a:spcAft>
                <a:spcPts val="0"/>
              </a:spcAft>
              <a:buSzPts val="3000"/>
              <a:buFont typeface="Arial" panose="020B0604020202020204" pitchFamily="34" charset="0"/>
              <a:buChar char="•"/>
            </a:pPr>
            <a:r>
              <a:rPr lang="en-US" sz="2000" dirty="0">
                <a:latin typeface="Times New Roman"/>
                <a:ea typeface="Times New Roman"/>
                <a:cs typeface="Times New Roman"/>
                <a:sym typeface="Times New Roman"/>
              </a:rPr>
              <a:t>Describe the types of performance information that may be used and the rationale for each type of information </a:t>
            </a:r>
          </a:p>
          <a:p>
            <a:pPr marL="381000" lvl="0" algn="l" rtl="0">
              <a:lnSpc>
                <a:spcPct val="115000"/>
              </a:lnSpc>
              <a:spcBef>
                <a:spcPts val="600"/>
              </a:spcBef>
              <a:spcAft>
                <a:spcPts val="0"/>
              </a:spcAft>
              <a:buSzPts val="3000"/>
              <a:buFont typeface="Arial" panose="020B0604020202020204" pitchFamily="34" charset="0"/>
              <a:buChar char="•"/>
            </a:pPr>
            <a:r>
              <a:rPr lang="en-US" sz="2000" dirty="0">
                <a:latin typeface="Times New Roman"/>
                <a:ea typeface="Times New Roman"/>
                <a:cs typeface="Times New Roman"/>
                <a:sym typeface="Times New Roman"/>
              </a:rPr>
              <a:t>Identify the multiple motivations for managers to distort performance appraisal information</a:t>
            </a:r>
          </a:p>
          <a:p>
            <a:pPr marL="457200" lvl="0" indent="-419100" algn="l" rtl="0">
              <a:lnSpc>
                <a:spcPct val="115000"/>
              </a:lnSpc>
              <a:spcBef>
                <a:spcPts val="2000"/>
              </a:spcBef>
              <a:spcAft>
                <a:spcPts val="0"/>
              </a:spcAft>
              <a:buSzPts val="3000"/>
              <a:buFont typeface="Arial" panose="020B0604020202020204" pitchFamily="34" charset="0"/>
              <a:buChar char="•"/>
            </a:pPr>
            <a:endParaRPr sz="2000" dirty="0">
              <a:latin typeface="Times New Roman"/>
              <a:ea typeface="Times New Roman"/>
              <a:cs typeface="Times New Roman"/>
              <a:sym typeface="Times New Roman"/>
            </a:endParaRPr>
          </a:p>
          <a:p>
            <a:pPr marL="0" lvl="0" indent="0" algn="l" rtl="0">
              <a:spcBef>
                <a:spcPts val="2000"/>
              </a:spcBef>
              <a:spcAft>
                <a:spcPts val="0"/>
              </a:spcAft>
              <a:buNone/>
            </a:pPr>
            <a:endParaRPr sz="700" dirty="0">
              <a:latin typeface="Times New Roman"/>
              <a:ea typeface="Times New Roman"/>
              <a:cs typeface="Times New Roman"/>
              <a:sym typeface="Times New Roman"/>
            </a:endParaRPr>
          </a:p>
        </p:txBody>
      </p:sp>
      <p:sp>
        <p:nvSpPr>
          <p:cNvPr id="4" name="Google Shape;91;p1">
            <a:extLst>
              <a:ext uri="{FF2B5EF4-FFF2-40B4-BE49-F238E27FC236}">
                <a16:creationId xmlns:a16="http://schemas.microsoft.com/office/drawing/2014/main" id="{C97D7B57-985C-4E6B-9F5C-18CEB3BA2633}"/>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bb2ad13199_0_3"/>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Human Resources Management Responsibilities</a:t>
            </a:r>
            <a:endParaRPr sz="4000" dirty="0">
              <a:latin typeface="Times New Roman"/>
              <a:ea typeface="Times New Roman"/>
              <a:cs typeface="Times New Roman"/>
              <a:sym typeface="Times New Roman"/>
            </a:endParaRPr>
          </a:p>
        </p:txBody>
      </p:sp>
      <p:sp>
        <p:nvSpPr>
          <p:cNvPr id="113" name="Google Shape;113;gbb2ad13199_0_3"/>
          <p:cNvSpPr txBox="1">
            <a:spLocks noGrp="1"/>
          </p:cNvSpPr>
          <p:nvPr>
            <p:ph type="body" idx="1"/>
          </p:nvPr>
        </p:nvSpPr>
        <p:spPr>
          <a:xfrm>
            <a:off x="838200" y="1395950"/>
            <a:ext cx="10515600" cy="4351200"/>
          </a:xfrm>
          <a:prstGeom prst="rect">
            <a:avLst/>
          </a:prstGeom>
        </p:spPr>
        <p:txBody>
          <a:bodyPr spcFirstLastPara="1" wrap="square" lIns="91425" tIns="45700" rIns="91425" bIns="45700" anchor="t" anchorCtr="0">
            <a:noAutofit/>
          </a:bodyPr>
          <a:lstStyle/>
          <a:p>
            <a:pPr marL="457200" lvl="0" indent="-381000" algn="l" rtl="0">
              <a:lnSpc>
                <a:spcPct val="115000"/>
              </a:lnSpc>
              <a:spcBef>
                <a:spcPts val="1200"/>
              </a:spcBef>
              <a:spcAft>
                <a:spcPts val="0"/>
              </a:spcAft>
              <a:buSzPts val="2400"/>
              <a:buFont typeface="Times New Roman"/>
              <a:buChar char="•"/>
            </a:pPr>
            <a:r>
              <a:rPr lang="en-US" sz="2400" dirty="0">
                <a:latin typeface="Times New Roman"/>
                <a:ea typeface="Times New Roman"/>
                <a:cs typeface="Times New Roman"/>
                <a:sym typeface="Times New Roman"/>
              </a:rPr>
              <a:t>Setting specific performance goals with the employee and ensuring mutual understanding of these goals </a:t>
            </a:r>
            <a:endParaRPr sz="2400" dirty="0">
              <a:latin typeface="Times New Roman"/>
              <a:ea typeface="Times New Roman"/>
              <a:cs typeface="Times New Roman"/>
              <a:sym typeface="Times New Roman"/>
            </a:endParaRPr>
          </a:p>
          <a:p>
            <a:pPr marL="1371600" lvl="1"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Developing performance criteria and continually reinforcing these criteria to the employee </a:t>
            </a:r>
            <a:endParaRPr sz="2400" dirty="0">
              <a:latin typeface="Times New Roman"/>
              <a:ea typeface="Times New Roman"/>
              <a:cs typeface="Times New Roman"/>
              <a:sym typeface="Times New Roman"/>
            </a:endParaRPr>
          </a:p>
          <a:p>
            <a:pPr marL="1371600" lvl="1"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Establishing development plans with the employee </a:t>
            </a:r>
            <a:endParaRPr sz="2400" dirty="0">
              <a:latin typeface="Times New Roman"/>
              <a:ea typeface="Times New Roman"/>
              <a:cs typeface="Times New Roman"/>
              <a:sym typeface="Times New Roman"/>
            </a:endParaRPr>
          </a:p>
          <a:p>
            <a:pPr marL="1371600" lvl="1"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Monitoring and measuring employee progress toward performance goals </a:t>
            </a:r>
            <a:endParaRPr sz="2400" dirty="0">
              <a:latin typeface="Times New Roman"/>
              <a:ea typeface="Times New Roman"/>
              <a:cs typeface="Times New Roman"/>
              <a:sym typeface="Times New Roman"/>
            </a:endParaRPr>
          </a:p>
          <a:p>
            <a:pPr marL="457200" lvl="0" indent="-381000" algn="l" rtl="0">
              <a:lnSpc>
                <a:spcPct val="115000"/>
              </a:lnSpc>
              <a:spcBef>
                <a:spcPts val="1200"/>
              </a:spcBef>
              <a:spcAft>
                <a:spcPts val="0"/>
              </a:spcAft>
              <a:buSzPts val="2400"/>
              <a:buFont typeface="Times New Roman"/>
              <a:buChar char="•"/>
            </a:pPr>
            <a:r>
              <a:rPr lang="en-US" sz="2400" dirty="0">
                <a:latin typeface="Times New Roman"/>
                <a:ea typeface="Times New Roman"/>
                <a:cs typeface="Times New Roman"/>
                <a:sym typeface="Times New Roman"/>
              </a:rPr>
              <a:t>Providing continual coaching, training, and education as necessary </a:t>
            </a:r>
            <a:endParaRPr sz="2400" dirty="0">
              <a:latin typeface="Times New Roman"/>
              <a:ea typeface="Times New Roman"/>
              <a:cs typeface="Times New Roman"/>
              <a:sym typeface="Times New Roman"/>
            </a:endParaRPr>
          </a:p>
          <a:p>
            <a:pPr marL="0" lvl="0" indent="0" algn="l" rtl="0">
              <a:spcBef>
                <a:spcPts val="1000"/>
              </a:spcBef>
              <a:spcAft>
                <a:spcPts val="0"/>
              </a:spcAft>
              <a:buNone/>
            </a:pPr>
            <a:endParaRPr dirty="0"/>
          </a:p>
        </p:txBody>
      </p:sp>
      <p:sp>
        <p:nvSpPr>
          <p:cNvPr id="4" name="Google Shape;91;p1">
            <a:extLst>
              <a:ext uri="{FF2B5EF4-FFF2-40B4-BE49-F238E27FC236}">
                <a16:creationId xmlns:a16="http://schemas.microsoft.com/office/drawing/2014/main" id="{9F33A507-8C2D-4422-A514-0645C62B29A6}"/>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gbb2ad13199_0_10"/>
          <p:cNvSpPr txBox="1">
            <a:spLocks noGrp="1"/>
          </p:cNvSpPr>
          <p:nvPr>
            <p:ph type="title"/>
          </p:nvPr>
        </p:nvSpPr>
        <p:spPr>
          <a:xfrm>
            <a:off x="838200" y="768550"/>
            <a:ext cx="10515600" cy="1325700"/>
          </a:xfrm>
          <a:prstGeom prst="rect">
            <a:avLst/>
          </a:prstGeom>
        </p:spPr>
        <p:txBody>
          <a:bodyPr spcFirstLastPara="1" wrap="square" lIns="91425" tIns="45700" rIns="91425" bIns="45700" anchor="ctr" anchorCtr="0">
            <a:noAutofit/>
          </a:bodyPr>
          <a:lstStyle/>
          <a:p>
            <a:pPr marL="0" lvl="0" indent="0" algn="l" rtl="0">
              <a:lnSpc>
                <a:spcPct val="100000"/>
              </a:lnSpc>
              <a:spcBef>
                <a:spcPts val="1200"/>
              </a:spcBef>
              <a:spcAft>
                <a:spcPts val="0"/>
              </a:spcAft>
              <a:buClr>
                <a:schemeClr val="dk1"/>
              </a:buClr>
              <a:buSzPts val="1100"/>
              <a:buFont typeface="Arial"/>
              <a:buNone/>
            </a:pPr>
            <a:r>
              <a:rPr lang="en-US" sz="4000" dirty="0">
                <a:latin typeface="Times New Roman"/>
                <a:ea typeface="Times New Roman"/>
                <a:cs typeface="Times New Roman"/>
                <a:sym typeface="Times New Roman"/>
              </a:rPr>
              <a:t>Relationship of Performance Management to Other HRM Functions</a:t>
            </a:r>
            <a:endParaRPr sz="4000" dirty="0">
              <a:latin typeface="Times New Roman"/>
              <a:ea typeface="Times New Roman"/>
              <a:cs typeface="Times New Roman"/>
              <a:sym typeface="Times New Roman"/>
            </a:endParaRPr>
          </a:p>
          <a:p>
            <a:pPr marL="0" lvl="0" indent="0" algn="l" rtl="0">
              <a:spcBef>
                <a:spcPts val="1200"/>
              </a:spcBef>
              <a:spcAft>
                <a:spcPts val="0"/>
              </a:spcAft>
              <a:buNone/>
            </a:pPr>
            <a:endParaRPr dirty="0"/>
          </a:p>
        </p:txBody>
      </p:sp>
      <p:pic>
        <p:nvPicPr>
          <p:cNvPr id="120" name="Google Shape;120;gbb2ad13199_0_10"/>
          <p:cNvPicPr preferRelativeResize="0"/>
          <p:nvPr/>
        </p:nvPicPr>
        <p:blipFill>
          <a:blip r:embed="rId3">
            <a:alphaModFix/>
          </a:blip>
          <a:stretch>
            <a:fillRect/>
          </a:stretch>
        </p:blipFill>
        <p:spPr>
          <a:xfrm>
            <a:off x="1123925" y="2021350"/>
            <a:ext cx="4514075" cy="3959725"/>
          </a:xfrm>
          <a:prstGeom prst="rect">
            <a:avLst/>
          </a:prstGeom>
          <a:noFill/>
          <a:ln>
            <a:noFill/>
          </a:ln>
        </p:spPr>
      </p:pic>
      <p:pic>
        <p:nvPicPr>
          <p:cNvPr id="121" name="Google Shape;121;gbb2ad13199_0_10"/>
          <p:cNvPicPr preferRelativeResize="0"/>
          <p:nvPr/>
        </p:nvPicPr>
        <p:blipFill>
          <a:blip r:embed="rId4">
            <a:alphaModFix/>
          </a:blip>
          <a:stretch>
            <a:fillRect/>
          </a:stretch>
        </p:blipFill>
        <p:spPr>
          <a:xfrm>
            <a:off x="6026325" y="2712275"/>
            <a:ext cx="4587500" cy="2128675"/>
          </a:xfrm>
          <a:prstGeom prst="rect">
            <a:avLst/>
          </a:prstGeom>
          <a:noFill/>
          <a:ln>
            <a:noFill/>
          </a:ln>
        </p:spPr>
      </p:pic>
      <p:pic>
        <p:nvPicPr>
          <p:cNvPr id="122" name="Google Shape;122;gbb2ad13199_0_10"/>
          <p:cNvPicPr preferRelativeResize="0"/>
          <p:nvPr/>
        </p:nvPicPr>
        <p:blipFill>
          <a:blip r:embed="rId5">
            <a:alphaModFix/>
          </a:blip>
          <a:stretch>
            <a:fillRect/>
          </a:stretch>
        </p:blipFill>
        <p:spPr>
          <a:xfrm>
            <a:off x="5972737" y="2021350"/>
            <a:ext cx="4694676" cy="618025"/>
          </a:xfrm>
          <a:prstGeom prst="rect">
            <a:avLst/>
          </a:prstGeom>
          <a:noFill/>
          <a:ln>
            <a:noFill/>
          </a:ln>
        </p:spPr>
      </p:pic>
      <p:sp>
        <p:nvSpPr>
          <p:cNvPr id="123" name="Google Shape;123;gbb2ad13199_0_10"/>
          <p:cNvSpPr txBox="1"/>
          <p:nvPr/>
        </p:nvSpPr>
        <p:spPr>
          <a:xfrm>
            <a:off x="6101425" y="4840950"/>
            <a:ext cx="4514100" cy="1200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None/>
            </a:pPr>
            <a:r>
              <a:rPr lang="en-US" sz="2000" b="1" dirty="0">
                <a:solidFill>
                  <a:schemeClr val="dk1"/>
                </a:solidFill>
                <a:latin typeface="Times New Roman"/>
                <a:ea typeface="Times New Roman"/>
                <a:cs typeface="Times New Roman"/>
                <a:sym typeface="Times New Roman"/>
              </a:rPr>
              <a:t>Exhibit 9.1 </a:t>
            </a:r>
            <a:r>
              <a:rPr lang="en-US" sz="2000" dirty="0">
                <a:solidFill>
                  <a:schemeClr val="dk1"/>
                </a:solidFill>
                <a:latin typeface="Times New Roman"/>
                <a:ea typeface="Times New Roman"/>
                <a:cs typeface="Times New Roman"/>
                <a:sym typeface="Times New Roman"/>
              </a:rPr>
              <a:t>Relationship of Performance Management to Other Human Resources Management Functions</a:t>
            </a:r>
            <a:endParaRPr sz="2000" dirty="0">
              <a:latin typeface="Calibri"/>
              <a:ea typeface="Calibri"/>
              <a:cs typeface="Calibri"/>
              <a:sym typeface="Calibri"/>
            </a:endParaRPr>
          </a:p>
        </p:txBody>
      </p:sp>
      <p:sp>
        <p:nvSpPr>
          <p:cNvPr id="7" name="Google Shape;91;p1">
            <a:extLst>
              <a:ext uri="{FF2B5EF4-FFF2-40B4-BE49-F238E27FC236}">
                <a16:creationId xmlns:a16="http://schemas.microsoft.com/office/drawing/2014/main" id="{DE5CB67F-6716-4C6C-A807-0D4896F6F33D}"/>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gbb2ad13199_0_22"/>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0"/>
              </a:spcAft>
              <a:buClr>
                <a:schemeClr val="dk1"/>
              </a:buClr>
              <a:buSzPts val="1100"/>
              <a:buFont typeface="Arial"/>
              <a:buNone/>
            </a:pPr>
            <a:r>
              <a:rPr lang="en-US" sz="4000" dirty="0">
                <a:latin typeface="Times New Roman"/>
                <a:ea typeface="Times New Roman"/>
                <a:cs typeface="Times New Roman"/>
                <a:sym typeface="Times New Roman"/>
              </a:rPr>
              <a:t>The Role of Performance Management </a:t>
            </a:r>
            <a:endParaRPr sz="4000" dirty="0">
              <a:latin typeface="Times New Roman"/>
              <a:ea typeface="Times New Roman"/>
              <a:cs typeface="Times New Roman"/>
              <a:sym typeface="Times New Roman"/>
            </a:endParaRPr>
          </a:p>
          <a:p>
            <a:pPr marL="0" lvl="0" indent="0" algn="l" rtl="0">
              <a:spcBef>
                <a:spcPts val="1200"/>
              </a:spcBef>
              <a:spcAft>
                <a:spcPts val="0"/>
              </a:spcAft>
              <a:buNone/>
            </a:pPr>
            <a:endParaRPr dirty="0"/>
          </a:p>
        </p:txBody>
      </p:sp>
      <p:sp>
        <p:nvSpPr>
          <p:cNvPr id="130" name="Google Shape;130;gbb2ad13199_0_22"/>
          <p:cNvSpPr txBox="1">
            <a:spLocks noGrp="1"/>
          </p:cNvSpPr>
          <p:nvPr>
            <p:ph type="body" idx="1"/>
          </p:nvPr>
        </p:nvSpPr>
        <p:spPr>
          <a:xfrm>
            <a:off x="838200" y="1215260"/>
            <a:ext cx="10515600" cy="4351200"/>
          </a:xfrm>
          <a:prstGeom prst="rect">
            <a:avLst/>
          </a:prstGeom>
        </p:spPr>
        <p:txBody>
          <a:bodyPr spcFirstLastPara="1" wrap="square" lIns="91425" tIns="45700" rIns="91425" bIns="45700" anchor="t" anchorCtr="0">
            <a:noAutofit/>
          </a:bodyPr>
          <a:lstStyle/>
          <a:p>
            <a:pPr marL="457200" lvl="0" indent="-419100" algn="l" rtl="0">
              <a:lnSpc>
                <a:spcPct val="115000"/>
              </a:lnSpc>
              <a:spcBef>
                <a:spcPts val="1200"/>
              </a:spcBef>
              <a:spcAft>
                <a:spcPts val="0"/>
              </a:spcAft>
              <a:buSzPts val="3000"/>
              <a:buFont typeface="Times New Roman"/>
              <a:buChar char="•"/>
            </a:pPr>
            <a:r>
              <a:rPr lang="en-US" sz="2400" dirty="0">
                <a:latin typeface="Times New Roman"/>
                <a:ea typeface="Times New Roman"/>
                <a:cs typeface="Times New Roman"/>
                <a:sym typeface="Times New Roman"/>
              </a:rPr>
              <a:t>Can provide insight into effectiveness of other human resources management functions</a:t>
            </a:r>
            <a:endParaRPr sz="2400" dirty="0">
              <a:latin typeface="Times New Roman"/>
              <a:ea typeface="Times New Roman"/>
              <a:cs typeface="Times New Roman"/>
              <a:sym typeface="Times New Roman"/>
            </a:endParaRPr>
          </a:p>
          <a:p>
            <a:pPr marL="914400" lvl="1" indent="-419100" algn="l" rtl="0">
              <a:lnSpc>
                <a:spcPct val="115000"/>
              </a:lnSpc>
              <a:spcBef>
                <a:spcPts val="1000"/>
              </a:spcBef>
              <a:spcAft>
                <a:spcPts val="0"/>
              </a:spcAft>
              <a:buSzPts val="3000"/>
              <a:buFont typeface="Times New Roman"/>
              <a:buChar char="•"/>
            </a:pPr>
            <a:r>
              <a:rPr lang="en-US" dirty="0">
                <a:latin typeface="Times New Roman"/>
                <a:ea typeface="Times New Roman"/>
                <a:cs typeface="Times New Roman"/>
                <a:sym typeface="Times New Roman"/>
              </a:rPr>
              <a:t>Are our employee selection procedures selecting the right people?</a:t>
            </a:r>
            <a:endParaRPr dirty="0">
              <a:latin typeface="Times New Roman"/>
              <a:ea typeface="Times New Roman"/>
              <a:cs typeface="Times New Roman"/>
              <a:sym typeface="Times New Roman"/>
            </a:endParaRPr>
          </a:p>
          <a:p>
            <a:pPr marL="914400" lvl="1" indent="-419100" algn="l" rtl="0">
              <a:lnSpc>
                <a:spcPct val="115000"/>
              </a:lnSpc>
              <a:spcBef>
                <a:spcPts val="1000"/>
              </a:spcBef>
              <a:spcAft>
                <a:spcPts val="0"/>
              </a:spcAft>
              <a:buSzPts val="3000"/>
              <a:buFont typeface="Times New Roman"/>
              <a:buChar char="•"/>
            </a:pPr>
            <a:r>
              <a:rPr lang="en-US" dirty="0">
                <a:latin typeface="Times New Roman"/>
                <a:ea typeface="Times New Roman"/>
                <a:cs typeface="Times New Roman"/>
                <a:sym typeface="Times New Roman"/>
              </a:rPr>
              <a:t>Are our training programs showing improvement in individual performance?</a:t>
            </a:r>
            <a:endParaRPr dirty="0">
              <a:latin typeface="Times New Roman"/>
              <a:ea typeface="Times New Roman"/>
              <a:cs typeface="Times New Roman"/>
              <a:sym typeface="Times New Roman"/>
            </a:endParaRPr>
          </a:p>
          <a:p>
            <a:pPr marL="914400" lvl="1" indent="-419100" algn="l" rtl="0">
              <a:lnSpc>
                <a:spcPct val="115000"/>
              </a:lnSpc>
              <a:spcBef>
                <a:spcPts val="1200"/>
              </a:spcBef>
              <a:spcAft>
                <a:spcPts val="1000"/>
              </a:spcAft>
              <a:buSzPts val="3000"/>
              <a:buFont typeface="Times New Roman"/>
              <a:buChar char="•"/>
            </a:pPr>
            <a:r>
              <a:rPr lang="en-US" dirty="0">
                <a:latin typeface="Times New Roman"/>
                <a:ea typeface="Times New Roman"/>
                <a:cs typeface="Times New Roman"/>
                <a:sym typeface="Times New Roman"/>
              </a:rPr>
              <a:t>Is our compensation system rewarding the right behaviors?</a:t>
            </a:r>
            <a:endParaRPr dirty="0">
              <a:latin typeface="Times New Roman"/>
              <a:ea typeface="Times New Roman"/>
              <a:cs typeface="Times New Roman"/>
              <a:sym typeface="Times New Roman"/>
            </a:endParaRPr>
          </a:p>
        </p:txBody>
      </p:sp>
      <p:sp>
        <p:nvSpPr>
          <p:cNvPr id="4" name="Google Shape;91;p1">
            <a:extLst>
              <a:ext uri="{FF2B5EF4-FFF2-40B4-BE49-F238E27FC236}">
                <a16:creationId xmlns:a16="http://schemas.microsoft.com/office/drawing/2014/main" id="{1E7707EF-01F2-4798-B644-90E5236269AE}"/>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gba503a6d6e_0_13"/>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0"/>
              </a:spcAft>
              <a:buClr>
                <a:schemeClr val="dk1"/>
              </a:buClr>
              <a:buSzPts val="1100"/>
              <a:buFont typeface="Arial"/>
              <a:buNone/>
            </a:pPr>
            <a:r>
              <a:rPr lang="en-US" sz="4000" dirty="0">
                <a:latin typeface="Times New Roman"/>
                <a:ea typeface="Times New Roman"/>
                <a:cs typeface="Times New Roman"/>
                <a:sym typeface="Times New Roman"/>
              </a:rPr>
              <a:t>The Role of Performance Reviews</a:t>
            </a:r>
            <a:endParaRPr sz="4000" dirty="0">
              <a:latin typeface="Times New Roman"/>
              <a:ea typeface="Times New Roman"/>
              <a:cs typeface="Times New Roman"/>
              <a:sym typeface="Times New Roman"/>
            </a:endParaRPr>
          </a:p>
          <a:p>
            <a:pPr marL="0" lvl="0" indent="0" algn="l" rtl="0">
              <a:spcBef>
                <a:spcPts val="1200"/>
              </a:spcBef>
              <a:spcAft>
                <a:spcPts val="0"/>
              </a:spcAft>
              <a:buNone/>
            </a:pPr>
            <a:endParaRPr dirty="0"/>
          </a:p>
        </p:txBody>
      </p:sp>
      <p:sp>
        <p:nvSpPr>
          <p:cNvPr id="137" name="Google Shape;137;gba503a6d6e_0_13"/>
          <p:cNvSpPr txBox="1">
            <a:spLocks noGrp="1"/>
          </p:cNvSpPr>
          <p:nvPr>
            <p:ph type="body" idx="1"/>
          </p:nvPr>
        </p:nvSpPr>
        <p:spPr>
          <a:xfrm>
            <a:off x="838200" y="1022430"/>
            <a:ext cx="10515600" cy="4351200"/>
          </a:xfrm>
          <a:prstGeom prst="rect">
            <a:avLst/>
          </a:prstGeom>
        </p:spPr>
        <p:txBody>
          <a:bodyPr spcFirstLastPara="1" wrap="square" lIns="91425" tIns="45700" rIns="91425" bIns="45700" anchor="t" anchorCtr="0">
            <a:noAutofit/>
          </a:bodyPr>
          <a:lstStyle/>
          <a:p>
            <a:pPr marL="457200" lvl="0"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The performance review should be reserved for the following: </a:t>
            </a:r>
            <a:endParaRPr sz="2400" dirty="0">
              <a:latin typeface="Times New Roman"/>
              <a:ea typeface="Times New Roman"/>
              <a:cs typeface="Times New Roman"/>
              <a:sym typeface="Times New Roman"/>
            </a:endParaRPr>
          </a:p>
          <a:p>
            <a:pPr marL="914400" lvl="1" indent="-381000" algn="l" rtl="0">
              <a:lnSpc>
                <a:spcPct val="115000"/>
              </a:lnSpc>
              <a:spcBef>
                <a:spcPts val="1000"/>
              </a:spcBef>
              <a:spcAft>
                <a:spcPts val="0"/>
              </a:spcAft>
              <a:buSzPts val="2400"/>
              <a:buFont typeface="Times New Roman"/>
              <a:buChar char="•"/>
            </a:pPr>
            <a:r>
              <a:rPr lang="en-US" dirty="0">
                <a:latin typeface="Times New Roman"/>
                <a:ea typeface="Times New Roman"/>
                <a:cs typeface="Times New Roman"/>
                <a:sym typeface="Times New Roman"/>
              </a:rPr>
              <a:t>Giving employees the opportunity to discuss performance and performance standards </a:t>
            </a:r>
            <a:endParaRPr dirty="0">
              <a:latin typeface="Times New Roman"/>
              <a:ea typeface="Times New Roman"/>
              <a:cs typeface="Times New Roman"/>
              <a:sym typeface="Times New Roman"/>
            </a:endParaRPr>
          </a:p>
          <a:p>
            <a:pPr marL="914400" lvl="1" indent="-381000" algn="l" rtl="0">
              <a:lnSpc>
                <a:spcPct val="115000"/>
              </a:lnSpc>
              <a:spcBef>
                <a:spcPts val="1000"/>
              </a:spcBef>
              <a:spcAft>
                <a:spcPts val="0"/>
              </a:spcAft>
              <a:buSzPts val="2400"/>
              <a:buFont typeface="Times New Roman"/>
              <a:buChar char="•"/>
            </a:pPr>
            <a:r>
              <a:rPr lang="en-US" dirty="0">
                <a:latin typeface="Times New Roman"/>
                <a:ea typeface="Times New Roman"/>
                <a:cs typeface="Times New Roman"/>
                <a:sym typeface="Times New Roman"/>
              </a:rPr>
              <a:t>Addressing employee strengths and weaknesses </a:t>
            </a:r>
            <a:endParaRPr dirty="0">
              <a:latin typeface="Times New Roman"/>
              <a:ea typeface="Times New Roman"/>
              <a:cs typeface="Times New Roman"/>
              <a:sym typeface="Times New Roman"/>
            </a:endParaRPr>
          </a:p>
          <a:p>
            <a:pPr marL="914400" lvl="1" indent="-381000" algn="l" rtl="0">
              <a:lnSpc>
                <a:spcPct val="115000"/>
              </a:lnSpc>
              <a:spcBef>
                <a:spcPts val="1000"/>
              </a:spcBef>
              <a:spcAft>
                <a:spcPts val="0"/>
              </a:spcAft>
              <a:buSzPts val="2400"/>
              <a:buFont typeface="Times New Roman"/>
              <a:buChar char="•"/>
            </a:pPr>
            <a:r>
              <a:rPr lang="en-US" dirty="0">
                <a:latin typeface="Times New Roman"/>
                <a:ea typeface="Times New Roman"/>
                <a:cs typeface="Times New Roman"/>
                <a:sym typeface="Times New Roman"/>
              </a:rPr>
              <a:t>Identifying and recommending strategies for improving employee performance </a:t>
            </a:r>
            <a:endParaRPr dirty="0">
              <a:latin typeface="Times New Roman"/>
              <a:ea typeface="Times New Roman"/>
              <a:cs typeface="Times New Roman"/>
              <a:sym typeface="Times New Roman"/>
            </a:endParaRPr>
          </a:p>
          <a:p>
            <a:pPr marL="914400" lvl="1" indent="-381000" algn="l" rtl="0">
              <a:lnSpc>
                <a:spcPct val="115000"/>
              </a:lnSpc>
              <a:spcBef>
                <a:spcPts val="1000"/>
              </a:spcBef>
              <a:spcAft>
                <a:spcPts val="0"/>
              </a:spcAft>
              <a:buSzPts val="2400"/>
              <a:buFont typeface="Times New Roman"/>
              <a:buChar char="•"/>
            </a:pPr>
            <a:r>
              <a:rPr lang="en-US" dirty="0">
                <a:latin typeface="Times New Roman"/>
                <a:ea typeface="Times New Roman"/>
                <a:cs typeface="Times New Roman"/>
                <a:sym typeface="Times New Roman"/>
              </a:rPr>
              <a:t>Discussing personnel decisions, such as compensation, promotion, and termination </a:t>
            </a:r>
            <a:endParaRPr dirty="0">
              <a:latin typeface="Times New Roman"/>
              <a:ea typeface="Times New Roman"/>
              <a:cs typeface="Times New Roman"/>
              <a:sym typeface="Times New Roman"/>
            </a:endParaRPr>
          </a:p>
          <a:p>
            <a:pPr marL="914400" lvl="1" indent="-381000" algn="l" rtl="0">
              <a:lnSpc>
                <a:spcPct val="115000"/>
              </a:lnSpc>
              <a:spcBef>
                <a:spcPts val="1000"/>
              </a:spcBef>
              <a:spcAft>
                <a:spcPts val="0"/>
              </a:spcAft>
              <a:buSzPts val="2400"/>
              <a:buFont typeface="Times New Roman"/>
              <a:buChar char="•"/>
            </a:pPr>
            <a:r>
              <a:rPr lang="en-US" dirty="0">
                <a:latin typeface="Times New Roman"/>
                <a:ea typeface="Times New Roman"/>
                <a:cs typeface="Times New Roman"/>
                <a:sym typeface="Times New Roman"/>
              </a:rPr>
              <a:t>Defining a variety of regulatory requirements that deal with employee performance and discussing compliance methods </a:t>
            </a:r>
            <a:endParaRPr dirty="0">
              <a:latin typeface="Times New Roman"/>
              <a:ea typeface="Times New Roman"/>
              <a:cs typeface="Times New Roman"/>
              <a:sym typeface="Times New Roman"/>
            </a:endParaRPr>
          </a:p>
          <a:p>
            <a:pPr marL="0" lvl="0" indent="0" algn="l" rtl="0">
              <a:spcBef>
                <a:spcPts val="1000"/>
              </a:spcBef>
              <a:spcAft>
                <a:spcPts val="0"/>
              </a:spcAft>
              <a:buNone/>
            </a:pPr>
            <a:endParaRPr sz="2200" dirty="0">
              <a:latin typeface="Times New Roman"/>
              <a:ea typeface="Times New Roman"/>
              <a:cs typeface="Times New Roman"/>
              <a:sym typeface="Times New Roman"/>
            </a:endParaRPr>
          </a:p>
        </p:txBody>
      </p:sp>
      <p:sp>
        <p:nvSpPr>
          <p:cNvPr id="4" name="Google Shape;91;p1">
            <a:extLst>
              <a:ext uri="{FF2B5EF4-FFF2-40B4-BE49-F238E27FC236}">
                <a16:creationId xmlns:a16="http://schemas.microsoft.com/office/drawing/2014/main" id="{C038389C-819A-4338-8EE9-2BC86881D855}"/>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gbb2ad13199_0_32"/>
          <p:cNvSpPr txBox="1">
            <a:spLocks noGrp="1"/>
          </p:cNvSpPr>
          <p:nvPr>
            <p:ph type="title"/>
          </p:nvPr>
        </p:nvSpPr>
        <p:spPr>
          <a:xfrm>
            <a:off x="838200" y="142550"/>
            <a:ext cx="10515600" cy="13257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Errors in Performance Management </a:t>
            </a:r>
            <a:endParaRPr sz="4000" dirty="0">
              <a:latin typeface="Times New Roman"/>
              <a:ea typeface="Times New Roman"/>
              <a:cs typeface="Times New Roman"/>
              <a:sym typeface="Times New Roman"/>
            </a:endParaRPr>
          </a:p>
        </p:txBody>
      </p:sp>
      <p:sp>
        <p:nvSpPr>
          <p:cNvPr id="144" name="Google Shape;144;gbb2ad13199_0_32"/>
          <p:cNvSpPr txBox="1">
            <a:spLocks noGrp="1"/>
          </p:cNvSpPr>
          <p:nvPr>
            <p:ph type="body" idx="1"/>
          </p:nvPr>
        </p:nvSpPr>
        <p:spPr>
          <a:xfrm>
            <a:off x="838200" y="1324850"/>
            <a:ext cx="10515600" cy="1393468"/>
          </a:xfrm>
          <a:prstGeom prst="rect">
            <a:avLst/>
          </a:prstGeom>
        </p:spPr>
        <p:txBody>
          <a:bodyPr spcFirstLastPara="1" wrap="square" lIns="91425" tIns="45700" rIns="91425" bIns="45700" anchor="t" anchorCtr="0">
            <a:noAutofit/>
          </a:bodyPr>
          <a:lstStyle/>
          <a:p>
            <a:pPr marL="381000" lvl="0" algn="l" rtl="0">
              <a:lnSpc>
                <a:spcPct val="115000"/>
              </a:lnSpc>
              <a:spcBef>
                <a:spcPts val="1200"/>
              </a:spcBef>
              <a:spcAft>
                <a:spcPts val="0"/>
              </a:spcAft>
              <a:buSzPts val="3000"/>
              <a:buFont typeface="Arial" panose="020B0604020202020204" pitchFamily="34" charset="0"/>
              <a:buChar char="•"/>
            </a:pPr>
            <a:r>
              <a:rPr lang="en-US" sz="2400" dirty="0">
                <a:latin typeface="Times New Roman"/>
                <a:ea typeface="Times New Roman"/>
                <a:cs typeface="Times New Roman"/>
                <a:sym typeface="Times New Roman"/>
              </a:rPr>
              <a:t>There are numerous opportunities for managers to inaccurately rate employees. Regardless of the type of data used in performance appraisal, what persists are “rating errors.”</a:t>
            </a:r>
            <a:endParaRPr sz="2400" dirty="0">
              <a:latin typeface="Times New Roman"/>
              <a:ea typeface="Times New Roman"/>
              <a:cs typeface="Times New Roman"/>
              <a:sym typeface="Times New Roman"/>
            </a:endParaRPr>
          </a:p>
          <a:p>
            <a:pPr marL="914400" lvl="1" indent="-419100" algn="l" rtl="0">
              <a:lnSpc>
                <a:spcPct val="115000"/>
              </a:lnSpc>
              <a:spcBef>
                <a:spcPts val="0"/>
              </a:spcBef>
              <a:spcAft>
                <a:spcPts val="0"/>
              </a:spcAft>
              <a:buSzPts val="3000"/>
              <a:buFont typeface="Courier New" panose="02070309020205020404" pitchFamily="49" charset="0"/>
              <a:buChar char="o"/>
            </a:pPr>
            <a:r>
              <a:rPr lang="en-US" dirty="0">
                <a:latin typeface="Times New Roman"/>
                <a:ea typeface="Times New Roman"/>
                <a:cs typeface="Times New Roman"/>
                <a:sym typeface="Times New Roman"/>
              </a:rPr>
              <a:t>Distributional:</a:t>
            </a:r>
            <a:endParaRPr dirty="0">
              <a:latin typeface="Times New Roman"/>
              <a:ea typeface="Times New Roman"/>
              <a:cs typeface="Times New Roman"/>
              <a:sym typeface="Times New Roman"/>
            </a:endParaRPr>
          </a:p>
          <a:p>
            <a:pPr marL="1371600" lvl="2" indent="-419100" algn="l" rtl="0">
              <a:lnSpc>
                <a:spcPct val="115000"/>
              </a:lnSpc>
              <a:spcBef>
                <a:spcPts val="0"/>
              </a:spcBef>
              <a:spcAft>
                <a:spcPts val="0"/>
              </a:spcAft>
              <a:buSzPts val="3000"/>
              <a:buFont typeface="Wingdings" panose="05000000000000000000" pitchFamily="2" charset="2"/>
              <a:buChar char="§"/>
            </a:pPr>
            <a:r>
              <a:rPr lang="en-US" sz="2400" dirty="0">
                <a:latin typeface="Times New Roman"/>
                <a:ea typeface="Times New Roman"/>
                <a:cs typeface="Times New Roman"/>
                <a:sym typeface="Times New Roman"/>
              </a:rPr>
              <a:t>Lenient</a:t>
            </a:r>
            <a:endParaRPr sz="2400" dirty="0">
              <a:latin typeface="Times New Roman"/>
              <a:ea typeface="Times New Roman"/>
              <a:cs typeface="Times New Roman"/>
              <a:sym typeface="Times New Roman"/>
            </a:endParaRPr>
          </a:p>
          <a:p>
            <a:pPr marL="1371600" lvl="2" indent="-419100" algn="l" rtl="0">
              <a:lnSpc>
                <a:spcPct val="115000"/>
              </a:lnSpc>
              <a:spcBef>
                <a:spcPts val="0"/>
              </a:spcBef>
              <a:spcAft>
                <a:spcPts val="0"/>
              </a:spcAft>
              <a:buSzPts val="3000"/>
              <a:buFont typeface="Wingdings" panose="05000000000000000000" pitchFamily="2" charset="2"/>
              <a:buChar char="§"/>
            </a:pPr>
            <a:r>
              <a:rPr lang="en-US" sz="2400" dirty="0">
                <a:latin typeface="Times New Roman"/>
                <a:ea typeface="Times New Roman"/>
                <a:cs typeface="Times New Roman"/>
                <a:sym typeface="Times New Roman"/>
              </a:rPr>
              <a:t>Strict </a:t>
            </a:r>
            <a:endParaRPr sz="2400" dirty="0">
              <a:latin typeface="Times New Roman"/>
              <a:ea typeface="Times New Roman"/>
              <a:cs typeface="Times New Roman"/>
              <a:sym typeface="Times New Roman"/>
            </a:endParaRPr>
          </a:p>
          <a:p>
            <a:pPr marL="1371600" lvl="2" indent="-419100" algn="l" rtl="0">
              <a:lnSpc>
                <a:spcPct val="115000"/>
              </a:lnSpc>
              <a:spcBef>
                <a:spcPts val="0"/>
              </a:spcBef>
              <a:spcAft>
                <a:spcPts val="0"/>
              </a:spcAft>
              <a:buSzPts val="3000"/>
              <a:buFont typeface="Wingdings" panose="05000000000000000000" pitchFamily="2" charset="2"/>
              <a:buChar char="§"/>
            </a:pPr>
            <a:r>
              <a:rPr lang="en-US" sz="2400" dirty="0">
                <a:latin typeface="Times New Roman"/>
                <a:ea typeface="Times New Roman"/>
                <a:cs typeface="Times New Roman"/>
                <a:sym typeface="Times New Roman"/>
              </a:rPr>
              <a:t>Central </a:t>
            </a:r>
            <a:endParaRPr sz="2400" dirty="0">
              <a:latin typeface="Times New Roman"/>
              <a:ea typeface="Times New Roman"/>
              <a:cs typeface="Times New Roman"/>
              <a:sym typeface="Times New Roman"/>
            </a:endParaRPr>
          </a:p>
          <a:p>
            <a:pPr marL="1371600" lvl="0" indent="0" algn="l" rtl="0">
              <a:lnSpc>
                <a:spcPct val="115000"/>
              </a:lnSpc>
              <a:spcBef>
                <a:spcPts val="1200"/>
              </a:spcBef>
              <a:spcAft>
                <a:spcPts val="0"/>
              </a:spcAft>
              <a:buNone/>
            </a:pPr>
            <a:endParaRPr sz="3000" dirty="0">
              <a:latin typeface="Times New Roman"/>
              <a:ea typeface="Times New Roman"/>
              <a:cs typeface="Times New Roman"/>
              <a:sym typeface="Times New Roman"/>
            </a:endParaRPr>
          </a:p>
          <a:p>
            <a:pPr marL="0" lvl="0" indent="0" algn="l" rtl="0">
              <a:spcBef>
                <a:spcPts val="1200"/>
              </a:spcBef>
              <a:spcAft>
                <a:spcPts val="0"/>
              </a:spcAft>
              <a:buNone/>
            </a:pPr>
            <a:endParaRPr dirty="0"/>
          </a:p>
        </p:txBody>
      </p:sp>
      <p:sp>
        <p:nvSpPr>
          <p:cNvPr id="145" name="Google Shape;145;gbb2ad13199_0_32"/>
          <p:cNvSpPr txBox="1"/>
          <p:nvPr/>
        </p:nvSpPr>
        <p:spPr>
          <a:xfrm>
            <a:off x="3733800" y="2538246"/>
            <a:ext cx="4548900" cy="2406782"/>
          </a:xfrm>
          <a:prstGeom prst="rect">
            <a:avLst/>
          </a:prstGeom>
          <a:noFill/>
          <a:ln>
            <a:noFill/>
          </a:ln>
        </p:spPr>
        <p:txBody>
          <a:bodyPr spcFirstLastPara="1" wrap="square" lIns="91425" tIns="91425" rIns="91425" bIns="91425" anchor="t" anchorCtr="0">
            <a:spAutoFit/>
          </a:bodyPr>
          <a:lstStyle/>
          <a:p>
            <a:pPr marL="914400" lvl="1" indent="-419100" algn="l" rtl="0">
              <a:lnSpc>
                <a:spcPct val="115000"/>
              </a:lnSpc>
              <a:spcBef>
                <a:spcPts val="1200"/>
              </a:spcBef>
              <a:spcAft>
                <a:spcPts val="0"/>
              </a:spcAft>
              <a:buClr>
                <a:schemeClr val="dk1"/>
              </a:buClr>
              <a:buSzPts val="3000"/>
              <a:buFont typeface="Times New Roman"/>
              <a:buChar char="○"/>
            </a:pPr>
            <a:r>
              <a:rPr lang="en-US" sz="2400" dirty="0">
                <a:solidFill>
                  <a:schemeClr val="dk1"/>
                </a:solidFill>
                <a:latin typeface="Times New Roman"/>
                <a:ea typeface="Times New Roman"/>
                <a:cs typeface="Times New Roman"/>
                <a:sym typeface="Times New Roman"/>
              </a:rPr>
              <a:t>Halo effect </a:t>
            </a:r>
            <a:endParaRPr sz="2400" dirty="0">
              <a:solidFill>
                <a:schemeClr val="dk1"/>
              </a:solidFill>
              <a:latin typeface="Times New Roman"/>
              <a:ea typeface="Times New Roman"/>
              <a:cs typeface="Times New Roman"/>
              <a:sym typeface="Times New Roman"/>
            </a:endParaRPr>
          </a:p>
          <a:p>
            <a:pPr marL="914400" lvl="1" indent="-419100" algn="l" rtl="0">
              <a:lnSpc>
                <a:spcPct val="115000"/>
              </a:lnSpc>
              <a:spcBef>
                <a:spcPts val="0"/>
              </a:spcBef>
              <a:spcAft>
                <a:spcPts val="0"/>
              </a:spcAft>
              <a:buClr>
                <a:schemeClr val="dk1"/>
              </a:buClr>
              <a:buSzPts val="3000"/>
              <a:buFont typeface="Times New Roman"/>
              <a:buChar char="○"/>
            </a:pPr>
            <a:r>
              <a:rPr lang="en-US" sz="2400" dirty="0">
                <a:solidFill>
                  <a:schemeClr val="dk1"/>
                </a:solidFill>
                <a:latin typeface="Times New Roman"/>
                <a:ea typeface="Times New Roman"/>
                <a:cs typeface="Times New Roman"/>
                <a:sym typeface="Times New Roman"/>
              </a:rPr>
              <a:t>Personal bias</a:t>
            </a:r>
            <a:endParaRPr sz="2400" dirty="0">
              <a:solidFill>
                <a:schemeClr val="dk1"/>
              </a:solidFill>
              <a:latin typeface="Times New Roman"/>
              <a:ea typeface="Times New Roman"/>
              <a:cs typeface="Times New Roman"/>
              <a:sym typeface="Times New Roman"/>
            </a:endParaRPr>
          </a:p>
          <a:p>
            <a:pPr marL="914400" lvl="1" indent="-419100" algn="l" rtl="0">
              <a:lnSpc>
                <a:spcPct val="115000"/>
              </a:lnSpc>
              <a:spcBef>
                <a:spcPts val="0"/>
              </a:spcBef>
              <a:spcAft>
                <a:spcPts val="0"/>
              </a:spcAft>
              <a:buClr>
                <a:schemeClr val="dk1"/>
              </a:buClr>
              <a:buSzPts val="3000"/>
              <a:buFont typeface="Times New Roman"/>
              <a:buChar char="○"/>
            </a:pPr>
            <a:r>
              <a:rPr lang="en-US" sz="2400" dirty="0">
                <a:solidFill>
                  <a:schemeClr val="dk1"/>
                </a:solidFill>
                <a:latin typeface="Times New Roman"/>
                <a:ea typeface="Times New Roman"/>
                <a:cs typeface="Times New Roman"/>
                <a:sym typeface="Times New Roman"/>
              </a:rPr>
              <a:t>Similar-to-me error </a:t>
            </a:r>
            <a:endParaRPr sz="2400" dirty="0">
              <a:solidFill>
                <a:schemeClr val="dk1"/>
              </a:solidFill>
              <a:latin typeface="Times New Roman"/>
              <a:ea typeface="Times New Roman"/>
              <a:cs typeface="Times New Roman"/>
              <a:sym typeface="Times New Roman"/>
            </a:endParaRPr>
          </a:p>
          <a:p>
            <a:pPr marL="914400" lvl="1" indent="-419100" algn="l" rtl="0">
              <a:lnSpc>
                <a:spcPct val="115000"/>
              </a:lnSpc>
              <a:spcBef>
                <a:spcPts val="0"/>
              </a:spcBef>
              <a:spcAft>
                <a:spcPts val="0"/>
              </a:spcAft>
              <a:buClr>
                <a:schemeClr val="dk1"/>
              </a:buClr>
              <a:buSzPts val="3000"/>
              <a:buFont typeface="Times New Roman"/>
              <a:buChar char="○"/>
            </a:pPr>
            <a:r>
              <a:rPr lang="en-US" sz="2400" dirty="0">
                <a:solidFill>
                  <a:schemeClr val="dk1"/>
                </a:solidFill>
                <a:latin typeface="Times New Roman"/>
                <a:ea typeface="Times New Roman"/>
                <a:cs typeface="Times New Roman"/>
                <a:sym typeface="Times New Roman"/>
              </a:rPr>
              <a:t>Temporal errors</a:t>
            </a:r>
            <a:endParaRPr sz="2400" dirty="0">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endParaRPr dirty="0">
              <a:latin typeface="Calibri"/>
              <a:ea typeface="Calibri"/>
              <a:cs typeface="Calibri"/>
              <a:sym typeface="Calibri"/>
            </a:endParaRPr>
          </a:p>
        </p:txBody>
      </p:sp>
      <p:sp>
        <p:nvSpPr>
          <p:cNvPr id="5" name="Google Shape;91;p1">
            <a:extLst>
              <a:ext uri="{FF2B5EF4-FFF2-40B4-BE49-F238E27FC236}">
                <a16:creationId xmlns:a16="http://schemas.microsoft.com/office/drawing/2014/main" id="{2F6CDFE0-C56F-4CFD-9385-4CE6B46EB521}"/>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gbb2ad13199_0_41"/>
          <p:cNvSpPr txBox="1">
            <a:spLocks noGrp="1"/>
          </p:cNvSpPr>
          <p:nvPr>
            <p:ph type="title"/>
          </p:nvPr>
        </p:nvSpPr>
        <p:spPr>
          <a:xfrm>
            <a:off x="838200" y="114750"/>
            <a:ext cx="10515600" cy="1325700"/>
          </a:xfrm>
          <a:prstGeom prst="rect">
            <a:avLst/>
          </a:prstGeom>
        </p:spPr>
        <p:txBody>
          <a:bodyPr spcFirstLastPara="1" wrap="square" lIns="91425" tIns="45700" rIns="91425" bIns="45700" anchor="ctr" anchorCtr="0">
            <a:noAutofit/>
          </a:bodyPr>
          <a:lstStyle/>
          <a:p>
            <a:pPr marL="0" lvl="0" indent="0" algn="l" rtl="0">
              <a:lnSpc>
                <a:spcPct val="115000"/>
              </a:lnSpc>
              <a:spcBef>
                <a:spcPts val="1200"/>
              </a:spcBef>
              <a:spcAft>
                <a:spcPts val="1200"/>
              </a:spcAft>
              <a:buNone/>
            </a:pPr>
            <a:r>
              <a:rPr lang="en-US" sz="4000" dirty="0">
                <a:latin typeface="Times New Roman"/>
                <a:ea typeface="Times New Roman"/>
                <a:cs typeface="Times New Roman"/>
                <a:sym typeface="Times New Roman"/>
              </a:rPr>
              <a:t>How to Avoid Rating Errors</a:t>
            </a:r>
            <a:endParaRPr sz="4000" dirty="0">
              <a:latin typeface="Times New Roman"/>
              <a:ea typeface="Times New Roman"/>
              <a:cs typeface="Times New Roman"/>
              <a:sym typeface="Times New Roman"/>
            </a:endParaRPr>
          </a:p>
        </p:txBody>
      </p:sp>
      <p:sp>
        <p:nvSpPr>
          <p:cNvPr id="152" name="Google Shape;152;gbb2ad13199_0_41"/>
          <p:cNvSpPr txBox="1">
            <a:spLocks noGrp="1"/>
          </p:cNvSpPr>
          <p:nvPr>
            <p:ph type="body" idx="1"/>
          </p:nvPr>
        </p:nvSpPr>
        <p:spPr>
          <a:xfrm>
            <a:off x="838200" y="1089060"/>
            <a:ext cx="10515600" cy="4351200"/>
          </a:xfrm>
          <a:prstGeom prst="rect">
            <a:avLst/>
          </a:prstGeom>
        </p:spPr>
        <p:txBody>
          <a:bodyPr spcFirstLastPara="1" wrap="square" lIns="91425" tIns="45700" rIns="91425" bIns="45700" anchor="t" anchorCtr="0">
            <a:noAutofit/>
          </a:bodyPr>
          <a:lstStyle/>
          <a:p>
            <a:pPr marL="457200" lvl="0" indent="-381000" algn="l" rtl="0">
              <a:lnSpc>
                <a:spcPct val="115000"/>
              </a:lnSpc>
              <a:spcBef>
                <a:spcPts val="1200"/>
              </a:spcBef>
              <a:spcAft>
                <a:spcPts val="0"/>
              </a:spcAft>
              <a:buSzPts val="2400"/>
              <a:buFont typeface="Times New Roman"/>
              <a:buChar char="•"/>
            </a:pPr>
            <a:r>
              <a:rPr lang="en-US" sz="2400" dirty="0">
                <a:latin typeface="Times New Roman"/>
                <a:ea typeface="Times New Roman"/>
                <a:cs typeface="Times New Roman"/>
                <a:sym typeface="Times New Roman"/>
              </a:rPr>
              <a:t>Most important strategy for overcoming these rating errors is manager training.</a:t>
            </a:r>
            <a:endParaRPr sz="2400" dirty="0">
              <a:latin typeface="Times New Roman"/>
              <a:ea typeface="Times New Roman"/>
              <a:cs typeface="Times New Roman"/>
              <a:sym typeface="Times New Roman"/>
            </a:endParaRPr>
          </a:p>
          <a:p>
            <a:pPr marL="1828800" lvl="1"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Ultimate objective is to increase each manager’s consistency in rating employees and to improve interrater reliability among managers. </a:t>
            </a:r>
            <a:endParaRPr sz="2400" dirty="0">
              <a:latin typeface="Times New Roman"/>
              <a:ea typeface="Times New Roman"/>
              <a:cs typeface="Times New Roman"/>
              <a:sym typeface="Times New Roman"/>
            </a:endParaRPr>
          </a:p>
          <a:p>
            <a:pPr marL="457200" lvl="0"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At a minimum, managers need to be aware of potential rating errors in performance appraisal.</a:t>
            </a:r>
            <a:endParaRPr sz="2400" dirty="0">
              <a:latin typeface="Times New Roman"/>
              <a:ea typeface="Times New Roman"/>
              <a:cs typeface="Times New Roman"/>
              <a:sym typeface="Times New Roman"/>
            </a:endParaRPr>
          </a:p>
          <a:p>
            <a:pPr marL="457200" lvl="0" indent="-381000" algn="l" rtl="0">
              <a:lnSpc>
                <a:spcPct val="115000"/>
              </a:lnSpc>
              <a:spcBef>
                <a:spcPts val="1000"/>
              </a:spcBef>
              <a:spcAft>
                <a:spcPts val="0"/>
              </a:spcAft>
              <a:buSzPts val="2400"/>
              <a:buFont typeface="Times New Roman"/>
              <a:buChar char="•"/>
            </a:pPr>
            <a:r>
              <a:rPr lang="en-US" sz="2400" dirty="0">
                <a:latin typeface="Times New Roman"/>
                <a:ea typeface="Times New Roman"/>
                <a:cs typeface="Times New Roman"/>
                <a:sym typeface="Times New Roman"/>
              </a:rPr>
              <a:t>Performance should be assessed using objective criteria. </a:t>
            </a:r>
            <a:endParaRPr sz="2400" dirty="0">
              <a:latin typeface="Times New Roman"/>
              <a:ea typeface="Times New Roman"/>
              <a:cs typeface="Times New Roman"/>
              <a:sym typeface="Times New Roman"/>
            </a:endParaRPr>
          </a:p>
          <a:p>
            <a:pPr marL="1828800" lvl="1" indent="-381000" algn="l" rtl="0">
              <a:lnSpc>
                <a:spcPct val="115000"/>
              </a:lnSpc>
              <a:spcBef>
                <a:spcPts val="1200"/>
              </a:spcBef>
              <a:spcAft>
                <a:spcPts val="0"/>
              </a:spcAft>
              <a:buSzPts val="2400"/>
              <a:buFont typeface="Times New Roman"/>
              <a:buChar char="•"/>
            </a:pPr>
            <a:r>
              <a:rPr lang="en-US" dirty="0">
                <a:latin typeface="Times New Roman"/>
                <a:ea typeface="Times New Roman"/>
                <a:cs typeface="Times New Roman"/>
                <a:sym typeface="Times New Roman"/>
              </a:rPr>
              <a:t>I</a:t>
            </a:r>
            <a:r>
              <a:rPr lang="en-US" sz="2400" dirty="0">
                <a:latin typeface="Times New Roman"/>
                <a:ea typeface="Times New Roman"/>
                <a:cs typeface="Times New Roman"/>
                <a:sym typeface="Times New Roman"/>
              </a:rPr>
              <a:t>mproved performance may be recognized and discussed during a performance review session; managers should stick with the criteria when rating an employee’s performance. </a:t>
            </a:r>
            <a:endParaRPr sz="2400" dirty="0">
              <a:latin typeface="Times New Roman"/>
              <a:ea typeface="Times New Roman"/>
              <a:cs typeface="Times New Roman"/>
              <a:sym typeface="Times New Roman"/>
            </a:endParaRPr>
          </a:p>
          <a:p>
            <a:pPr marL="0" lvl="0" indent="0" algn="l" rtl="0">
              <a:spcBef>
                <a:spcPts val="1000"/>
              </a:spcBef>
              <a:spcAft>
                <a:spcPts val="0"/>
              </a:spcAft>
              <a:buNone/>
            </a:pPr>
            <a:endParaRPr dirty="0">
              <a:latin typeface="Times New Roman"/>
              <a:ea typeface="Times New Roman"/>
              <a:cs typeface="Times New Roman"/>
              <a:sym typeface="Times New Roman"/>
            </a:endParaRPr>
          </a:p>
        </p:txBody>
      </p:sp>
      <p:sp>
        <p:nvSpPr>
          <p:cNvPr id="4" name="Google Shape;91;p1">
            <a:extLst>
              <a:ext uri="{FF2B5EF4-FFF2-40B4-BE49-F238E27FC236}">
                <a16:creationId xmlns:a16="http://schemas.microsoft.com/office/drawing/2014/main" id="{BBC48811-D54C-4FF1-A94C-CC9D98AF1823}"/>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gbb2ad13199_0_5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lnSpc>
                <a:spcPct val="100000"/>
              </a:lnSpc>
              <a:spcBef>
                <a:spcPts val="1200"/>
              </a:spcBef>
              <a:spcAft>
                <a:spcPts val="1200"/>
              </a:spcAft>
              <a:buNone/>
            </a:pPr>
            <a:r>
              <a:rPr lang="en-US" sz="4000" dirty="0">
                <a:latin typeface="Times New Roman"/>
                <a:ea typeface="Times New Roman"/>
                <a:cs typeface="Times New Roman"/>
                <a:sym typeface="Times New Roman"/>
              </a:rPr>
              <a:t>Reasons Managers Inflate or Deflate Performance Appraisal </a:t>
            </a:r>
            <a:endParaRPr sz="4000" dirty="0">
              <a:latin typeface="Times New Roman"/>
              <a:ea typeface="Times New Roman"/>
              <a:cs typeface="Times New Roman"/>
              <a:sym typeface="Times New Roman"/>
            </a:endParaRPr>
          </a:p>
        </p:txBody>
      </p:sp>
      <p:pic>
        <p:nvPicPr>
          <p:cNvPr id="159" name="Google Shape;159;gbb2ad13199_0_50"/>
          <p:cNvPicPr preferRelativeResize="0"/>
          <p:nvPr/>
        </p:nvPicPr>
        <p:blipFill>
          <a:blip r:embed="rId3">
            <a:alphaModFix/>
          </a:blip>
          <a:stretch>
            <a:fillRect/>
          </a:stretch>
        </p:blipFill>
        <p:spPr>
          <a:xfrm>
            <a:off x="3495869" y="1511410"/>
            <a:ext cx="5323259" cy="3835180"/>
          </a:xfrm>
          <a:prstGeom prst="rect">
            <a:avLst/>
          </a:prstGeom>
          <a:noFill/>
          <a:ln>
            <a:noFill/>
          </a:ln>
        </p:spPr>
      </p:pic>
      <p:sp>
        <p:nvSpPr>
          <p:cNvPr id="160" name="Google Shape;160;gbb2ad13199_0_50"/>
          <p:cNvSpPr txBox="1"/>
          <p:nvPr/>
        </p:nvSpPr>
        <p:spPr>
          <a:xfrm>
            <a:off x="7599850" y="5169271"/>
            <a:ext cx="4592100" cy="1020762"/>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None/>
            </a:pPr>
            <a:r>
              <a:rPr lang="en-US" sz="2000" b="1" dirty="0">
                <a:solidFill>
                  <a:schemeClr val="dk1"/>
                </a:solidFill>
                <a:latin typeface="Times New Roman"/>
                <a:ea typeface="Times New Roman"/>
                <a:cs typeface="Times New Roman"/>
                <a:sym typeface="Times New Roman"/>
              </a:rPr>
              <a:t>Exhibit 9.2  </a:t>
            </a:r>
            <a:r>
              <a:rPr lang="en-US" sz="2000" dirty="0">
                <a:solidFill>
                  <a:schemeClr val="dk1"/>
                </a:solidFill>
                <a:latin typeface="Times New Roman"/>
                <a:ea typeface="Times New Roman"/>
                <a:cs typeface="Times New Roman"/>
                <a:sym typeface="Times New Roman"/>
              </a:rPr>
              <a:t>Reasons Managers Inflate or Deflate a Performance Appraisal </a:t>
            </a:r>
            <a:endParaRPr sz="2000" dirty="0">
              <a:solidFill>
                <a:schemeClr val="dk1"/>
              </a:solidFill>
              <a:latin typeface="Times New Roman"/>
              <a:ea typeface="Times New Roman"/>
              <a:cs typeface="Times New Roman"/>
              <a:sym typeface="Times New Roman"/>
            </a:endParaRPr>
          </a:p>
        </p:txBody>
      </p:sp>
      <p:sp>
        <p:nvSpPr>
          <p:cNvPr id="5" name="Google Shape;91;p1">
            <a:extLst>
              <a:ext uri="{FF2B5EF4-FFF2-40B4-BE49-F238E27FC236}">
                <a16:creationId xmlns:a16="http://schemas.microsoft.com/office/drawing/2014/main" id="{EC5D3AA0-F6CD-4B4C-9FEF-79B963A4D59C}"/>
              </a:ext>
            </a:extLst>
          </p:cNvPr>
          <p:cNvSpPr txBox="1">
            <a:spLocks noGrp="1"/>
          </p:cNvSpPr>
          <p:nvPr>
            <p:ph type="ftr" idx="11"/>
          </p:nvPr>
        </p:nvSpPr>
        <p:spPr>
          <a:xfrm>
            <a:off x="3456316" y="6356350"/>
            <a:ext cx="5302371"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Copyright © 2021 Foundation of the American College of Healthcare Executives. Not for sale.</a:t>
            </a:r>
            <a:endParaRPr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1518</Words>
  <Application>Microsoft Office PowerPoint</Application>
  <PresentationFormat>Widescreen</PresentationFormat>
  <Paragraphs>142</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Courier New</vt:lpstr>
      <vt:lpstr>Times New Roman</vt:lpstr>
      <vt:lpstr>Wingdings</vt:lpstr>
      <vt:lpstr>Office Theme</vt:lpstr>
      <vt:lpstr>Chapter 9:  Performance Management</vt:lpstr>
      <vt:lpstr>Learning Objectives</vt:lpstr>
      <vt:lpstr>Human Resources Management Responsibilities</vt:lpstr>
      <vt:lpstr>Relationship of Performance Management to Other HRM Functions </vt:lpstr>
      <vt:lpstr>The Role of Performance Management  </vt:lpstr>
      <vt:lpstr>The Role of Performance Reviews </vt:lpstr>
      <vt:lpstr>Errors in Performance Management </vt:lpstr>
      <vt:lpstr>How to Avoid Rating Errors</vt:lpstr>
      <vt:lpstr>Reasons Managers Inflate or Deflate Performance Appraisal </vt:lpstr>
      <vt:lpstr>Establishing Job Standards and Appraisal Criteria</vt:lpstr>
      <vt:lpstr>Collecting Job Performance Data </vt:lpstr>
      <vt:lpstr>Multisource Appraisal</vt:lpstr>
      <vt:lpstr>Collecting Performance Data</vt:lpstr>
      <vt:lpstr>Graphic Rating Scale </vt:lpstr>
      <vt:lpstr>Behavioral Anchored Rating Scale </vt:lpstr>
      <vt:lpstr>SMART Goals</vt:lpstr>
      <vt:lpstr>Managing Bullies and Toxic Managers </vt:lpstr>
      <vt:lpstr>Eliminating and Preventing Bullying Behavior</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9:  Performance Management</dc:title>
  <dc:creator>Andrew</dc:creator>
  <cp:lastModifiedBy>Andrew J. Baumann</cp:lastModifiedBy>
  <cp:revision>19</cp:revision>
  <dcterms:created xsi:type="dcterms:W3CDTF">2021-01-19T15:33:23Z</dcterms:created>
  <dcterms:modified xsi:type="dcterms:W3CDTF">2021-05-03T18:51:30Z</dcterms:modified>
</cp:coreProperties>
</file>