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quickStyle2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5"/>
  </p:notesMasterIdLst>
  <p:sldIdLst>
    <p:sldId id="257" r:id="rId2"/>
    <p:sldId id="258" r:id="rId3"/>
    <p:sldId id="259" r:id="rId4"/>
    <p:sldId id="260" r:id="rId5"/>
    <p:sldId id="261" r:id="rId6"/>
    <p:sldId id="262" r:id="rId7"/>
    <p:sldId id="274" r:id="rId8"/>
    <p:sldId id="263" r:id="rId9"/>
    <p:sldId id="264" r:id="rId10"/>
    <p:sldId id="265" r:id="rId11"/>
    <p:sldId id="266" r:id="rId12"/>
    <p:sldId id="267" r:id="rId13"/>
    <p:sldId id="27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958" autoAdjust="0"/>
    <p:restoredTop sz="94428" autoAdjust="0"/>
  </p:normalViewPr>
  <p:slideViewPr>
    <p:cSldViewPr snapToGrid="0">
      <p:cViewPr varScale="1">
        <p:scale>
          <a:sx n="63" d="100"/>
          <a:sy n="63" d="100"/>
        </p:scale>
        <p:origin x="-978" y="-114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40"/>
    </p:cViewPr>
  </p:outlin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27AE9A4-1123-4B5D-8BA2-1B64461A902B}" type="doc">
      <dgm:prSet loTypeId="urn:microsoft.com/office/officeart/2005/8/layout/default#1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60F754-F8DB-4EE5-91CB-78D19B2EE4EE}">
      <dgm:prSet phldrT="[Text]" custT="1"/>
      <dgm:spPr/>
      <dgm:t>
        <a:bodyPr/>
        <a:lstStyle/>
        <a:p>
          <a:r>
            <a:rPr lang="en-US" sz="2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Goal</a:t>
          </a:r>
        </a:p>
      </dgm:t>
    </dgm:pt>
    <dgm:pt modelId="{4F921B50-9C4C-499A-BCAF-CFE59A105886}" type="parTrans" cxnId="{952327C2-9A03-4721-B9F4-9CEE83C40B47}">
      <dgm:prSet/>
      <dgm:spPr/>
      <dgm:t>
        <a:bodyPr/>
        <a:lstStyle/>
        <a:p>
          <a:endParaRPr lang="en-US" sz="220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07CEEA-2578-4EBF-917B-E81D89241369}" type="sibTrans" cxnId="{952327C2-9A03-4721-B9F4-9CEE83C40B47}">
      <dgm:prSet/>
      <dgm:spPr/>
      <dgm:t>
        <a:bodyPr/>
        <a:lstStyle/>
        <a:p>
          <a:endParaRPr lang="en-US" sz="220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CEE5B9-1DBC-4519-ABAA-DD40FBB9F6EA}">
      <dgm:prSet phldrT="[Text]" custT="1"/>
      <dgm:spPr/>
      <dgm:t>
        <a:bodyPr/>
        <a:lstStyle/>
        <a:p>
          <a:r>
            <a:rPr lang="en-US" sz="2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Cognitive</a:t>
          </a:r>
        </a:p>
      </dgm:t>
    </dgm:pt>
    <dgm:pt modelId="{D2348F89-D17C-4B4B-A075-B8F99E850B5B}" type="parTrans" cxnId="{C76CFBBA-3BEE-489F-81D7-AB53569092B3}">
      <dgm:prSet/>
      <dgm:spPr/>
      <dgm:t>
        <a:bodyPr/>
        <a:lstStyle/>
        <a:p>
          <a:endParaRPr lang="en-US" sz="220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A81060-E66E-4253-AE8D-34F07AB436B1}" type="sibTrans" cxnId="{C76CFBBA-3BEE-489F-81D7-AB53569092B3}">
      <dgm:prSet/>
      <dgm:spPr/>
      <dgm:t>
        <a:bodyPr/>
        <a:lstStyle/>
        <a:p>
          <a:endParaRPr lang="en-US" sz="220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E8F616-9B8A-4F62-8757-1E7706FF0068}">
      <dgm:prSet phldrT="[Text]" custT="1"/>
      <dgm:spPr/>
      <dgm:t>
        <a:bodyPr/>
        <a:lstStyle/>
        <a:p>
          <a:r>
            <a:rPr lang="en-US" sz="2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Affective</a:t>
          </a:r>
        </a:p>
      </dgm:t>
    </dgm:pt>
    <dgm:pt modelId="{E9E1FBBF-4C86-4B0A-8B10-729E811626CB}" type="parTrans" cxnId="{4D3F2C53-74EB-4312-A70B-CDD323C3C7D1}">
      <dgm:prSet/>
      <dgm:spPr/>
      <dgm:t>
        <a:bodyPr/>
        <a:lstStyle/>
        <a:p>
          <a:endParaRPr lang="en-US" sz="220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1AFA3F-7028-422D-9308-3F0049C67BD3}" type="sibTrans" cxnId="{4D3F2C53-74EB-4312-A70B-CDD323C3C7D1}">
      <dgm:prSet/>
      <dgm:spPr/>
      <dgm:t>
        <a:bodyPr/>
        <a:lstStyle/>
        <a:p>
          <a:endParaRPr lang="en-US" sz="220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674526-0A87-4D0A-B4E5-F08F0260EFB7}">
      <dgm:prSet phldrT="[Text]" custT="1"/>
      <dgm:spPr/>
      <dgm:t>
        <a:bodyPr/>
        <a:lstStyle/>
        <a:p>
          <a:r>
            <a:rPr lang="en-US" sz="2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Procedural</a:t>
          </a:r>
        </a:p>
      </dgm:t>
    </dgm:pt>
    <dgm:pt modelId="{CFAE57E5-F19C-4673-9E75-7AFD1DB03DE6}" type="parTrans" cxnId="{C77CC1FB-FAEA-4509-B52D-D3084A98B3C3}">
      <dgm:prSet/>
      <dgm:spPr/>
      <dgm:t>
        <a:bodyPr/>
        <a:lstStyle/>
        <a:p>
          <a:endParaRPr lang="en-US" sz="220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CDD2F1-FAD1-4B0D-8566-8C1A469A2ADA}" type="sibTrans" cxnId="{C77CC1FB-FAEA-4509-B52D-D3084A98B3C3}">
      <dgm:prSet/>
      <dgm:spPr/>
      <dgm:t>
        <a:bodyPr/>
        <a:lstStyle/>
        <a:p>
          <a:endParaRPr lang="en-US" sz="220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094A28-63C0-45AD-98AB-0B589C444369}" type="pres">
      <dgm:prSet presAssocID="{C27AE9A4-1123-4B5D-8BA2-1B64461A90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F2123CB-BE38-46E6-BD09-80D1F5DC6E4F}" type="pres">
      <dgm:prSet presAssocID="{3360F754-F8DB-4EE5-91CB-78D19B2EE4EE}" presName="node" presStyleLbl="node1" presStyleIdx="0" presStyleCnt="4" custScaleY="1248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762D55-DC54-46C4-A732-5A1BF2D46EB1}" type="pres">
      <dgm:prSet presAssocID="{6507CEEA-2578-4EBF-917B-E81D89241369}" presName="sibTrans" presStyleCnt="0"/>
      <dgm:spPr/>
    </dgm:pt>
    <dgm:pt modelId="{C42B3D66-D80A-462F-8BFF-C7DF80E366B7}" type="pres">
      <dgm:prSet presAssocID="{A1CEE5B9-1DBC-4519-ABAA-DD40FBB9F6EA}" presName="node" presStyleLbl="node1" presStyleIdx="1" presStyleCnt="4" custScaleY="1248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00654A-9311-414B-BC8B-135107B7A50C}" type="pres">
      <dgm:prSet presAssocID="{DCA81060-E66E-4253-AE8D-34F07AB436B1}" presName="sibTrans" presStyleCnt="0"/>
      <dgm:spPr/>
    </dgm:pt>
    <dgm:pt modelId="{52BC9CAD-80B5-4E6A-8F52-3DBBB431E5A8}" type="pres">
      <dgm:prSet presAssocID="{1FE8F616-9B8A-4F62-8757-1E7706FF0068}" presName="node" presStyleLbl="node1" presStyleIdx="2" presStyleCnt="4" custScaleY="1248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A82E2F-F8F9-408B-946B-9D348BCDA617}" type="pres">
      <dgm:prSet presAssocID="{BC1AFA3F-7028-422D-9308-3F0049C67BD3}" presName="sibTrans" presStyleCnt="0"/>
      <dgm:spPr/>
    </dgm:pt>
    <dgm:pt modelId="{87989A37-3A3B-4164-8C57-F52AA981ED03}" type="pres">
      <dgm:prSet presAssocID="{06674526-0A87-4D0A-B4E5-F08F0260EFB7}" presName="node" presStyleLbl="node1" presStyleIdx="3" presStyleCnt="4" custScaleY="1248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52327C2-9A03-4721-B9F4-9CEE83C40B47}" srcId="{C27AE9A4-1123-4B5D-8BA2-1B64461A902B}" destId="{3360F754-F8DB-4EE5-91CB-78D19B2EE4EE}" srcOrd="0" destOrd="0" parTransId="{4F921B50-9C4C-499A-BCAF-CFE59A105886}" sibTransId="{6507CEEA-2578-4EBF-917B-E81D89241369}"/>
    <dgm:cxn modelId="{A348AFCA-EF77-4AE3-9F4D-703BC9E2D221}" type="presOf" srcId="{1FE8F616-9B8A-4F62-8757-1E7706FF0068}" destId="{52BC9CAD-80B5-4E6A-8F52-3DBBB431E5A8}" srcOrd="0" destOrd="0" presId="urn:microsoft.com/office/officeart/2005/8/layout/default#1"/>
    <dgm:cxn modelId="{C77CC1FB-FAEA-4509-B52D-D3084A98B3C3}" srcId="{C27AE9A4-1123-4B5D-8BA2-1B64461A902B}" destId="{06674526-0A87-4D0A-B4E5-F08F0260EFB7}" srcOrd="3" destOrd="0" parTransId="{CFAE57E5-F19C-4673-9E75-7AFD1DB03DE6}" sibTransId="{4FCDD2F1-FAD1-4B0D-8566-8C1A469A2ADA}"/>
    <dgm:cxn modelId="{04E60A33-5009-4144-BC52-75E776966DF3}" type="presOf" srcId="{C27AE9A4-1123-4B5D-8BA2-1B64461A902B}" destId="{CC094A28-63C0-45AD-98AB-0B589C444369}" srcOrd="0" destOrd="0" presId="urn:microsoft.com/office/officeart/2005/8/layout/default#1"/>
    <dgm:cxn modelId="{4D3F2C53-74EB-4312-A70B-CDD323C3C7D1}" srcId="{C27AE9A4-1123-4B5D-8BA2-1B64461A902B}" destId="{1FE8F616-9B8A-4F62-8757-1E7706FF0068}" srcOrd="2" destOrd="0" parTransId="{E9E1FBBF-4C86-4B0A-8B10-729E811626CB}" sibTransId="{BC1AFA3F-7028-422D-9308-3F0049C67BD3}"/>
    <dgm:cxn modelId="{B1737E05-EEE8-4FB4-A5A7-78EA89F6CE96}" type="presOf" srcId="{A1CEE5B9-1DBC-4519-ABAA-DD40FBB9F6EA}" destId="{C42B3D66-D80A-462F-8BFF-C7DF80E366B7}" srcOrd="0" destOrd="0" presId="urn:microsoft.com/office/officeart/2005/8/layout/default#1"/>
    <dgm:cxn modelId="{C76CFBBA-3BEE-489F-81D7-AB53569092B3}" srcId="{C27AE9A4-1123-4B5D-8BA2-1B64461A902B}" destId="{A1CEE5B9-1DBC-4519-ABAA-DD40FBB9F6EA}" srcOrd="1" destOrd="0" parTransId="{D2348F89-D17C-4B4B-A075-B8F99E850B5B}" sibTransId="{DCA81060-E66E-4253-AE8D-34F07AB436B1}"/>
    <dgm:cxn modelId="{811B7551-A2FB-4C1E-8452-DA6918E5A939}" type="presOf" srcId="{3360F754-F8DB-4EE5-91CB-78D19B2EE4EE}" destId="{6F2123CB-BE38-46E6-BD09-80D1F5DC6E4F}" srcOrd="0" destOrd="0" presId="urn:microsoft.com/office/officeart/2005/8/layout/default#1"/>
    <dgm:cxn modelId="{8C15B4B3-6A8A-491D-BCC4-AB904D0AEF26}" type="presOf" srcId="{06674526-0A87-4D0A-B4E5-F08F0260EFB7}" destId="{87989A37-3A3B-4164-8C57-F52AA981ED03}" srcOrd="0" destOrd="0" presId="urn:microsoft.com/office/officeart/2005/8/layout/default#1"/>
    <dgm:cxn modelId="{7AA47D88-C11C-4A08-BA0F-C809C0DEACCC}" type="presParOf" srcId="{CC094A28-63C0-45AD-98AB-0B589C444369}" destId="{6F2123CB-BE38-46E6-BD09-80D1F5DC6E4F}" srcOrd="0" destOrd="0" presId="urn:microsoft.com/office/officeart/2005/8/layout/default#1"/>
    <dgm:cxn modelId="{1C9999D3-0BB6-4B3E-9F95-D2C77E4B3D7C}" type="presParOf" srcId="{CC094A28-63C0-45AD-98AB-0B589C444369}" destId="{D7762D55-DC54-46C4-A732-5A1BF2D46EB1}" srcOrd="1" destOrd="0" presId="urn:microsoft.com/office/officeart/2005/8/layout/default#1"/>
    <dgm:cxn modelId="{F1C8B796-33BA-44E0-A059-4E89AA604430}" type="presParOf" srcId="{CC094A28-63C0-45AD-98AB-0B589C444369}" destId="{C42B3D66-D80A-462F-8BFF-C7DF80E366B7}" srcOrd="2" destOrd="0" presId="urn:microsoft.com/office/officeart/2005/8/layout/default#1"/>
    <dgm:cxn modelId="{DE146CFC-4970-4062-92A8-EBE863B403CF}" type="presParOf" srcId="{CC094A28-63C0-45AD-98AB-0B589C444369}" destId="{C700654A-9311-414B-BC8B-135107B7A50C}" srcOrd="3" destOrd="0" presId="urn:microsoft.com/office/officeart/2005/8/layout/default#1"/>
    <dgm:cxn modelId="{6DE9DF82-BD23-4D70-82EF-7E55E8480BE2}" type="presParOf" srcId="{CC094A28-63C0-45AD-98AB-0B589C444369}" destId="{52BC9CAD-80B5-4E6A-8F52-3DBBB431E5A8}" srcOrd="4" destOrd="0" presId="urn:microsoft.com/office/officeart/2005/8/layout/default#1"/>
    <dgm:cxn modelId="{365792BC-2D35-45A5-B35B-A8514192DD2B}" type="presParOf" srcId="{CC094A28-63C0-45AD-98AB-0B589C444369}" destId="{7DA82E2F-F8F9-408B-946B-9D348BCDA617}" srcOrd="5" destOrd="0" presId="urn:microsoft.com/office/officeart/2005/8/layout/default#1"/>
    <dgm:cxn modelId="{59146716-4761-42BC-9988-8FD2D10B4ECB}" type="presParOf" srcId="{CC094A28-63C0-45AD-98AB-0B589C444369}" destId="{87989A37-3A3B-4164-8C57-F52AA981ED03}" srcOrd="6" destOrd="0" presId="urn:microsoft.com/office/officeart/2005/8/layout/default#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27AE9A4-1123-4B5D-8BA2-1B64461A902B}" type="doc">
      <dgm:prSet loTypeId="urn:microsoft.com/office/officeart/2005/8/layout/default#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360F754-F8DB-4EE5-91CB-78D19B2EE4EE}">
      <dgm:prSet phldrT="[Text]" custT="1"/>
      <dgm:spPr/>
      <dgm:t>
        <a:bodyPr/>
        <a:lstStyle/>
        <a:p>
          <a:r>
            <a:rPr lang="en-US" altLang="en-US" sz="2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Intrapersonal</a:t>
          </a:r>
          <a:endParaRPr lang="en-US" sz="2200" dirty="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921B50-9C4C-499A-BCAF-CFE59A105886}" type="parTrans" cxnId="{952327C2-9A03-4721-B9F4-9CEE83C40B47}">
      <dgm:prSet/>
      <dgm:spPr/>
      <dgm:t>
        <a:bodyPr/>
        <a:lstStyle/>
        <a:p>
          <a:endParaRPr lang="en-US" sz="220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6507CEEA-2578-4EBF-917B-E81D89241369}" type="sibTrans" cxnId="{952327C2-9A03-4721-B9F4-9CEE83C40B47}">
      <dgm:prSet/>
      <dgm:spPr/>
      <dgm:t>
        <a:bodyPr/>
        <a:lstStyle/>
        <a:p>
          <a:endParaRPr lang="en-US" sz="220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A1CEE5B9-1DBC-4519-ABAA-DD40FBB9F6EA}">
      <dgm:prSet phldrT="[Text]" custT="1"/>
      <dgm:spPr/>
      <dgm:t>
        <a:bodyPr/>
        <a:lstStyle/>
        <a:p>
          <a:r>
            <a:rPr lang="en-US" altLang="en-US" sz="2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Interpersonal</a:t>
          </a:r>
          <a:endParaRPr lang="en-US" sz="2200" dirty="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2348F89-D17C-4B4B-A075-B8F99E850B5B}" type="parTrans" cxnId="{C76CFBBA-3BEE-489F-81D7-AB53569092B3}">
      <dgm:prSet/>
      <dgm:spPr/>
      <dgm:t>
        <a:bodyPr/>
        <a:lstStyle/>
        <a:p>
          <a:endParaRPr lang="en-US" sz="220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DCA81060-E66E-4253-AE8D-34F07AB436B1}" type="sibTrans" cxnId="{C76CFBBA-3BEE-489F-81D7-AB53569092B3}">
      <dgm:prSet/>
      <dgm:spPr/>
      <dgm:t>
        <a:bodyPr/>
        <a:lstStyle/>
        <a:p>
          <a:endParaRPr lang="en-US" sz="220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1FE8F616-9B8A-4F62-8757-1E7706FF0068}">
      <dgm:prSet phldrT="[Text]" custT="1"/>
      <dgm:spPr/>
      <dgm:t>
        <a:bodyPr/>
        <a:lstStyle/>
        <a:p>
          <a:r>
            <a:rPr lang="en-US" altLang="en-US" sz="2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Intragroup</a:t>
          </a:r>
          <a:endParaRPr lang="en-US" sz="2200" dirty="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E9E1FBBF-4C86-4B0A-8B10-729E811626CB}" type="parTrans" cxnId="{4D3F2C53-74EB-4312-A70B-CDD323C3C7D1}">
      <dgm:prSet/>
      <dgm:spPr/>
      <dgm:t>
        <a:bodyPr/>
        <a:lstStyle/>
        <a:p>
          <a:endParaRPr lang="en-US" sz="220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BC1AFA3F-7028-422D-9308-3F0049C67BD3}" type="sibTrans" cxnId="{4D3F2C53-74EB-4312-A70B-CDD323C3C7D1}">
      <dgm:prSet/>
      <dgm:spPr/>
      <dgm:t>
        <a:bodyPr/>
        <a:lstStyle/>
        <a:p>
          <a:endParaRPr lang="en-US" sz="220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06674526-0A87-4D0A-B4E5-F08F0260EFB7}">
      <dgm:prSet phldrT="[Text]" custT="1"/>
      <dgm:spPr/>
      <dgm:t>
        <a:bodyPr/>
        <a:lstStyle/>
        <a:p>
          <a:r>
            <a:rPr lang="en-US" altLang="en-US" sz="2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Intergroup</a:t>
          </a:r>
          <a:endParaRPr lang="en-US" sz="2200" dirty="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FAE57E5-F19C-4673-9E75-7AFD1DB03DE6}" type="parTrans" cxnId="{C77CC1FB-FAEA-4509-B52D-D3084A98B3C3}">
      <dgm:prSet/>
      <dgm:spPr/>
      <dgm:t>
        <a:bodyPr/>
        <a:lstStyle/>
        <a:p>
          <a:endParaRPr lang="en-US" sz="220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4FCDD2F1-FAD1-4B0D-8566-8C1A469A2ADA}" type="sibTrans" cxnId="{C77CC1FB-FAEA-4509-B52D-D3084A98B3C3}">
      <dgm:prSet/>
      <dgm:spPr/>
      <dgm:t>
        <a:bodyPr/>
        <a:lstStyle/>
        <a:p>
          <a:endParaRPr lang="en-US" sz="220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239D915E-09AB-4981-8042-F6467AF3171C}">
      <dgm:prSet custT="1"/>
      <dgm:spPr/>
      <dgm:t>
        <a:bodyPr/>
        <a:lstStyle/>
        <a:p>
          <a:r>
            <a:rPr lang="en-US" altLang="en-US" sz="2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Interorganizational</a:t>
          </a:r>
        </a:p>
      </dgm:t>
    </dgm:pt>
    <dgm:pt modelId="{5DCDD570-AB6B-489A-AF28-117A739B9B5F}" type="parTrans" cxnId="{35A38C83-5020-473F-B23B-6B34D2B90798}">
      <dgm:prSet/>
      <dgm:spPr/>
      <dgm:t>
        <a:bodyPr/>
        <a:lstStyle/>
        <a:p>
          <a:endParaRPr lang="en-US" sz="220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97D6C68F-FF63-48D2-AC57-F8267447A6AD}" type="sibTrans" cxnId="{35A38C83-5020-473F-B23B-6B34D2B90798}">
      <dgm:prSet/>
      <dgm:spPr/>
      <dgm:t>
        <a:bodyPr/>
        <a:lstStyle/>
        <a:p>
          <a:endParaRPr lang="en-US" sz="220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gm:t>
    </dgm:pt>
    <dgm:pt modelId="{CC094A28-63C0-45AD-98AB-0B589C444369}" type="pres">
      <dgm:prSet presAssocID="{C27AE9A4-1123-4B5D-8BA2-1B64461A902B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6F2123CB-BE38-46E6-BD09-80D1F5DC6E4F}" type="pres">
      <dgm:prSet presAssocID="{3360F754-F8DB-4EE5-91CB-78D19B2EE4EE}" presName="node" presStyleLbl="node1" presStyleIdx="0" presStyleCnt="5" custScaleY="1248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7762D55-DC54-46C4-A732-5A1BF2D46EB1}" type="pres">
      <dgm:prSet presAssocID="{6507CEEA-2578-4EBF-917B-E81D89241369}" presName="sibTrans" presStyleCnt="0"/>
      <dgm:spPr/>
    </dgm:pt>
    <dgm:pt modelId="{C42B3D66-D80A-462F-8BFF-C7DF80E366B7}" type="pres">
      <dgm:prSet presAssocID="{A1CEE5B9-1DBC-4519-ABAA-DD40FBB9F6EA}" presName="node" presStyleLbl="node1" presStyleIdx="1" presStyleCnt="5" custScaleY="1248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700654A-9311-414B-BC8B-135107B7A50C}" type="pres">
      <dgm:prSet presAssocID="{DCA81060-E66E-4253-AE8D-34F07AB436B1}" presName="sibTrans" presStyleCnt="0"/>
      <dgm:spPr/>
    </dgm:pt>
    <dgm:pt modelId="{52BC9CAD-80B5-4E6A-8F52-3DBBB431E5A8}" type="pres">
      <dgm:prSet presAssocID="{1FE8F616-9B8A-4F62-8757-1E7706FF0068}" presName="node" presStyleLbl="node1" presStyleIdx="2" presStyleCnt="5" custScaleY="1248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DA82E2F-F8F9-408B-946B-9D348BCDA617}" type="pres">
      <dgm:prSet presAssocID="{BC1AFA3F-7028-422D-9308-3F0049C67BD3}" presName="sibTrans" presStyleCnt="0"/>
      <dgm:spPr/>
    </dgm:pt>
    <dgm:pt modelId="{87989A37-3A3B-4164-8C57-F52AA981ED03}" type="pres">
      <dgm:prSet presAssocID="{06674526-0A87-4D0A-B4E5-F08F0260EFB7}" presName="node" presStyleLbl="node1" presStyleIdx="3" presStyleCnt="5" custScaleY="1248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E059227-AD29-4B63-BA83-70909B7229B8}" type="pres">
      <dgm:prSet presAssocID="{4FCDD2F1-FAD1-4B0D-8566-8C1A469A2ADA}" presName="sibTrans" presStyleCnt="0"/>
      <dgm:spPr/>
    </dgm:pt>
    <dgm:pt modelId="{A700562A-BA80-4100-A4E8-4C8210E024A8}" type="pres">
      <dgm:prSet presAssocID="{239D915E-09AB-4981-8042-F6467AF3171C}" presName="node" presStyleLbl="node1" presStyleIdx="4" presStyleCnt="5" custScaleX="129382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952327C2-9A03-4721-B9F4-9CEE83C40B47}" srcId="{C27AE9A4-1123-4B5D-8BA2-1B64461A902B}" destId="{3360F754-F8DB-4EE5-91CB-78D19B2EE4EE}" srcOrd="0" destOrd="0" parTransId="{4F921B50-9C4C-499A-BCAF-CFE59A105886}" sibTransId="{6507CEEA-2578-4EBF-917B-E81D89241369}"/>
    <dgm:cxn modelId="{A348AFCA-EF77-4AE3-9F4D-703BC9E2D221}" type="presOf" srcId="{1FE8F616-9B8A-4F62-8757-1E7706FF0068}" destId="{52BC9CAD-80B5-4E6A-8F52-3DBBB431E5A8}" srcOrd="0" destOrd="0" presId="urn:microsoft.com/office/officeart/2005/8/layout/default#2"/>
    <dgm:cxn modelId="{04E60A33-5009-4144-BC52-75E776966DF3}" type="presOf" srcId="{C27AE9A4-1123-4B5D-8BA2-1B64461A902B}" destId="{CC094A28-63C0-45AD-98AB-0B589C444369}" srcOrd="0" destOrd="0" presId="urn:microsoft.com/office/officeart/2005/8/layout/default#2"/>
    <dgm:cxn modelId="{C77CC1FB-FAEA-4509-B52D-D3084A98B3C3}" srcId="{C27AE9A4-1123-4B5D-8BA2-1B64461A902B}" destId="{06674526-0A87-4D0A-B4E5-F08F0260EFB7}" srcOrd="3" destOrd="0" parTransId="{CFAE57E5-F19C-4673-9E75-7AFD1DB03DE6}" sibTransId="{4FCDD2F1-FAD1-4B0D-8566-8C1A469A2ADA}"/>
    <dgm:cxn modelId="{4D3F2C53-74EB-4312-A70B-CDD323C3C7D1}" srcId="{C27AE9A4-1123-4B5D-8BA2-1B64461A902B}" destId="{1FE8F616-9B8A-4F62-8757-1E7706FF0068}" srcOrd="2" destOrd="0" parTransId="{E9E1FBBF-4C86-4B0A-8B10-729E811626CB}" sibTransId="{BC1AFA3F-7028-422D-9308-3F0049C67BD3}"/>
    <dgm:cxn modelId="{B1737E05-EEE8-4FB4-A5A7-78EA89F6CE96}" type="presOf" srcId="{A1CEE5B9-1DBC-4519-ABAA-DD40FBB9F6EA}" destId="{C42B3D66-D80A-462F-8BFF-C7DF80E366B7}" srcOrd="0" destOrd="0" presId="urn:microsoft.com/office/officeart/2005/8/layout/default#2"/>
    <dgm:cxn modelId="{C76CFBBA-3BEE-489F-81D7-AB53569092B3}" srcId="{C27AE9A4-1123-4B5D-8BA2-1B64461A902B}" destId="{A1CEE5B9-1DBC-4519-ABAA-DD40FBB9F6EA}" srcOrd="1" destOrd="0" parTransId="{D2348F89-D17C-4B4B-A075-B8F99E850B5B}" sibTransId="{DCA81060-E66E-4253-AE8D-34F07AB436B1}"/>
    <dgm:cxn modelId="{811B7551-A2FB-4C1E-8452-DA6918E5A939}" type="presOf" srcId="{3360F754-F8DB-4EE5-91CB-78D19B2EE4EE}" destId="{6F2123CB-BE38-46E6-BD09-80D1F5DC6E4F}" srcOrd="0" destOrd="0" presId="urn:microsoft.com/office/officeart/2005/8/layout/default#2"/>
    <dgm:cxn modelId="{8C15B4B3-6A8A-491D-BCC4-AB904D0AEF26}" type="presOf" srcId="{06674526-0A87-4D0A-B4E5-F08F0260EFB7}" destId="{87989A37-3A3B-4164-8C57-F52AA981ED03}" srcOrd="0" destOrd="0" presId="urn:microsoft.com/office/officeart/2005/8/layout/default#2"/>
    <dgm:cxn modelId="{DBF2CDAB-B31E-4D3F-8FA7-434D1F87AF7A}" type="presOf" srcId="{239D915E-09AB-4981-8042-F6467AF3171C}" destId="{A700562A-BA80-4100-A4E8-4C8210E024A8}" srcOrd="0" destOrd="0" presId="urn:microsoft.com/office/officeart/2005/8/layout/default#2"/>
    <dgm:cxn modelId="{35A38C83-5020-473F-B23B-6B34D2B90798}" srcId="{C27AE9A4-1123-4B5D-8BA2-1B64461A902B}" destId="{239D915E-09AB-4981-8042-F6467AF3171C}" srcOrd="4" destOrd="0" parTransId="{5DCDD570-AB6B-489A-AF28-117A739B9B5F}" sibTransId="{97D6C68F-FF63-48D2-AC57-F8267447A6AD}"/>
    <dgm:cxn modelId="{7AA47D88-C11C-4A08-BA0F-C809C0DEACCC}" type="presParOf" srcId="{CC094A28-63C0-45AD-98AB-0B589C444369}" destId="{6F2123CB-BE38-46E6-BD09-80D1F5DC6E4F}" srcOrd="0" destOrd="0" presId="urn:microsoft.com/office/officeart/2005/8/layout/default#2"/>
    <dgm:cxn modelId="{1C9999D3-0BB6-4B3E-9F95-D2C77E4B3D7C}" type="presParOf" srcId="{CC094A28-63C0-45AD-98AB-0B589C444369}" destId="{D7762D55-DC54-46C4-A732-5A1BF2D46EB1}" srcOrd="1" destOrd="0" presId="urn:microsoft.com/office/officeart/2005/8/layout/default#2"/>
    <dgm:cxn modelId="{F1C8B796-33BA-44E0-A059-4E89AA604430}" type="presParOf" srcId="{CC094A28-63C0-45AD-98AB-0B589C444369}" destId="{C42B3D66-D80A-462F-8BFF-C7DF80E366B7}" srcOrd="2" destOrd="0" presId="urn:microsoft.com/office/officeart/2005/8/layout/default#2"/>
    <dgm:cxn modelId="{DE146CFC-4970-4062-92A8-EBE863B403CF}" type="presParOf" srcId="{CC094A28-63C0-45AD-98AB-0B589C444369}" destId="{C700654A-9311-414B-BC8B-135107B7A50C}" srcOrd="3" destOrd="0" presId="urn:microsoft.com/office/officeart/2005/8/layout/default#2"/>
    <dgm:cxn modelId="{6DE9DF82-BD23-4D70-82EF-7E55E8480BE2}" type="presParOf" srcId="{CC094A28-63C0-45AD-98AB-0B589C444369}" destId="{52BC9CAD-80B5-4E6A-8F52-3DBBB431E5A8}" srcOrd="4" destOrd="0" presId="urn:microsoft.com/office/officeart/2005/8/layout/default#2"/>
    <dgm:cxn modelId="{365792BC-2D35-45A5-B35B-A8514192DD2B}" type="presParOf" srcId="{CC094A28-63C0-45AD-98AB-0B589C444369}" destId="{7DA82E2F-F8F9-408B-946B-9D348BCDA617}" srcOrd="5" destOrd="0" presId="urn:microsoft.com/office/officeart/2005/8/layout/default#2"/>
    <dgm:cxn modelId="{59146716-4761-42BC-9988-8FD2D10B4ECB}" type="presParOf" srcId="{CC094A28-63C0-45AD-98AB-0B589C444369}" destId="{87989A37-3A3B-4164-8C57-F52AA981ED03}" srcOrd="6" destOrd="0" presId="urn:microsoft.com/office/officeart/2005/8/layout/default#2"/>
    <dgm:cxn modelId="{A8BA904E-FCA5-460A-992C-D1FA7AA7265B}" type="presParOf" srcId="{CC094A28-63C0-45AD-98AB-0B589C444369}" destId="{8E059227-AD29-4B63-BA83-70909B7229B8}" srcOrd="7" destOrd="0" presId="urn:microsoft.com/office/officeart/2005/8/layout/default#2"/>
    <dgm:cxn modelId="{F301C33A-6A95-44A9-8A93-207DAFF41437}" type="presParOf" srcId="{CC094A28-63C0-45AD-98AB-0B589C444369}" destId="{A700562A-BA80-4100-A4E8-4C8210E024A8}" srcOrd="8" destOrd="0" presId="urn:microsoft.com/office/officeart/2005/8/layout/default#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2123CB-BE38-46E6-BD09-80D1F5DC6E4F}">
      <dsp:nvSpPr>
        <dsp:cNvPr id="0" name=""/>
        <dsp:cNvSpPr/>
      </dsp:nvSpPr>
      <dsp:spPr>
        <a:xfrm>
          <a:off x="650" y="267813"/>
          <a:ext cx="2535601" cy="19001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Goal</a:t>
          </a:r>
        </a:p>
      </dsp:txBody>
      <dsp:txXfrm>
        <a:off x="650" y="267813"/>
        <a:ext cx="2535601" cy="1900133"/>
      </dsp:txXfrm>
    </dsp:sp>
    <dsp:sp modelId="{C42B3D66-D80A-462F-8BFF-C7DF80E366B7}">
      <dsp:nvSpPr>
        <dsp:cNvPr id="0" name=""/>
        <dsp:cNvSpPr/>
      </dsp:nvSpPr>
      <dsp:spPr>
        <a:xfrm>
          <a:off x="2789811" y="267813"/>
          <a:ext cx="2535601" cy="19001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Cognitive</a:t>
          </a:r>
        </a:p>
      </dsp:txBody>
      <dsp:txXfrm>
        <a:off x="2789811" y="267813"/>
        <a:ext cx="2535601" cy="1900133"/>
      </dsp:txXfrm>
    </dsp:sp>
    <dsp:sp modelId="{52BC9CAD-80B5-4E6A-8F52-3DBBB431E5A8}">
      <dsp:nvSpPr>
        <dsp:cNvPr id="0" name=""/>
        <dsp:cNvSpPr/>
      </dsp:nvSpPr>
      <dsp:spPr>
        <a:xfrm>
          <a:off x="650" y="2421508"/>
          <a:ext cx="2535601" cy="19001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Affective</a:t>
          </a:r>
        </a:p>
      </dsp:txBody>
      <dsp:txXfrm>
        <a:off x="650" y="2421508"/>
        <a:ext cx="2535601" cy="1900133"/>
      </dsp:txXfrm>
    </dsp:sp>
    <dsp:sp modelId="{87989A37-3A3B-4164-8C57-F52AA981ED03}">
      <dsp:nvSpPr>
        <dsp:cNvPr id="0" name=""/>
        <dsp:cNvSpPr/>
      </dsp:nvSpPr>
      <dsp:spPr>
        <a:xfrm>
          <a:off x="2789811" y="2421508"/>
          <a:ext cx="2535601" cy="1900133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200" kern="1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Procedural</a:t>
          </a:r>
        </a:p>
      </dsp:txBody>
      <dsp:txXfrm>
        <a:off x="2789811" y="2421508"/>
        <a:ext cx="2535601" cy="1900133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F2123CB-BE38-46E6-BD09-80D1F5DC6E4F}">
      <dsp:nvSpPr>
        <dsp:cNvPr id="0" name=""/>
        <dsp:cNvSpPr/>
      </dsp:nvSpPr>
      <dsp:spPr>
        <a:xfrm>
          <a:off x="520" y="170868"/>
          <a:ext cx="2031503" cy="15223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200" kern="1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Intrapersonal</a:t>
          </a:r>
          <a:endParaRPr lang="en-US" sz="2200" kern="1200" dirty="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0" y="170868"/>
        <a:ext cx="2031503" cy="1522372"/>
      </dsp:txXfrm>
    </dsp:sp>
    <dsp:sp modelId="{C42B3D66-D80A-462F-8BFF-C7DF80E366B7}">
      <dsp:nvSpPr>
        <dsp:cNvPr id="0" name=""/>
        <dsp:cNvSpPr/>
      </dsp:nvSpPr>
      <dsp:spPr>
        <a:xfrm>
          <a:off x="2235175" y="170868"/>
          <a:ext cx="2031503" cy="15223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200" kern="1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Interpersonal</a:t>
          </a:r>
          <a:endParaRPr lang="en-US" sz="2200" kern="1200" dirty="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35175" y="170868"/>
        <a:ext cx="2031503" cy="1522372"/>
      </dsp:txXfrm>
    </dsp:sp>
    <dsp:sp modelId="{52BC9CAD-80B5-4E6A-8F52-3DBBB431E5A8}">
      <dsp:nvSpPr>
        <dsp:cNvPr id="0" name=""/>
        <dsp:cNvSpPr/>
      </dsp:nvSpPr>
      <dsp:spPr>
        <a:xfrm>
          <a:off x="520" y="1896391"/>
          <a:ext cx="2031503" cy="15223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200" kern="1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Intragroup</a:t>
          </a:r>
          <a:endParaRPr lang="en-US" sz="2200" kern="1200" dirty="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520" y="1896391"/>
        <a:ext cx="2031503" cy="1522372"/>
      </dsp:txXfrm>
    </dsp:sp>
    <dsp:sp modelId="{87989A37-3A3B-4164-8C57-F52AA981ED03}">
      <dsp:nvSpPr>
        <dsp:cNvPr id="0" name=""/>
        <dsp:cNvSpPr/>
      </dsp:nvSpPr>
      <dsp:spPr>
        <a:xfrm>
          <a:off x="2235175" y="1896391"/>
          <a:ext cx="2031503" cy="152237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200" kern="1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Intergroup</a:t>
          </a:r>
          <a:endParaRPr lang="en-US" sz="2200" kern="1200" dirty="0">
            <a:solidFill>
              <a:schemeClr val="bg2"/>
            </a:solidFill>
            <a:latin typeface="Arial" panose="020B0604020202020204" pitchFamily="34" charset="0"/>
            <a:cs typeface="Arial" panose="020B0604020202020204" pitchFamily="34" charset="0"/>
          </a:endParaRPr>
        </a:p>
      </dsp:txBody>
      <dsp:txXfrm>
        <a:off x="2235175" y="1896391"/>
        <a:ext cx="2031503" cy="1522372"/>
      </dsp:txXfrm>
    </dsp:sp>
    <dsp:sp modelId="{A700562A-BA80-4100-A4E8-4C8210E024A8}">
      <dsp:nvSpPr>
        <dsp:cNvPr id="0" name=""/>
        <dsp:cNvSpPr/>
      </dsp:nvSpPr>
      <dsp:spPr>
        <a:xfrm>
          <a:off x="819399" y="3621914"/>
          <a:ext cx="2628400" cy="1218902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altLang="en-US" sz="2200" kern="1200" dirty="0">
              <a:solidFill>
                <a:schemeClr val="bg2"/>
              </a:solidFill>
              <a:latin typeface="Arial" panose="020B0604020202020204" pitchFamily="34" charset="0"/>
              <a:cs typeface="Arial" panose="020B0604020202020204" pitchFamily="34" charset="0"/>
            </a:rPr>
            <a:t>Interorganizational</a:t>
          </a:r>
        </a:p>
      </dsp:txBody>
      <dsp:txXfrm>
        <a:off x="819399" y="3621914"/>
        <a:ext cx="2628400" cy="121890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#1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default#2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E9531316-5DAD-5C45-A256-23679EF4E4FD}" type="datetimeFigureOut">
              <a:rPr lang="en-US" smtClean="0"/>
              <a:pPr/>
              <a:t>3/27/2021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Arial" panose="020B0604020202020204" pitchFamily="34" charset="0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Arial" panose="020B0604020202020204" pitchFamily="34" charset="0"/>
              </a:defRPr>
            </a:lvl1pPr>
          </a:lstStyle>
          <a:p>
            <a:fld id="{850B5FC8-9B43-8946-9795-36F6D16D0DC6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xmlns="" val="35090067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0B5FC8-9B43-8946-9795-36F6D16D0DC6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96695656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0B5FC8-9B43-8946-9795-36F6D16D0DC6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09616749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0B5FC8-9B43-8946-9795-36F6D16D0DC6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7978367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bg bwMode="invGray">
      <p:bgPr>
        <a:solidFill>
          <a:srgbClr val="003B7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1851660"/>
            <a:ext cx="12192000" cy="3771900"/>
          </a:xfrm>
          <a:prstGeom prst="rect">
            <a:avLst/>
          </a:prstGeom>
          <a:solidFill>
            <a:schemeClr val="bg2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-1" y="701802"/>
            <a:ext cx="12192001" cy="1033272"/>
          </a:xfrm>
          <a:prstGeom prst="rect">
            <a:avLst/>
          </a:prstGeom>
          <a:solidFill>
            <a:srgbClr val="FFC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 bwMode="black">
          <a:xfrm>
            <a:off x="882217" y="2200275"/>
            <a:ext cx="6421553" cy="3074670"/>
          </a:xfrm>
          <a:noFill/>
        </p:spPr>
        <p:txBody>
          <a:bodyPr lIns="0" tIns="0" rIns="0" bIns="0" anchor="ctr" anchorCtr="0">
            <a:normAutofit/>
          </a:bodyPr>
          <a:lstStyle>
            <a:lvl1pPr algn="l">
              <a:lnSpc>
                <a:spcPct val="90000"/>
              </a:lnSpc>
              <a:defRPr sz="6000" b="1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Chapter Title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882217" y="845820"/>
            <a:ext cx="6524423" cy="777639"/>
          </a:xfrm>
        </p:spPr>
        <p:txBody>
          <a:bodyPr lIns="0" tIns="0" rIns="0" bIns="0" anchor="ctr" anchorCtr="0">
            <a:normAutofit/>
          </a:bodyPr>
          <a:lstStyle>
            <a:lvl1pPr marL="0" indent="0" algn="l">
              <a:spcBef>
                <a:spcPts val="0"/>
              </a:spcBef>
              <a:buNone/>
              <a:defRPr sz="3200" b="1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CHAPTER 1</a:t>
            </a:r>
            <a:endParaRPr dirty="0"/>
          </a:p>
        </p:txBody>
      </p:sp>
      <p:sp>
        <p:nvSpPr>
          <p:cNvPr id="7" name="Picture Placeholder 6">
            <a:extLst>
              <a:ext uri="{FF2B5EF4-FFF2-40B4-BE49-F238E27FC236}">
                <a16:creationId xmlns:a16="http://schemas.microsoft.com/office/drawing/2014/main" xmlns="" id="{EC9CFE91-0E8B-934B-8D25-5CBB7FD65D50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8100060" y="388500"/>
            <a:ext cx="3604981" cy="6081000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BEEECFBC-FB4D-9945-A4FF-28E342055AC3}"/>
              </a:ext>
            </a:extLst>
          </p:cNvPr>
          <p:cNvSpPr/>
          <p:nvPr/>
        </p:nvSpPr>
        <p:spPr>
          <a:xfrm>
            <a:off x="0" y="6503670"/>
            <a:ext cx="121920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Copyright © 2022 by Jones &amp; Bartlett Learning, LLC an Ascend Learning Company. </a:t>
            </a:r>
            <a:r>
              <a:rPr lang="en-US" sz="800" dirty="0" err="1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www.jblearning.com</a:t>
            </a:r>
            <a:r>
              <a:rPr lang="en-US" sz="800" dirty="0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8" name="Picture Placeholder 4">
            <a:extLst>
              <a:ext uri="{FF2B5EF4-FFF2-40B4-BE49-F238E27FC236}">
                <a16:creationId xmlns:a16="http://schemas.microsoft.com/office/drawing/2014/main" xmlns="" id="{DE3B0E28-485E-BB45-B53C-65FC375BD23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3821" r="13821"/>
          <a:stretch/>
        </p:blipFill>
        <p:spPr>
          <a:xfrm>
            <a:off x="8252460" y="540900"/>
            <a:ext cx="3604981" cy="6081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9251652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Blank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41E3BDFD-7FA5-2143-88E5-0CEE0A6011AD}"/>
              </a:ext>
            </a:extLst>
          </p:cNvPr>
          <p:cNvSpPr/>
          <p:nvPr/>
        </p:nvSpPr>
        <p:spPr>
          <a:xfrm>
            <a:off x="0" y="6503670"/>
            <a:ext cx="12192000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Copyright © </a:t>
            </a:r>
            <a:r>
              <a:rPr lang="en-US" sz="800" dirty="0" smtClean="0">
                <a:latin typeface="Arial" panose="020B0604020202020204" pitchFamily="34" charset="0"/>
                <a:cs typeface="Arial" panose="020B0604020202020204" pitchFamily="34" charset="0"/>
              </a:rPr>
              <a:t>2022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by Jones &amp; Bartlett Learning, LLC an Ascend Learning Company. www.jblearning.com. Background texture ©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Bunphot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/Getty Images.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xmlns="" id="{A4FD052D-18CE-1249-A891-AB3E165F4441}"/>
              </a:ext>
            </a:extLst>
          </p:cNvPr>
          <p:cNvSpPr/>
          <p:nvPr/>
        </p:nvSpPr>
        <p:spPr>
          <a:xfrm>
            <a:off x="0" y="2274570"/>
            <a:ext cx="12192000" cy="1760220"/>
          </a:xfrm>
          <a:prstGeom prst="rect">
            <a:avLst/>
          </a:prstGeom>
          <a:solidFill>
            <a:srgbClr val="003B7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0" i="0" dirty="0">
              <a:latin typeface="Arial" panose="020B0604020202020204" pitchFamily="34" charset="0"/>
            </a:endParaRPr>
          </a:p>
        </p:txBody>
      </p:sp>
      <p:sp>
        <p:nvSpPr>
          <p:cNvPr id="8" name="Text Placeholder 7">
            <a:extLst>
              <a:ext uri="{FF2B5EF4-FFF2-40B4-BE49-F238E27FC236}">
                <a16:creationId xmlns:a16="http://schemas.microsoft.com/office/drawing/2014/main" xmlns="" id="{8C0E0F34-F7A9-8D4B-9F49-A76F8B00661D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35038" y="2571750"/>
            <a:ext cx="10321925" cy="1165225"/>
          </a:xfrm>
        </p:spPr>
        <p:txBody>
          <a:bodyPr anchor="ctr" anchorCtr="0"/>
          <a:lstStyle>
            <a:lvl1pPr marL="0" indent="0" algn="ctr">
              <a:buNone/>
              <a:defRPr sz="48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 dirty="0"/>
              <a:t>Divider</a:t>
            </a:r>
          </a:p>
        </p:txBody>
      </p:sp>
    </p:spTree>
    <p:extLst>
      <p:ext uri="{BB962C8B-B14F-4D97-AF65-F5344CB8AC3E}">
        <p14:creationId xmlns:p14="http://schemas.microsoft.com/office/powerpoint/2010/main" xmlns="" val="20373307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25830" y="1490870"/>
            <a:ext cx="10287000" cy="4699047"/>
          </a:xfrm>
        </p:spPr>
        <p:txBody>
          <a:bodyPr/>
          <a:lstStyle>
            <a:lvl1pPr>
              <a:defRPr sz="2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20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2400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6039754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461052"/>
            <a:ext cx="4855464" cy="472943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5368" y="1461052"/>
            <a:ext cx="4862232" cy="4729436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24033835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496187"/>
            <a:ext cx="4992624" cy="470916"/>
          </a:xfrm>
        </p:spPr>
        <p:txBody>
          <a:bodyPr anchor="t" anchorCtr="0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077278"/>
            <a:ext cx="4992624" cy="4390833"/>
          </a:xfr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A3169499-437D-8F4D-94AA-E2299357328F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96000" y="1496186"/>
            <a:ext cx="5208588" cy="4556743"/>
          </a:xfrm>
        </p:spPr>
        <p:txBody>
          <a:bodyPr/>
          <a:lstStyle/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2" name="Text Placeholder 8">
            <a:extLst>
              <a:ext uri="{FF2B5EF4-FFF2-40B4-BE49-F238E27FC236}">
                <a16:creationId xmlns:a16="http://schemas.microsoft.com/office/drawing/2014/main" xmlns="" id="{B116746D-2971-C346-AB96-03BED323E04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096000" y="6142515"/>
            <a:ext cx="5208588" cy="651192"/>
          </a:xfrm>
        </p:spPr>
        <p:txBody>
          <a:bodyPr/>
          <a:lstStyle>
            <a:lvl1pPr marL="0" indent="0">
              <a:buNone/>
              <a:defRPr sz="1000"/>
            </a:lvl1pPr>
          </a:lstStyle>
          <a:p>
            <a:pPr lvl="0"/>
            <a:r>
              <a:rPr lang="en-US" dirty="0"/>
              <a:t>Credit line FPO</a:t>
            </a:r>
          </a:p>
        </p:txBody>
      </p:sp>
    </p:spTree>
    <p:extLst>
      <p:ext uri="{BB962C8B-B14F-4D97-AF65-F5344CB8AC3E}">
        <p14:creationId xmlns:p14="http://schemas.microsoft.com/office/powerpoint/2010/main" xmlns="" val="251363282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xmlns="" val="29105343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4" name="Text Placeholder 2"/>
          <p:cNvSpPr>
            <a:spLocks noGrp="1"/>
          </p:cNvSpPr>
          <p:nvPr>
            <p:ph type="body" sz="half" idx="2"/>
          </p:nvPr>
        </p:nvSpPr>
        <p:spPr>
          <a:xfrm>
            <a:off x="880110" y="1510748"/>
            <a:ext cx="4246582" cy="4404625"/>
          </a:xfrm>
        </p:spPr>
        <p:txBody>
          <a:bodyPr>
            <a:normAutofit/>
          </a:bodyPr>
          <a:lstStyle>
            <a:lvl1pPr marL="0" indent="0">
              <a:spcBef>
                <a:spcPts val="1500"/>
              </a:spcBef>
              <a:buNone/>
              <a:defRPr sz="2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xmlns="" id="{752B3F09-47B3-324C-BCD8-DE2A52443CC0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5518150" y="6046788"/>
            <a:ext cx="5792992" cy="651192"/>
          </a:xfrm>
        </p:spPr>
        <p:txBody>
          <a:bodyPr/>
          <a:lstStyle>
            <a:lvl1pPr marL="0" indent="0">
              <a:buNone/>
              <a:defRPr sz="1000"/>
            </a:lvl1pPr>
          </a:lstStyle>
          <a:p>
            <a:pPr lvl="0"/>
            <a:r>
              <a:rPr lang="en-US" dirty="0"/>
              <a:t>Credit line FPO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xmlns="" id="{8A3226D5-00A8-E049-8469-4BFBE39DD467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518150" y="1508815"/>
            <a:ext cx="5792788" cy="4404624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xmlns="" val="25142220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>
            <a:normAutofit/>
          </a:bodyPr>
          <a:lstStyle>
            <a:lvl1pPr>
              <a:defRPr sz="30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Content Placeholder 3"/>
          <p:cNvSpPr>
            <a:spLocks noGrp="1"/>
          </p:cNvSpPr>
          <p:nvPr>
            <p:ph idx="1" hasCustomPrompt="1"/>
          </p:nvPr>
        </p:nvSpPr>
        <p:spPr>
          <a:xfrm>
            <a:off x="708432" y="1461052"/>
            <a:ext cx="3181874" cy="489532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Sample text</a:t>
            </a:r>
            <a:endParaRPr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xmlns="" id="{40A1ED7B-82D7-5A47-A193-C7C24693D3C4}"/>
              </a:ext>
            </a:extLst>
          </p:cNvPr>
          <p:cNvSpPr>
            <a:spLocks noGrp="1"/>
          </p:cNvSpPr>
          <p:nvPr>
            <p:ph idx="10" hasCustomPrompt="1"/>
          </p:nvPr>
        </p:nvSpPr>
        <p:spPr>
          <a:xfrm>
            <a:off x="4487656" y="1461052"/>
            <a:ext cx="3181874" cy="489532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Sample text</a:t>
            </a:r>
          </a:p>
        </p:txBody>
      </p:sp>
      <p:sp>
        <p:nvSpPr>
          <p:cNvPr id="8" name="Content Placeholder 3">
            <a:extLst>
              <a:ext uri="{FF2B5EF4-FFF2-40B4-BE49-F238E27FC236}">
                <a16:creationId xmlns:a16="http://schemas.microsoft.com/office/drawing/2014/main" xmlns="" id="{43872FE9-5E92-4F44-8A71-024A081C439C}"/>
              </a:ext>
            </a:extLst>
          </p:cNvPr>
          <p:cNvSpPr>
            <a:spLocks noGrp="1"/>
          </p:cNvSpPr>
          <p:nvPr>
            <p:ph idx="11" hasCustomPrompt="1"/>
          </p:nvPr>
        </p:nvSpPr>
        <p:spPr>
          <a:xfrm>
            <a:off x="8053816" y="1461052"/>
            <a:ext cx="3181874" cy="4895328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Sample text</a:t>
            </a:r>
          </a:p>
        </p:txBody>
      </p:sp>
    </p:spTree>
    <p:extLst>
      <p:ext uri="{BB962C8B-B14F-4D97-AF65-F5344CB8AC3E}">
        <p14:creationId xmlns:p14="http://schemas.microsoft.com/office/powerpoint/2010/main" xmlns="" val="127894279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FBCD9B3-DB29-4A1A-98C3-C7DCDB051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5224DA1-045A-4202-A2C9-6DB96B1C3D6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4371EE01-E67C-4A58-BF50-8EC551CC85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fld id="{1C76EB8A-06DF-4922-8BC4-7B6F5EE45BCA}" type="datetimeFigureOut">
              <a:rPr lang="en-US" smtClean="0"/>
              <a:pPr/>
              <a:t>3/27/2021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FF83215-2F56-49C4-8BAC-8C02E73C19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86E995AD-406D-410B-9A9A-B9E025998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b="0" i="0">
                <a:latin typeface="Arial" panose="020B0604020202020204" pitchFamily="34" charset="0"/>
              </a:defRPr>
            </a:lvl1pPr>
          </a:lstStyle>
          <a:p>
            <a:fld id="{6D1EFA4D-66C4-4A96-AC6F-2D84D101367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93654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88952" cy="118872"/>
          </a:xfrm>
          <a:prstGeom prst="rect">
            <a:avLst/>
          </a:prstGeom>
          <a:solidFill>
            <a:srgbClr val="FFC42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b="0" i="0" dirty="0">
              <a:latin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0" y="121033"/>
            <a:ext cx="12192000" cy="1002089"/>
          </a:xfrm>
          <a:prstGeom prst="rect">
            <a:avLst/>
          </a:prstGeom>
          <a:solidFill>
            <a:srgbClr val="003B74"/>
          </a:solidFill>
        </p:spPr>
        <p:txBody>
          <a:bodyPr vert="horz" lIns="914400" tIns="45720" rIns="91440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540" y="2203704"/>
            <a:ext cx="10435590" cy="398621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21F38BD8-3F75-CE4C-AFEF-0C6B45F77F8C}"/>
              </a:ext>
            </a:extLst>
          </p:cNvPr>
          <p:cNvSpPr/>
          <p:nvPr/>
        </p:nvSpPr>
        <p:spPr>
          <a:xfrm rot="5400000">
            <a:off x="9544258" y="4245031"/>
            <a:ext cx="5010495" cy="21544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Copyright </a:t>
            </a:r>
            <a:r>
              <a:rPr lang="en-US" sz="800">
                <a:latin typeface="Arial" panose="020B0604020202020204" pitchFamily="34" charset="0"/>
                <a:cs typeface="Arial" panose="020B0604020202020204" pitchFamily="34" charset="0"/>
              </a:rPr>
              <a:t>© 2022 </a:t>
            </a:r>
            <a:r>
              <a:rPr lang="en-US" sz="800" dirty="0">
                <a:latin typeface="Arial" panose="020B0604020202020204" pitchFamily="34" charset="0"/>
                <a:cs typeface="Arial" panose="020B0604020202020204" pitchFamily="34" charset="0"/>
              </a:rPr>
              <a:t>by Jones &amp; Bartlett Learning, LLC an Ascend Learning Company. </a:t>
            </a:r>
            <a:r>
              <a:rPr lang="en-US" sz="800" dirty="0" err="1">
                <a:latin typeface="Arial" panose="020B0604020202020204" pitchFamily="34" charset="0"/>
                <a:cs typeface="Arial" panose="020B0604020202020204" pitchFamily="34" charset="0"/>
              </a:rPr>
              <a:t>www.jblearning.com</a:t>
            </a:r>
            <a:endParaRPr 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8079329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</p:sldLayoutIdLst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5000"/>
        </a:lnSpc>
        <a:spcBef>
          <a:spcPct val="0"/>
        </a:spcBef>
        <a:buNone/>
        <a:defRPr sz="3000" b="1" kern="1200">
          <a:solidFill>
            <a:schemeClr val="bg2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5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3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30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buFont typeface="Wingdings" panose="05000000000000000000" pitchFamily="2" charset="2"/>
        <a:buChar char="§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100000"/>
        </a:lnSpc>
        <a:spcBef>
          <a:spcPts val="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00000"/>
        </a:lnSpc>
        <a:spcBef>
          <a:spcPts val="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00000"/>
        </a:lnSpc>
        <a:spcBef>
          <a:spcPts val="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00000"/>
        </a:lnSpc>
        <a:spcBef>
          <a:spcPts val="0"/>
        </a:spcBef>
        <a:buFont typeface="Wingdings" panose="05000000000000000000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>
            <a:extLst>
              <a:ext uri="{FF2B5EF4-FFF2-40B4-BE49-F238E27FC236}">
                <a16:creationId xmlns:a16="http://schemas.microsoft.com/office/drawing/2014/main" xmlns="" id="{24E5D98E-C8CA-4CB6-BB29-EAA8DAC85387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altLang="en-US" sz="4400" dirty="0"/>
              <a:t>Conflict Management and Negotiation Skills</a:t>
            </a:r>
          </a:p>
        </p:txBody>
      </p:sp>
      <p:sp>
        <p:nvSpPr>
          <p:cNvPr id="13315" name="Rectangle 3">
            <a:extLst>
              <a:ext uri="{FF2B5EF4-FFF2-40B4-BE49-F238E27FC236}">
                <a16:creationId xmlns:a16="http://schemas.microsoft.com/office/drawing/2014/main" xmlns="" id="{8DD19DE8-3CC0-412B-B756-2475A75B6699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>
            <a:normAutofit/>
          </a:bodyPr>
          <a:lstStyle/>
          <a:p>
            <a:pPr eaLnBrk="1" hangingPunct="1"/>
            <a:r>
              <a:rPr lang="en-US" altLang="en-US" dirty="0"/>
              <a:t>Chapter 15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>
            <a:extLst>
              <a:ext uri="{FF2B5EF4-FFF2-40B4-BE49-F238E27FC236}">
                <a16:creationId xmlns:a16="http://schemas.microsoft.com/office/drawing/2014/main" xmlns="" id="{5BEF4EDD-8DFF-4179-A426-054DB87C966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21033"/>
            <a:ext cx="12192000" cy="1002089"/>
          </a:xfrm>
        </p:spPr>
        <p:txBody>
          <a:bodyPr/>
          <a:lstStyle/>
          <a:p>
            <a:r>
              <a:rPr lang="en-US" altLang="en-US" dirty="0"/>
              <a:t>Intergroup Conflict</a:t>
            </a:r>
          </a:p>
        </p:txBody>
      </p:sp>
      <p:sp>
        <p:nvSpPr>
          <p:cNvPr id="11267" name="Rectangle 3">
            <a:extLst>
              <a:ext uri="{FF2B5EF4-FFF2-40B4-BE49-F238E27FC236}">
                <a16:creationId xmlns:a16="http://schemas.microsoft.com/office/drawing/2014/main" xmlns="" id="{6EB0DCB3-2974-490C-9E8E-9AA11CB1FF7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5830" y="1490870"/>
            <a:ext cx="10287000" cy="4699047"/>
          </a:xfrm>
        </p:spPr>
        <p:txBody>
          <a:bodyPr/>
          <a:lstStyle/>
          <a:p>
            <a:r>
              <a:rPr lang="en-US" dirty="0"/>
              <a:t>Involves opposition and clashes between groups</a:t>
            </a:r>
          </a:p>
          <a:p>
            <a:pPr lvl="1"/>
            <a:r>
              <a:rPr lang="en-US" dirty="0"/>
              <a:t>Vertical</a:t>
            </a:r>
          </a:p>
          <a:p>
            <a:pPr lvl="1"/>
            <a:r>
              <a:rPr lang="en-US" dirty="0"/>
              <a:t>Horizontal</a:t>
            </a:r>
          </a:p>
          <a:p>
            <a:pPr lvl="1"/>
            <a:r>
              <a:rPr lang="en-US" dirty="0"/>
              <a:t>Line-staff</a:t>
            </a:r>
          </a:p>
          <a:p>
            <a:pPr lvl="1"/>
            <a:r>
              <a:rPr lang="en-US" dirty="0"/>
              <a:t>Diversity-based</a:t>
            </a:r>
          </a:p>
        </p:txBody>
      </p:sp>
      <p:pic>
        <p:nvPicPr>
          <p:cNvPr id="22532" name="Graphic 2" descr="Connections">
            <a:extLst>
              <a:ext uri="{FF2B5EF4-FFF2-40B4-BE49-F238E27FC236}">
                <a16:creationId xmlns:a16="http://schemas.microsoft.com/office/drawing/2014/main" xmlns="" id="{DF5E4F69-B0CF-4809-96A3-C541A44035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380451" y="2535471"/>
            <a:ext cx="2251075" cy="225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xmlns="" id="{850894EF-5F6E-4DE4-AEEB-E2682B49154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21033"/>
            <a:ext cx="12192000" cy="1002089"/>
          </a:xfrm>
        </p:spPr>
        <p:txBody>
          <a:bodyPr/>
          <a:lstStyle/>
          <a:p>
            <a:r>
              <a:rPr lang="en-US" altLang="en-US" dirty="0"/>
              <a:t>Interorganizational Conflict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xmlns="" id="{D03801B8-054A-4D4B-AF04-4FA6851A65F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5830" y="1490870"/>
            <a:ext cx="10287000" cy="4699047"/>
          </a:xfrm>
        </p:spPr>
        <p:txBody>
          <a:bodyPr/>
          <a:lstStyle/>
          <a:p>
            <a:r>
              <a:rPr lang="en-US" altLang="en-US" dirty="0"/>
              <a:t>Occurs between organizations due to interdependence on membership and divisional or system-wide success</a:t>
            </a:r>
          </a:p>
        </p:txBody>
      </p:sp>
      <p:pic>
        <p:nvPicPr>
          <p:cNvPr id="23556" name="Graphic 2" descr="Meeting">
            <a:extLst>
              <a:ext uri="{FF2B5EF4-FFF2-40B4-BE49-F238E27FC236}">
                <a16:creationId xmlns:a16="http://schemas.microsoft.com/office/drawing/2014/main" xmlns="" id="{05EBA551-4BA4-414A-B46C-5E5D47A11F4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010400" y="3503613"/>
            <a:ext cx="19050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Graphic 8" descr="Hierarchy">
            <a:extLst>
              <a:ext uri="{FF2B5EF4-FFF2-40B4-BE49-F238E27FC236}">
                <a16:creationId xmlns:a16="http://schemas.microsoft.com/office/drawing/2014/main" xmlns="" id="{47EF92A7-23B5-40A0-A9BA-5F8B8B48DC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971800" y="3276600"/>
            <a:ext cx="2286000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>
            <a:extLst>
              <a:ext uri="{FF2B5EF4-FFF2-40B4-BE49-F238E27FC236}">
                <a16:creationId xmlns:a16="http://schemas.microsoft.com/office/drawing/2014/main" xmlns="" id="{F8AF0FF7-5C33-47A6-BC55-9126614A5E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21033"/>
            <a:ext cx="12192000" cy="1002089"/>
          </a:xfrm>
        </p:spPr>
        <p:txBody>
          <a:bodyPr/>
          <a:lstStyle/>
          <a:p>
            <a:r>
              <a:rPr lang="en-US" altLang="en-US"/>
              <a:t>Conflict-Handling Modes</a:t>
            </a:r>
            <a:endParaRPr lang="en-US" altLang="en-US" dirty="0"/>
          </a:p>
        </p:txBody>
      </p:sp>
      <p:pic>
        <p:nvPicPr>
          <p:cNvPr id="5" name="Picture 4" descr="A matrix presents the five Conflict handling modes based on two dimensions of concern, cooperativeness: attempting to satisfy others’ concerns; and assertiveness: attempting to satisfy one’s own concerns. The data from the matrix is presented in the following format. Assertiveness, cooperativeness: conflict handling mode. The details follow. Unassertive, Uncooperative: Avoiding mode. Unassertive, Cooperative: Accommodating mode. Moderate, Moderate: Compromising mode. Assertive, Uncooperative: Competitive mode. Assertive, Cooperative: Collaborating mode.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63696" y="1557526"/>
            <a:ext cx="4864608" cy="417332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3627120" y="5803315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b="1" dirty="0" smtClean="0">
                <a:latin typeface="Arial" pitchFamily="34" charset="0"/>
                <a:cs typeface="Arial" pitchFamily="34" charset="0"/>
              </a:rPr>
              <a:t>Figure 15-1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Thomas and </a:t>
            </a:r>
            <a:r>
              <a:rPr lang="en-US" dirty="0" err="1" smtClean="0">
                <a:latin typeface="Arial" pitchFamily="34" charset="0"/>
                <a:cs typeface="Arial" pitchFamily="34" charset="0"/>
              </a:rPr>
              <a:t>Kilmann’s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 Two-Dimensional Taxonomy of Conflict-Handling Modes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xmlns="" id="{4355F0CC-7BDF-4754-AE4B-AC37D8FAC4E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21033"/>
            <a:ext cx="12192000" cy="1002089"/>
          </a:xfrm>
        </p:spPr>
        <p:txBody>
          <a:bodyPr/>
          <a:lstStyle/>
          <a:p>
            <a:r>
              <a:rPr lang="en-US" altLang="en-US"/>
              <a:t>Conflict Negotiation Models</a:t>
            </a:r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xmlns="" id="{24CD0F73-A32F-4BBA-ADE0-E663A4340C53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5830" y="1490870"/>
            <a:ext cx="10287000" cy="4699047"/>
          </a:xfrm>
        </p:spPr>
        <p:txBody>
          <a:bodyPr/>
          <a:lstStyle/>
          <a:p>
            <a:r>
              <a:rPr lang="en-US" dirty="0"/>
              <a:t>Negotiation is the process by which two or more parties decide what each will give and take in an exchange.</a:t>
            </a:r>
          </a:p>
          <a:p>
            <a:r>
              <a:rPr lang="en-US" dirty="0"/>
              <a:t>Three major negotiation models</a:t>
            </a:r>
          </a:p>
          <a:p>
            <a:pPr lvl="1"/>
            <a:r>
              <a:rPr lang="en-US" dirty="0"/>
              <a:t>Distributive (win–loss approach)</a:t>
            </a:r>
          </a:p>
          <a:p>
            <a:pPr lvl="1"/>
            <a:r>
              <a:rPr lang="en-US" dirty="0"/>
              <a:t>Integrative (win–win approach)</a:t>
            </a:r>
          </a:p>
          <a:p>
            <a:pPr lvl="1"/>
            <a:r>
              <a:rPr lang="en-US" dirty="0"/>
              <a:t>Interactive (joint problem-solving approach)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2">
            <a:extLst>
              <a:ext uri="{FF2B5EF4-FFF2-40B4-BE49-F238E27FC236}">
                <a16:creationId xmlns:a16="http://schemas.microsoft.com/office/drawing/2014/main" xmlns="" id="{F048F959-C6F7-4C26-B5AA-83EB7157600D}"/>
              </a:ext>
            </a:extLst>
          </p:cNvPr>
          <p:cNvSpPr txBox="1">
            <a:spLocks noGrp="1" noChangeArrowheads="1"/>
          </p:cNvSpPr>
          <p:nvPr>
            <p:ph type="title"/>
          </p:nvPr>
        </p:nvSpPr>
        <p:spPr/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+mj-lt"/>
                <a:ea typeface="MS PGothic" panose="020B0600070205080204" pitchFamily="34" charset="-128"/>
                <a:cs typeface="ＭＳ Ｐゴシック" charset="0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  <a:ea typeface="MS PGothic" panose="020B0600070205080204" pitchFamily="34" charset="-128"/>
                <a:cs typeface="ＭＳ Ｐゴシック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  <a:ea typeface="MS PGothic" panose="020B0600070205080204" pitchFamily="34" charset="-128"/>
                <a:cs typeface="ＭＳ Ｐゴシック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  <a:ea typeface="MS PGothic" panose="020B0600070205080204" pitchFamily="34" charset="-128"/>
                <a:cs typeface="ＭＳ Ｐゴシック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000" b="1">
                <a:solidFill>
                  <a:schemeClr val="tx2"/>
                </a:solidFill>
                <a:latin typeface="Arial" charset="0"/>
                <a:ea typeface="MS PGothic" panose="020B0600070205080204" pitchFamily="34" charset="-128"/>
                <a:cs typeface="ＭＳ Ｐゴシック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latin typeface="Arial" charset="0"/>
              </a:defRPr>
            </a:lvl9pPr>
          </a:lstStyle>
          <a:p>
            <a:pPr algn="l">
              <a:defRPr/>
            </a:pPr>
            <a:r>
              <a:rPr lang="en-US" sz="3000" dirty="0">
                <a:solidFill>
                  <a:schemeClr val="bg2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Learning Outcomes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xmlns="" id="{8A22EE6A-8FE4-4426-A81E-117E13F12A51}"/>
              </a:ext>
            </a:extLst>
          </p:cNvPr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sz="2200" dirty="0">
                <a:ea typeface="ＭＳ Ｐゴシック" charset="0"/>
              </a:rPr>
              <a:t>After completing this chapter, the student should understand:</a:t>
            </a:r>
          </a:p>
          <a:p>
            <a:pPr lvl="1">
              <a:defRPr/>
            </a:pPr>
            <a:r>
              <a:rPr lang="en-US" sz="2000" dirty="0">
                <a:ea typeface="ＭＳ Ｐゴシック" charset="0"/>
              </a:rPr>
              <a:t>The definition of conflict</a:t>
            </a:r>
          </a:p>
          <a:p>
            <a:pPr lvl="1">
              <a:defRPr/>
            </a:pPr>
            <a:r>
              <a:rPr lang="en-US" sz="2000" dirty="0">
                <a:ea typeface="ＭＳ Ｐゴシック" charset="0"/>
              </a:rPr>
              <a:t>The four basic types of conflict</a:t>
            </a:r>
          </a:p>
          <a:p>
            <a:pPr lvl="1">
              <a:defRPr/>
            </a:pPr>
            <a:r>
              <a:rPr lang="en-US" sz="2000" dirty="0">
                <a:ea typeface="ＭＳ Ｐゴシック" charset="0"/>
              </a:rPr>
              <a:t>The five levels of conflict</a:t>
            </a:r>
          </a:p>
          <a:p>
            <a:pPr lvl="1">
              <a:defRPr/>
            </a:pPr>
            <a:r>
              <a:rPr lang="en-US" sz="2000" dirty="0">
                <a:ea typeface="ＭＳ Ｐゴシック" charset="0"/>
              </a:rPr>
              <a:t>The five conflict-handling modes</a:t>
            </a:r>
          </a:p>
          <a:p>
            <a:pPr lvl="1">
              <a:defRPr/>
            </a:pPr>
            <a:r>
              <a:rPr lang="en-US" sz="2000" dirty="0">
                <a:ea typeface="ＭＳ Ｐゴシック" charset="0"/>
              </a:rPr>
              <a:t>The three major negotiation models</a:t>
            </a:r>
          </a:p>
          <a:p>
            <a:pPr eaLnBrk="1" hangingPunct="1">
              <a:defRPr/>
            </a:pPr>
            <a:endParaRPr lang="en-US" sz="2800" dirty="0">
              <a:ea typeface="ＭＳ Ｐゴシック" charset="0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xmlns="" id="{D17EB506-0906-481C-B057-EEFE531036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21033"/>
            <a:ext cx="12192000" cy="1002089"/>
          </a:xfrm>
        </p:spPr>
        <p:txBody>
          <a:bodyPr/>
          <a:lstStyle/>
          <a:p>
            <a:r>
              <a:rPr lang="en-US" altLang="en-US" dirty="0"/>
              <a:t>Conflict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xmlns="" id="{6A363874-73F9-4D51-9FBA-804234585BEA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5830" y="1490870"/>
            <a:ext cx="10287000" cy="4699047"/>
          </a:xfrm>
        </p:spPr>
        <p:txBody>
          <a:bodyPr/>
          <a:lstStyle/>
          <a:p>
            <a:r>
              <a:rPr lang="en-US" dirty="0"/>
              <a:t>Occurs when an individual or group feels negatively affected by another individual or group</a:t>
            </a:r>
          </a:p>
          <a:p>
            <a:r>
              <a:rPr lang="en-US" dirty="0"/>
              <a:t>Three components:</a:t>
            </a:r>
          </a:p>
          <a:p>
            <a:pPr lvl="1"/>
            <a:r>
              <a:rPr lang="en-US" dirty="0"/>
              <a:t>Perceived incompatibility of interests</a:t>
            </a:r>
          </a:p>
          <a:p>
            <a:pPr lvl="1"/>
            <a:r>
              <a:rPr lang="en-US" dirty="0"/>
              <a:t>Some interdependence of the parties</a:t>
            </a:r>
          </a:p>
          <a:p>
            <a:pPr lvl="1"/>
            <a:r>
              <a:rPr lang="en-US" dirty="0"/>
              <a:t>Some form of interaction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xmlns="" id="{7F721828-ACAD-4D66-B0F9-54B0492182C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21033"/>
            <a:ext cx="12192000" cy="1002089"/>
          </a:xfrm>
        </p:spPr>
        <p:txBody>
          <a:bodyPr/>
          <a:lstStyle/>
          <a:p>
            <a:r>
              <a:rPr lang="en-US" altLang="en-US" dirty="0"/>
              <a:t>Types of Conflict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xmlns="" id="{5D33E228-5F44-4904-8119-158CE945FC1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4037870220"/>
              </p:ext>
            </p:extLst>
          </p:nvPr>
        </p:nvGraphicFramePr>
        <p:xfrm>
          <a:off x="3276601" y="1229719"/>
          <a:ext cx="5326063" cy="458945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>
            <a:extLst>
              <a:ext uri="{FF2B5EF4-FFF2-40B4-BE49-F238E27FC236}">
                <a16:creationId xmlns:a16="http://schemas.microsoft.com/office/drawing/2014/main" xmlns="" id="{9899FABA-5850-401B-AA3D-60829CFE47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21033"/>
            <a:ext cx="12192000" cy="1002089"/>
          </a:xfrm>
        </p:spPr>
        <p:txBody>
          <a:bodyPr/>
          <a:lstStyle/>
          <a:p>
            <a:r>
              <a:rPr lang="en-US" altLang="en-US" dirty="0"/>
              <a:t>Levels of Conflict</a:t>
            </a:r>
          </a:p>
        </p:txBody>
      </p:sp>
      <p:graphicFrame>
        <p:nvGraphicFramePr>
          <p:cNvPr id="18" name="Diagram 17">
            <a:extLst>
              <a:ext uri="{FF2B5EF4-FFF2-40B4-BE49-F238E27FC236}">
                <a16:creationId xmlns:a16="http://schemas.microsoft.com/office/drawing/2014/main" xmlns="" id="{05BFDC6C-C75F-4078-87AD-D6ADCB4322C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3336412214"/>
              </p:ext>
            </p:extLst>
          </p:nvPr>
        </p:nvGraphicFramePr>
        <p:xfrm>
          <a:off x="3962400" y="1160516"/>
          <a:ext cx="4267200" cy="50116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>
            <a:extLst>
              <a:ext uri="{FF2B5EF4-FFF2-40B4-BE49-F238E27FC236}">
                <a16:creationId xmlns:a16="http://schemas.microsoft.com/office/drawing/2014/main" xmlns="" id="{95417AA1-543F-490E-A504-55D9141771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21033"/>
            <a:ext cx="12192000" cy="1002089"/>
          </a:xfrm>
        </p:spPr>
        <p:txBody>
          <a:bodyPr/>
          <a:lstStyle/>
          <a:p>
            <a:r>
              <a:rPr lang="en-US" altLang="en-US" dirty="0"/>
              <a:t>Intrapersonal Conflict </a:t>
            </a:r>
            <a:r>
              <a:rPr lang="en-US" altLang="en-US" sz="2000" dirty="0"/>
              <a:t>(1 of 2)</a:t>
            </a:r>
            <a:endParaRPr lang="en-US" altLang="en-US" dirty="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CE7B6D6B-DAB7-430D-BE69-D191595BA558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5830" y="1490870"/>
            <a:ext cx="10287000" cy="4699047"/>
          </a:xfrm>
        </p:spPr>
        <p:txBody>
          <a:bodyPr/>
          <a:lstStyle/>
          <a:p>
            <a:r>
              <a:rPr lang="en-US" altLang="en-US" dirty="0"/>
              <a:t>Occurs within an individual and may involve some form of goal, cognitive, or affective conflict</a:t>
            </a:r>
          </a:p>
          <a:p>
            <a:r>
              <a:rPr lang="en-US" altLang="en-US" dirty="0"/>
              <a:t>Three types of cognitive dissonance:</a:t>
            </a:r>
          </a:p>
          <a:p>
            <a:pPr lvl="1"/>
            <a:r>
              <a:rPr lang="en-US" altLang="en-US" dirty="0"/>
              <a:t>Approach/Approach</a:t>
            </a:r>
          </a:p>
          <a:p>
            <a:pPr lvl="1"/>
            <a:r>
              <a:rPr lang="en-US" altLang="en-US" dirty="0"/>
              <a:t>Avoidance/Avoidance</a:t>
            </a:r>
          </a:p>
          <a:p>
            <a:pPr lvl="1"/>
            <a:r>
              <a:rPr lang="en-US" altLang="en-US" dirty="0"/>
              <a:t>Approach/Avoidance</a:t>
            </a:r>
          </a:p>
          <a:p>
            <a:pPr lvl="2"/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>
            <a:extLst>
              <a:ext uri="{FF2B5EF4-FFF2-40B4-BE49-F238E27FC236}">
                <a16:creationId xmlns:a16="http://schemas.microsoft.com/office/drawing/2014/main" xmlns="" id="{37A746DB-35D6-4CB8-B84B-54FFE07DE9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21033"/>
            <a:ext cx="12192000" cy="1002089"/>
          </a:xfrm>
        </p:spPr>
        <p:txBody>
          <a:bodyPr/>
          <a:lstStyle/>
          <a:p>
            <a:r>
              <a:rPr lang="en-US" altLang="en-US" dirty="0"/>
              <a:t>Intrapersonal Conflict </a:t>
            </a:r>
            <a:r>
              <a:rPr lang="en-US" altLang="en-US" sz="2000" dirty="0"/>
              <a:t>(2 of 2)</a:t>
            </a:r>
            <a:endParaRPr lang="en-US" altLang="en-US" dirty="0"/>
          </a:p>
        </p:txBody>
      </p:sp>
      <p:sp>
        <p:nvSpPr>
          <p:cNvPr id="7171" name="Rectangle 3">
            <a:extLst>
              <a:ext uri="{FF2B5EF4-FFF2-40B4-BE49-F238E27FC236}">
                <a16:creationId xmlns:a16="http://schemas.microsoft.com/office/drawing/2014/main" xmlns="" id="{932D2AD1-8580-4CEA-872E-7B00E472926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5830" y="1490870"/>
            <a:ext cx="10287000" cy="4699047"/>
          </a:xfrm>
        </p:spPr>
        <p:txBody>
          <a:bodyPr/>
          <a:lstStyle/>
          <a:p>
            <a:r>
              <a:rPr lang="en-US" altLang="en-US" dirty="0"/>
              <a:t>Three types of role conflict</a:t>
            </a:r>
          </a:p>
          <a:p>
            <a:pPr lvl="1"/>
            <a:r>
              <a:rPr lang="en-US" altLang="en-US" dirty="0"/>
              <a:t>Person-role conflict</a:t>
            </a:r>
          </a:p>
          <a:p>
            <a:pPr lvl="1"/>
            <a:r>
              <a:rPr lang="en-US" altLang="en-US" dirty="0" err="1"/>
              <a:t>Intrarole</a:t>
            </a:r>
            <a:r>
              <a:rPr lang="en-US" altLang="en-US" dirty="0"/>
              <a:t> conflict</a:t>
            </a:r>
          </a:p>
          <a:p>
            <a:pPr lvl="1"/>
            <a:r>
              <a:rPr lang="en-US" altLang="en-US" dirty="0" err="1"/>
              <a:t>Interrole</a:t>
            </a:r>
            <a:r>
              <a:rPr lang="en-US" altLang="en-US" dirty="0"/>
              <a:t> conflict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>
            <a:extLst>
              <a:ext uri="{FF2B5EF4-FFF2-40B4-BE49-F238E27FC236}">
                <a16:creationId xmlns:a16="http://schemas.microsoft.com/office/drawing/2014/main" xmlns="" id="{DAEEA40D-FDA7-423C-A81C-1A776628045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21033"/>
            <a:ext cx="12192000" cy="1002089"/>
          </a:xfrm>
        </p:spPr>
        <p:txBody>
          <a:bodyPr/>
          <a:lstStyle/>
          <a:p>
            <a:r>
              <a:rPr lang="en-US" altLang="en-US" dirty="0"/>
              <a:t>Interpersonal Conflict</a:t>
            </a:r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xmlns="" id="{4F6C0B89-9307-4F56-8077-B2D325B31984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5830" y="1490870"/>
            <a:ext cx="10287000" cy="4699047"/>
          </a:xfrm>
        </p:spPr>
        <p:txBody>
          <a:bodyPr/>
          <a:lstStyle/>
          <a:p>
            <a:r>
              <a:rPr lang="en-US" dirty="0"/>
              <a:t>Involves two or more individuals who believe that their attitudes, behaviors, or preferred goals are in opposition</a:t>
            </a:r>
          </a:p>
          <a:p>
            <a:pPr lvl="1"/>
            <a:r>
              <a:rPr lang="en-US" dirty="0"/>
              <a:t>Personal characteristics and issues</a:t>
            </a:r>
          </a:p>
          <a:p>
            <a:pPr lvl="1"/>
            <a:r>
              <a:rPr lang="en-US" dirty="0"/>
              <a:t>Interactional difficulties</a:t>
            </a:r>
          </a:p>
          <a:p>
            <a:pPr lvl="1"/>
            <a:r>
              <a:rPr lang="en-US" dirty="0"/>
              <a:t>Differences around perspectives and perceptions of the issues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>
            <a:extLst>
              <a:ext uri="{FF2B5EF4-FFF2-40B4-BE49-F238E27FC236}">
                <a16:creationId xmlns:a16="http://schemas.microsoft.com/office/drawing/2014/main" xmlns="" id="{6A1CA668-58FC-463F-8985-DDE9E359543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0" y="121033"/>
            <a:ext cx="12192000" cy="1002089"/>
          </a:xfrm>
        </p:spPr>
        <p:txBody>
          <a:bodyPr/>
          <a:lstStyle/>
          <a:p>
            <a:r>
              <a:rPr lang="en-US" altLang="en-US" dirty="0"/>
              <a:t>Intragroup Conflict</a:t>
            </a:r>
          </a:p>
        </p:txBody>
      </p:sp>
      <p:sp>
        <p:nvSpPr>
          <p:cNvPr id="10243" name="Rectangle 3">
            <a:extLst>
              <a:ext uri="{FF2B5EF4-FFF2-40B4-BE49-F238E27FC236}">
                <a16:creationId xmlns:a16="http://schemas.microsoft.com/office/drawing/2014/main" xmlns="" id="{8B1E19A0-8FC0-4DE8-B7A3-DB9BC0141C0F}"/>
              </a:ext>
            </a:extLst>
          </p:cNvPr>
          <p:cNvSpPr>
            <a:spLocks noGrp="1" noChangeArrowheads="1"/>
          </p:cNvSpPr>
          <p:nvPr>
            <p:ph idx="1"/>
          </p:nvPr>
        </p:nvSpPr>
        <p:spPr>
          <a:xfrm>
            <a:off x="925830" y="1490870"/>
            <a:ext cx="10287000" cy="4699047"/>
          </a:xfrm>
        </p:spPr>
        <p:txBody>
          <a:bodyPr/>
          <a:lstStyle/>
          <a:p>
            <a:r>
              <a:rPr lang="en-US" dirty="0"/>
              <a:t>Involves clashes among some or all of a group’s members, which often affect the group’s processes and effectiveness</a:t>
            </a:r>
          </a:p>
          <a:p>
            <a:pPr lvl="1"/>
            <a:r>
              <a:rPr lang="en-US" dirty="0"/>
              <a:t>Relationship</a:t>
            </a:r>
          </a:p>
          <a:p>
            <a:pPr lvl="1"/>
            <a:r>
              <a:rPr lang="en-US" dirty="0"/>
              <a:t>Task</a:t>
            </a:r>
          </a:p>
          <a:p>
            <a:pPr lvl="1"/>
            <a:r>
              <a:rPr lang="en-US" dirty="0"/>
              <a:t>Process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med" p14:dur="700">
        <p:fade/>
      </p:transition>
    </mc:Choice>
    <mc:Fallback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Theme11111">
  <a:themeElements>
    <a:clrScheme name="JBLPSG PPT 1">
      <a:dk1>
        <a:srgbClr val="3C4743"/>
      </a:dk1>
      <a:lt1>
        <a:srgbClr val="E1E1E1"/>
      </a:lt1>
      <a:dk2>
        <a:srgbClr val="000000"/>
      </a:dk2>
      <a:lt2>
        <a:srgbClr val="FFFFFF"/>
      </a:lt2>
      <a:accent1>
        <a:srgbClr val="FFC324"/>
      </a:accent1>
      <a:accent2>
        <a:srgbClr val="F05123"/>
      </a:accent2>
      <a:accent3>
        <a:srgbClr val="418AC9"/>
      </a:accent3>
      <a:accent4>
        <a:srgbClr val="B7B7B7"/>
      </a:accent4>
      <a:accent5>
        <a:srgbClr val="00B18A"/>
      </a:accent5>
      <a:accent6>
        <a:srgbClr val="7BABBF"/>
      </a:accent6>
      <a:hlink>
        <a:srgbClr val="004B91"/>
      </a:hlink>
      <a:folHlink>
        <a:srgbClr val="5C284B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Theme11111" id="{202BCEF3-D91B-437A-A1F4-0E3D753508D6}" vid="{7875F11A-BD49-481E-85AD-A653D17FE8E6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Theme11111</Template>
  <TotalTime>31</TotalTime>
  <Words>285</Words>
  <Application>Microsoft Macintosh PowerPoint</Application>
  <PresentationFormat>Custom</PresentationFormat>
  <Paragraphs>66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Theme11111</vt:lpstr>
      <vt:lpstr>Conflict Management and Negotiation Skills</vt:lpstr>
      <vt:lpstr>Learning Outcomes</vt:lpstr>
      <vt:lpstr>Conflict</vt:lpstr>
      <vt:lpstr>Types of Conflict</vt:lpstr>
      <vt:lpstr>Levels of Conflict</vt:lpstr>
      <vt:lpstr>Intrapersonal Conflict (1 of 2)</vt:lpstr>
      <vt:lpstr>Intrapersonal Conflict (2 of 2)</vt:lpstr>
      <vt:lpstr>Interpersonal Conflict</vt:lpstr>
      <vt:lpstr>Intragroup Conflict</vt:lpstr>
      <vt:lpstr>Intergroup Conflict</vt:lpstr>
      <vt:lpstr>Interorganizational Conflict</vt:lpstr>
      <vt:lpstr>Conflict-Handling Modes</vt:lpstr>
      <vt:lpstr>Conflict Negotiation Models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Conflict Management and Negotiation Skills</dc:title>
  <dc:creator>Paula-Yuan Gregory</dc:creator>
  <cp:lastModifiedBy>sangeetha_j</cp:lastModifiedBy>
  <cp:revision>17</cp:revision>
  <dcterms:created xsi:type="dcterms:W3CDTF">2020-02-28T16:04:14Z</dcterms:created>
  <dcterms:modified xsi:type="dcterms:W3CDTF">2021-03-27T07:49:38Z</dcterms:modified>
</cp:coreProperties>
</file>