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75" r:id="rId4"/>
    <p:sldId id="268" r:id="rId5"/>
    <p:sldId id="278" r:id="rId6"/>
    <p:sldId id="276" r:id="rId7"/>
    <p:sldId id="269" r:id="rId8"/>
    <p:sldId id="277" r:id="rId9"/>
    <p:sldId id="270" r:id="rId10"/>
    <p:sldId id="271" r:id="rId11"/>
    <p:sldId id="272"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Ehlers" initials="HE" lastIdx="1" clrIdx="0">
    <p:extLst>
      <p:ext uri="{19B8F6BF-5375-455C-9EA6-DF929625EA0E}">
        <p15:presenceInfo xmlns="" xmlns:p15="http://schemas.microsoft.com/office/powerpoint/2012/main" userId="812a143a31faa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6041"/>
  </p:normalViewPr>
  <p:slideViewPr>
    <p:cSldViewPr snapToGrid="0">
      <p:cViewPr varScale="1">
        <p:scale>
          <a:sx n="68" d="100"/>
          <a:sy n="68" d="100"/>
        </p:scale>
        <p:origin x="-77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3197EA3-4062-B64C-B3EE-EC7229C9BCB3}" type="datetimeFigureOut">
              <a:rPr lang="en-US" smtClean="0"/>
              <a:pPr/>
              <a:t>3/31/2021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9DBF8B4-E994-0442-AD5B-DF77429061DD}" type="slidenum">
              <a:rPr lang="en-US" smtClean="0"/>
              <a:pPr/>
              <a:t>‹#›</a:t>
            </a:fld>
            <a:endParaRPr lang="en-US" dirty="0"/>
          </a:p>
        </p:txBody>
      </p:sp>
    </p:spTree>
    <p:extLst>
      <p:ext uri="{BB962C8B-B14F-4D97-AF65-F5344CB8AC3E}">
        <p14:creationId xmlns="" xmlns:p14="http://schemas.microsoft.com/office/powerpoint/2010/main" val="404834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BF8B4-E994-0442-AD5B-DF77429061DD}" type="slidenum">
              <a:rPr lang="en-US" smtClean="0"/>
              <a:pPr/>
              <a:t>1</a:t>
            </a:fld>
            <a:endParaRPr lang="en-US"/>
          </a:p>
        </p:txBody>
      </p:sp>
    </p:spTree>
    <p:extLst>
      <p:ext uri="{BB962C8B-B14F-4D97-AF65-F5344CB8AC3E}">
        <p14:creationId xmlns="" xmlns:p14="http://schemas.microsoft.com/office/powerpoint/2010/main" val="16124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BF8B4-E994-0442-AD5B-DF77429061DD}" type="slidenum">
              <a:rPr lang="en-US" smtClean="0"/>
              <a:pPr/>
              <a:t>3</a:t>
            </a:fld>
            <a:endParaRPr lang="en-US"/>
          </a:p>
        </p:txBody>
      </p:sp>
    </p:spTree>
    <p:extLst>
      <p:ext uri="{BB962C8B-B14F-4D97-AF65-F5344CB8AC3E}">
        <p14:creationId xmlns="" xmlns:p14="http://schemas.microsoft.com/office/powerpoint/2010/main" val="182947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DBF8B4-E994-0442-AD5B-DF77429061DD}" type="slidenum">
              <a:rPr lang="en-US" smtClean="0"/>
              <a:pPr/>
              <a:t>12</a:t>
            </a:fld>
            <a:endParaRPr lang="en-US"/>
          </a:p>
        </p:txBody>
      </p:sp>
    </p:spTree>
    <p:extLst>
      <p:ext uri="{BB962C8B-B14F-4D97-AF65-F5344CB8AC3E}">
        <p14:creationId xmlns="" xmlns:p14="http://schemas.microsoft.com/office/powerpoint/2010/main" val="257862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r>
              <a:rPr lang="en-US"/>
              <a:t>Click icon to add picture</a:t>
            </a:r>
          </a:p>
        </p:txBody>
      </p:sp>
      <p:sp>
        <p:nvSpPr>
          <p:cNvPr id="17" name="Rectangle 16">
            <a:extLst>
              <a:ext uri="{FF2B5EF4-FFF2-40B4-BE49-F238E27FC236}">
                <a16:creationId xmlns="" xmlns:a16="http://schemas.microsoft.com/office/drawing/2014/main" id="{BEEECFBC-FB4D-9945-A4FF-28E342055AC3}"/>
              </a:ext>
            </a:extLst>
          </p:cNvPr>
          <p:cNvSpPr/>
          <p:nvPr/>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2022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pic>
        <p:nvPicPr>
          <p:cNvPr id="8" name="Picture Placeholder 4">
            <a:extLst>
              <a:ext uri="{FF2B5EF4-FFF2-40B4-BE49-F238E27FC236}">
                <a16:creationId xmlns="" xmlns:a16="http://schemas.microsoft.com/office/drawing/2014/main" id="{DE3B0E28-485E-BB45-B53C-65FC375BD23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l="13821" r="13821"/>
          <a:stretch/>
        </p:blipFill>
        <p:spPr>
          <a:xfrm>
            <a:off x="8252460" y="540900"/>
            <a:ext cx="3604981" cy="6081000"/>
          </a:xfrm>
          <a:prstGeom prst="rect">
            <a:avLst/>
          </a:prstGeom>
        </p:spPr>
      </p:pic>
    </p:spTree>
    <p:extLst>
      <p:ext uri="{BB962C8B-B14F-4D97-AF65-F5344CB8AC3E}">
        <p14:creationId xmlns="" xmlns:p14="http://schemas.microsoft.com/office/powerpoint/2010/main" val="6526930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a:t>
            </a:r>
            <a:r>
              <a:rPr lang="en-US" sz="800" dirty="0" smtClean="0">
                <a:latin typeface="Arial" panose="020B0604020202020204" pitchFamily="34" charset="0"/>
                <a:cs typeface="Arial" panose="020B0604020202020204" pitchFamily="34" charset="0"/>
              </a:rPr>
              <a:t>2022 by </a:t>
            </a:r>
            <a:r>
              <a:rPr lang="en-US" sz="800" dirty="0">
                <a:latin typeface="Arial" panose="020B0604020202020204" pitchFamily="34" charset="0"/>
                <a:cs typeface="Arial" panose="020B0604020202020204" pitchFamily="34" charset="0"/>
              </a:rPr>
              <a:t>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 xmlns:a16="http://schemas.microsoft.com/office/drawing/2014/main" id="{A4FD052D-18CE-1249-A891-AB3E165F4441}"/>
              </a:ext>
            </a:extLst>
          </p:cNvPr>
          <p:cNvSpPr/>
          <p:nvPr/>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 xmlns:p14="http://schemas.microsoft.com/office/powerpoint/2010/main" val="12432032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52500" y="1513172"/>
            <a:ext cx="10287000" cy="4699047"/>
          </a:xfr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 xmlns:p14="http://schemas.microsoft.com/office/powerpoint/2010/main" val="27452163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415368" y="1461052"/>
            <a:ext cx="4862232" cy="4729436"/>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 xmlns:p14="http://schemas.microsoft.com/office/powerpoint/2010/main" val="41550922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077278"/>
            <a:ext cx="4992624" cy="4390833"/>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r>
              <a:rPr lang="en-US"/>
              <a:t>Click icon to add picture</a:t>
            </a:r>
            <a:endParaRPr lang="en-US" dirty="0"/>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 xmlns:p14="http://schemas.microsoft.com/office/powerpoint/2010/main" val="21942088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Tree>
    <p:extLst>
      <p:ext uri="{BB962C8B-B14F-4D97-AF65-F5344CB8AC3E}">
        <p14:creationId xmlns="" xmlns:p14="http://schemas.microsoft.com/office/powerpoint/2010/main" val="3262358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dirty="0"/>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r>
              <a:rPr lang="en-US"/>
              <a:t>Click icon to add picture</a:t>
            </a:r>
          </a:p>
        </p:txBody>
      </p:sp>
    </p:spTree>
    <p:extLst>
      <p:ext uri="{BB962C8B-B14F-4D97-AF65-F5344CB8AC3E}">
        <p14:creationId xmlns="" xmlns:p14="http://schemas.microsoft.com/office/powerpoint/2010/main" val="2146250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708432" y="1461052"/>
            <a:ext cx="3181874" cy="489532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 xmlns:p14="http://schemas.microsoft.com/office/powerpoint/2010/main" val="29261126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06E4F9-BD3E-4A44-9185-2109BB108B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4B89221-B128-429D-AC93-061C2BCA66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401F89C-DCC1-4388-A8E6-F99F0761AA1D}"/>
              </a:ext>
            </a:extLst>
          </p:cNvPr>
          <p:cNvSpPr>
            <a:spLocks noGrp="1"/>
          </p:cNvSpPr>
          <p:nvPr>
            <p:ph type="dt" sz="half" idx="10"/>
          </p:nvPr>
        </p:nvSpPr>
        <p:spPr/>
        <p:txBody>
          <a:bodyPr/>
          <a:lstStyle>
            <a:lvl1pPr>
              <a:defRPr b="0" i="0">
                <a:latin typeface="Arial" panose="020B0604020202020204" pitchFamily="34" charset="0"/>
              </a:defRPr>
            </a:lvl1pPr>
          </a:lstStyle>
          <a:p>
            <a:fld id="{CE35B27E-639F-4FB2-BC4F-14CAA23D6C89}" type="datetimeFigureOut">
              <a:rPr lang="en-US" smtClean="0"/>
              <a:pPr/>
              <a:t>3/31/2021</a:t>
            </a:fld>
            <a:endParaRPr lang="en-US"/>
          </a:p>
        </p:txBody>
      </p:sp>
      <p:sp>
        <p:nvSpPr>
          <p:cNvPr id="5" name="Footer Placeholder 4">
            <a:extLst>
              <a:ext uri="{FF2B5EF4-FFF2-40B4-BE49-F238E27FC236}">
                <a16:creationId xmlns="" xmlns:a16="http://schemas.microsoft.com/office/drawing/2014/main" id="{F5DF71F2-E3FA-4C92-8682-195280CFB434}"/>
              </a:ext>
            </a:extLst>
          </p:cNvPr>
          <p:cNvSpPr>
            <a:spLocks noGrp="1"/>
          </p:cNvSpPr>
          <p:nvPr>
            <p:ph type="ftr" sz="quarter" idx="11"/>
          </p:nvPr>
        </p:nvSpPr>
        <p:spPr/>
        <p:txBody>
          <a:bodyPr/>
          <a:lstStyle>
            <a:lvl1pPr>
              <a:defRPr b="0" i="0">
                <a:latin typeface="Arial" panose="020B0604020202020204" pitchFamily="34" charset="0"/>
              </a:defRPr>
            </a:lvl1pPr>
          </a:lstStyle>
          <a:p>
            <a:endParaRPr lang="en-US"/>
          </a:p>
        </p:txBody>
      </p:sp>
      <p:sp>
        <p:nvSpPr>
          <p:cNvPr id="6" name="Slide Number Placeholder 5">
            <a:extLst>
              <a:ext uri="{FF2B5EF4-FFF2-40B4-BE49-F238E27FC236}">
                <a16:creationId xmlns="" xmlns:a16="http://schemas.microsoft.com/office/drawing/2014/main" id="{6F9CA456-2581-4906-AC15-BAFB4DC5F992}"/>
              </a:ext>
            </a:extLst>
          </p:cNvPr>
          <p:cNvSpPr>
            <a:spLocks noGrp="1"/>
          </p:cNvSpPr>
          <p:nvPr>
            <p:ph type="sldNum" sz="quarter" idx="12"/>
          </p:nvPr>
        </p:nvSpPr>
        <p:spPr/>
        <p:txBody>
          <a:bodyPr/>
          <a:lstStyle>
            <a:lvl1pPr>
              <a:defRPr b="0" i="0">
                <a:latin typeface="Arial" panose="020B0604020202020204" pitchFamily="34" charset="0"/>
              </a:defRPr>
            </a:lvl1pPr>
          </a:lstStyle>
          <a:p>
            <a:fld id="{3C063D15-1303-4536-8B80-F746E17C2397}" type="slidenum">
              <a:rPr lang="en-US" smtClean="0"/>
              <a:pPr/>
              <a:t>‹#›</a:t>
            </a:fld>
            <a:endParaRPr lang="en-US"/>
          </a:p>
        </p:txBody>
      </p:sp>
    </p:spTree>
    <p:extLst>
      <p:ext uri="{BB962C8B-B14F-4D97-AF65-F5344CB8AC3E}">
        <p14:creationId xmlns="" xmlns:p14="http://schemas.microsoft.com/office/powerpoint/2010/main" val="236598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a:t>
            </a:r>
            <a:r>
              <a:rPr lang="en-US" sz="800">
                <a:latin typeface="Arial" panose="020B0604020202020204" pitchFamily="34" charset="0"/>
                <a:cs typeface="Arial" panose="020B0604020202020204" pitchFamily="34" charset="0"/>
              </a:rPr>
              <a:t>© 2022 </a:t>
            </a:r>
            <a:r>
              <a:rPr lang="en-US" sz="800" dirty="0">
                <a:latin typeface="Arial" panose="020B0604020202020204" pitchFamily="34" charset="0"/>
                <a:cs typeface="Arial" panose="020B0604020202020204" pitchFamily="34" charset="0"/>
              </a:rPr>
              <a:t>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015016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22BBF0B1-D08E-4547-8441-49E72CF2C771}"/>
              </a:ext>
            </a:extLst>
          </p:cNvPr>
          <p:cNvSpPr>
            <a:spLocks noGrp="1" noChangeArrowheads="1"/>
          </p:cNvSpPr>
          <p:nvPr>
            <p:ph type="ctrTitle"/>
          </p:nvPr>
        </p:nvSpPr>
        <p:spPr/>
        <p:txBody>
          <a:bodyPr>
            <a:normAutofit/>
          </a:bodyPr>
          <a:lstStyle/>
          <a:p>
            <a:pPr eaLnBrk="1" hangingPunct="1"/>
            <a:r>
              <a:rPr lang="en-US" altLang="en-US" sz="4400" dirty="0"/>
              <a:t>Conflict and Conflict Management</a:t>
            </a:r>
          </a:p>
        </p:txBody>
      </p:sp>
      <p:sp>
        <p:nvSpPr>
          <p:cNvPr id="13315" name="Rectangle 3">
            <a:extLst>
              <a:ext uri="{FF2B5EF4-FFF2-40B4-BE49-F238E27FC236}">
                <a16:creationId xmlns="" xmlns:a16="http://schemas.microsoft.com/office/drawing/2014/main" id="{B86293C3-A1D0-4AA1-95D6-D2AB842119D0}"/>
              </a:ext>
            </a:extLst>
          </p:cNvPr>
          <p:cNvSpPr>
            <a:spLocks noGrp="1" noChangeArrowheads="1"/>
          </p:cNvSpPr>
          <p:nvPr>
            <p:ph type="subTitle" idx="1"/>
          </p:nvPr>
        </p:nvSpPr>
        <p:spPr>
          <a:noFill/>
        </p:spPr>
        <p:txBody>
          <a:bodyPr>
            <a:normAutofit/>
          </a:bodyPr>
          <a:lstStyle/>
          <a:p>
            <a:pPr eaLnBrk="1" hangingPunct="1"/>
            <a:r>
              <a:rPr lang="en-US" altLang="en-US" dirty="0"/>
              <a:t>Chapter 14</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7E67D0A3-8F20-4394-B939-A93E6B56F278}"/>
              </a:ext>
            </a:extLst>
          </p:cNvPr>
          <p:cNvSpPr>
            <a:spLocks noGrp="1" noChangeArrowheads="1"/>
          </p:cNvSpPr>
          <p:nvPr>
            <p:ph type="title"/>
          </p:nvPr>
        </p:nvSpPr>
        <p:spPr>
          <a:xfrm>
            <a:off x="0" y="121033"/>
            <a:ext cx="12192000" cy="1002089"/>
          </a:xfrm>
        </p:spPr>
        <p:txBody>
          <a:bodyPr/>
          <a:lstStyle/>
          <a:p>
            <a:r>
              <a:rPr lang="en-US" altLang="en-US" dirty="0"/>
              <a:t>Avoid Escalation of Commitment</a:t>
            </a:r>
          </a:p>
        </p:txBody>
      </p:sp>
      <p:sp>
        <p:nvSpPr>
          <p:cNvPr id="7171" name="Rectangle 3">
            <a:extLst>
              <a:ext uri="{FF2B5EF4-FFF2-40B4-BE49-F238E27FC236}">
                <a16:creationId xmlns="" xmlns:a16="http://schemas.microsoft.com/office/drawing/2014/main" id="{5D17A2AD-5EA7-4693-A5AE-6102A6E89416}"/>
              </a:ext>
            </a:extLst>
          </p:cNvPr>
          <p:cNvSpPr>
            <a:spLocks noGrp="1" noChangeArrowheads="1"/>
          </p:cNvSpPr>
          <p:nvPr>
            <p:ph idx="1"/>
          </p:nvPr>
        </p:nvSpPr>
        <p:spPr>
          <a:xfrm>
            <a:off x="925830" y="1490870"/>
            <a:ext cx="10287000" cy="4699047"/>
          </a:xfrm>
        </p:spPr>
        <p:txBody>
          <a:bodyPr/>
          <a:lstStyle/>
          <a:p>
            <a:r>
              <a:rPr lang="en-US" dirty="0"/>
              <a:t>Recognize that they may be biased toward escalation </a:t>
            </a:r>
          </a:p>
          <a:p>
            <a:r>
              <a:rPr lang="en-US" dirty="0"/>
              <a:t>See escalation for what it is (i.e., an overcommitment to a strategy by defining failure ambiguously, or by ignoring others’ concerns)</a:t>
            </a:r>
          </a:p>
          <a:p>
            <a:r>
              <a:rPr lang="en-US" dirty="0"/>
              <a:t>Avoid overcommitment by looking at the strategy from an outsider’s perspective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CBA9D653-BD3A-46CF-AF20-494DE22E098B}"/>
              </a:ext>
            </a:extLst>
          </p:cNvPr>
          <p:cNvSpPr>
            <a:spLocks noGrp="1" noChangeArrowheads="1"/>
          </p:cNvSpPr>
          <p:nvPr>
            <p:ph type="title"/>
          </p:nvPr>
        </p:nvSpPr>
        <p:spPr>
          <a:xfrm>
            <a:off x="0" y="121033"/>
            <a:ext cx="12192000" cy="1002089"/>
          </a:xfrm>
        </p:spPr>
        <p:txBody>
          <a:bodyPr/>
          <a:lstStyle/>
          <a:p>
            <a:r>
              <a:rPr lang="en-US" altLang="en-US" dirty="0"/>
              <a:t>Decision-Style Model</a:t>
            </a:r>
          </a:p>
        </p:txBody>
      </p:sp>
      <p:pic>
        <p:nvPicPr>
          <p:cNvPr id="6" name="Picture 5" descr="The decision-style model shows that tolerance for ambiguity is high in analytical style, and low in directive style. Cognitive complexity scale is high in conceptual style and low in behavioral style. Value orientation includes task and technical concerns and people and social concerns. Analytical and directive styles are value oriented towards task and technical concerns. Conceptual and behavioral styles are value oriented towards people and social concerns."/>
          <p:cNvPicPr>
            <a:picLocks noChangeAspect="1"/>
          </p:cNvPicPr>
          <p:nvPr/>
        </p:nvPicPr>
        <p:blipFill>
          <a:blip r:embed="rId2" cstate="print"/>
          <a:stretch>
            <a:fillRect/>
          </a:stretch>
        </p:blipFill>
        <p:spPr>
          <a:xfrm>
            <a:off x="1938528" y="1596724"/>
            <a:ext cx="4797552" cy="4848902"/>
          </a:xfrm>
          <a:prstGeom prst="rect">
            <a:avLst/>
          </a:prstGeom>
        </p:spPr>
      </p:pic>
      <p:sp>
        <p:nvSpPr>
          <p:cNvPr id="7" name="Rectangle 6"/>
          <p:cNvSpPr/>
          <p:nvPr/>
        </p:nvSpPr>
        <p:spPr>
          <a:xfrm>
            <a:off x="7176473" y="5713214"/>
            <a:ext cx="3877985" cy="369332"/>
          </a:xfrm>
          <a:prstGeom prst="rect">
            <a:avLst/>
          </a:prstGeom>
        </p:spPr>
        <p:txBody>
          <a:bodyPr wrap="none">
            <a:spAutoFit/>
          </a:bodyPr>
          <a:lstStyle/>
          <a:p>
            <a:r>
              <a:rPr lang="en-US" b="1" dirty="0" smtClean="0">
                <a:latin typeface="Arial" pitchFamily="34" charset="0"/>
                <a:cs typeface="Arial" pitchFamily="34" charset="0"/>
              </a:rPr>
              <a:t>Figure 14-2 </a:t>
            </a:r>
            <a:r>
              <a:rPr lang="en-US" dirty="0" smtClean="0">
                <a:latin typeface="Arial" pitchFamily="34" charset="0"/>
                <a:cs typeface="Arial" pitchFamily="34" charset="0"/>
              </a:rPr>
              <a:t>Decision-Making Styles</a:t>
            </a:r>
          </a:p>
        </p:txBody>
      </p:sp>
      <p:sp>
        <p:nvSpPr>
          <p:cNvPr id="8" name="Rectangle 7"/>
          <p:cNvSpPr/>
          <p:nvPr/>
        </p:nvSpPr>
        <p:spPr>
          <a:xfrm>
            <a:off x="7178040" y="6091534"/>
            <a:ext cx="4008120" cy="369332"/>
          </a:xfrm>
          <a:prstGeom prst="rect">
            <a:avLst/>
          </a:prstGeom>
        </p:spPr>
        <p:txBody>
          <a:bodyPr wrap="square">
            <a:spAutoFit/>
          </a:bodyPr>
          <a:lstStyle/>
          <a:p>
            <a:r>
              <a:rPr lang="en-US" sz="900" dirty="0" smtClean="0">
                <a:latin typeface="Arial" pitchFamily="34" charset="0"/>
                <a:cs typeface="Arial" pitchFamily="34" charset="0"/>
              </a:rPr>
              <a:t>Reproduced from Rowe, A. J., &amp; </a:t>
            </a:r>
            <a:r>
              <a:rPr lang="en-US" sz="900" dirty="0" err="1" smtClean="0">
                <a:latin typeface="Arial" pitchFamily="34" charset="0"/>
                <a:cs typeface="Arial" pitchFamily="34" charset="0"/>
              </a:rPr>
              <a:t>Boulgarides</a:t>
            </a:r>
            <a:r>
              <a:rPr lang="en-US" sz="900" dirty="0" smtClean="0">
                <a:latin typeface="Arial" pitchFamily="34" charset="0"/>
                <a:cs typeface="Arial" pitchFamily="34" charset="0"/>
              </a:rPr>
              <a:t>, J. D. (1983). Decision styles: A perspective. </a:t>
            </a:r>
            <a:r>
              <a:rPr lang="en-US" sz="900" i="1" dirty="0" smtClean="0">
                <a:latin typeface="Arial" pitchFamily="34" charset="0"/>
                <a:cs typeface="Arial" pitchFamily="34" charset="0"/>
              </a:rPr>
              <a:t>Leadership &amp; Organization Development Journal, 4</a:t>
            </a:r>
            <a:r>
              <a:rPr lang="en-US" sz="900" dirty="0" smtClean="0">
                <a:latin typeface="Arial" pitchFamily="34" charset="0"/>
                <a:cs typeface="Arial" pitchFamily="34" charset="0"/>
              </a:rPr>
              <a:t>(4), 3–9.</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 xmlns:a16="http://schemas.microsoft.com/office/drawing/2014/main" id="{D2AB24B1-8E6A-434C-B8FC-106CB546F1BB}"/>
              </a:ext>
            </a:extLst>
          </p:cNvPr>
          <p:cNvSpPr>
            <a:spLocks noGrp="1" noChangeArrowheads="1"/>
          </p:cNvSpPr>
          <p:nvPr>
            <p:ph type="title"/>
          </p:nvPr>
        </p:nvSpPr>
        <p:spPr>
          <a:xfrm>
            <a:off x="0" y="121033"/>
            <a:ext cx="12192000" cy="1002089"/>
          </a:xfrm>
        </p:spPr>
        <p:txBody>
          <a:bodyPr/>
          <a:lstStyle/>
          <a:p>
            <a:r>
              <a:rPr lang="en-US" altLang="en-US"/>
              <a:t>Vroom-Yetton Decision-Making Model</a:t>
            </a:r>
          </a:p>
        </p:txBody>
      </p:sp>
      <p:sp>
        <p:nvSpPr>
          <p:cNvPr id="9219" name="Rectangle 3">
            <a:extLst>
              <a:ext uri="{FF2B5EF4-FFF2-40B4-BE49-F238E27FC236}">
                <a16:creationId xmlns="" xmlns:a16="http://schemas.microsoft.com/office/drawing/2014/main" id="{2BABA8B4-BBC0-4A2B-9351-EAF56717391B}"/>
              </a:ext>
            </a:extLst>
          </p:cNvPr>
          <p:cNvSpPr>
            <a:spLocks noGrp="1" noChangeArrowheads="1"/>
          </p:cNvSpPr>
          <p:nvPr>
            <p:ph idx="1"/>
          </p:nvPr>
        </p:nvSpPr>
        <p:spPr>
          <a:xfrm>
            <a:off x="925830" y="1490870"/>
            <a:ext cx="10287000" cy="4699047"/>
          </a:xfrm>
        </p:spPr>
        <p:txBody>
          <a:bodyPr/>
          <a:lstStyle/>
          <a:p>
            <a:r>
              <a:rPr lang="en-US" dirty="0"/>
              <a:t>The five types of decision processes are:</a:t>
            </a:r>
          </a:p>
          <a:p>
            <a:pPr lvl="1"/>
            <a:r>
              <a:rPr lang="en-US" dirty="0"/>
              <a:t>Autocratic I(AI): Completely autocratic</a:t>
            </a:r>
          </a:p>
          <a:p>
            <a:pPr lvl="1"/>
            <a:r>
              <a:rPr lang="en-US" dirty="0"/>
              <a:t>Autocratic II(AII): Request specific information</a:t>
            </a:r>
          </a:p>
          <a:p>
            <a:pPr lvl="1"/>
            <a:r>
              <a:rPr lang="en-US" dirty="0"/>
              <a:t>Consultative I(CI): One-on-one discussion</a:t>
            </a:r>
          </a:p>
          <a:p>
            <a:pPr lvl="1"/>
            <a:r>
              <a:rPr lang="en-US" dirty="0"/>
              <a:t>Consultative II(CII): Group discussion</a:t>
            </a:r>
          </a:p>
          <a:p>
            <a:pPr lvl="1"/>
            <a:r>
              <a:rPr lang="en-US" dirty="0"/>
              <a:t>Group (GII): Consensual group decision-making</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 xmlns:a16="http://schemas.microsoft.com/office/drawing/2014/main" id="{6F32EA02-2503-456C-9B94-E028FC2E3C5D}"/>
              </a:ext>
            </a:extLst>
          </p:cNvPr>
          <p:cNvSpPr txBox="1">
            <a:spLocks noGrp="1" noChangeArrowheads="1"/>
          </p:cNvSpPr>
          <p:nvPr>
            <p:ph type="title"/>
          </p:nvPr>
        </p:nvSpPr>
        <p:spPr>
          <a:xfrm>
            <a:off x="0" y="121033"/>
            <a:ext cx="12192000" cy="1002089"/>
          </a:xfrm>
        </p:spPr>
        <p:txBody>
          <a:bodyPr/>
          <a:lstStyle>
            <a:lvl1pPr algn="ctr" rtl="0" eaLnBrk="0" fontAlgn="base" hangingPunct="0">
              <a:spcBef>
                <a:spcPct val="0"/>
              </a:spcBef>
              <a:spcAft>
                <a:spcPct val="0"/>
              </a:spcAft>
              <a:defRPr sz="4000" b="1">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000" b="1">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000" dirty="0">
                <a:solidFill>
                  <a:schemeClr val="bg2"/>
                </a:solidFill>
                <a:latin typeface="Arial" panose="020B0604020202020204" pitchFamily="34" charset="0"/>
                <a:cs typeface="Arial" panose="020B0604020202020204" pitchFamily="34" charset="0"/>
              </a:rPr>
              <a:t>Learning Outcomes </a:t>
            </a:r>
            <a:r>
              <a:rPr lang="en-US" sz="2000" dirty="0">
                <a:solidFill>
                  <a:schemeClr val="bg2"/>
                </a:solidFill>
                <a:latin typeface="Arial" panose="020B0604020202020204" pitchFamily="34" charset="0"/>
                <a:cs typeface="Arial" panose="020B0604020202020204" pitchFamily="34" charset="0"/>
              </a:rPr>
              <a:t>(1 of 2)</a:t>
            </a:r>
            <a:endParaRPr lang="en-US" sz="3000" dirty="0">
              <a:solidFill>
                <a:schemeClr val="bg2"/>
              </a:solidFill>
              <a:latin typeface="Arial" panose="020B0604020202020204" pitchFamily="34" charset="0"/>
              <a:cs typeface="Arial" panose="020B0604020202020204" pitchFamily="34" charset="0"/>
            </a:endParaRPr>
          </a:p>
        </p:txBody>
      </p:sp>
      <p:sp>
        <p:nvSpPr>
          <p:cNvPr id="3075" name="Rectangle 3">
            <a:extLst>
              <a:ext uri="{FF2B5EF4-FFF2-40B4-BE49-F238E27FC236}">
                <a16:creationId xmlns="" xmlns:a16="http://schemas.microsoft.com/office/drawing/2014/main" id="{12393103-27A1-4550-96FF-9E398F06EFF8}"/>
              </a:ext>
            </a:extLst>
          </p:cNvPr>
          <p:cNvSpPr>
            <a:spLocks noGrp="1" noChangeArrowheads="1"/>
          </p:cNvSpPr>
          <p:nvPr>
            <p:ph idx="1"/>
          </p:nvPr>
        </p:nvSpPr>
        <p:spPr>
          <a:xfrm>
            <a:off x="925830" y="1490870"/>
            <a:ext cx="10287000" cy="4699047"/>
          </a:xfrm>
        </p:spPr>
        <p:txBody>
          <a:bodyPr/>
          <a:lstStyle/>
          <a:p>
            <a:r>
              <a:rPr lang="en-US" dirty="0"/>
              <a:t>After completing this chapter, the student should be able to understand:</a:t>
            </a:r>
          </a:p>
          <a:p>
            <a:pPr lvl="1"/>
            <a:r>
              <a:rPr lang="en-US" dirty="0"/>
              <a:t>The difference between the rational and the bounded rationality approach to decision making</a:t>
            </a:r>
          </a:p>
          <a:p>
            <a:pPr lvl="1"/>
            <a:r>
              <a:rPr lang="en-US" dirty="0"/>
              <a:t>The limitations of using intuitive decision making and the heuristics or biases approach</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 xmlns:a16="http://schemas.microsoft.com/office/drawing/2014/main" id="{C8D2C0FF-4383-4172-B167-2E42D9FF18A0}"/>
              </a:ext>
            </a:extLst>
          </p:cNvPr>
          <p:cNvSpPr>
            <a:spLocks noGrp="1" noChangeArrowheads="1"/>
          </p:cNvSpPr>
          <p:nvPr>
            <p:ph idx="1"/>
          </p:nvPr>
        </p:nvSpPr>
        <p:spPr>
          <a:xfrm>
            <a:off x="925830" y="1490870"/>
            <a:ext cx="10287000" cy="4699047"/>
          </a:xfrm>
        </p:spPr>
        <p:txBody>
          <a:bodyPr/>
          <a:lstStyle/>
          <a:p>
            <a:pPr lvl="1"/>
            <a:r>
              <a:rPr lang="en-US" altLang="en-US" dirty="0"/>
              <a:t>How framing heuristics affects escalation of commitment</a:t>
            </a:r>
          </a:p>
          <a:p>
            <a:pPr lvl="1"/>
            <a:r>
              <a:rPr lang="en-US" altLang="en-US" dirty="0"/>
              <a:t>The four basic styles of decision making</a:t>
            </a:r>
          </a:p>
          <a:p>
            <a:pPr lvl="1"/>
            <a:r>
              <a:rPr lang="en-US" altLang="en-US" dirty="0"/>
              <a:t>The Vroom-Yetton Decision-Making Method and the relating factors</a:t>
            </a:r>
          </a:p>
          <a:p>
            <a:endParaRPr lang="en-US" altLang="en-US" dirty="0"/>
          </a:p>
        </p:txBody>
      </p:sp>
      <p:sp>
        <p:nvSpPr>
          <p:cNvPr id="5" name="Title 4">
            <a:extLst>
              <a:ext uri="{FF2B5EF4-FFF2-40B4-BE49-F238E27FC236}">
                <a16:creationId xmlns="" xmlns:a16="http://schemas.microsoft.com/office/drawing/2014/main" id="{FD06FA5A-8326-9E47-A991-F957A316A553}"/>
              </a:ext>
            </a:extLst>
          </p:cNvPr>
          <p:cNvSpPr>
            <a:spLocks noGrp="1"/>
          </p:cNvSpPr>
          <p:nvPr>
            <p:ph type="title"/>
          </p:nvPr>
        </p:nvSpPr>
        <p:spPr/>
        <p:txBody>
          <a:bodyPr/>
          <a:lstStyle/>
          <a:p>
            <a:r>
              <a:rPr lang="en-US" dirty="0"/>
              <a:t>Learning Outcomes </a:t>
            </a:r>
            <a:r>
              <a:rPr lang="en-US" sz="2000" dirty="0"/>
              <a:t>(2 of 2)</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6FB7BD08-4E18-4D56-9ED6-F0C0E6E2CF56}"/>
              </a:ext>
            </a:extLst>
          </p:cNvPr>
          <p:cNvSpPr>
            <a:spLocks noGrp="1" noChangeArrowheads="1"/>
          </p:cNvSpPr>
          <p:nvPr>
            <p:ph type="title"/>
          </p:nvPr>
        </p:nvSpPr>
        <p:spPr>
          <a:xfrm>
            <a:off x="0" y="121033"/>
            <a:ext cx="12192000" cy="1002089"/>
          </a:xfrm>
        </p:spPr>
        <p:txBody>
          <a:bodyPr/>
          <a:lstStyle/>
          <a:p>
            <a:r>
              <a:rPr lang="en-US" altLang="en-US" dirty="0"/>
              <a:t>Decision-Making Models </a:t>
            </a:r>
            <a:r>
              <a:rPr lang="en-US" altLang="en-US" sz="2000" dirty="0"/>
              <a:t>(1 of 5) </a:t>
            </a:r>
            <a:endParaRPr lang="en-US" altLang="en-US" dirty="0"/>
          </a:p>
        </p:txBody>
      </p:sp>
      <p:sp>
        <p:nvSpPr>
          <p:cNvPr id="16387" name="Rectangle 3">
            <a:extLst>
              <a:ext uri="{FF2B5EF4-FFF2-40B4-BE49-F238E27FC236}">
                <a16:creationId xmlns="" xmlns:a16="http://schemas.microsoft.com/office/drawing/2014/main" id="{690B3F09-5AD2-451C-AC99-96989540050A}"/>
              </a:ext>
            </a:extLst>
          </p:cNvPr>
          <p:cNvSpPr>
            <a:spLocks noGrp="1" noChangeArrowheads="1"/>
          </p:cNvSpPr>
          <p:nvPr>
            <p:ph idx="1"/>
          </p:nvPr>
        </p:nvSpPr>
        <p:spPr>
          <a:xfrm>
            <a:off x="925830" y="1490870"/>
            <a:ext cx="10287000" cy="4699047"/>
          </a:xfrm>
        </p:spPr>
        <p:txBody>
          <a:bodyPr/>
          <a:lstStyle/>
          <a:p>
            <a:r>
              <a:rPr lang="en-US" altLang="en-US" dirty="0"/>
              <a:t>Rational Approach </a:t>
            </a:r>
          </a:p>
          <a:p>
            <a:pPr lvl="1"/>
            <a:r>
              <a:rPr lang="en-US" altLang="en-US" dirty="0"/>
              <a:t>A systemic analysis of the problem followed by the choice and implementation of a solution in a logical, step-by-step sequence (Daft, 2004)</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 xmlns:a16="http://schemas.microsoft.com/office/drawing/2014/main" id="{82842E42-ABE4-4496-B4F3-DA8A09E03BD2}"/>
              </a:ext>
            </a:extLst>
          </p:cNvPr>
          <p:cNvSpPr>
            <a:spLocks noGrp="1" noChangeArrowheads="1"/>
          </p:cNvSpPr>
          <p:nvPr>
            <p:ph type="title"/>
          </p:nvPr>
        </p:nvSpPr>
        <p:spPr>
          <a:xfrm>
            <a:off x="0" y="121033"/>
            <a:ext cx="12192000" cy="1002089"/>
          </a:xfrm>
        </p:spPr>
        <p:txBody>
          <a:bodyPr/>
          <a:lstStyle/>
          <a:p>
            <a:r>
              <a:rPr lang="en-US" altLang="en-US" dirty="0"/>
              <a:t>Decision-Making Models </a:t>
            </a:r>
            <a:r>
              <a:rPr lang="en-US" altLang="en-US" sz="2000" dirty="0"/>
              <a:t>(2 of 5) </a:t>
            </a:r>
            <a:endParaRPr lang="en-US" altLang="en-US" dirty="0"/>
          </a:p>
        </p:txBody>
      </p:sp>
      <p:pic>
        <p:nvPicPr>
          <p:cNvPr id="6" name="Picture 5" descr="The steps in the rational approach to decision making are as follows. The steps in the problem identification stage are as follows. Step 1: Monitor external and internal environments. Step 2: Identify problem requiring action. Step 3: Determine desired outcomes of decision. Step 4: Analyze the problem. Decision implementation stage includes the following steps. Step 5: Determine possible courses of action. Step 6: Evaluate alternatives. Step 7: Choose best course of action. Step 8: Implement selected decision. Step 9: Evaluate decision outcomes."/>
          <p:cNvPicPr>
            <a:picLocks noChangeAspect="1"/>
          </p:cNvPicPr>
          <p:nvPr/>
        </p:nvPicPr>
        <p:blipFill>
          <a:blip r:embed="rId2" cstate="print"/>
          <a:stretch>
            <a:fillRect/>
          </a:stretch>
        </p:blipFill>
        <p:spPr>
          <a:xfrm>
            <a:off x="2212848" y="1338072"/>
            <a:ext cx="5424830" cy="5304130"/>
          </a:xfrm>
          <a:prstGeom prst="rect">
            <a:avLst/>
          </a:prstGeom>
        </p:spPr>
      </p:pic>
      <p:sp>
        <p:nvSpPr>
          <p:cNvPr id="7" name="Rectangle 6"/>
          <p:cNvSpPr/>
          <p:nvPr/>
        </p:nvSpPr>
        <p:spPr>
          <a:xfrm>
            <a:off x="7544179" y="5926574"/>
            <a:ext cx="3611501" cy="646331"/>
          </a:xfrm>
          <a:prstGeom prst="rect">
            <a:avLst/>
          </a:prstGeom>
        </p:spPr>
        <p:txBody>
          <a:bodyPr wrap="square">
            <a:spAutoFit/>
          </a:bodyPr>
          <a:lstStyle/>
          <a:p>
            <a:r>
              <a:rPr lang="en-US" b="1" dirty="0" smtClean="0">
                <a:latin typeface="Arial" pitchFamily="34" charset="0"/>
                <a:cs typeface="Arial" pitchFamily="34" charset="0"/>
              </a:rPr>
              <a:t>Figure 14-1 </a:t>
            </a:r>
            <a:r>
              <a:rPr lang="en-US" dirty="0" smtClean="0">
                <a:latin typeface="Arial" pitchFamily="34" charset="0"/>
                <a:cs typeface="Arial" pitchFamily="34" charset="0"/>
              </a:rPr>
              <a:t>Steps in the Rational Approach to Decision Making</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E9299C29-B8F6-4901-9CB6-3278FD1C81BB}"/>
              </a:ext>
            </a:extLst>
          </p:cNvPr>
          <p:cNvSpPr>
            <a:spLocks noGrp="1" noChangeArrowheads="1"/>
          </p:cNvSpPr>
          <p:nvPr>
            <p:ph type="title"/>
          </p:nvPr>
        </p:nvSpPr>
        <p:spPr>
          <a:xfrm>
            <a:off x="0" y="121033"/>
            <a:ext cx="12192000" cy="1002089"/>
          </a:xfrm>
        </p:spPr>
        <p:txBody>
          <a:bodyPr/>
          <a:lstStyle/>
          <a:p>
            <a:r>
              <a:rPr lang="en-US" altLang="en-US" dirty="0"/>
              <a:t>Decision-Making Models </a:t>
            </a:r>
            <a:r>
              <a:rPr lang="en-US" altLang="en-US" sz="2000" dirty="0"/>
              <a:t>(3 of 5) </a:t>
            </a:r>
            <a:endParaRPr lang="en-US" altLang="en-US" dirty="0"/>
          </a:p>
        </p:txBody>
      </p:sp>
      <p:sp>
        <p:nvSpPr>
          <p:cNvPr id="2" name="Rectangle 3">
            <a:extLst>
              <a:ext uri="{FF2B5EF4-FFF2-40B4-BE49-F238E27FC236}">
                <a16:creationId xmlns="" xmlns:a16="http://schemas.microsoft.com/office/drawing/2014/main" id="{F951D28C-2E5A-4488-904D-A580AAFA64D0}"/>
              </a:ext>
            </a:extLst>
          </p:cNvPr>
          <p:cNvSpPr>
            <a:spLocks noGrp="1" noChangeArrowheads="1"/>
          </p:cNvSpPr>
          <p:nvPr>
            <p:ph idx="1"/>
          </p:nvPr>
        </p:nvSpPr>
        <p:spPr>
          <a:xfrm>
            <a:off x="925830" y="1490870"/>
            <a:ext cx="10287000" cy="4699047"/>
          </a:xfrm>
        </p:spPr>
        <p:txBody>
          <a:bodyPr/>
          <a:lstStyle/>
          <a:p>
            <a:r>
              <a:rPr lang="en-US" altLang="en-US" dirty="0"/>
              <a:t>Bounded Rationality Approach </a:t>
            </a:r>
          </a:p>
          <a:p>
            <a:pPr lvl="1"/>
            <a:r>
              <a:rPr lang="en-US" altLang="en-US" dirty="0"/>
              <a:t>Due to cognitive limitations, an individual will limit his or her search for information prior to decision making.</a:t>
            </a:r>
          </a:p>
        </p:txBody>
      </p:sp>
      <p:sp>
        <p:nvSpPr>
          <p:cNvPr id="15" name="Rectangle 14">
            <a:extLst>
              <a:ext uri="{FF2B5EF4-FFF2-40B4-BE49-F238E27FC236}">
                <a16:creationId xmlns="" xmlns:a16="http://schemas.microsoft.com/office/drawing/2014/main" id="{F0027188-ECA0-4CC1-9573-6BC6CBDE8F42}"/>
              </a:ext>
            </a:extLst>
          </p:cNvPr>
          <p:cNvSpPr/>
          <p:nvPr/>
        </p:nvSpPr>
        <p:spPr>
          <a:xfrm>
            <a:off x="6324600" y="4221163"/>
            <a:ext cx="1447800" cy="7032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dirty="0">
                <a:latin typeface="Arial" panose="020B0604020202020204" pitchFamily="34" charset="0"/>
              </a:rPr>
              <a:t>Own knowledge</a:t>
            </a:r>
          </a:p>
        </p:txBody>
      </p:sp>
      <p:pic>
        <p:nvPicPr>
          <p:cNvPr id="18437" name="Graphic 17" descr="Line arrow Straight">
            <a:extLst>
              <a:ext uri="{FF2B5EF4-FFF2-40B4-BE49-F238E27FC236}">
                <a16:creationId xmlns="" xmlns:a16="http://schemas.microsoft.com/office/drawing/2014/main" id="{22F33BA7-41CD-4AA8-8416-0B59B435AFF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72400" y="4114800"/>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 xmlns:a16="http://schemas.microsoft.com/office/drawing/2014/main" id="{BC68C25F-B84C-45C9-9FB4-91A6EB2B0313}"/>
              </a:ext>
            </a:extLst>
          </p:cNvPr>
          <p:cNvSpPr/>
          <p:nvPr/>
        </p:nvSpPr>
        <p:spPr>
          <a:xfrm>
            <a:off x="3352800" y="4922838"/>
            <a:ext cx="4419600" cy="2873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400" dirty="0">
                <a:latin typeface="Arial" panose="020B0604020202020204" pitchFamily="34" charset="0"/>
              </a:rPr>
              <a:t>Using only what they know without extra information</a:t>
            </a:r>
          </a:p>
        </p:txBody>
      </p:sp>
      <p:pic>
        <p:nvPicPr>
          <p:cNvPr id="18439" name="Graphic 7" descr="Head with gears">
            <a:extLst>
              <a:ext uri="{FF2B5EF4-FFF2-40B4-BE49-F238E27FC236}">
                <a16:creationId xmlns="" xmlns:a16="http://schemas.microsoft.com/office/drawing/2014/main" id="{A3EA435B-AA40-40AA-8448-1873A61B97EE}"/>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97225" y="3840163"/>
            <a:ext cx="1181100"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Arc 19">
            <a:extLst>
              <a:ext uri="{FF2B5EF4-FFF2-40B4-BE49-F238E27FC236}">
                <a16:creationId xmlns="" xmlns:a16="http://schemas.microsoft.com/office/drawing/2014/main" id="{D471D783-1AA4-4CBA-B929-56CA2DDFE845}"/>
              </a:ext>
            </a:extLst>
          </p:cNvPr>
          <p:cNvSpPr/>
          <p:nvPr/>
        </p:nvSpPr>
        <p:spPr>
          <a:xfrm rot="16391621">
            <a:off x="3124200" y="3732213"/>
            <a:ext cx="1004887" cy="1074738"/>
          </a:xfrm>
          <a:prstGeom prst="arc">
            <a:avLst>
              <a:gd name="adj1" fmla="val 12818537"/>
              <a:gd name="adj2" fmla="val 21103947"/>
            </a:avLst>
          </a:prstGeom>
          <a:ln>
            <a:solidFill>
              <a:srgbClr val="FF0000"/>
            </a:solidFill>
          </a:ln>
        </p:spPr>
        <p:style>
          <a:lnRef idx="3">
            <a:schemeClr val="accent2"/>
          </a:lnRef>
          <a:fillRef idx="0">
            <a:schemeClr val="accent2"/>
          </a:fillRef>
          <a:effectRef idx="2">
            <a:schemeClr val="accent2"/>
          </a:effectRef>
          <a:fontRef idx="minor">
            <a:schemeClr val="tx1"/>
          </a:fontRef>
        </p:style>
        <p:txBody>
          <a:bodyPr anchor="ctr"/>
          <a:lstStyle/>
          <a:p>
            <a:pPr algn="ctr" eaLnBrk="1" hangingPunct="1">
              <a:defRPr/>
            </a:pPr>
            <a:endParaRPr lang="en-US" dirty="0">
              <a:latin typeface="Arial" panose="020B0604020202020204" pitchFamily="34" charset="0"/>
            </a:endParaRPr>
          </a:p>
        </p:txBody>
      </p:sp>
      <p:sp>
        <p:nvSpPr>
          <p:cNvPr id="23" name="Rectangle 22">
            <a:extLst>
              <a:ext uri="{FF2B5EF4-FFF2-40B4-BE49-F238E27FC236}">
                <a16:creationId xmlns="" xmlns:a16="http://schemas.microsoft.com/office/drawing/2014/main" id="{8FEB8BB9-1D20-493F-88AC-4E4A77C5E615}"/>
              </a:ext>
            </a:extLst>
          </p:cNvPr>
          <p:cNvSpPr/>
          <p:nvPr/>
        </p:nvSpPr>
        <p:spPr>
          <a:xfrm>
            <a:off x="1752600" y="4044950"/>
            <a:ext cx="1219200" cy="352425"/>
          </a:xfrm>
          <a:prstGeom prst="rect">
            <a:avLst/>
          </a:prstGeom>
          <a:solidFill>
            <a:schemeClr val="accent5">
              <a:lumMod val="90000"/>
            </a:schemeClr>
          </a:solidFill>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1050" dirty="0">
                <a:solidFill>
                  <a:schemeClr val="tx1"/>
                </a:solidFill>
                <a:latin typeface="Arial" panose="020B0604020202020204" pitchFamily="34" charset="0"/>
              </a:rPr>
              <a:t>Shielded from other sources</a:t>
            </a:r>
          </a:p>
        </p:txBody>
      </p:sp>
      <p:sp>
        <p:nvSpPr>
          <p:cNvPr id="21" name="Rectangle 20">
            <a:extLst>
              <a:ext uri="{FF2B5EF4-FFF2-40B4-BE49-F238E27FC236}">
                <a16:creationId xmlns="" xmlns:a16="http://schemas.microsoft.com/office/drawing/2014/main" id="{9E9DCFE0-4BFC-4DB2-82E1-4569F39DCDBA}"/>
              </a:ext>
            </a:extLst>
          </p:cNvPr>
          <p:cNvSpPr/>
          <p:nvPr/>
        </p:nvSpPr>
        <p:spPr>
          <a:xfrm>
            <a:off x="8763000" y="4221163"/>
            <a:ext cx="1219200" cy="703262"/>
          </a:xfrm>
          <a:prstGeom prst="rect">
            <a:avLst/>
          </a:prstGeom>
          <a:solidFill>
            <a:schemeClr val="accent1">
              <a:lumMod val="60000"/>
              <a:lumOff val="4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dirty="0">
                <a:solidFill>
                  <a:schemeClr val="tx1"/>
                </a:solidFill>
                <a:latin typeface="Arial" panose="020B0604020202020204" pitchFamily="34" charset="0"/>
              </a:rPr>
              <a:t>Decision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ADAD07C8-E333-4097-B4B9-E1E25986957D}"/>
              </a:ext>
            </a:extLst>
          </p:cNvPr>
          <p:cNvSpPr>
            <a:spLocks noGrp="1" noChangeArrowheads="1"/>
          </p:cNvSpPr>
          <p:nvPr>
            <p:ph type="title"/>
          </p:nvPr>
        </p:nvSpPr>
        <p:spPr>
          <a:xfrm>
            <a:off x="0" y="121033"/>
            <a:ext cx="12192000" cy="1002089"/>
          </a:xfrm>
        </p:spPr>
        <p:txBody>
          <a:bodyPr/>
          <a:lstStyle/>
          <a:p>
            <a:r>
              <a:rPr lang="en-US" altLang="en-US" dirty="0"/>
              <a:t>Decision-Making Models </a:t>
            </a:r>
            <a:r>
              <a:rPr lang="en-US" altLang="en-US" sz="2000" dirty="0"/>
              <a:t>(4 of 5) </a:t>
            </a:r>
            <a:endParaRPr lang="en-US" altLang="en-US" dirty="0"/>
          </a:p>
        </p:txBody>
      </p:sp>
      <p:sp>
        <p:nvSpPr>
          <p:cNvPr id="2" name="Rectangle 3">
            <a:extLst>
              <a:ext uri="{FF2B5EF4-FFF2-40B4-BE49-F238E27FC236}">
                <a16:creationId xmlns="" xmlns:a16="http://schemas.microsoft.com/office/drawing/2014/main" id="{4DA49EF5-517C-4B8A-B8B8-E2FB735948A3}"/>
              </a:ext>
            </a:extLst>
          </p:cNvPr>
          <p:cNvSpPr>
            <a:spLocks noGrp="1" noChangeArrowheads="1"/>
          </p:cNvSpPr>
          <p:nvPr>
            <p:ph idx="1"/>
          </p:nvPr>
        </p:nvSpPr>
        <p:spPr>
          <a:xfrm>
            <a:off x="925830" y="1490870"/>
            <a:ext cx="10287000" cy="4699047"/>
          </a:xfrm>
        </p:spPr>
        <p:txBody>
          <a:bodyPr/>
          <a:lstStyle/>
          <a:p>
            <a:r>
              <a:rPr lang="en-US" altLang="en-US" dirty="0"/>
              <a:t>Intuition</a:t>
            </a:r>
          </a:p>
          <a:p>
            <a:pPr lvl="1"/>
            <a:r>
              <a:rPr lang="en-US" altLang="en-US" dirty="0"/>
              <a:t>Decision making using one’s professional judgment based on past experiences rather than sequential logic or explicit reasoning (Daft, 2004)</a:t>
            </a:r>
          </a:p>
          <a:p>
            <a:endParaRPr lang="en-US"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CB0C9A64-47C8-40D9-860E-57E4C6E4D6A1}"/>
              </a:ext>
            </a:extLst>
          </p:cNvPr>
          <p:cNvSpPr>
            <a:spLocks noGrp="1" noChangeArrowheads="1"/>
          </p:cNvSpPr>
          <p:nvPr>
            <p:ph type="title"/>
          </p:nvPr>
        </p:nvSpPr>
        <p:spPr>
          <a:xfrm>
            <a:off x="0" y="121033"/>
            <a:ext cx="12192000" cy="1002089"/>
          </a:xfrm>
        </p:spPr>
        <p:txBody>
          <a:bodyPr/>
          <a:lstStyle/>
          <a:p>
            <a:r>
              <a:rPr lang="en-US" altLang="en-US" dirty="0"/>
              <a:t>Decision-Making Models </a:t>
            </a:r>
            <a:r>
              <a:rPr lang="en-US" altLang="en-US" sz="2000" dirty="0"/>
              <a:t>(5 of 5) </a:t>
            </a:r>
            <a:endParaRPr lang="en-US" altLang="en-US" dirty="0"/>
          </a:p>
        </p:txBody>
      </p:sp>
      <p:sp>
        <p:nvSpPr>
          <p:cNvPr id="5123" name="Rectangle 3">
            <a:extLst>
              <a:ext uri="{FF2B5EF4-FFF2-40B4-BE49-F238E27FC236}">
                <a16:creationId xmlns="" xmlns:a16="http://schemas.microsoft.com/office/drawing/2014/main" id="{217217BD-5B83-4213-A930-46A1754C03F1}"/>
              </a:ext>
            </a:extLst>
          </p:cNvPr>
          <p:cNvSpPr>
            <a:spLocks noGrp="1" noChangeArrowheads="1"/>
          </p:cNvSpPr>
          <p:nvPr>
            <p:ph idx="1"/>
          </p:nvPr>
        </p:nvSpPr>
        <p:spPr>
          <a:xfrm>
            <a:off x="925830" y="1490870"/>
            <a:ext cx="10287000" cy="4699047"/>
          </a:xfrm>
        </p:spPr>
        <p:txBody>
          <a:bodyPr/>
          <a:lstStyle/>
          <a:p>
            <a:r>
              <a:rPr lang="en-US" dirty="0"/>
              <a:t>Heuristics or Biases Approach</a:t>
            </a:r>
          </a:p>
          <a:p>
            <a:pPr lvl="1"/>
            <a:r>
              <a:rPr lang="en-US" dirty="0"/>
              <a:t>Individuals use judgmental heuristics or “rules of thumb” to simplify their decision making.</a:t>
            </a:r>
          </a:p>
          <a:p>
            <a:pPr lvl="1"/>
            <a:r>
              <a:rPr lang="en-US" dirty="0"/>
              <a:t>Commonly used:</a:t>
            </a:r>
          </a:p>
          <a:p>
            <a:pPr lvl="2"/>
            <a:r>
              <a:rPr lang="en-US" sz="2000" dirty="0"/>
              <a:t>Availability bias</a:t>
            </a:r>
          </a:p>
          <a:p>
            <a:pPr lvl="2"/>
            <a:r>
              <a:rPr lang="en-US" sz="2000" dirty="0"/>
              <a:t>Representativeness bias</a:t>
            </a:r>
          </a:p>
          <a:p>
            <a:pPr lvl="2"/>
            <a:r>
              <a:rPr lang="en-US" sz="2000" dirty="0"/>
              <a:t>Anchoring/adjustment bias</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4A3BD499-C5E7-4BBF-854D-34BB3C4163FA}"/>
              </a:ext>
            </a:extLst>
          </p:cNvPr>
          <p:cNvSpPr>
            <a:spLocks noGrp="1" noChangeArrowheads="1"/>
          </p:cNvSpPr>
          <p:nvPr>
            <p:ph type="title"/>
          </p:nvPr>
        </p:nvSpPr>
        <p:spPr>
          <a:xfrm>
            <a:off x="0" y="121033"/>
            <a:ext cx="12192000" cy="1002089"/>
          </a:xfrm>
        </p:spPr>
        <p:txBody>
          <a:bodyPr/>
          <a:lstStyle/>
          <a:p>
            <a:r>
              <a:rPr lang="en-US" altLang="en-US" dirty="0"/>
              <a:t>Escalation of Commitment</a:t>
            </a:r>
          </a:p>
        </p:txBody>
      </p:sp>
      <p:sp>
        <p:nvSpPr>
          <p:cNvPr id="6147" name="Rectangle 3">
            <a:extLst>
              <a:ext uri="{FF2B5EF4-FFF2-40B4-BE49-F238E27FC236}">
                <a16:creationId xmlns="" xmlns:a16="http://schemas.microsoft.com/office/drawing/2014/main" id="{22A6C20E-2277-4CF5-97F9-CE831AEFFBE8}"/>
              </a:ext>
            </a:extLst>
          </p:cNvPr>
          <p:cNvSpPr>
            <a:spLocks noGrp="1" noChangeArrowheads="1"/>
          </p:cNvSpPr>
          <p:nvPr>
            <p:ph idx="1"/>
          </p:nvPr>
        </p:nvSpPr>
        <p:spPr>
          <a:xfrm>
            <a:off x="925830" y="1490870"/>
            <a:ext cx="10287000" cy="4699047"/>
          </a:xfrm>
        </p:spPr>
        <p:txBody>
          <a:bodyPr/>
          <a:lstStyle/>
          <a:p>
            <a:r>
              <a:rPr lang="en-US" dirty="0"/>
              <a:t>When an individual continues to allocate more resources to a losing proposition due to: </a:t>
            </a:r>
          </a:p>
          <a:p>
            <a:pPr lvl="1"/>
            <a:r>
              <a:rPr lang="en-US" dirty="0"/>
              <a:t>Inability to admit to a mistake</a:t>
            </a:r>
          </a:p>
          <a:p>
            <a:pPr lvl="1"/>
            <a:r>
              <a:rPr lang="en-US" dirty="0"/>
              <a:t>Framing heuristic</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heme11111">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heme11111" id="{202BCEF3-D91B-437A-A1F4-0E3D753508D6}" vid="{7875F11A-BD49-481E-85AD-A653D17FE8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Theme11111</Template>
  <TotalTime>44</TotalTime>
  <Words>401</Words>
  <Application>Microsoft Office PowerPoint</Application>
  <PresentationFormat>Custom</PresentationFormat>
  <Paragraphs>53</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Theme11111</vt:lpstr>
      <vt:lpstr>Conflict and Conflict Management</vt:lpstr>
      <vt:lpstr>Learning Outcomes (1 of 2)</vt:lpstr>
      <vt:lpstr>Learning Outcomes (2 of 2)</vt:lpstr>
      <vt:lpstr>Decision-Making Models (1 of 5) </vt:lpstr>
      <vt:lpstr>Decision-Making Models (2 of 5) </vt:lpstr>
      <vt:lpstr>Decision-Making Models (3 of 5) </vt:lpstr>
      <vt:lpstr>Decision-Making Models (4 of 5) </vt:lpstr>
      <vt:lpstr>Decision-Making Models (5 of 5) </vt:lpstr>
      <vt:lpstr>Escalation of Commitment</vt:lpstr>
      <vt:lpstr>Avoid Escalation of Commitment</vt:lpstr>
      <vt:lpstr>Decision-Style Model</vt:lpstr>
      <vt:lpstr>Vroom-Yetton Decision-Making Model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Making</dc:title>
  <dc:creator>Paula-Yuan Gregory</dc:creator>
  <cp:lastModifiedBy>premavathi</cp:lastModifiedBy>
  <cp:revision>24</cp:revision>
  <dcterms:created xsi:type="dcterms:W3CDTF">2020-02-28T16:06:51Z</dcterms:created>
  <dcterms:modified xsi:type="dcterms:W3CDTF">2021-03-31T10:10:39Z</dcterms:modified>
</cp:coreProperties>
</file>