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74" r:id="rId4"/>
    <p:sldId id="275" r:id="rId5"/>
    <p:sldId id="259" r:id="rId6"/>
    <p:sldId id="278" r:id="rId7"/>
    <p:sldId id="261" r:id="rId8"/>
    <p:sldId id="262" r:id="rId9"/>
    <p:sldId id="279" r:id="rId10"/>
    <p:sldId id="280" r:id="rId11"/>
    <p:sldId id="265" r:id="rId12"/>
    <p:sldId id="263" r:id="rId13"/>
    <p:sldId id="264" r:id="rId14"/>
    <p:sldId id="266" r:id="rId15"/>
    <p:sldId id="281" r:id="rId16"/>
    <p:sldId id="267" r:id="rId17"/>
    <p:sldId id="273" r:id="rId18"/>
    <p:sldId id="276" r:id="rId19"/>
    <p:sldId id="282" r:id="rId20"/>
    <p:sldId id="283"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58" autoAdjust="0"/>
    <p:restoredTop sz="94428" autoAdjust="0"/>
  </p:normalViewPr>
  <p:slideViewPr>
    <p:cSldViewPr snapToGrid="0">
      <p:cViewPr varScale="1">
        <p:scale>
          <a:sx n="63" d="100"/>
          <a:sy n="63" d="100"/>
        </p:scale>
        <p:origin x="-97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15A79F-76C9-4D8A-8FE8-F1353B8E955F}"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FAD0462D-CFAE-4F8E-84E9-9D5F18D8694C}">
      <dgm:prSet phldrT="[Text]" custT="1"/>
      <dgm:spPr/>
      <dgm:t>
        <a:bodyPr/>
        <a:lstStyle/>
        <a:p>
          <a:r>
            <a:rPr lang="en-US" altLang="en-US" sz="2200" dirty="0">
              <a:latin typeface="Arial" panose="020B0604020202020204" pitchFamily="34" charset="0"/>
              <a:cs typeface="Arial" panose="020B0604020202020204" pitchFamily="34" charset="0"/>
            </a:rPr>
            <a:t>Behavioral</a:t>
          </a:r>
          <a:endParaRPr lang="en-US" sz="2200" dirty="0">
            <a:latin typeface="Arial" panose="020B0604020202020204" pitchFamily="34" charset="0"/>
            <a:cs typeface="Arial" panose="020B0604020202020204" pitchFamily="34" charset="0"/>
          </a:endParaRPr>
        </a:p>
      </dgm:t>
    </dgm:pt>
    <dgm:pt modelId="{F54ACD1F-FF3E-43BE-B5DB-91E85FF3AAB6}" type="parTrans" cxnId="{51FF9179-33E4-4C35-8C3B-8E843CF415C5}">
      <dgm:prSet/>
      <dgm:spPr/>
      <dgm:t>
        <a:bodyPr/>
        <a:lstStyle/>
        <a:p>
          <a:endParaRPr lang="en-US" sz="2200">
            <a:latin typeface="Arial" panose="020B0604020202020204" pitchFamily="34" charset="0"/>
            <a:cs typeface="Arial" panose="020B0604020202020204" pitchFamily="34" charset="0"/>
          </a:endParaRPr>
        </a:p>
      </dgm:t>
    </dgm:pt>
    <dgm:pt modelId="{A48AB351-0136-47DD-87AE-6A8091252032}" type="sibTrans" cxnId="{51FF9179-33E4-4C35-8C3B-8E843CF415C5}">
      <dgm:prSet/>
      <dgm:spPr/>
      <dgm:t>
        <a:bodyPr/>
        <a:lstStyle/>
        <a:p>
          <a:endParaRPr lang="en-US" sz="2200">
            <a:latin typeface="Arial" panose="020B0604020202020204" pitchFamily="34" charset="0"/>
            <a:cs typeface="Arial" panose="020B0604020202020204" pitchFamily="34" charset="0"/>
          </a:endParaRPr>
        </a:p>
      </dgm:t>
    </dgm:pt>
    <dgm:pt modelId="{D753CAAE-CEE2-4644-B6A3-C7C253231D42}">
      <dgm:prSet phldrT="[Text]" custT="1"/>
      <dgm:spPr/>
      <dgm:t>
        <a:bodyPr/>
        <a:lstStyle/>
        <a:p>
          <a:r>
            <a:rPr lang="en-US" altLang="en-US" sz="2200" dirty="0">
              <a:latin typeface="Arial" panose="020B0604020202020204" pitchFamily="34" charset="0"/>
              <a:cs typeface="Arial" panose="020B0604020202020204" pitchFamily="34" charset="0"/>
            </a:rPr>
            <a:t>Psychological</a:t>
          </a:r>
          <a:endParaRPr lang="en-US" sz="2200" dirty="0">
            <a:latin typeface="Arial" panose="020B0604020202020204" pitchFamily="34" charset="0"/>
            <a:cs typeface="Arial" panose="020B0604020202020204" pitchFamily="34" charset="0"/>
          </a:endParaRPr>
        </a:p>
      </dgm:t>
    </dgm:pt>
    <dgm:pt modelId="{41F33E9F-BB5F-4E05-BA40-2CDC7F69B099}" type="parTrans" cxnId="{E84535EC-FFEC-4150-BA4B-9EAADB921A60}">
      <dgm:prSet/>
      <dgm:spPr/>
      <dgm:t>
        <a:bodyPr/>
        <a:lstStyle/>
        <a:p>
          <a:endParaRPr lang="en-US" sz="2200">
            <a:latin typeface="Arial" panose="020B0604020202020204" pitchFamily="34" charset="0"/>
            <a:cs typeface="Arial" panose="020B0604020202020204" pitchFamily="34" charset="0"/>
          </a:endParaRPr>
        </a:p>
      </dgm:t>
    </dgm:pt>
    <dgm:pt modelId="{EFBD2874-D318-454D-B639-436E10CFB4A9}" type="sibTrans" cxnId="{E84535EC-FFEC-4150-BA4B-9EAADB921A60}">
      <dgm:prSet/>
      <dgm:spPr/>
      <dgm:t>
        <a:bodyPr/>
        <a:lstStyle/>
        <a:p>
          <a:endParaRPr lang="en-US" sz="2200">
            <a:latin typeface="Arial" panose="020B0604020202020204" pitchFamily="34" charset="0"/>
            <a:cs typeface="Arial" panose="020B0604020202020204" pitchFamily="34" charset="0"/>
          </a:endParaRPr>
        </a:p>
      </dgm:t>
    </dgm:pt>
    <dgm:pt modelId="{05BDA94E-A2D6-4859-B97F-8C104A68F4E3}">
      <dgm:prSet phldrT="[Text]" custT="1"/>
      <dgm:spPr/>
      <dgm:t>
        <a:bodyPr/>
        <a:lstStyle/>
        <a:p>
          <a:r>
            <a:rPr lang="en-US" altLang="en-US" sz="2200">
              <a:latin typeface="Arial" panose="020B0604020202020204" pitchFamily="34" charset="0"/>
              <a:cs typeface="Arial" panose="020B0604020202020204" pitchFamily="34" charset="0"/>
            </a:rPr>
            <a:t>Physiological</a:t>
          </a:r>
          <a:endParaRPr lang="en-US" sz="2200" dirty="0">
            <a:latin typeface="Arial" panose="020B0604020202020204" pitchFamily="34" charset="0"/>
            <a:cs typeface="Arial" panose="020B0604020202020204" pitchFamily="34" charset="0"/>
          </a:endParaRPr>
        </a:p>
      </dgm:t>
    </dgm:pt>
    <dgm:pt modelId="{21FC8CF4-9011-47C9-93CA-7604F15FEABF}" type="parTrans" cxnId="{5EDC51BC-32FD-4E0B-A6DC-3CEF6BA752C0}">
      <dgm:prSet/>
      <dgm:spPr/>
      <dgm:t>
        <a:bodyPr/>
        <a:lstStyle/>
        <a:p>
          <a:endParaRPr lang="en-US" sz="2200">
            <a:latin typeface="Arial" panose="020B0604020202020204" pitchFamily="34" charset="0"/>
            <a:cs typeface="Arial" panose="020B0604020202020204" pitchFamily="34" charset="0"/>
          </a:endParaRPr>
        </a:p>
      </dgm:t>
    </dgm:pt>
    <dgm:pt modelId="{0DD9E00C-FED0-4441-9F61-F7C268384BCF}" type="sibTrans" cxnId="{5EDC51BC-32FD-4E0B-A6DC-3CEF6BA752C0}">
      <dgm:prSet/>
      <dgm:spPr/>
      <dgm:t>
        <a:bodyPr/>
        <a:lstStyle/>
        <a:p>
          <a:endParaRPr lang="en-US" sz="2200">
            <a:latin typeface="Arial" panose="020B0604020202020204" pitchFamily="34" charset="0"/>
            <a:cs typeface="Arial" panose="020B0604020202020204" pitchFamily="34" charset="0"/>
          </a:endParaRPr>
        </a:p>
      </dgm:t>
    </dgm:pt>
    <dgm:pt modelId="{D75EF5D9-949A-4FB7-9FCF-00B79A39687C}" type="pres">
      <dgm:prSet presAssocID="{1015A79F-76C9-4D8A-8FE8-F1353B8E955F}" presName="Name0" presStyleCnt="0">
        <dgm:presLayoutVars>
          <dgm:chMax val="7"/>
          <dgm:chPref val="7"/>
          <dgm:dir/>
        </dgm:presLayoutVars>
      </dgm:prSet>
      <dgm:spPr/>
      <dgm:t>
        <a:bodyPr/>
        <a:lstStyle/>
        <a:p>
          <a:endParaRPr lang="en-US"/>
        </a:p>
      </dgm:t>
    </dgm:pt>
    <dgm:pt modelId="{834AD7C2-C0CD-4A19-ABAC-E4696943A623}" type="pres">
      <dgm:prSet presAssocID="{1015A79F-76C9-4D8A-8FE8-F1353B8E955F}" presName="Name1" presStyleCnt="0"/>
      <dgm:spPr/>
    </dgm:pt>
    <dgm:pt modelId="{F54C821D-95A3-4310-B703-243B8CE06C46}" type="pres">
      <dgm:prSet presAssocID="{1015A79F-76C9-4D8A-8FE8-F1353B8E955F}" presName="cycle" presStyleCnt="0"/>
      <dgm:spPr/>
    </dgm:pt>
    <dgm:pt modelId="{9E883266-CD9D-4EC6-91D5-FF3FB806E93C}" type="pres">
      <dgm:prSet presAssocID="{1015A79F-76C9-4D8A-8FE8-F1353B8E955F}" presName="srcNode" presStyleLbl="node1" presStyleIdx="0" presStyleCnt="3"/>
      <dgm:spPr/>
    </dgm:pt>
    <dgm:pt modelId="{2C30615E-8406-423A-AA8B-D07259CBC2C9}" type="pres">
      <dgm:prSet presAssocID="{1015A79F-76C9-4D8A-8FE8-F1353B8E955F}" presName="conn" presStyleLbl="parChTrans1D2" presStyleIdx="0" presStyleCnt="1"/>
      <dgm:spPr/>
      <dgm:t>
        <a:bodyPr/>
        <a:lstStyle/>
        <a:p>
          <a:endParaRPr lang="en-US"/>
        </a:p>
      </dgm:t>
    </dgm:pt>
    <dgm:pt modelId="{51FE59C2-CCF3-4653-9366-1426B8D7FAA4}" type="pres">
      <dgm:prSet presAssocID="{1015A79F-76C9-4D8A-8FE8-F1353B8E955F}" presName="extraNode" presStyleLbl="node1" presStyleIdx="0" presStyleCnt="3"/>
      <dgm:spPr/>
    </dgm:pt>
    <dgm:pt modelId="{AAA9D66C-FE4C-4FD0-A82A-A3D725B21CF1}" type="pres">
      <dgm:prSet presAssocID="{1015A79F-76C9-4D8A-8FE8-F1353B8E955F}" presName="dstNode" presStyleLbl="node1" presStyleIdx="0" presStyleCnt="3"/>
      <dgm:spPr/>
    </dgm:pt>
    <dgm:pt modelId="{4F7D1637-138D-470E-B1EF-12AE3505B49C}" type="pres">
      <dgm:prSet presAssocID="{FAD0462D-CFAE-4F8E-84E9-9D5F18D8694C}" presName="text_1" presStyleLbl="node1" presStyleIdx="0" presStyleCnt="3">
        <dgm:presLayoutVars>
          <dgm:bulletEnabled val="1"/>
        </dgm:presLayoutVars>
      </dgm:prSet>
      <dgm:spPr/>
      <dgm:t>
        <a:bodyPr/>
        <a:lstStyle/>
        <a:p>
          <a:endParaRPr lang="en-US"/>
        </a:p>
      </dgm:t>
    </dgm:pt>
    <dgm:pt modelId="{759B118E-3784-46A9-A71F-DB69E9DDD5CB}" type="pres">
      <dgm:prSet presAssocID="{FAD0462D-CFAE-4F8E-84E9-9D5F18D8694C}" presName="accent_1" presStyleCnt="0"/>
      <dgm:spPr/>
    </dgm:pt>
    <dgm:pt modelId="{C7F88308-36F7-4D53-B97D-E03AA6063E94}" type="pres">
      <dgm:prSet presAssocID="{FAD0462D-CFAE-4F8E-84E9-9D5F18D8694C}" presName="accentRepeatNode" presStyleLbl="solidFgAcc1" presStyleIdx="0" presStyleCnt="3"/>
      <dgm:spPr/>
    </dgm:pt>
    <dgm:pt modelId="{A8A80E2A-A74F-4364-9D2E-4F2CEEEE78C7}" type="pres">
      <dgm:prSet presAssocID="{D753CAAE-CEE2-4644-B6A3-C7C253231D42}" presName="text_2" presStyleLbl="node1" presStyleIdx="1" presStyleCnt="3">
        <dgm:presLayoutVars>
          <dgm:bulletEnabled val="1"/>
        </dgm:presLayoutVars>
      </dgm:prSet>
      <dgm:spPr/>
      <dgm:t>
        <a:bodyPr/>
        <a:lstStyle/>
        <a:p>
          <a:endParaRPr lang="en-US"/>
        </a:p>
      </dgm:t>
    </dgm:pt>
    <dgm:pt modelId="{98EFB356-BF82-4963-8EFC-B7C5ECC6E4CA}" type="pres">
      <dgm:prSet presAssocID="{D753CAAE-CEE2-4644-B6A3-C7C253231D42}" presName="accent_2" presStyleCnt="0"/>
      <dgm:spPr/>
    </dgm:pt>
    <dgm:pt modelId="{D4109EDA-B198-45F4-9537-4CC6FBF21C47}" type="pres">
      <dgm:prSet presAssocID="{D753CAAE-CEE2-4644-B6A3-C7C253231D42}" presName="accentRepeatNode" presStyleLbl="solidFgAcc1" presStyleIdx="1" presStyleCnt="3"/>
      <dgm:spPr/>
    </dgm:pt>
    <dgm:pt modelId="{80DEB5A1-E28B-4586-80DF-B45CEF69CFCE}" type="pres">
      <dgm:prSet presAssocID="{05BDA94E-A2D6-4859-B97F-8C104A68F4E3}" presName="text_3" presStyleLbl="node1" presStyleIdx="2" presStyleCnt="3">
        <dgm:presLayoutVars>
          <dgm:bulletEnabled val="1"/>
        </dgm:presLayoutVars>
      </dgm:prSet>
      <dgm:spPr/>
      <dgm:t>
        <a:bodyPr/>
        <a:lstStyle/>
        <a:p>
          <a:endParaRPr lang="en-US"/>
        </a:p>
      </dgm:t>
    </dgm:pt>
    <dgm:pt modelId="{C73E154D-4BB5-4BE5-8D9B-7AC471C9B892}" type="pres">
      <dgm:prSet presAssocID="{05BDA94E-A2D6-4859-B97F-8C104A68F4E3}" presName="accent_3" presStyleCnt="0"/>
      <dgm:spPr/>
    </dgm:pt>
    <dgm:pt modelId="{CE199808-1CC7-40CA-8194-692DC99CB8D7}" type="pres">
      <dgm:prSet presAssocID="{05BDA94E-A2D6-4859-B97F-8C104A68F4E3}" presName="accentRepeatNode" presStyleLbl="solidFgAcc1" presStyleIdx="2" presStyleCnt="3"/>
      <dgm:spPr/>
    </dgm:pt>
  </dgm:ptLst>
  <dgm:cxnLst>
    <dgm:cxn modelId="{51FF9179-33E4-4C35-8C3B-8E843CF415C5}" srcId="{1015A79F-76C9-4D8A-8FE8-F1353B8E955F}" destId="{FAD0462D-CFAE-4F8E-84E9-9D5F18D8694C}" srcOrd="0" destOrd="0" parTransId="{F54ACD1F-FF3E-43BE-B5DB-91E85FF3AAB6}" sibTransId="{A48AB351-0136-47DD-87AE-6A8091252032}"/>
    <dgm:cxn modelId="{5EDC51BC-32FD-4E0B-A6DC-3CEF6BA752C0}" srcId="{1015A79F-76C9-4D8A-8FE8-F1353B8E955F}" destId="{05BDA94E-A2D6-4859-B97F-8C104A68F4E3}" srcOrd="2" destOrd="0" parTransId="{21FC8CF4-9011-47C9-93CA-7604F15FEABF}" sibTransId="{0DD9E00C-FED0-4441-9F61-F7C268384BCF}"/>
    <dgm:cxn modelId="{1E1B2FC0-62F0-4FE5-9513-00A1C2541407}" type="presOf" srcId="{A48AB351-0136-47DD-87AE-6A8091252032}" destId="{2C30615E-8406-423A-AA8B-D07259CBC2C9}" srcOrd="0" destOrd="0" presId="urn:microsoft.com/office/officeart/2008/layout/VerticalCurvedList"/>
    <dgm:cxn modelId="{E84535EC-FFEC-4150-BA4B-9EAADB921A60}" srcId="{1015A79F-76C9-4D8A-8FE8-F1353B8E955F}" destId="{D753CAAE-CEE2-4644-B6A3-C7C253231D42}" srcOrd="1" destOrd="0" parTransId="{41F33E9F-BB5F-4E05-BA40-2CDC7F69B099}" sibTransId="{EFBD2874-D318-454D-B639-436E10CFB4A9}"/>
    <dgm:cxn modelId="{D6ABC04E-C0B3-46FF-80FC-CEB84DA0FE4B}" type="presOf" srcId="{1015A79F-76C9-4D8A-8FE8-F1353B8E955F}" destId="{D75EF5D9-949A-4FB7-9FCF-00B79A39687C}" srcOrd="0" destOrd="0" presId="urn:microsoft.com/office/officeart/2008/layout/VerticalCurvedList"/>
    <dgm:cxn modelId="{A8F4B2C7-0FDF-4B4D-83F0-B29AA02D0347}" type="presOf" srcId="{05BDA94E-A2D6-4859-B97F-8C104A68F4E3}" destId="{80DEB5A1-E28B-4586-80DF-B45CEF69CFCE}" srcOrd="0" destOrd="0" presId="urn:microsoft.com/office/officeart/2008/layout/VerticalCurvedList"/>
    <dgm:cxn modelId="{D6C484F4-B2AE-4BA6-AD40-9853E73CD8C6}" type="presOf" srcId="{FAD0462D-CFAE-4F8E-84E9-9D5F18D8694C}" destId="{4F7D1637-138D-470E-B1EF-12AE3505B49C}" srcOrd="0" destOrd="0" presId="urn:microsoft.com/office/officeart/2008/layout/VerticalCurvedList"/>
    <dgm:cxn modelId="{328C7F70-7102-440E-A883-B36AB0FE569D}" type="presOf" srcId="{D753CAAE-CEE2-4644-B6A3-C7C253231D42}" destId="{A8A80E2A-A74F-4364-9D2E-4F2CEEEE78C7}" srcOrd="0" destOrd="0" presId="urn:microsoft.com/office/officeart/2008/layout/VerticalCurvedList"/>
    <dgm:cxn modelId="{D27DBE09-BC0B-4D9D-8353-89DD991D8431}" type="presParOf" srcId="{D75EF5D9-949A-4FB7-9FCF-00B79A39687C}" destId="{834AD7C2-C0CD-4A19-ABAC-E4696943A623}" srcOrd="0" destOrd="0" presId="urn:microsoft.com/office/officeart/2008/layout/VerticalCurvedList"/>
    <dgm:cxn modelId="{6CA72742-31E9-4C2C-833D-BDA7397974BE}" type="presParOf" srcId="{834AD7C2-C0CD-4A19-ABAC-E4696943A623}" destId="{F54C821D-95A3-4310-B703-243B8CE06C46}" srcOrd="0" destOrd="0" presId="urn:microsoft.com/office/officeart/2008/layout/VerticalCurvedList"/>
    <dgm:cxn modelId="{F6C2C03E-22EF-4015-8A91-3094372B4D63}" type="presParOf" srcId="{F54C821D-95A3-4310-B703-243B8CE06C46}" destId="{9E883266-CD9D-4EC6-91D5-FF3FB806E93C}" srcOrd="0" destOrd="0" presId="urn:microsoft.com/office/officeart/2008/layout/VerticalCurvedList"/>
    <dgm:cxn modelId="{71D3A458-8FC6-4CE2-B833-A43AAEBD65E0}" type="presParOf" srcId="{F54C821D-95A3-4310-B703-243B8CE06C46}" destId="{2C30615E-8406-423A-AA8B-D07259CBC2C9}" srcOrd="1" destOrd="0" presId="urn:microsoft.com/office/officeart/2008/layout/VerticalCurvedList"/>
    <dgm:cxn modelId="{59AB32A4-FF1C-407A-9145-780B80AA21B9}" type="presParOf" srcId="{F54C821D-95A3-4310-B703-243B8CE06C46}" destId="{51FE59C2-CCF3-4653-9366-1426B8D7FAA4}" srcOrd="2" destOrd="0" presId="urn:microsoft.com/office/officeart/2008/layout/VerticalCurvedList"/>
    <dgm:cxn modelId="{65916C62-8B7C-4BAB-8675-56A887929B3F}" type="presParOf" srcId="{F54C821D-95A3-4310-B703-243B8CE06C46}" destId="{AAA9D66C-FE4C-4FD0-A82A-A3D725B21CF1}" srcOrd="3" destOrd="0" presId="urn:microsoft.com/office/officeart/2008/layout/VerticalCurvedList"/>
    <dgm:cxn modelId="{68565557-2E88-4A76-AAC8-434937E9D385}" type="presParOf" srcId="{834AD7C2-C0CD-4A19-ABAC-E4696943A623}" destId="{4F7D1637-138D-470E-B1EF-12AE3505B49C}" srcOrd="1" destOrd="0" presId="urn:microsoft.com/office/officeart/2008/layout/VerticalCurvedList"/>
    <dgm:cxn modelId="{1F014CE4-2679-492A-9977-E03CE3986AC5}" type="presParOf" srcId="{834AD7C2-C0CD-4A19-ABAC-E4696943A623}" destId="{759B118E-3784-46A9-A71F-DB69E9DDD5CB}" srcOrd="2" destOrd="0" presId="urn:microsoft.com/office/officeart/2008/layout/VerticalCurvedList"/>
    <dgm:cxn modelId="{E7BEECF3-5C6C-4A51-8142-EE9A8CBE9554}" type="presParOf" srcId="{759B118E-3784-46A9-A71F-DB69E9DDD5CB}" destId="{C7F88308-36F7-4D53-B97D-E03AA6063E94}" srcOrd="0" destOrd="0" presId="urn:microsoft.com/office/officeart/2008/layout/VerticalCurvedList"/>
    <dgm:cxn modelId="{1B8C29D6-EC19-4CA8-A2B3-BE735D4D3C31}" type="presParOf" srcId="{834AD7C2-C0CD-4A19-ABAC-E4696943A623}" destId="{A8A80E2A-A74F-4364-9D2E-4F2CEEEE78C7}" srcOrd="3" destOrd="0" presId="urn:microsoft.com/office/officeart/2008/layout/VerticalCurvedList"/>
    <dgm:cxn modelId="{EE1C5241-D97F-4A15-90FE-4DF2EBC06B81}" type="presParOf" srcId="{834AD7C2-C0CD-4A19-ABAC-E4696943A623}" destId="{98EFB356-BF82-4963-8EFC-B7C5ECC6E4CA}" srcOrd="4" destOrd="0" presId="urn:microsoft.com/office/officeart/2008/layout/VerticalCurvedList"/>
    <dgm:cxn modelId="{5BDBB104-1A4C-4B04-B1FF-19563B3C2DB9}" type="presParOf" srcId="{98EFB356-BF82-4963-8EFC-B7C5ECC6E4CA}" destId="{D4109EDA-B198-45F4-9537-4CC6FBF21C47}" srcOrd="0" destOrd="0" presId="urn:microsoft.com/office/officeart/2008/layout/VerticalCurvedList"/>
    <dgm:cxn modelId="{CCA8BB54-CA7C-4886-9FA5-CB7BC637370D}" type="presParOf" srcId="{834AD7C2-C0CD-4A19-ABAC-E4696943A623}" destId="{80DEB5A1-E28B-4586-80DF-B45CEF69CFCE}" srcOrd="5" destOrd="0" presId="urn:microsoft.com/office/officeart/2008/layout/VerticalCurvedList"/>
    <dgm:cxn modelId="{7C9807C3-2688-4C4D-AEBE-594C806778A6}" type="presParOf" srcId="{834AD7C2-C0CD-4A19-ABAC-E4696943A623}" destId="{C73E154D-4BB5-4BE5-8D9B-7AC471C9B892}" srcOrd="6" destOrd="0" presId="urn:microsoft.com/office/officeart/2008/layout/VerticalCurvedList"/>
    <dgm:cxn modelId="{ACB4C00C-5439-4688-BCAD-B27DE99C9911}" type="presParOf" srcId="{C73E154D-4BB5-4BE5-8D9B-7AC471C9B892}" destId="{CE199808-1CC7-40CA-8194-692DC99CB8D7}"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9938A6-CD7D-40B9-BC19-D15270DB10D4}"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9F2A093C-78CE-4F97-90F8-7AFC331979DD}">
      <dgm:prSet phldrT="[Text]" custT="1"/>
      <dgm:spPr/>
      <dgm:t>
        <a:bodyPr/>
        <a:lstStyle/>
        <a:p>
          <a:r>
            <a:rPr lang="en-US" altLang="en-US" sz="2200" dirty="0">
              <a:solidFill>
                <a:schemeClr val="bg2"/>
              </a:solidFill>
              <a:latin typeface="Arial" panose="020B0604020202020204" pitchFamily="34" charset="0"/>
              <a:cs typeface="Arial" panose="020B0604020202020204" pitchFamily="34" charset="0"/>
            </a:rPr>
            <a:t>Personalities</a:t>
          </a:r>
          <a:endParaRPr lang="en-US" sz="2200" dirty="0">
            <a:solidFill>
              <a:schemeClr val="bg2"/>
            </a:solidFill>
            <a:latin typeface="Arial" panose="020B0604020202020204" pitchFamily="34" charset="0"/>
            <a:cs typeface="Arial" panose="020B0604020202020204" pitchFamily="34" charset="0"/>
          </a:endParaRPr>
        </a:p>
      </dgm:t>
    </dgm:pt>
    <dgm:pt modelId="{AC1CB1CF-1BA1-4EA6-8419-1D06DE6DD741}" type="parTrans" cxnId="{DD900F74-E92B-4ECC-8CEB-5DD0799A0750}">
      <dgm:prSet/>
      <dgm:spPr/>
      <dgm:t>
        <a:bodyPr/>
        <a:lstStyle/>
        <a:p>
          <a:endParaRPr lang="en-US" sz="2200">
            <a:solidFill>
              <a:schemeClr val="bg2"/>
            </a:solidFill>
            <a:latin typeface="Arial" panose="020B0604020202020204" pitchFamily="34" charset="0"/>
            <a:cs typeface="Arial" panose="020B0604020202020204" pitchFamily="34" charset="0"/>
          </a:endParaRPr>
        </a:p>
      </dgm:t>
    </dgm:pt>
    <dgm:pt modelId="{A5F6E9E1-F8C9-4D55-9109-655F8E1305C7}" type="sibTrans" cxnId="{DD900F74-E92B-4ECC-8CEB-5DD0799A0750}">
      <dgm:prSet/>
      <dgm:spPr/>
      <dgm:t>
        <a:bodyPr/>
        <a:lstStyle/>
        <a:p>
          <a:endParaRPr lang="en-US" sz="2200">
            <a:solidFill>
              <a:schemeClr val="bg2"/>
            </a:solidFill>
            <a:latin typeface="Arial" panose="020B0604020202020204" pitchFamily="34" charset="0"/>
            <a:cs typeface="Arial" panose="020B0604020202020204" pitchFamily="34" charset="0"/>
          </a:endParaRPr>
        </a:p>
      </dgm:t>
    </dgm:pt>
    <dgm:pt modelId="{0911F5BB-35F0-4D3C-96C2-922D2984C3DF}">
      <dgm:prSet phldrT="[Text]" custT="1"/>
      <dgm:spPr/>
      <dgm:t>
        <a:bodyPr/>
        <a:lstStyle/>
        <a:p>
          <a:r>
            <a:rPr lang="en-US" altLang="en-US" sz="2200" dirty="0">
              <a:solidFill>
                <a:schemeClr val="bg2"/>
              </a:solidFill>
              <a:latin typeface="Arial" panose="020B0604020202020204" pitchFamily="34" charset="0"/>
              <a:cs typeface="Arial" panose="020B0604020202020204" pitchFamily="34" charset="0"/>
            </a:rPr>
            <a:t>Ethnic and Racial Identities</a:t>
          </a:r>
          <a:endParaRPr lang="en-US" sz="2200" dirty="0">
            <a:solidFill>
              <a:schemeClr val="bg2"/>
            </a:solidFill>
            <a:latin typeface="Arial" panose="020B0604020202020204" pitchFamily="34" charset="0"/>
            <a:cs typeface="Arial" panose="020B0604020202020204" pitchFamily="34" charset="0"/>
          </a:endParaRPr>
        </a:p>
      </dgm:t>
    </dgm:pt>
    <dgm:pt modelId="{3FCDAA45-F264-403B-B677-9963E41351E2}" type="parTrans" cxnId="{0E4669F3-953D-4C59-8AA2-48479652204D}">
      <dgm:prSet/>
      <dgm:spPr/>
      <dgm:t>
        <a:bodyPr/>
        <a:lstStyle/>
        <a:p>
          <a:endParaRPr lang="en-US" sz="2200">
            <a:solidFill>
              <a:schemeClr val="bg2"/>
            </a:solidFill>
            <a:latin typeface="Arial" panose="020B0604020202020204" pitchFamily="34" charset="0"/>
            <a:cs typeface="Arial" panose="020B0604020202020204" pitchFamily="34" charset="0"/>
          </a:endParaRPr>
        </a:p>
      </dgm:t>
    </dgm:pt>
    <dgm:pt modelId="{23626C87-C70D-4D97-B3D6-A5A81395B2FF}" type="sibTrans" cxnId="{0E4669F3-953D-4C59-8AA2-48479652204D}">
      <dgm:prSet/>
      <dgm:spPr/>
      <dgm:t>
        <a:bodyPr/>
        <a:lstStyle/>
        <a:p>
          <a:endParaRPr lang="en-US" sz="2200">
            <a:solidFill>
              <a:schemeClr val="bg2"/>
            </a:solidFill>
            <a:latin typeface="Arial" panose="020B0604020202020204" pitchFamily="34" charset="0"/>
            <a:cs typeface="Arial" panose="020B0604020202020204" pitchFamily="34" charset="0"/>
          </a:endParaRPr>
        </a:p>
      </dgm:t>
    </dgm:pt>
    <dgm:pt modelId="{5914D229-85D0-4004-B703-DD71282D6C01}">
      <dgm:prSet phldrT="[Text]" custT="1"/>
      <dgm:spPr/>
      <dgm:t>
        <a:bodyPr/>
        <a:lstStyle/>
        <a:p>
          <a:r>
            <a:rPr lang="en-US" altLang="en-US" sz="2200" dirty="0">
              <a:solidFill>
                <a:schemeClr val="bg2"/>
              </a:solidFill>
              <a:latin typeface="Arial" panose="020B0604020202020204" pitchFamily="34" charset="0"/>
              <a:cs typeface="Arial" panose="020B0604020202020204" pitchFamily="34" charset="0"/>
            </a:rPr>
            <a:t>Gender</a:t>
          </a:r>
          <a:endParaRPr lang="en-US" sz="2200" dirty="0">
            <a:solidFill>
              <a:schemeClr val="bg2"/>
            </a:solidFill>
            <a:latin typeface="Arial" panose="020B0604020202020204" pitchFamily="34" charset="0"/>
            <a:cs typeface="Arial" panose="020B0604020202020204" pitchFamily="34" charset="0"/>
          </a:endParaRPr>
        </a:p>
      </dgm:t>
    </dgm:pt>
    <dgm:pt modelId="{E5BB5794-984C-44BC-BEC1-036C846953BB}" type="parTrans" cxnId="{3C9906C9-0E68-4FE3-8128-B75CD70E8166}">
      <dgm:prSet/>
      <dgm:spPr/>
      <dgm:t>
        <a:bodyPr/>
        <a:lstStyle/>
        <a:p>
          <a:endParaRPr lang="en-US" sz="2200">
            <a:solidFill>
              <a:schemeClr val="bg2"/>
            </a:solidFill>
            <a:latin typeface="Arial" panose="020B0604020202020204" pitchFamily="34" charset="0"/>
            <a:cs typeface="Arial" panose="020B0604020202020204" pitchFamily="34" charset="0"/>
          </a:endParaRPr>
        </a:p>
      </dgm:t>
    </dgm:pt>
    <dgm:pt modelId="{9C2D7656-A3EC-4876-AF9B-0A79419BFD26}" type="sibTrans" cxnId="{3C9906C9-0E68-4FE3-8128-B75CD70E8166}">
      <dgm:prSet/>
      <dgm:spPr/>
      <dgm:t>
        <a:bodyPr/>
        <a:lstStyle/>
        <a:p>
          <a:endParaRPr lang="en-US" sz="2200">
            <a:solidFill>
              <a:schemeClr val="bg2"/>
            </a:solidFill>
            <a:latin typeface="Arial" panose="020B0604020202020204" pitchFamily="34" charset="0"/>
            <a:cs typeface="Arial" panose="020B0604020202020204" pitchFamily="34" charset="0"/>
          </a:endParaRPr>
        </a:p>
      </dgm:t>
    </dgm:pt>
    <dgm:pt modelId="{959E7FE5-B271-494C-9C0A-33F2D5BF51AD}">
      <dgm:prSet phldrT="[Text]" custT="1"/>
      <dgm:spPr/>
      <dgm:t>
        <a:bodyPr/>
        <a:lstStyle/>
        <a:p>
          <a:r>
            <a:rPr lang="en-US" altLang="en-US" sz="2200" dirty="0">
              <a:solidFill>
                <a:schemeClr val="bg2"/>
              </a:solidFill>
              <a:latin typeface="Arial" panose="020B0604020202020204" pitchFamily="34" charset="0"/>
              <a:cs typeface="Arial" panose="020B0604020202020204" pitchFamily="34" charset="0"/>
            </a:rPr>
            <a:t>Disabilities</a:t>
          </a:r>
          <a:endParaRPr lang="en-US" sz="2200" dirty="0">
            <a:solidFill>
              <a:schemeClr val="bg2"/>
            </a:solidFill>
            <a:latin typeface="Arial" panose="020B0604020202020204" pitchFamily="34" charset="0"/>
            <a:ea typeface="ＭＳ Ｐゴシック" charset="0"/>
            <a:cs typeface="Arial" panose="020B0604020202020204" pitchFamily="34" charset="0"/>
          </a:endParaRPr>
        </a:p>
      </dgm:t>
    </dgm:pt>
    <dgm:pt modelId="{9D7EC387-FA88-477D-BE18-69EB360829BC}" type="parTrans" cxnId="{DB7C6A24-8DF3-437D-BCC5-F57ECD0E85FC}">
      <dgm:prSet/>
      <dgm:spPr/>
      <dgm:t>
        <a:bodyPr/>
        <a:lstStyle/>
        <a:p>
          <a:endParaRPr lang="en-US" sz="2200">
            <a:solidFill>
              <a:schemeClr val="bg2"/>
            </a:solidFill>
            <a:latin typeface="Arial" panose="020B0604020202020204" pitchFamily="34" charset="0"/>
            <a:cs typeface="Arial" panose="020B0604020202020204" pitchFamily="34" charset="0"/>
          </a:endParaRPr>
        </a:p>
      </dgm:t>
    </dgm:pt>
    <dgm:pt modelId="{5C1D233F-238C-4E34-A08F-2AA3F66B634D}" type="sibTrans" cxnId="{DB7C6A24-8DF3-437D-BCC5-F57ECD0E85FC}">
      <dgm:prSet/>
      <dgm:spPr/>
      <dgm:t>
        <a:bodyPr/>
        <a:lstStyle/>
        <a:p>
          <a:endParaRPr lang="en-US" sz="2200">
            <a:solidFill>
              <a:schemeClr val="bg2"/>
            </a:solidFill>
            <a:latin typeface="Arial" panose="020B0604020202020204" pitchFamily="34" charset="0"/>
            <a:cs typeface="Arial" panose="020B0604020202020204" pitchFamily="34" charset="0"/>
          </a:endParaRPr>
        </a:p>
      </dgm:t>
    </dgm:pt>
    <dgm:pt modelId="{5686EDD8-6802-40EB-89D8-D7548E740EC8}" type="pres">
      <dgm:prSet presAssocID="{FB9938A6-CD7D-40B9-BC19-D15270DB10D4}" presName="diagram" presStyleCnt="0">
        <dgm:presLayoutVars>
          <dgm:dir/>
          <dgm:resizeHandles val="exact"/>
        </dgm:presLayoutVars>
      </dgm:prSet>
      <dgm:spPr/>
      <dgm:t>
        <a:bodyPr/>
        <a:lstStyle/>
        <a:p>
          <a:endParaRPr lang="en-US"/>
        </a:p>
      </dgm:t>
    </dgm:pt>
    <dgm:pt modelId="{4D62CF37-52F9-477B-97E2-540B90FFE1EE}" type="pres">
      <dgm:prSet presAssocID="{9F2A093C-78CE-4F97-90F8-7AFC331979DD}" presName="node" presStyleLbl="node1" presStyleIdx="0" presStyleCnt="4" custScaleX="123902">
        <dgm:presLayoutVars>
          <dgm:bulletEnabled val="1"/>
        </dgm:presLayoutVars>
      </dgm:prSet>
      <dgm:spPr/>
      <dgm:t>
        <a:bodyPr/>
        <a:lstStyle/>
        <a:p>
          <a:endParaRPr lang="en-US"/>
        </a:p>
      </dgm:t>
    </dgm:pt>
    <dgm:pt modelId="{DF5609CE-3C37-4FDC-A7E1-A587FB9B84DF}" type="pres">
      <dgm:prSet presAssocID="{A5F6E9E1-F8C9-4D55-9109-655F8E1305C7}" presName="sibTrans" presStyleCnt="0"/>
      <dgm:spPr/>
    </dgm:pt>
    <dgm:pt modelId="{E9D5A1D8-14A8-488C-8278-51DF5891BFE1}" type="pres">
      <dgm:prSet presAssocID="{0911F5BB-35F0-4D3C-96C2-922D2984C3DF}" presName="node" presStyleLbl="node1" presStyleIdx="1" presStyleCnt="4" custScaleX="114371">
        <dgm:presLayoutVars>
          <dgm:bulletEnabled val="1"/>
        </dgm:presLayoutVars>
      </dgm:prSet>
      <dgm:spPr/>
      <dgm:t>
        <a:bodyPr/>
        <a:lstStyle/>
        <a:p>
          <a:endParaRPr lang="en-US"/>
        </a:p>
      </dgm:t>
    </dgm:pt>
    <dgm:pt modelId="{15597874-E109-40CB-9260-2571AA7C1C2D}" type="pres">
      <dgm:prSet presAssocID="{23626C87-C70D-4D97-B3D6-A5A81395B2FF}" presName="sibTrans" presStyleCnt="0"/>
      <dgm:spPr/>
    </dgm:pt>
    <dgm:pt modelId="{52BA1E4C-92B0-48BB-B3CA-8D4E9C3FC516}" type="pres">
      <dgm:prSet presAssocID="{5914D229-85D0-4004-B703-DD71282D6C01}" presName="node" presStyleLbl="node1" presStyleIdx="2" presStyleCnt="4">
        <dgm:presLayoutVars>
          <dgm:bulletEnabled val="1"/>
        </dgm:presLayoutVars>
      </dgm:prSet>
      <dgm:spPr/>
      <dgm:t>
        <a:bodyPr/>
        <a:lstStyle/>
        <a:p>
          <a:endParaRPr lang="en-US"/>
        </a:p>
      </dgm:t>
    </dgm:pt>
    <dgm:pt modelId="{DD334E35-B2CE-49E3-A9FE-D03ACA75593F}" type="pres">
      <dgm:prSet presAssocID="{9C2D7656-A3EC-4876-AF9B-0A79419BFD26}" presName="sibTrans" presStyleCnt="0"/>
      <dgm:spPr/>
    </dgm:pt>
    <dgm:pt modelId="{69E2C98F-D0DE-4F69-AD53-EECC28324B91}" type="pres">
      <dgm:prSet presAssocID="{959E7FE5-B271-494C-9C0A-33F2D5BF51AD}" presName="node" presStyleLbl="node1" presStyleIdx="3" presStyleCnt="4" custScaleX="114371">
        <dgm:presLayoutVars>
          <dgm:bulletEnabled val="1"/>
        </dgm:presLayoutVars>
      </dgm:prSet>
      <dgm:spPr/>
      <dgm:t>
        <a:bodyPr/>
        <a:lstStyle/>
        <a:p>
          <a:endParaRPr lang="en-US"/>
        </a:p>
      </dgm:t>
    </dgm:pt>
  </dgm:ptLst>
  <dgm:cxnLst>
    <dgm:cxn modelId="{DB7C6A24-8DF3-437D-BCC5-F57ECD0E85FC}" srcId="{FB9938A6-CD7D-40B9-BC19-D15270DB10D4}" destId="{959E7FE5-B271-494C-9C0A-33F2D5BF51AD}" srcOrd="3" destOrd="0" parTransId="{9D7EC387-FA88-477D-BE18-69EB360829BC}" sibTransId="{5C1D233F-238C-4E34-A08F-2AA3F66B634D}"/>
    <dgm:cxn modelId="{B60B0636-E236-4281-B088-FE2E99728074}" type="presOf" srcId="{959E7FE5-B271-494C-9C0A-33F2D5BF51AD}" destId="{69E2C98F-D0DE-4F69-AD53-EECC28324B91}" srcOrd="0" destOrd="0" presId="urn:microsoft.com/office/officeart/2005/8/layout/default#1"/>
    <dgm:cxn modelId="{0E4669F3-953D-4C59-8AA2-48479652204D}" srcId="{FB9938A6-CD7D-40B9-BC19-D15270DB10D4}" destId="{0911F5BB-35F0-4D3C-96C2-922D2984C3DF}" srcOrd="1" destOrd="0" parTransId="{3FCDAA45-F264-403B-B677-9963E41351E2}" sibTransId="{23626C87-C70D-4D97-B3D6-A5A81395B2FF}"/>
    <dgm:cxn modelId="{9F9272F2-2B55-486B-A4B6-7A5CC63AFA73}" type="presOf" srcId="{9F2A093C-78CE-4F97-90F8-7AFC331979DD}" destId="{4D62CF37-52F9-477B-97E2-540B90FFE1EE}" srcOrd="0" destOrd="0" presId="urn:microsoft.com/office/officeart/2005/8/layout/default#1"/>
    <dgm:cxn modelId="{0FFD50BC-98FA-4254-A956-623A87AF9A4D}" type="presOf" srcId="{0911F5BB-35F0-4D3C-96C2-922D2984C3DF}" destId="{E9D5A1D8-14A8-488C-8278-51DF5891BFE1}" srcOrd="0" destOrd="0" presId="urn:microsoft.com/office/officeart/2005/8/layout/default#1"/>
    <dgm:cxn modelId="{E7735662-D6F2-44D7-B3F4-29AC90BB46A5}" type="presOf" srcId="{5914D229-85D0-4004-B703-DD71282D6C01}" destId="{52BA1E4C-92B0-48BB-B3CA-8D4E9C3FC516}" srcOrd="0" destOrd="0" presId="urn:microsoft.com/office/officeart/2005/8/layout/default#1"/>
    <dgm:cxn modelId="{DD900F74-E92B-4ECC-8CEB-5DD0799A0750}" srcId="{FB9938A6-CD7D-40B9-BC19-D15270DB10D4}" destId="{9F2A093C-78CE-4F97-90F8-7AFC331979DD}" srcOrd="0" destOrd="0" parTransId="{AC1CB1CF-1BA1-4EA6-8419-1D06DE6DD741}" sibTransId="{A5F6E9E1-F8C9-4D55-9109-655F8E1305C7}"/>
    <dgm:cxn modelId="{3C9906C9-0E68-4FE3-8128-B75CD70E8166}" srcId="{FB9938A6-CD7D-40B9-BC19-D15270DB10D4}" destId="{5914D229-85D0-4004-B703-DD71282D6C01}" srcOrd="2" destOrd="0" parTransId="{E5BB5794-984C-44BC-BEC1-036C846953BB}" sibTransId="{9C2D7656-A3EC-4876-AF9B-0A79419BFD26}"/>
    <dgm:cxn modelId="{4AAC2F81-7BAB-4A02-942C-A36ADE42EC4A}" type="presOf" srcId="{FB9938A6-CD7D-40B9-BC19-D15270DB10D4}" destId="{5686EDD8-6802-40EB-89D8-D7548E740EC8}" srcOrd="0" destOrd="0" presId="urn:microsoft.com/office/officeart/2005/8/layout/default#1"/>
    <dgm:cxn modelId="{EDA6DD3B-A79A-4A61-A249-0A423AA3BD98}" type="presParOf" srcId="{5686EDD8-6802-40EB-89D8-D7548E740EC8}" destId="{4D62CF37-52F9-477B-97E2-540B90FFE1EE}" srcOrd="0" destOrd="0" presId="urn:microsoft.com/office/officeart/2005/8/layout/default#1"/>
    <dgm:cxn modelId="{6EC2F25E-D7D2-4C21-9773-E67BEB61EC98}" type="presParOf" srcId="{5686EDD8-6802-40EB-89D8-D7548E740EC8}" destId="{DF5609CE-3C37-4FDC-A7E1-A587FB9B84DF}" srcOrd="1" destOrd="0" presId="urn:microsoft.com/office/officeart/2005/8/layout/default#1"/>
    <dgm:cxn modelId="{C368F489-512A-4097-B4B8-8C199521B092}" type="presParOf" srcId="{5686EDD8-6802-40EB-89D8-D7548E740EC8}" destId="{E9D5A1D8-14A8-488C-8278-51DF5891BFE1}" srcOrd="2" destOrd="0" presId="urn:microsoft.com/office/officeart/2005/8/layout/default#1"/>
    <dgm:cxn modelId="{43093CE6-3F9B-4341-A8A4-FE872D3991DF}" type="presParOf" srcId="{5686EDD8-6802-40EB-89D8-D7548E740EC8}" destId="{15597874-E109-40CB-9260-2571AA7C1C2D}" srcOrd="3" destOrd="0" presId="urn:microsoft.com/office/officeart/2005/8/layout/default#1"/>
    <dgm:cxn modelId="{9A40026C-E295-4781-80A7-800B553FC386}" type="presParOf" srcId="{5686EDD8-6802-40EB-89D8-D7548E740EC8}" destId="{52BA1E4C-92B0-48BB-B3CA-8D4E9C3FC516}" srcOrd="4" destOrd="0" presId="urn:microsoft.com/office/officeart/2005/8/layout/default#1"/>
    <dgm:cxn modelId="{9DFAF009-5E3E-4D1B-8659-B36006610CE0}" type="presParOf" srcId="{5686EDD8-6802-40EB-89D8-D7548E740EC8}" destId="{DD334E35-B2CE-49E3-A9FE-D03ACA75593F}" srcOrd="5" destOrd="0" presId="urn:microsoft.com/office/officeart/2005/8/layout/default#1"/>
    <dgm:cxn modelId="{7C62FECB-C40F-4B8F-96F1-19DD234B7458}" type="presParOf" srcId="{5686EDD8-6802-40EB-89D8-D7548E740EC8}" destId="{69E2C98F-D0DE-4F69-AD53-EECC28324B91}" srcOrd="6" destOrd="0" presId="urn:microsoft.com/office/officeart/2005/8/layout/defaul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0615E-8406-423A-AA8B-D07259CBC2C9}">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7D1637-138D-470E-B1EF-12AE3505B49C}">
      <dsp:nvSpPr>
        <dsp:cNvPr id="0" name=""/>
        <dsp:cNvSpPr/>
      </dsp:nvSpPr>
      <dsp:spPr>
        <a:xfrm>
          <a:off x="564979" y="406400"/>
          <a:ext cx="5475833" cy="8128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5880" rIns="55880" bIns="55880" numCol="1" spcCol="1270" anchor="ctr" anchorCtr="0">
          <a:noAutofit/>
        </a:bodyPr>
        <a:lstStyle/>
        <a:p>
          <a:pPr marL="0" lvl="0" indent="0" algn="l" defTabSz="977900">
            <a:lnSpc>
              <a:spcPct val="90000"/>
            </a:lnSpc>
            <a:spcBef>
              <a:spcPct val="0"/>
            </a:spcBef>
            <a:spcAft>
              <a:spcPct val="35000"/>
            </a:spcAft>
            <a:buNone/>
          </a:pPr>
          <a:r>
            <a:rPr lang="en-US" altLang="en-US" sz="2200" kern="1200" dirty="0">
              <a:latin typeface="Arial" panose="020B0604020202020204" pitchFamily="34" charset="0"/>
              <a:cs typeface="Arial" panose="020B0604020202020204" pitchFamily="34" charset="0"/>
            </a:rPr>
            <a:t>Behavioral</a:t>
          </a:r>
          <a:endParaRPr lang="en-US" sz="2200" kern="1200" dirty="0">
            <a:latin typeface="Arial" panose="020B0604020202020204" pitchFamily="34" charset="0"/>
            <a:cs typeface="Arial" panose="020B0604020202020204" pitchFamily="34" charset="0"/>
          </a:endParaRPr>
        </a:p>
      </dsp:txBody>
      <dsp:txXfrm>
        <a:off x="564979" y="406400"/>
        <a:ext cx="5475833" cy="812800"/>
      </dsp:txXfrm>
    </dsp:sp>
    <dsp:sp modelId="{C7F88308-36F7-4D53-B97D-E03AA6063E94}">
      <dsp:nvSpPr>
        <dsp:cNvPr id="0" name=""/>
        <dsp:cNvSpPr/>
      </dsp:nvSpPr>
      <dsp:spPr>
        <a:xfrm>
          <a:off x="56979" y="304800"/>
          <a:ext cx="1016000" cy="10160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A80E2A-A74F-4364-9D2E-4F2CEEEE78C7}">
      <dsp:nvSpPr>
        <dsp:cNvPr id="0" name=""/>
        <dsp:cNvSpPr/>
      </dsp:nvSpPr>
      <dsp:spPr>
        <a:xfrm>
          <a:off x="860432" y="1625599"/>
          <a:ext cx="5180380" cy="8128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5880" rIns="55880" bIns="55880" numCol="1" spcCol="1270" anchor="ctr" anchorCtr="0">
          <a:noAutofit/>
        </a:bodyPr>
        <a:lstStyle/>
        <a:p>
          <a:pPr marL="0" lvl="0" indent="0" algn="l" defTabSz="977900">
            <a:lnSpc>
              <a:spcPct val="90000"/>
            </a:lnSpc>
            <a:spcBef>
              <a:spcPct val="0"/>
            </a:spcBef>
            <a:spcAft>
              <a:spcPct val="35000"/>
            </a:spcAft>
            <a:buNone/>
          </a:pPr>
          <a:r>
            <a:rPr lang="en-US" altLang="en-US" sz="2200" kern="1200" dirty="0">
              <a:latin typeface="Arial" panose="020B0604020202020204" pitchFamily="34" charset="0"/>
              <a:cs typeface="Arial" panose="020B0604020202020204" pitchFamily="34" charset="0"/>
            </a:rPr>
            <a:t>Psychological</a:t>
          </a:r>
          <a:endParaRPr lang="en-US" sz="2200" kern="1200" dirty="0">
            <a:latin typeface="Arial" panose="020B0604020202020204" pitchFamily="34" charset="0"/>
            <a:cs typeface="Arial" panose="020B0604020202020204" pitchFamily="34" charset="0"/>
          </a:endParaRPr>
        </a:p>
      </dsp:txBody>
      <dsp:txXfrm>
        <a:off x="860432" y="1625599"/>
        <a:ext cx="5180380" cy="812800"/>
      </dsp:txXfrm>
    </dsp:sp>
    <dsp:sp modelId="{D4109EDA-B198-45F4-9537-4CC6FBF21C47}">
      <dsp:nvSpPr>
        <dsp:cNvPr id="0" name=""/>
        <dsp:cNvSpPr/>
      </dsp:nvSpPr>
      <dsp:spPr>
        <a:xfrm>
          <a:off x="352432" y="1523999"/>
          <a:ext cx="1016000" cy="10160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DEB5A1-E28B-4586-80DF-B45CEF69CFCE}">
      <dsp:nvSpPr>
        <dsp:cNvPr id="0" name=""/>
        <dsp:cNvSpPr/>
      </dsp:nvSpPr>
      <dsp:spPr>
        <a:xfrm>
          <a:off x="564979" y="2844800"/>
          <a:ext cx="5475833" cy="8128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5880" rIns="55880" bIns="55880" numCol="1" spcCol="1270" anchor="ctr" anchorCtr="0">
          <a:noAutofit/>
        </a:bodyPr>
        <a:lstStyle/>
        <a:p>
          <a:pPr marL="0" lvl="0" indent="0" algn="l" defTabSz="977900">
            <a:lnSpc>
              <a:spcPct val="90000"/>
            </a:lnSpc>
            <a:spcBef>
              <a:spcPct val="0"/>
            </a:spcBef>
            <a:spcAft>
              <a:spcPct val="35000"/>
            </a:spcAft>
            <a:buNone/>
          </a:pPr>
          <a:r>
            <a:rPr lang="en-US" altLang="en-US" sz="2200" kern="1200">
              <a:latin typeface="Arial" panose="020B0604020202020204" pitchFamily="34" charset="0"/>
              <a:cs typeface="Arial" panose="020B0604020202020204" pitchFamily="34" charset="0"/>
            </a:rPr>
            <a:t>Physiological</a:t>
          </a:r>
          <a:endParaRPr lang="en-US" sz="2200" kern="1200" dirty="0">
            <a:latin typeface="Arial" panose="020B0604020202020204" pitchFamily="34" charset="0"/>
            <a:cs typeface="Arial" panose="020B0604020202020204" pitchFamily="34" charset="0"/>
          </a:endParaRPr>
        </a:p>
      </dsp:txBody>
      <dsp:txXfrm>
        <a:off x="564979" y="2844800"/>
        <a:ext cx="5475833" cy="812800"/>
      </dsp:txXfrm>
    </dsp:sp>
    <dsp:sp modelId="{CE199808-1CC7-40CA-8194-692DC99CB8D7}">
      <dsp:nvSpPr>
        <dsp:cNvPr id="0" name=""/>
        <dsp:cNvSpPr/>
      </dsp:nvSpPr>
      <dsp:spPr>
        <a:xfrm>
          <a:off x="56979" y="2743200"/>
          <a:ext cx="1016000" cy="10160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2CF37-52F9-477B-97E2-540B90FFE1EE}">
      <dsp:nvSpPr>
        <dsp:cNvPr id="0" name=""/>
        <dsp:cNvSpPr/>
      </dsp:nvSpPr>
      <dsp:spPr>
        <a:xfrm>
          <a:off x="304797" y="1933"/>
          <a:ext cx="1981204" cy="9594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dirty="0">
              <a:solidFill>
                <a:schemeClr val="bg2"/>
              </a:solidFill>
              <a:latin typeface="Arial" panose="020B0604020202020204" pitchFamily="34" charset="0"/>
              <a:cs typeface="Arial" panose="020B0604020202020204" pitchFamily="34" charset="0"/>
            </a:rPr>
            <a:t>Personalities</a:t>
          </a:r>
          <a:endParaRPr lang="en-US" sz="2200" kern="1200" dirty="0">
            <a:solidFill>
              <a:schemeClr val="bg2"/>
            </a:solidFill>
            <a:latin typeface="Arial" panose="020B0604020202020204" pitchFamily="34" charset="0"/>
            <a:cs typeface="Arial" panose="020B0604020202020204" pitchFamily="34" charset="0"/>
          </a:endParaRPr>
        </a:p>
      </dsp:txBody>
      <dsp:txXfrm>
        <a:off x="304797" y="1933"/>
        <a:ext cx="1981204" cy="959405"/>
      </dsp:txXfrm>
    </dsp:sp>
    <dsp:sp modelId="{E9D5A1D8-14A8-488C-8278-51DF5891BFE1}">
      <dsp:nvSpPr>
        <dsp:cNvPr id="0" name=""/>
        <dsp:cNvSpPr/>
      </dsp:nvSpPr>
      <dsp:spPr>
        <a:xfrm>
          <a:off x="380998" y="1121240"/>
          <a:ext cx="1828803" cy="9594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dirty="0">
              <a:solidFill>
                <a:schemeClr val="bg2"/>
              </a:solidFill>
              <a:latin typeface="Arial" panose="020B0604020202020204" pitchFamily="34" charset="0"/>
              <a:cs typeface="Arial" panose="020B0604020202020204" pitchFamily="34" charset="0"/>
            </a:rPr>
            <a:t>Ethnic and Racial Identities</a:t>
          </a:r>
          <a:endParaRPr lang="en-US" sz="2200" kern="1200" dirty="0">
            <a:solidFill>
              <a:schemeClr val="bg2"/>
            </a:solidFill>
            <a:latin typeface="Arial" panose="020B0604020202020204" pitchFamily="34" charset="0"/>
            <a:cs typeface="Arial" panose="020B0604020202020204" pitchFamily="34" charset="0"/>
          </a:endParaRPr>
        </a:p>
      </dsp:txBody>
      <dsp:txXfrm>
        <a:off x="380998" y="1121240"/>
        <a:ext cx="1828803" cy="959405"/>
      </dsp:txXfrm>
    </dsp:sp>
    <dsp:sp modelId="{52BA1E4C-92B0-48BB-B3CA-8D4E9C3FC516}">
      <dsp:nvSpPr>
        <dsp:cNvPr id="0" name=""/>
        <dsp:cNvSpPr/>
      </dsp:nvSpPr>
      <dsp:spPr>
        <a:xfrm>
          <a:off x="495895" y="2240546"/>
          <a:ext cx="1599009" cy="9594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dirty="0">
              <a:solidFill>
                <a:schemeClr val="bg2"/>
              </a:solidFill>
              <a:latin typeface="Arial" panose="020B0604020202020204" pitchFamily="34" charset="0"/>
              <a:cs typeface="Arial" panose="020B0604020202020204" pitchFamily="34" charset="0"/>
            </a:rPr>
            <a:t>Gender</a:t>
          </a:r>
          <a:endParaRPr lang="en-US" sz="2200" kern="1200" dirty="0">
            <a:solidFill>
              <a:schemeClr val="bg2"/>
            </a:solidFill>
            <a:latin typeface="Arial" panose="020B0604020202020204" pitchFamily="34" charset="0"/>
            <a:cs typeface="Arial" panose="020B0604020202020204" pitchFamily="34" charset="0"/>
          </a:endParaRPr>
        </a:p>
      </dsp:txBody>
      <dsp:txXfrm>
        <a:off x="495895" y="2240546"/>
        <a:ext cx="1599009" cy="959405"/>
      </dsp:txXfrm>
    </dsp:sp>
    <dsp:sp modelId="{69E2C98F-D0DE-4F69-AD53-EECC28324B91}">
      <dsp:nvSpPr>
        <dsp:cNvPr id="0" name=""/>
        <dsp:cNvSpPr/>
      </dsp:nvSpPr>
      <dsp:spPr>
        <a:xfrm>
          <a:off x="380998" y="3359853"/>
          <a:ext cx="1828803" cy="9594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dirty="0">
              <a:solidFill>
                <a:schemeClr val="bg2"/>
              </a:solidFill>
              <a:latin typeface="Arial" panose="020B0604020202020204" pitchFamily="34" charset="0"/>
              <a:cs typeface="Arial" panose="020B0604020202020204" pitchFamily="34" charset="0"/>
            </a:rPr>
            <a:t>Disabilities</a:t>
          </a:r>
          <a:endParaRPr lang="en-US" sz="2200" kern="1200" dirty="0">
            <a:solidFill>
              <a:schemeClr val="bg2"/>
            </a:solidFill>
            <a:latin typeface="Arial" panose="020B0604020202020204" pitchFamily="34" charset="0"/>
            <a:ea typeface="ＭＳ Ｐゴシック" charset="0"/>
            <a:cs typeface="Arial" panose="020B0604020202020204" pitchFamily="34" charset="0"/>
          </a:endParaRPr>
        </a:p>
      </dsp:txBody>
      <dsp:txXfrm>
        <a:off x="380998" y="3359853"/>
        <a:ext cx="1828803" cy="95940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0B74C9F6-BAFC-4978-A3F2-93A6706084DB}" type="datetimeFigureOut">
              <a:rPr lang="en-US" smtClean="0"/>
              <a:pPr/>
              <a:t>3/27/2021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F2D61411-BF0E-4434-88BB-859CA87F8D25}" type="slidenum">
              <a:rPr lang="en-US" smtClean="0"/>
              <a:pPr/>
              <a:t>‹#›</a:t>
            </a:fld>
            <a:endParaRPr lang="en-US" dirty="0"/>
          </a:p>
        </p:txBody>
      </p:sp>
    </p:spTree>
    <p:extLst>
      <p:ext uri="{BB962C8B-B14F-4D97-AF65-F5344CB8AC3E}">
        <p14:creationId xmlns:p14="http://schemas.microsoft.com/office/powerpoint/2010/main" xmlns="" val="6158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D61411-BF0E-4434-88BB-859CA87F8D25}" type="slidenum">
              <a:rPr lang="en-US" smtClean="0"/>
              <a:pPr/>
              <a:t>1</a:t>
            </a:fld>
            <a:endParaRPr lang="en-US"/>
          </a:p>
        </p:txBody>
      </p:sp>
    </p:spTree>
    <p:extLst>
      <p:ext uri="{BB962C8B-B14F-4D97-AF65-F5344CB8AC3E}">
        <p14:creationId xmlns:p14="http://schemas.microsoft.com/office/powerpoint/2010/main" xmlns="" val="315085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D61411-BF0E-4434-88BB-859CA87F8D25}" type="slidenum">
              <a:rPr lang="en-US" smtClean="0"/>
              <a:pPr/>
              <a:t>4</a:t>
            </a:fld>
            <a:endParaRPr lang="en-US"/>
          </a:p>
        </p:txBody>
      </p:sp>
    </p:spTree>
    <p:extLst>
      <p:ext uri="{BB962C8B-B14F-4D97-AF65-F5344CB8AC3E}">
        <p14:creationId xmlns:p14="http://schemas.microsoft.com/office/powerpoint/2010/main" xmlns="" val="428852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78FBFADD-9E5D-42F1-8C51-87C17CA602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a:extLst>
              <a:ext uri="{FF2B5EF4-FFF2-40B4-BE49-F238E27FC236}">
                <a16:creationId xmlns:a16="http://schemas.microsoft.com/office/drawing/2014/main" xmlns="" id="{C3AAABD5-712B-439F-8CFC-46CC2FED3620}"/>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Ari: I added disabilities and I specified “minorities” into ethnic and racial identities. </a:t>
            </a:r>
          </a:p>
        </p:txBody>
      </p:sp>
      <p:sp>
        <p:nvSpPr>
          <p:cNvPr id="16388" name="Slide Number Placeholder 3">
            <a:extLst>
              <a:ext uri="{FF2B5EF4-FFF2-40B4-BE49-F238E27FC236}">
                <a16:creationId xmlns:a16="http://schemas.microsoft.com/office/drawing/2014/main" xmlns="" id="{4037F142-516F-4F5E-87CD-16F13FDC20A7}"/>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86F4617-0DB8-4404-BCA1-5F305C1B648C}" type="slidenum">
              <a:rPr lang="en-US" altLang="en-US" smtClean="0"/>
              <a:pPr/>
              <a:t>13</a:t>
            </a:fld>
            <a:endParaRPr lang="en-US" altLang="en-US"/>
          </a:p>
        </p:txBody>
      </p:sp>
    </p:spTree>
    <p:extLst>
      <p:ext uri="{BB962C8B-B14F-4D97-AF65-F5344CB8AC3E}">
        <p14:creationId xmlns:p14="http://schemas.microsoft.com/office/powerpoint/2010/main" xmlns="" val="3913707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D61411-BF0E-4434-88BB-859CA87F8D25}" type="slidenum">
              <a:rPr lang="en-US" smtClean="0"/>
              <a:pPr/>
              <a:t>17</a:t>
            </a:fld>
            <a:endParaRPr lang="en-US"/>
          </a:p>
        </p:txBody>
      </p:sp>
    </p:spTree>
    <p:extLst>
      <p:ext uri="{BB962C8B-B14F-4D97-AF65-F5344CB8AC3E}">
        <p14:creationId xmlns:p14="http://schemas.microsoft.com/office/powerpoint/2010/main" xmlns="" val="395835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D61411-BF0E-4434-88BB-859CA87F8D25}" type="slidenum">
              <a:rPr lang="en-US" smtClean="0"/>
              <a:pPr/>
              <a:t>21</a:t>
            </a:fld>
            <a:endParaRPr lang="en-US"/>
          </a:p>
        </p:txBody>
      </p:sp>
    </p:spTree>
    <p:extLst>
      <p:ext uri="{BB962C8B-B14F-4D97-AF65-F5344CB8AC3E}">
        <p14:creationId xmlns:p14="http://schemas.microsoft.com/office/powerpoint/2010/main" xmlns="" val="3465252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r>
              <a:rPr lang="en-US"/>
              <a:t>Click icon to add picture</a:t>
            </a:r>
          </a:p>
        </p:txBody>
      </p:sp>
      <p:sp>
        <p:nvSpPr>
          <p:cNvPr id="17" name="Rectangle 16">
            <a:extLst>
              <a:ext uri="{FF2B5EF4-FFF2-40B4-BE49-F238E27FC236}">
                <a16:creationId xmlns:a16="http://schemas.microsoft.com/office/drawing/2014/main" xmlns="" id="{BEEECFBC-FB4D-9945-A4FF-28E342055AC3}"/>
              </a:ext>
            </a:extLst>
          </p:cNvPr>
          <p:cNvSpPr/>
          <p:nvPr/>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2022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pic>
        <p:nvPicPr>
          <p:cNvPr id="8" name="Picture Placeholder 4">
            <a:extLst>
              <a:ext uri="{FF2B5EF4-FFF2-40B4-BE49-F238E27FC236}">
                <a16:creationId xmlns:a16="http://schemas.microsoft.com/office/drawing/2014/main" xmlns="" id="{DE3B0E28-485E-BB45-B53C-65FC375BD23F}"/>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l="13821" r="13821"/>
          <a:stretch/>
        </p:blipFill>
        <p:spPr>
          <a:xfrm>
            <a:off x="8252460" y="540900"/>
            <a:ext cx="3604981" cy="6081000"/>
          </a:xfrm>
          <a:prstGeom prst="rect">
            <a:avLst/>
          </a:prstGeom>
        </p:spPr>
      </p:pic>
    </p:spTree>
    <p:extLst>
      <p:ext uri="{BB962C8B-B14F-4D97-AF65-F5344CB8AC3E}">
        <p14:creationId xmlns:p14="http://schemas.microsoft.com/office/powerpoint/2010/main" xmlns="" val="418598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a:t>
            </a:r>
            <a:r>
              <a:rPr lang="en-US" sz="800" dirty="0" smtClean="0">
                <a:latin typeface="Arial" panose="020B0604020202020204" pitchFamily="34" charset="0"/>
                <a:cs typeface="Arial" panose="020B0604020202020204" pitchFamily="34" charset="0"/>
              </a:rPr>
              <a:t>2022 </a:t>
            </a:r>
            <a:r>
              <a:rPr lang="en-US" sz="800" dirty="0">
                <a:latin typeface="Arial" panose="020B0604020202020204" pitchFamily="34" charset="0"/>
                <a:cs typeface="Arial" panose="020B0604020202020204" pitchFamily="34" charset="0"/>
              </a:rPr>
              <a:t>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xmlns="" id="{A4FD052D-18CE-1249-A891-AB3E165F4441}"/>
              </a:ext>
            </a:extLst>
          </p:cNvPr>
          <p:cNvSpPr/>
          <p:nvPr/>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xmlns="" val="6156548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xmlns="" val="29966084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415368" y="1461052"/>
            <a:ext cx="4862232" cy="4729436"/>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xmlns="" val="26265449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077278"/>
            <a:ext cx="4992624" cy="4390833"/>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r>
              <a:rPr lang="en-US"/>
              <a:t>Click icon to add picture</a:t>
            </a:r>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xmlns="" val="12215198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dirty="0"/>
          </a:p>
        </p:txBody>
      </p:sp>
    </p:spTree>
    <p:extLst>
      <p:ext uri="{BB962C8B-B14F-4D97-AF65-F5344CB8AC3E}">
        <p14:creationId xmlns:p14="http://schemas.microsoft.com/office/powerpoint/2010/main" xmlns="" val="987472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dirty="0"/>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r>
              <a:rPr lang="en-US"/>
              <a:t>Click icon to add picture</a:t>
            </a:r>
          </a:p>
        </p:txBody>
      </p:sp>
    </p:spTree>
    <p:extLst>
      <p:ext uri="{BB962C8B-B14F-4D97-AF65-F5344CB8AC3E}">
        <p14:creationId xmlns:p14="http://schemas.microsoft.com/office/powerpoint/2010/main" xmlns="" val="12847412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708432" y="1461052"/>
            <a:ext cx="3181874" cy="489532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xmlns="" val="15625852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4340C-0A96-4477-9145-D0C3B28DA0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F4510C5-A532-4075-9777-123A63E766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F662DBF-5010-46FB-883E-F85F36F0DA4A}"/>
              </a:ext>
            </a:extLst>
          </p:cNvPr>
          <p:cNvSpPr>
            <a:spLocks noGrp="1"/>
          </p:cNvSpPr>
          <p:nvPr>
            <p:ph type="dt" sz="half" idx="10"/>
          </p:nvPr>
        </p:nvSpPr>
        <p:spPr/>
        <p:txBody>
          <a:bodyPr/>
          <a:lstStyle>
            <a:lvl1pPr>
              <a:defRPr b="0" i="0">
                <a:latin typeface="Arial" panose="020B0604020202020204" pitchFamily="34" charset="0"/>
              </a:defRPr>
            </a:lvl1pPr>
          </a:lstStyle>
          <a:p>
            <a:fld id="{A7EA5277-25AB-4EE4-9473-61D666A72809}" type="datetimeFigureOut">
              <a:rPr lang="en-US" smtClean="0"/>
              <a:pPr/>
              <a:t>3/27/2021</a:t>
            </a:fld>
            <a:endParaRPr lang="en-US"/>
          </a:p>
        </p:txBody>
      </p:sp>
      <p:sp>
        <p:nvSpPr>
          <p:cNvPr id="5" name="Footer Placeholder 4">
            <a:extLst>
              <a:ext uri="{FF2B5EF4-FFF2-40B4-BE49-F238E27FC236}">
                <a16:creationId xmlns:a16="http://schemas.microsoft.com/office/drawing/2014/main" xmlns="" id="{74B5428E-B3E8-4075-8A90-0FBC50785E1C}"/>
              </a:ext>
            </a:extLst>
          </p:cNvPr>
          <p:cNvSpPr>
            <a:spLocks noGrp="1"/>
          </p:cNvSpPr>
          <p:nvPr>
            <p:ph type="ftr" sz="quarter" idx="11"/>
          </p:nvPr>
        </p:nvSpPr>
        <p:spPr/>
        <p:txBody>
          <a:bodyPr/>
          <a:lstStyle>
            <a:lvl1pPr>
              <a:defRPr b="0" i="0">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xmlns="" id="{3A0C41B5-0FCA-4E84-AB43-554BC1CBFA78}"/>
              </a:ext>
            </a:extLst>
          </p:cNvPr>
          <p:cNvSpPr>
            <a:spLocks noGrp="1"/>
          </p:cNvSpPr>
          <p:nvPr>
            <p:ph type="sldNum" sz="quarter" idx="12"/>
          </p:nvPr>
        </p:nvSpPr>
        <p:spPr/>
        <p:txBody>
          <a:bodyPr/>
          <a:lstStyle>
            <a:lvl1pPr>
              <a:defRPr b="0" i="0">
                <a:latin typeface="Arial" panose="020B0604020202020204" pitchFamily="34" charset="0"/>
              </a:defRPr>
            </a:lvl1pPr>
          </a:lstStyle>
          <a:p>
            <a:fld id="{B648461B-3C0E-4E59-ACD6-69AD6A5F8CB5}" type="slidenum">
              <a:rPr lang="en-US" smtClean="0"/>
              <a:pPr/>
              <a:t>‹#›</a:t>
            </a:fld>
            <a:endParaRPr lang="en-US"/>
          </a:p>
        </p:txBody>
      </p:sp>
    </p:spTree>
    <p:extLst>
      <p:ext uri="{BB962C8B-B14F-4D97-AF65-F5344CB8AC3E}">
        <p14:creationId xmlns:p14="http://schemas.microsoft.com/office/powerpoint/2010/main" xmlns="" val="3437180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2022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17188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3.jpe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Data" Target="../diagrams/data2.xml"/><Relationship Id="rId5" Type="http://schemas.openxmlformats.org/officeDocument/2006/relationships/hyperlink" Target="https://creativecommons.org/licenses/by-nc-sa/3.0/" TargetMode="External"/><Relationship Id="rId10" Type="http://schemas.microsoft.com/office/2007/relationships/diagramDrawing" Target="../diagrams/drawing2.xml"/><Relationship Id="rId4" Type="http://schemas.openxmlformats.org/officeDocument/2006/relationships/hyperlink" Target="https://www.peoplematters.in/article/culture/here-are-micro-behaviors-you-need-to-practice-in-a-multicultural-organ-17799" TargetMode="External"/><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D192CB9E-BDC6-413F-9E44-7A0C30F7A4E0}"/>
              </a:ext>
            </a:extLst>
          </p:cNvPr>
          <p:cNvSpPr>
            <a:spLocks noGrp="1" noChangeArrowheads="1"/>
          </p:cNvSpPr>
          <p:nvPr>
            <p:ph type="ctrTitle"/>
          </p:nvPr>
        </p:nvSpPr>
        <p:spPr/>
        <p:txBody>
          <a:bodyPr>
            <a:normAutofit/>
          </a:bodyPr>
          <a:lstStyle/>
          <a:p>
            <a:pPr eaLnBrk="1" hangingPunct="1"/>
            <a:r>
              <a:rPr lang="en-US" altLang="en-US" sz="4400" dirty="0"/>
              <a:t>Stress in the Workplace and Stress Management</a:t>
            </a:r>
          </a:p>
        </p:txBody>
      </p:sp>
      <p:sp>
        <p:nvSpPr>
          <p:cNvPr id="3075" name="Rectangle 3">
            <a:extLst>
              <a:ext uri="{FF2B5EF4-FFF2-40B4-BE49-F238E27FC236}">
                <a16:creationId xmlns:a16="http://schemas.microsoft.com/office/drawing/2014/main" xmlns="" id="{782BDC35-B6CB-447E-9ABC-D894E1D1828E}"/>
              </a:ext>
            </a:extLst>
          </p:cNvPr>
          <p:cNvSpPr>
            <a:spLocks noGrp="1" noChangeArrowheads="1"/>
          </p:cNvSpPr>
          <p:nvPr>
            <p:ph type="subTitle" idx="1"/>
          </p:nvPr>
        </p:nvSpPr>
        <p:spPr/>
        <p:txBody>
          <a:bodyPr>
            <a:normAutofit/>
          </a:bodyPr>
          <a:lstStyle/>
          <a:p>
            <a:pPr eaLnBrk="1" hangingPunct="1"/>
            <a:r>
              <a:rPr lang="en-US" altLang="en-US" dirty="0"/>
              <a:t>Chapter 13</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76EBED96-8958-4034-8CAE-C827AF0F976D}"/>
              </a:ext>
            </a:extLst>
          </p:cNvPr>
          <p:cNvSpPr>
            <a:spLocks noGrp="1" noChangeArrowheads="1"/>
          </p:cNvSpPr>
          <p:nvPr>
            <p:ph type="title"/>
          </p:nvPr>
        </p:nvSpPr>
        <p:spPr>
          <a:xfrm>
            <a:off x="0" y="121033"/>
            <a:ext cx="12192000" cy="1002089"/>
          </a:xfrm>
        </p:spPr>
        <p:txBody>
          <a:bodyPr/>
          <a:lstStyle/>
          <a:p>
            <a:r>
              <a:rPr lang="en-US" altLang="en-US" dirty="0"/>
              <a:t>Workplace Violence</a:t>
            </a:r>
          </a:p>
        </p:txBody>
      </p:sp>
      <p:sp>
        <p:nvSpPr>
          <p:cNvPr id="7171" name="Rectangle 3">
            <a:extLst>
              <a:ext uri="{FF2B5EF4-FFF2-40B4-BE49-F238E27FC236}">
                <a16:creationId xmlns:a16="http://schemas.microsoft.com/office/drawing/2014/main" xmlns="" id="{E4D6C354-53B7-4082-8141-5CC9D9CDB8FC}"/>
              </a:ext>
            </a:extLst>
          </p:cNvPr>
          <p:cNvSpPr>
            <a:spLocks noGrp="1" noChangeArrowheads="1"/>
          </p:cNvSpPr>
          <p:nvPr>
            <p:ph idx="1"/>
          </p:nvPr>
        </p:nvSpPr>
        <p:spPr>
          <a:xfrm>
            <a:off x="925830" y="1429910"/>
            <a:ext cx="10287000" cy="4699047"/>
          </a:xfrm>
        </p:spPr>
        <p:txBody>
          <a:bodyPr>
            <a:normAutofit/>
          </a:bodyPr>
          <a:lstStyle/>
          <a:p>
            <a:r>
              <a:rPr lang="en-US" dirty="0"/>
              <a:t>Health care workers 20% more likely to experience workplace violence</a:t>
            </a:r>
          </a:p>
          <a:p>
            <a:pPr>
              <a:lnSpc>
                <a:spcPct val="80000"/>
              </a:lnSpc>
            </a:pPr>
            <a:r>
              <a:rPr lang="en-US" dirty="0"/>
              <a:t>Health care and social services workers are over four times more likely to experience intentional injuries caused by another person than are workers in all other private sector jobs combined. </a:t>
            </a:r>
          </a:p>
          <a:p>
            <a:pPr>
              <a:lnSpc>
                <a:spcPct val="80000"/>
              </a:lnSpc>
            </a:pPr>
            <a:r>
              <a:rPr lang="en-US" dirty="0"/>
              <a:t>One nurse reports, “I’ve been bitten, kicked, punched, pushed, pinched, shoved, scratched, and spat upon. I have been bullied and called very ugly names. I’ve had my life, the life of my unborn child, and of my other family members threatened, requiring security escort to my car.” (The Joint Commission, 2018)</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6130E4F7-32AA-4AC5-9581-4BEE074482BA}"/>
              </a:ext>
            </a:extLst>
          </p:cNvPr>
          <p:cNvSpPr>
            <a:spLocks noGrp="1" noChangeArrowheads="1"/>
          </p:cNvSpPr>
          <p:nvPr>
            <p:ph type="title"/>
          </p:nvPr>
        </p:nvSpPr>
        <p:spPr>
          <a:xfrm>
            <a:off x="0" y="121033"/>
            <a:ext cx="12192000" cy="1002089"/>
          </a:xfrm>
        </p:spPr>
        <p:txBody>
          <a:bodyPr/>
          <a:lstStyle/>
          <a:p>
            <a:r>
              <a:rPr lang="en-US" altLang="en-US" dirty="0"/>
              <a:t>Distress–Eustress</a:t>
            </a:r>
          </a:p>
        </p:txBody>
      </p:sp>
      <p:pic>
        <p:nvPicPr>
          <p:cNvPr id="6" name="Picture 5" descr="The stress curve depicts the effects of eustress and distress. The horizontal axis is labeled stress level, and lists low—distress, optimum—eustress, and high—distress. The vertical axis is labeled health and performance and ranges from low to high. At a low stress level, distress experienced with understimulation and low arousal; as the stress level begins to move up, the curve ascends, and it is perceived as stressful with insufficient frequency or intensity of stress response; the level of stress facilitates performance level to the point of eustress or optimum stress load; at the peak of the curve, as the stress is perceived to be excessive, the performance levels starts to decline; as the stress level starts increasing beyond the optimum point, it is perceived as stressful with very demanding workload; at very high stress levels, distress is experienced with overstimulation of the stress response."/>
          <p:cNvPicPr>
            <a:picLocks noChangeAspect="1"/>
          </p:cNvPicPr>
          <p:nvPr/>
        </p:nvPicPr>
        <p:blipFill>
          <a:blip r:embed="rId2"/>
          <a:stretch>
            <a:fillRect/>
          </a:stretch>
        </p:blipFill>
        <p:spPr>
          <a:xfrm>
            <a:off x="1338072" y="1493519"/>
            <a:ext cx="5428488" cy="4985347"/>
          </a:xfrm>
          <a:prstGeom prst="rect">
            <a:avLst/>
          </a:prstGeom>
        </p:spPr>
      </p:pic>
      <p:sp>
        <p:nvSpPr>
          <p:cNvPr id="7" name="Rectangle 6"/>
          <p:cNvSpPr/>
          <p:nvPr/>
        </p:nvSpPr>
        <p:spPr>
          <a:xfrm>
            <a:off x="7056120" y="5376595"/>
            <a:ext cx="3840480" cy="658445"/>
          </a:xfrm>
          <a:prstGeom prst="rect">
            <a:avLst/>
          </a:prstGeom>
        </p:spPr>
        <p:txBody>
          <a:bodyPr wrap="square">
            <a:spAutoFit/>
          </a:bodyPr>
          <a:lstStyle/>
          <a:p>
            <a:r>
              <a:rPr lang="en-US" b="1" dirty="0" smtClean="0">
                <a:latin typeface="Arial" pitchFamily="34" charset="0"/>
                <a:cs typeface="Arial" pitchFamily="34" charset="0"/>
              </a:rPr>
              <a:t>Figure 13-2 </a:t>
            </a:r>
            <a:r>
              <a:rPr lang="en-US" dirty="0" smtClean="0">
                <a:latin typeface="Arial" pitchFamily="34" charset="0"/>
                <a:cs typeface="Arial" pitchFamily="34" charset="0"/>
              </a:rPr>
              <a:t>Distress–</a:t>
            </a:r>
            <a:r>
              <a:rPr lang="en-US" dirty="0" err="1" smtClean="0">
                <a:latin typeface="Arial" pitchFamily="34" charset="0"/>
                <a:cs typeface="Arial" pitchFamily="34" charset="0"/>
              </a:rPr>
              <a:t>Eustress</a:t>
            </a:r>
            <a:r>
              <a:rPr lang="en-US" dirty="0" smtClean="0">
                <a:latin typeface="Arial" pitchFamily="34" charset="0"/>
                <a:cs typeface="Arial" pitchFamily="34" charset="0"/>
              </a:rPr>
              <a:t> (an Expanded Yerkes–Dodson Curve)</a:t>
            </a:r>
          </a:p>
        </p:txBody>
      </p:sp>
      <p:sp>
        <p:nvSpPr>
          <p:cNvPr id="8" name="Rectangle 7"/>
          <p:cNvSpPr/>
          <p:nvPr/>
        </p:nvSpPr>
        <p:spPr>
          <a:xfrm>
            <a:off x="7056120" y="6045816"/>
            <a:ext cx="4249162" cy="507831"/>
          </a:xfrm>
          <a:prstGeom prst="rect">
            <a:avLst/>
          </a:prstGeom>
        </p:spPr>
        <p:txBody>
          <a:bodyPr wrap="square">
            <a:spAutoFit/>
          </a:bodyPr>
          <a:lstStyle/>
          <a:p>
            <a:r>
              <a:rPr lang="en-US" sz="900" dirty="0" smtClean="0">
                <a:latin typeface="Arial" pitchFamily="34" charset="0"/>
                <a:cs typeface="Arial" pitchFamily="34" charset="0"/>
              </a:rPr>
              <a:t>Quick, J. C., Quick, J. D., Nelson, D. L., &amp; </a:t>
            </a:r>
            <a:r>
              <a:rPr lang="en-US" sz="900" dirty="0" err="1" smtClean="0">
                <a:latin typeface="Arial" pitchFamily="34" charset="0"/>
                <a:cs typeface="Arial" pitchFamily="34" charset="0"/>
              </a:rPr>
              <a:t>Hurrell</a:t>
            </a:r>
            <a:r>
              <a:rPr lang="en-US" sz="900" dirty="0" smtClean="0">
                <a:latin typeface="Arial" pitchFamily="34" charset="0"/>
                <a:cs typeface="Arial" pitchFamily="34" charset="0"/>
              </a:rPr>
              <a:t>, J. J. (1997). </a:t>
            </a:r>
            <a:r>
              <a:rPr lang="en-US" sz="900" i="1" dirty="0" smtClean="0">
                <a:latin typeface="Arial" pitchFamily="34" charset="0"/>
                <a:cs typeface="Arial" pitchFamily="34" charset="0"/>
              </a:rPr>
              <a:t>Preventive stress management in organizations.</a:t>
            </a:r>
            <a:r>
              <a:rPr lang="en-US" sz="900" dirty="0" smtClean="0">
                <a:latin typeface="Arial" pitchFamily="34" charset="0"/>
                <a:cs typeface="Arial" pitchFamily="34" charset="0"/>
              </a:rPr>
              <a:t> Washington, DC: American Psychological Association.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21A393E3-CB4F-4574-8390-13606BE82061}"/>
              </a:ext>
            </a:extLst>
          </p:cNvPr>
          <p:cNvSpPr>
            <a:spLocks noGrp="1" noChangeArrowheads="1"/>
          </p:cNvSpPr>
          <p:nvPr>
            <p:ph type="title"/>
          </p:nvPr>
        </p:nvSpPr>
        <p:spPr>
          <a:xfrm>
            <a:off x="0" y="121033"/>
            <a:ext cx="12192000" cy="1002089"/>
          </a:xfrm>
        </p:spPr>
        <p:txBody>
          <a:bodyPr/>
          <a:lstStyle/>
          <a:p>
            <a:r>
              <a:rPr lang="en-US" altLang="en-US" dirty="0"/>
              <a:t>Stressors</a:t>
            </a:r>
          </a:p>
        </p:txBody>
      </p:sp>
      <p:sp>
        <p:nvSpPr>
          <p:cNvPr id="22531" name="Rectangle 3">
            <a:extLst>
              <a:ext uri="{FF2B5EF4-FFF2-40B4-BE49-F238E27FC236}">
                <a16:creationId xmlns:a16="http://schemas.microsoft.com/office/drawing/2014/main" xmlns="" id="{2571B257-A39B-4D32-930A-84E979721311}"/>
              </a:ext>
            </a:extLst>
          </p:cNvPr>
          <p:cNvSpPr>
            <a:spLocks noGrp="1" noChangeArrowheads="1"/>
          </p:cNvSpPr>
          <p:nvPr>
            <p:ph idx="1"/>
          </p:nvPr>
        </p:nvSpPr>
        <p:spPr>
          <a:xfrm>
            <a:off x="925830" y="1490870"/>
            <a:ext cx="10287000" cy="4699047"/>
          </a:xfrm>
        </p:spPr>
        <p:txBody>
          <a:bodyPr/>
          <a:lstStyle/>
          <a:p>
            <a:r>
              <a:rPr lang="en-US" altLang="en-US" dirty="0"/>
              <a:t>Positive or negative</a:t>
            </a:r>
          </a:p>
          <a:p>
            <a:endParaRPr lang="en-US" altLang="en-US" dirty="0"/>
          </a:p>
          <a:p>
            <a:r>
              <a:rPr lang="en-US" altLang="en-US" dirty="0"/>
              <a:t>External or internal</a:t>
            </a:r>
          </a:p>
          <a:p>
            <a:endParaRPr lang="en-US" altLang="en-US" dirty="0"/>
          </a:p>
          <a:p>
            <a:r>
              <a:rPr lang="en-US" altLang="en-US" dirty="0"/>
              <a:t>Short-term (acute) or long-term (chronic)</a:t>
            </a:r>
          </a:p>
        </p:txBody>
      </p:sp>
      <p:pic>
        <p:nvPicPr>
          <p:cNvPr id="14340" name="Graphic 2" descr="Add">
            <a:extLst>
              <a:ext uri="{FF2B5EF4-FFF2-40B4-BE49-F238E27FC236}">
                <a16:creationId xmlns:a16="http://schemas.microsoft.com/office/drawing/2014/main" xmlns="" id="{A1E32227-572E-4DCE-8A7B-07D1B491E58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34200" y="1579563"/>
            <a:ext cx="573088"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xmlns="" id="{0D276F1C-B9CF-4B4E-BA01-6BEBA368305A}"/>
              </a:ext>
            </a:extLst>
          </p:cNvPr>
          <p:cNvCxnSpPr>
            <a:cxnSpLocks/>
          </p:cNvCxnSpPr>
          <p:nvPr/>
        </p:nvCxnSpPr>
        <p:spPr>
          <a:xfrm flipV="1">
            <a:off x="7924800" y="1878013"/>
            <a:ext cx="45720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14342" name="Graphic 11" descr="City">
            <a:extLst>
              <a:ext uri="{FF2B5EF4-FFF2-40B4-BE49-F238E27FC236}">
                <a16:creationId xmlns:a16="http://schemas.microsoft.com/office/drawing/2014/main" xmlns="" id="{A373EE74-0F09-4D1E-A92E-65DD5F658E6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64338" y="2422525"/>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3" name="Graphic 13" descr="Brain in head">
            <a:extLst>
              <a:ext uri="{FF2B5EF4-FFF2-40B4-BE49-F238E27FC236}">
                <a16:creationId xmlns:a16="http://schemas.microsoft.com/office/drawing/2014/main" xmlns="" id="{3BC3EC85-83E2-4E1B-ABED-8512E5D565F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00975" y="2390775"/>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4" name="Graphic 15" descr="Chevron arrows">
            <a:extLst>
              <a:ext uri="{FF2B5EF4-FFF2-40B4-BE49-F238E27FC236}">
                <a16:creationId xmlns:a16="http://schemas.microsoft.com/office/drawing/2014/main" xmlns="" id="{DCE595B4-BF3C-4779-B0D1-C57983FF16B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l="-26984"/>
          <a:stretch>
            <a:fillRect/>
          </a:stretch>
        </p:blipFill>
        <p:spPr bwMode="auto">
          <a:xfrm>
            <a:off x="7407936" y="3429000"/>
            <a:ext cx="1160462"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5" name="Graphic 20" descr="Chevron arrows">
            <a:extLst>
              <a:ext uri="{FF2B5EF4-FFF2-40B4-BE49-F238E27FC236}">
                <a16:creationId xmlns:a16="http://schemas.microsoft.com/office/drawing/2014/main" xmlns="" id="{368CB7A3-7470-4319-9AA8-4F8A26C403A3}"/>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l="56531"/>
          <a:stretch>
            <a:fillRect/>
          </a:stretch>
        </p:blipFill>
        <p:spPr bwMode="auto">
          <a:xfrm>
            <a:off x="6815798" y="3429000"/>
            <a:ext cx="39687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28D28FC7-043F-4451-8D00-B572771BD101}"/>
              </a:ext>
            </a:extLst>
          </p:cNvPr>
          <p:cNvSpPr>
            <a:spLocks noGrp="1" noChangeArrowheads="1"/>
          </p:cNvSpPr>
          <p:nvPr>
            <p:ph type="title"/>
          </p:nvPr>
        </p:nvSpPr>
        <p:spPr>
          <a:xfrm>
            <a:off x="0" y="121033"/>
            <a:ext cx="12192000" cy="1002089"/>
          </a:xfrm>
        </p:spPr>
        <p:txBody>
          <a:bodyPr/>
          <a:lstStyle/>
          <a:p>
            <a:r>
              <a:rPr lang="en-US" altLang="en-US" dirty="0"/>
              <a:t>Individuals and Stress</a:t>
            </a:r>
          </a:p>
        </p:txBody>
      </p:sp>
      <p:pic>
        <p:nvPicPr>
          <p:cNvPr id="15363" name="Picture 2" descr="A group of people posing for a photo&#10;&#10;Description automatically generated">
            <a:extLst>
              <a:ext uri="{FF2B5EF4-FFF2-40B4-BE49-F238E27FC236}">
                <a16:creationId xmlns:a16="http://schemas.microsoft.com/office/drawing/2014/main" xmlns="" id="{BE6A5EB7-08E0-4FD8-8FC0-36E37BC7371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05313" y="1781175"/>
            <a:ext cx="5970587" cy="297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TextBox 6">
            <a:extLst>
              <a:ext uri="{FF2B5EF4-FFF2-40B4-BE49-F238E27FC236}">
                <a16:creationId xmlns:a16="http://schemas.microsoft.com/office/drawing/2014/main" xmlns="" id="{E072B4A7-DB14-4E8A-A7F6-AC498750C191}"/>
              </a:ext>
            </a:extLst>
          </p:cNvPr>
          <p:cNvSpPr txBox="1">
            <a:spLocks noChangeArrowheads="1"/>
          </p:cNvSpPr>
          <p:nvPr/>
        </p:nvSpPr>
        <p:spPr bwMode="auto">
          <a:xfrm>
            <a:off x="7461250" y="4756150"/>
            <a:ext cx="289560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2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en-US" altLang="en-US" sz="700">
                <a:hlinkClick r:id="rId4" tooltip="https://www.peoplematters.in/article/culture/here-are-micro-behaviors-you-need-to-practice-in-a-multicultural-organ-17799"/>
              </a:rPr>
              <a:t>This Photo</a:t>
            </a:r>
            <a:r>
              <a:rPr lang="en-US" altLang="en-US" sz="700"/>
              <a:t> by Unknown Author is licensed under </a:t>
            </a:r>
            <a:r>
              <a:rPr lang="en-US" altLang="en-US" sz="700">
                <a:hlinkClick r:id="rId5" tooltip="https://creativecommons.org/licenses/by-nc-sa/3.0/"/>
              </a:rPr>
              <a:t>CC BY-SA-NC</a:t>
            </a:r>
            <a:endParaRPr lang="en-US" altLang="en-US" sz="700"/>
          </a:p>
        </p:txBody>
      </p:sp>
      <p:graphicFrame>
        <p:nvGraphicFramePr>
          <p:cNvPr id="10" name="Diagram 9">
            <a:extLst>
              <a:ext uri="{FF2B5EF4-FFF2-40B4-BE49-F238E27FC236}">
                <a16:creationId xmlns:a16="http://schemas.microsoft.com/office/drawing/2014/main" xmlns="" id="{80D3FB5A-A803-49BC-AC97-23B5AA6A23E5}"/>
              </a:ext>
            </a:extLst>
          </p:cNvPr>
          <p:cNvGraphicFramePr/>
          <p:nvPr>
            <p:extLst>
              <p:ext uri="{D42A27DB-BD31-4B8C-83A1-F6EECF244321}">
                <p14:modId xmlns:p14="http://schemas.microsoft.com/office/powerpoint/2010/main" xmlns="" val="4249849161"/>
              </p:ext>
            </p:extLst>
          </p:nvPr>
        </p:nvGraphicFramePr>
        <p:xfrm>
          <a:off x="1905000" y="1454728"/>
          <a:ext cx="2590800" cy="43211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2BC97490-857A-49BD-A8F6-3C1AA4123FEE}"/>
              </a:ext>
            </a:extLst>
          </p:cNvPr>
          <p:cNvSpPr>
            <a:spLocks noGrp="1" noChangeArrowheads="1"/>
          </p:cNvSpPr>
          <p:nvPr>
            <p:ph type="title"/>
          </p:nvPr>
        </p:nvSpPr>
        <p:spPr>
          <a:xfrm>
            <a:off x="0" y="121033"/>
            <a:ext cx="12192000" cy="1002089"/>
          </a:xfrm>
        </p:spPr>
        <p:txBody>
          <a:bodyPr/>
          <a:lstStyle/>
          <a:p>
            <a:r>
              <a:rPr lang="en-US" altLang="en-US" dirty="0"/>
              <a:t>Burnout</a:t>
            </a:r>
          </a:p>
        </p:txBody>
      </p:sp>
      <p:sp>
        <p:nvSpPr>
          <p:cNvPr id="2" name="Rectangle 3">
            <a:extLst>
              <a:ext uri="{FF2B5EF4-FFF2-40B4-BE49-F238E27FC236}">
                <a16:creationId xmlns:a16="http://schemas.microsoft.com/office/drawing/2014/main" xmlns="" id="{3E1E0EE8-D396-46FB-9AA7-17F4EE6517B7}"/>
              </a:ext>
            </a:extLst>
          </p:cNvPr>
          <p:cNvSpPr>
            <a:spLocks noGrp="1" noChangeArrowheads="1"/>
          </p:cNvSpPr>
          <p:nvPr>
            <p:ph idx="1"/>
          </p:nvPr>
        </p:nvSpPr>
        <p:spPr>
          <a:xfrm>
            <a:off x="925830" y="1490870"/>
            <a:ext cx="10287000" cy="4699047"/>
          </a:xfrm>
        </p:spPr>
        <p:txBody>
          <a:bodyPr/>
          <a:lstStyle/>
          <a:p>
            <a:r>
              <a:rPr lang="en-US" dirty="0"/>
              <a:t>Three dimensions associated with burnout:</a:t>
            </a:r>
          </a:p>
          <a:p>
            <a:pPr lvl="1"/>
            <a:r>
              <a:rPr lang="en-US" dirty="0"/>
              <a:t>Emotional exhaustion</a:t>
            </a:r>
          </a:p>
          <a:p>
            <a:pPr lvl="1"/>
            <a:r>
              <a:rPr lang="en-US" dirty="0"/>
              <a:t>Depersonalization</a:t>
            </a:r>
          </a:p>
          <a:p>
            <a:pPr lvl="1"/>
            <a:r>
              <a:rPr lang="en-US" dirty="0"/>
              <a:t>Diminished personal accomplishment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EA225394-ED17-4FC4-980F-E9EC1AAF4B3D}"/>
              </a:ext>
            </a:extLst>
          </p:cNvPr>
          <p:cNvSpPr>
            <a:spLocks noGrp="1" noChangeArrowheads="1"/>
          </p:cNvSpPr>
          <p:nvPr>
            <p:ph type="title"/>
          </p:nvPr>
        </p:nvSpPr>
        <p:spPr>
          <a:xfrm>
            <a:off x="0" y="121033"/>
            <a:ext cx="12192000" cy="1002089"/>
          </a:xfrm>
        </p:spPr>
        <p:txBody>
          <a:bodyPr/>
          <a:lstStyle/>
          <a:p>
            <a:r>
              <a:rPr lang="en-US" altLang="en-US" dirty="0"/>
              <a:t>Burnout in Health Care</a:t>
            </a:r>
          </a:p>
        </p:txBody>
      </p:sp>
      <p:sp>
        <p:nvSpPr>
          <p:cNvPr id="2" name="Rectangle 3">
            <a:extLst>
              <a:ext uri="{FF2B5EF4-FFF2-40B4-BE49-F238E27FC236}">
                <a16:creationId xmlns:a16="http://schemas.microsoft.com/office/drawing/2014/main" xmlns="" id="{59944FA2-2A7B-4C99-856E-5EC1EB3AC75D}"/>
              </a:ext>
            </a:extLst>
          </p:cNvPr>
          <p:cNvSpPr>
            <a:spLocks noGrp="1" noChangeArrowheads="1"/>
          </p:cNvSpPr>
          <p:nvPr>
            <p:ph idx="1"/>
          </p:nvPr>
        </p:nvSpPr>
        <p:spPr>
          <a:xfrm>
            <a:off x="925830" y="1490870"/>
            <a:ext cx="10287000" cy="4699047"/>
          </a:xfrm>
        </p:spPr>
        <p:txBody>
          <a:bodyPr>
            <a:noAutofit/>
          </a:bodyPr>
          <a:lstStyle/>
          <a:p>
            <a:r>
              <a:rPr lang="en-US" dirty="0"/>
              <a:t>78% of physicians reported experiencing symptoms of burnout (Hawkins, 2018).</a:t>
            </a:r>
          </a:p>
          <a:p>
            <a:r>
              <a:rPr lang="en-US" dirty="0"/>
              <a:t>33% of new nurses seek another job within a year (Lucian Leap Institute, 2013).</a:t>
            </a:r>
          </a:p>
          <a:p>
            <a:r>
              <a:rPr lang="en-US" dirty="0"/>
              <a:t>Suicide rates have been found to be 1.4 times and 2.27 times higher among physicians than in the general population for males and females, respectively (</a:t>
            </a:r>
            <a:r>
              <a:rPr lang="en-US" dirty="0" err="1"/>
              <a:t>Schernhammer</a:t>
            </a:r>
            <a:r>
              <a:rPr lang="en-US" dirty="0"/>
              <a:t> &amp; Colditz, 2014).</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7F1679E5-EB9A-4387-AAD2-061FE599CC01}"/>
              </a:ext>
            </a:extLst>
          </p:cNvPr>
          <p:cNvSpPr>
            <a:spLocks noGrp="1" noChangeArrowheads="1"/>
          </p:cNvSpPr>
          <p:nvPr>
            <p:ph type="title"/>
          </p:nvPr>
        </p:nvSpPr>
        <p:spPr>
          <a:xfrm>
            <a:off x="0" y="121033"/>
            <a:ext cx="12192000" cy="1002089"/>
          </a:xfrm>
        </p:spPr>
        <p:txBody>
          <a:bodyPr/>
          <a:lstStyle/>
          <a:p>
            <a:r>
              <a:rPr lang="en-US" altLang="en-US" dirty="0"/>
              <a:t>Causes of Workplace Stress</a:t>
            </a:r>
          </a:p>
        </p:txBody>
      </p:sp>
      <p:sp>
        <p:nvSpPr>
          <p:cNvPr id="19459" name="Rectangle 3">
            <a:extLst>
              <a:ext uri="{FF2B5EF4-FFF2-40B4-BE49-F238E27FC236}">
                <a16:creationId xmlns:a16="http://schemas.microsoft.com/office/drawing/2014/main" xmlns="" id="{5DBCD5DE-0C24-4D31-AC92-71FB6CF2598D}"/>
              </a:ext>
            </a:extLst>
          </p:cNvPr>
          <p:cNvSpPr>
            <a:spLocks noGrp="1" noChangeArrowheads="1"/>
          </p:cNvSpPr>
          <p:nvPr>
            <p:ph idx="1"/>
          </p:nvPr>
        </p:nvSpPr>
        <p:spPr>
          <a:xfrm>
            <a:off x="925830" y="1490870"/>
            <a:ext cx="10287000" cy="4699047"/>
          </a:xfrm>
        </p:spPr>
        <p:txBody>
          <a:bodyPr/>
          <a:lstStyle/>
          <a:p>
            <a:r>
              <a:rPr lang="en-US" altLang="en-US" dirty="0"/>
              <a:t>Individual task demands</a:t>
            </a:r>
          </a:p>
          <a:p>
            <a:r>
              <a:rPr lang="en-US" altLang="en-US" dirty="0"/>
              <a:t>Individual role demands</a:t>
            </a:r>
          </a:p>
          <a:p>
            <a:r>
              <a:rPr lang="en-US" altLang="en-US" dirty="0"/>
              <a:t>Group demands</a:t>
            </a:r>
          </a:p>
          <a:p>
            <a:r>
              <a:rPr lang="en-US" altLang="en-US" dirty="0"/>
              <a:t>Organizational demands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50590E41-027E-4959-AD4B-916945B5A0D0}"/>
              </a:ext>
            </a:extLst>
          </p:cNvPr>
          <p:cNvSpPr>
            <a:spLocks noGrp="1" noChangeArrowheads="1"/>
          </p:cNvSpPr>
          <p:nvPr>
            <p:ph type="title"/>
          </p:nvPr>
        </p:nvSpPr>
        <p:spPr>
          <a:xfrm>
            <a:off x="0" y="121033"/>
            <a:ext cx="12192000" cy="1002089"/>
          </a:xfrm>
        </p:spPr>
        <p:txBody>
          <a:bodyPr/>
          <a:lstStyle/>
          <a:p>
            <a:r>
              <a:rPr lang="en-US" altLang="en-US" dirty="0"/>
              <a:t>Stress Management (1 of 2)</a:t>
            </a:r>
          </a:p>
        </p:txBody>
      </p:sp>
      <p:sp>
        <p:nvSpPr>
          <p:cNvPr id="13315" name="Content Placeholder 2">
            <a:extLst>
              <a:ext uri="{FF2B5EF4-FFF2-40B4-BE49-F238E27FC236}">
                <a16:creationId xmlns:a16="http://schemas.microsoft.com/office/drawing/2014/main" xmlns="" id="{69EF6F4D-606D-4E81-97BA-ADEAE8853D82}"/>
              </a:ext>
            </a:extLst>
          </p:cNvPr>
          <p:cNvSpPr>
            <a:spLocks noGrp="1"/>
          </p:cNvSpPr>
          <p:nvPr>
            <p:ph idx="1"/>
          </p:nvPr>
        </p:nvSpPr>
        <p:spPr>
          <a:xfrm>
            <a:off x="925830" y="1490870"/>
            <a:ext cx="10287000" cy="4699047"/>
          </a:xfrm>
        </p:spPr>
        <p:txBody>
          <a:bodyPr/>
          <a:lstStyle/>
          <a:p>
            <a:r>
              <a:rPr lang="en-US" dirty="0"/>
              <a:t>Stress is inevitable, but the degree of experienced stress can be modified in two ways: </a:t>
            </a:r>
          </a:p>
          <a:p>
            <a:pPr lvl="1"/>
            <a:r>
              <a:rPr lang="en-US" dirty="0"/>
              <a:t>By changing the environment </a:t>
            </a:r>
          </a:p>
          <a:p>
            <a:pPr lvl="1"/>
            <a:r>
              <a:rPr lang="en-US" dirty="0"/>
              <a:t>By changing the individual</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AF41D807-A44F-47C4-B68B-772C507E8ED0}"/>
              </a:ext>
            </a:extLst>
          </p:cNvPr>
          <p:cNvSpPr>
            <a:spLocks noGrp="1" noChangeArrowheads="1"/>
          </p:cNvSpPr>
          <p:nvPr>
            <p:ph type="title"/>
          </p:nvPr>
        </p:nvSpPr>
        <p:spPr>
          <a:xfrm>
            <a:off x="0" y="121033"/>
            <a:ext cx="12192000" cy="1002089"/>
          </a:xfrm>
        </p:spPr>
        <p:txBody>
          <a:bodyPr/>
          <a:lstStyle/>
          <a:p>
            <a:r>
              <a:rPr lang="en-US" altLang="en-US" dirty="0"/>
              <a:t>Stress Management (2 of 2)</a:t>
            </a:r>
          </a:p>
        </p:txBody>
      </p:sp>
      <p:sp>
        <p:nvSpPr>
          <p:cNvPr id="2" name="Content Placeholder 2">
            <a:extLst>
              <a:ext uri="{FF2B5EF4-FFF2-40B4-BE49-F238E27FC236}">
                <a16:creationId xmlns:a16="http://schemas.microsoft.com/office/drawing/2014/main" xmlns="" id="{06306646-E2B3-46C9-8954-B4BD7C35364B}"/>
              </a:ext>
            </a:extLst>
          </p:cNvPr>
          <p:cNvSpPr>
            <a:spLocks noGrp="1" noChangeArrowheads="1"/>
          </p:cNvSpPr>
          <p:nvPr>
            <p:ph idx="1"/>
          </p:nvPr>
        </p:nvSpPr>
        <p:spPr>
          <a:xfrm>
            <a:off x="925830" y="1490870"/>
            <a:ext cx="10287000" cy="4699047"/>
          </a:xfrm>
        </p:spPr>
        <p:txBody>
          <a:bodyPr/>
          <a:lstStyle/>
          <a:p>
            <a:r>
              <a:rPr lang="en-US" altLang="en-US" dirty="0"/>
              <a:t>A narrow set of individual-level interventions or a broader meaning that includes any type of stress intervention</a:t>
            </a:r>
          </a:p>
          <a:p>
            <a:r>
              <a:rPr lang="en-US" altLang="en-US" dirty="0"/>
              <a:t>For stress management interventions to be successful, they need to target characteristics of the individual worker, the job, and the organization.</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4AA961B8-56C6-4664-A799-001B5BC682BD}"/>
              </a:ext>
            </a:extLst>
          </p:cNvPr>
          <p:cNvSpPr>
            <a:spLocks noGrp="1" noChangeArrowheads="1"/>
          </p:cNvSpPr>
          <p:nvPr>
            <p:ph type="title"/>
          </p:nvPr>
        </p:nvSpPr>
        <p:spPr>
          <a:xfrm>
            <a:off x="0" y="121033"/>
            <a:ext cx="12192000" cy="1002089"/>
          </a:xfrm>
        </p:spPr>
        <p:txBody>
          <a:bodyPr/>
          <a:lstStyle/>
          <a:p>
            <a:r>
              <a:rPr lang="en-US" altLang="en-US" dirty="0"/>
              <a:t>Joy in Work Framework</a:t>
            </a:r>
          </a:p>
        </p:txBody>
      </p:sp>
      <p:pic>
        <p:nvPicPr>
          <p:cNvPr id="6" name="Picture 5" descr="The nine core components that contribute to a happy, healthy, productive workforce and for improving joy in work to help senior leaders, managers and core leaders, and individuals are listed as follows. Meaning and purpose: Daily work is connected to what called individuals to practice, line of sight to organization mission and goals, constancy of purpose. Choice and autonomy: Environment supports choice and flexibility in work, hours, and use of electronic health records. Recognition and rewards: Leaders understand daily work, recognizing what team members are doing, and celebrating outcomes. Participative management: Co-production of joy—leaders create space to hear, listen, and involve before acting; clear communication and consensus building as a part of decision making. Camaraderie and teamwork: Commensality, social cohesion, productive teams, shared understanding, trusting relationships. Daily improvement: Employing knowledge of improvement science and critical eye to recognize opportunities to improve; regular, proactive learning from defects and successes. Wellness and resilience: Health and wellness self-care, cultivating resilience and stress management, role modeling values, system appreciation for whole person and family, work and life balance, mental health—depression, anxiety—support. Physical and psychological safety: Equitable environment, free from harm, just culture that is safe and respectful, support for the second victim. Real-time measurement: Contributing to regular feedback systems, radical candor in assessments."/>
          <p:cNvPicPr>
            <a:picLocks noChangeAspect="1"/>
          </p:cNvPicPr>
          <p:nvPr/>
        </p:nvPicPr>
        <p:blipFill>
          <a:blip r:embed="rId2"/>
          <a:stretch>
            <a:fillRect/>
          </a:stretch>
        </p:blipFill>
        <p:spPr>
          <a:xfrm>
            <a:off x="1127760" y="1344169"/>
            <a:ext cx="5852160" cy="5296205"/>
          </a:xfrm>
          <a:prstGeom prst="rect">
            <a:avLst/>
          </a:prstGeom>
        </p:spPr>
      </p:pic>
      <p:sp>
        <p:nvSpPr>
          <p:cNvPr id="7" name="Rectangle 6"/>
          <p:cNvSpPr/>
          <p:nvPr/>
        </p:nvSpPr>
        <p:spPr>
          <a:xfrm>
            <a:off x="7209259" y="5576055"/>
            <a:ext cx="4312181" cy="646331"/>
          </a:xfrm>
          <a:prstGeom prst="rect">
            <a:avLst/>
          </a:prstGeom>
        </p:spPr>
        <p:txBody>
          <a:bodyPr wrap="square">
            <a:spAutoFit/>
          </a:bodyPr>
          <a:lstStyle/>
          <a:p>
            <a:r>
              <a:rPr lang="en-US" b="1" dirty="0" smtClean="0">
                <a:latin typeface="Arial" pitchFamily="34" charset="0"/>
                <a:cs typeface="Arial" pitchFamily="34" charset="0"/>
              </a:rPr>
              <a:t>Figure 13-4 </a:t>
            </a:r>
            <a:r>
              <a:rPr lang="en-US" dirty="0" smtClean="0">
                <a:latin typeface="Arial" pitchFamily="34" charset="0"/>
                <a:cs typeface="Arial" pitchFamily="34" charset="0"/>
              </a:rPr>
              <a:t>Components for Improving Joy in Work</a:t>
            </a:r>
          </a:p>
        </p:txBody>
      </p:sp>
      <p:sp>
        <p:nvSpPr>
          <p:cNvPr id="8" name="Rectangle 7"/>
          <p:cNvSpPr/>
          <p:nvPr/>
        </p:nvSpPr>
        <p:spPr>
          <a:xfrm>
            <a:off x="7208520" y="6197769"/>
            <a:ext cx="4206240" cy="507831"/>
          </a:xfrm>
          <a:prstGeom prst="rect">
            <a:avLst/>
          </a:prstGeom>
        </p:spPr>
        <p:txBody>
          <a:bodyPr wrap="square">
            <a:spAutoFit/>
          </a:bodyPr>
          <a:lstStyle/>
          <a:p>
            <a:r>
              <a:rPr lang="en-US" sz="900" dirty="0" err="1" smtClean="0">
                <a:latin typeface="Arial" pitchFamily="34" charset="0"/>
                <a:cs typeface="Arial" pitchFamily="34" charset="0"/>
              </a:rPr>
              <a:t>Perlo</a:t>
            </a:r>
            <a:r>
              <a:rPr lang="en-US" sz="900" dirty="0" smtClean="0">
                <a:latin typeface="Arial" pitchFamily="34" charset="0"/>
                <a:cs typeface="Arial" pitchFamily="34" charset="0"/>
              </a:rPr>
              <a:t>, J., </a:t>
            </a:r>
            <a:r>
              <a:rPr lang="en-US" sz="900" dirty="0" err="1" smtClean="0">
                <a:latin typeface="Arial" pitchFamily="34" charset="0"/>
                <a:cs typeface="Arial" pitchFamily="34" charset="0"/>
              </a:rPr>
              <a:t>Balik</a:t>
            </a:r>
            <a:r>
              <a:rPr lang="en-US" sz="900" dirty="0" smtClean="0">
                <a:latin typeface="Arial" pitchFamily="34" charset="0"/>
                <a:cs typeface="Arial" pitchFamily="34" charset="0"/>
              </a:rPr>
              <a:t>, B., </a:t>
            </a:r>
            <a:r>
              <a:rPr lang="en-US" sz="900" dirty="0" err="1" smtClean="0">
                <a:latin typeface="Arial" pitchFamily="34" charset="0"/>
                <a:cs typeface="Arial" pitchFamily="34" charset="0"/>
              </a:rPr>
              <a:t>Swensen</a:t>
            </a:r>
            <a:r>
              <a:rPr lang="en-US" sz="900" dirty="0" smtClean="0">
                <a:latin typeface="Arial" pitchFamily="34" charset="0"/>
                <a:cs typeface="Arial" pitchFamily="34" charset="0"/>
              </a:rPr>
              <a:t>, S., </a:t>
            </a:r>
            <a:r>
              <a:rPr lang="en-US" sz="900" dirty="0" err="1" smtClean="0">
                <a:latin typeface="Arial" pitchFamily="34" charset="0"/>
                <a:cs typeface="Arial" pitchFamily="34" charset="0"/>
              </a:rPr>
              <a:t>Kabcenell</a:t>
            </a:r>
            <a:r>
              <a:rPr lang="en-US" sz="900" dirty="0" smtClean="0">
                <a:latin typeface="Arial" pitchFamily="34" charset="0"/>
                <a:cs typeface="Arial" pitchFamily="34" charset="0"/>
              </a:rPr>
              <a:t>, A., Landsman, J., &amp; </a:t>
            </a:r>
            <a:r>
              <a:rPr lang="en-US" sz="900" dirty="0" err="1" smtClean="0">
                <a:latin typeface="Arial" pitchFamily="34" charset="0"/>
                <a:cs typeface="Arial" pitchFamily="34" charset="0"/>
              </a:rPr>
              <a:t>Feeley</a:t>
            </a:r>
            <a:r>
              <a:rPr lang="en-US" sz="900" dirty="0" smtClean="0">
                <a:latin typeface="Arial" pitchFamily="34" charset="0"/>
                <a:cs typeface="Arial" pitchFamily="34" charset="0"/>
              </a:rPr>
              <a:t>, D. (2017). </a:t>
            </a:r>
            <a:r>
              <a:rPr lang="en-US" sz="900" i="1" dirty="0" smtClean="0">
                <a:latin typeface="Arial" pitchFamily="34" charset="0"/>
                <a:cs typeface="Arial" pitchFamily="34" charset="0"/>
              </a:rPr>
              <a:t>IHI framework for improving joy in work. IHI White Paper.</a:t>
            </a:r>
            <a:r>
              <a:rPr lang="en-US" sz="900" dirty="0" smtClean="0">
                <a:latin typeface="Arial" pitchFamily="34" charset="0"/>
                <a:cs typeface="Arial" pitchFamily="34" charset="0"/>
              </a:rPr>
              <a:t> Cambridge, MA: Institute for Healthcare Improvement. Available from ihi.org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xmlns="" id="{4F8A8615-DD9B-4C78-888B-0D74D73757C2}"/>
              </a:ext>
            </a:extLst>
          </p:cNvPr>
          <p:cNvSpPr txBox="1">
            <a:spLocks noGrp="1" noChangeArrowheads="1"/>
          </p:cNvSpPr>
          <p:nvPr>
            <p:ph type="title"/>
          </p:nvPr>
        </p:nvSpPr>
        <p:spPr>
          <a:xfrm>
            <a:off x="0" y="121033"/>
            <a:ext cx="12192000" cy="1002089"/>
          </a:xfrm>
        </p:spPr>
        <p:txBody>
          <a:bodyPr/>
          <a:lstStyle>
            <a:lvl1pPr algn="ctr" rtl="0" eaLnBrk="0" fontAlgn="base" hangingPunct="0">
              <a:spcBef>
                <a:spcPct val="0"/>
              </a:spcBef>
              <a:spcAft>
                <a:spcPct val="0"/>
              </a:spcAft>
              <a:defRPr sz="4000" b="1">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000" dirty="0">
                <a:solidFill>
                  <a:schemeClr val="bg2"/>
                </a:solidFill>
                <a:latin typeface="Arial" panose="020B0604020202020204" pitchFamily="34" charset="0"/>
                <a:cs typeface="Arial" panose="020B0604020202020204" pitchFamily="34" charset="0"/>
              </a:rPr>
              <a:t>Learning Outcomes </a:t>
            </a:r>
            <a:r>
              <a:rPr lang="en-US" sz="2000" dirty="0">
                <a:solidFill>
                  <a:schemeClr val="bg2"/>
                </a:solidFill>
                <a:latin typeface="Arial" panose="020B0604020202020204" pitchFamily="34" charset="0"/>
                <a:cs typeface="Arial" panose="020B0604020202020204" pitchFamily="34" charset="0"/>
              </a:rPr>
              <a:t>(1 of 3)</a:t>
            </a:r>
            <a:endParaRPr lang="en-US" sz="3000" dirty="0">
              <a:solidFill>
                <a:schemeClr val="bg2"/>
              </a:solidFill>
              <a:latin typeface="Arial" panose="020B0604020202020204" pitchFamily="34" charset="0"/>
              <a:cs typeface="Arial" panose="020B0604020202020204" pitchFamily="34" charset="0"/>
            </a:endParaRPr>
          </a:p>
        </p:txBody>
      </p:sp>
      <p:sp>
        <p:nvSpPr>
          <p:cNvPr id="3075" name="Rectangle 3">
            <a:extLst>
              <a:ext uri="{FF2B5EF4-FFF2-40B4-BE49-F238E27FC236}">
                <a16:creationId xmlns:a16="http://schemas.microsoft.com/office/drawing/2014/main" xmlns="" id="{06B6BD55-8906-40C8-A2C3-703FFE32FD4F}"/>
              </a:ext>
            </a:extLst>
          </p:cNvPr>
          <p:cNvSpPr>
            <a:spLocks noGrp="1" noChangeArrowheads="1"/>
          </p:cNvSpPr>
          <p:nvPr>
            <p:ph idx="1"/>
          </p:nvPr>
        </p:nvSpPr>
        <p:spPr>
          <a:xfrm>
            <a:off x="925830" y="1490870"/>
            <a:ext cx="10287000" cy="4699047"/>
          </a:xfrm>
        </p:spPr>
        <p:txBody>
          <a:bodyPr/>
          <a:lstStyle/>
          <a:p>
            <a:r>
              <a:rPr lang="en-US" dirty="0"/>
              <a:t>After completing this chapter, the student should understand:</a:t>
            </a:r>
          </a:p>
          <a:p>
            <a:pPr lvl="1"/>
            <a:r>
              <a:rPr lang="en-US" dirty="0"/>
              <a:t>The definition of stress</a:t>
            </a:r>
          </a:p>
          <a:p>
            <a:pPr lvl="1"/>
            <a:r>
              <a:rPr lang="en-US" dirty="0"/>
              <a:t>The process model of stress and coping</a:t>
            </a:r>
          </a:p>
          <a:p>
            <a:pPr lvl="1"/>
            <a:r>
              <a:rPr lang="en-US" dirty="0"/>
              <a:t>How stress can negatively affect individuals and organizations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25A35881-FA98-4BB3-B69A-5F9265252E08}"/>
              </a:ext>
            </a:extLst>
          </p:cNvPr>
          <p:cNvSpPr>
            <a:spLocks noGrp="1" noChangeArrowheads="1"/>
          </p:cNvSpPr>
          <p:nvPr>
            <p:ph type="title"/>
          </p:nvPr>
        </p:nvSpPr>
        <p:spPr>
          <a:xfrm>
            <a:off x="0" y="121033"/>
            <a:ext cx="12192000" cy="1002089"/>
          </a:xfrm>
        </p:spPr>
        <p:txBody>
          <a:bodyPr/>
          <a:lstStyle/>
          <a:p>
            <a:r>
              <a:rPr lang="en-US" altLang="en-US" dirty="0"/>
              <a:t>Coping with Stress</a:t>
            </a:r>
          </a:p>
        </p:txBody>
      </p:sp>
      <p:pic>
        <p:nvPicPr>
          <p:cNvPr id="6" name="Picture 5" descr="The three categories of prevention in the form of a pyramid from bottom to top are as follows: primary, secondary and tertiary. To the tertiary prevention point the perspective, reactive coping, and the organizational responses, employee assistance programs and short-term personal leave. To the secondary prevention point the perspective, anticipatory coping, and the organizational responses, team-building and coaching. To the primary prevention point the perspectives, preventive coping and proactive coping, and the organizational responses, demands—physical, task, role, and interpersonal."/>
          <p:cNvPicPr>
            <a:picLocks noChangeAspect="1"/>
          </p:cNvPicPr>
          <p:nvPr/>
        </p:nvPicPr>
        <p:blipFill>
          <a:blip r:embed="rId2"/>
          <a:stretch>
            <a:fillRect/>
          </a:stretch>
        </p:blipFill>
        <p:spPr>
          <a:xfrm>
            <a:off x="1796796" y="2093976"/>
            <a:ext cx="8598408" cy="3285744"/>
          </a:xfrm>
          <a:prstGeom prst="rect">
            <a:avLst/>
          </a:prstGeom>
        </p:spPr>
      </p:pic>
      <p:sp>
        <p:nvSpPr>
          <p:cNvPr id="7" name="Rectangle 6"/>
          <p:cNvSpPr/>
          <p:nvPr/>
        </p:nvSpPr>
        <p:spPr>
          <a:xfrm>
            <a:off x="1723155" y="5530334"/>
            <a:ext cx="4134465" cy="369332"/>
          </a:xfrm>
          <a:prstGeom prst="rect">
            <a:avLst/>
          </a:prstGeom>
        </p:spPr>
        <p:txBody>
          <a:bodyPr wrap="none">
            <a:spAutoFit/>
          </a:bodyPr>
          <a:lstStyle/>
          <a:p>
            <a:r>
              <a:rPr lang="en-US" b="1" dirty="0" smtClean="0">
                <a:latin typeface="Arial" pitchFamily="34" charset="0"/>
                <a:cs typeface="Arial" pitchFamily="34" charset="0"/>
              </a:rPr>
              <a:t>Figure 13-3 </a:t>
            </a:r>
            <a:r>
              <a:rPr lang="en-US" dirty="0" smtClean="0">
                <a:latin typeface="Arial" pitchFamily="34" charset="0"/>
                <a:cs typeface="Arial" pitchFamily="34" charset="0"/>
              </a:rPr>
              <a:t>Four Coping Perspectives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B4644A1A-CC55-47F5-8F17-402B1F3936EF}"/>
              </a:ext>
            </a:extLst>
          </p:cNvPr>
          <p:cNvSpPr>
            <a:spLocks noGrp="1" noChangeArrowheads="1"/>
          </p:cNvSpPr>
          <p:nvPr>
            <p:ph type="title"/>
          </p:nvPr>
        </p:nvSpPr>
        <p:spPr>
          <a:xfrm>
            <a:off x="0" y="121033"/>
            <a:ext cx="12192000" cy="1002089"/>
          </a:xfrm>
        </p:spPr>
        <p:txBody>
          <a:bodyPr/>
          <a:lstStyle/>
          <a:p>
            <a:r>
              <a:rPr lang="en-US" altLang="en-US"/>
              <a:t>Individual Coping Strategies</a:t>
            </a:r>
          </a:p>
        </p:txBody>
      </p:sp>
      <p:sp>
        <p:nvSpPr>
          <p:cNvPr id="25603" name="Rectangle 3">
            <a:extLst>
              <a:ext uri="{FF2B5EF4-FFF2-40B4-BE49-F238E27FC236}">
                <a16:creationId xmlns:a16="http://schemas.microsoft.com/office/drawing/2014/main" xmlns="" id="{CB908DE3-1204-477A-9BC9-8737D4067FBB}"/>
              </a:ext>
            </a:extLst>
          </p:cNvPr>
          <p:cNvSpPr>
            <a:spLocks noGrp="1" noChangeArrowheads="1"/>
          </p:cNvSpPr>
          <p:nvPr>
            <p:ph idx="1"/>
          </p:nvPr>
        </p:nvSpPr>
        <p:spPr>
          <a:xfrm>
            <a:off x="925830" y="1490870"/>
            <a:ext cx="10287000" cy="4699047"/>
          </a:xfrm>
        </p:spPr>
        <p:txBody>
          <a:bodyPr/>
          <a:lstStyle/>
          <a:p>
            <a:r>
              <a:rPr lang="en-US" altLang="en-US" dirty="0"/>
              <a:t>Relaxation</a:t>
            </a:r>
          </a:p>
          <a:p>
            <a:r>
              <a:rPr lang="en-US" altLang="en-US" dirty="0"/>
              <a:t>Learned optimism</a:t>
            </a:r>
          </a:p>
          <a:p>
            <a:r>
              <a:rPr lang="en-US" altLang="en-US" dirty="0"/>
              <a:t>Stress management programs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xmlns="" id="{0957DC08-22D2-4CD8-8059-E8DADB30BB4C}"/>
              </a:ext>
            </a:extLst>
          </p:cNvPr>
          <p:cNvSpPr>
            <a:spLocks noGrp="1" noChangeArrowheads="1"/>
          </p:cNvSpPr>
          <p:nvPr>
            <p:ph idx="1"/>
          </p:nvPr>
        </p:nvSpPr>
        <p:spPr>
          <a:xfrm>
            <a:off x="925830" y="1490870"/>
            <a:ext cx="10287000" cy="4699047"/>
          </a:xfrm>
        </p:spPr>
        <p:txBody>
          <a:bodyPr/>
          <a:lstStyle/>
          <a:p>
            <a:pPr lvl="1"/>
            <a:r>
              <a:rPr lang="en-US" altLang="en-US" dirty="0"/>
              <a:t>The various forms of stress</a:t>
            </a:r>
          </a:p>
          <a:p>
            <a:pPr lvl="1"/>
            <a:r>
              <a:rPr lang="en-US" altLang="en-US" dirty="0"/>
              <a:t>The three stages of the General Adaptation Syndrome</a:t>
            </a:r>
          </a:p>
          <a:p>
            <a:pPr lvl="1"/>
            <a:r>
              <a:rPr lang="en-US" altLang="en-US" dirty="0"/>
              <a:t>How personalities, race, and gender affect an individual’s level of stress</a:t>
            </a:r>
          </a:p>
          <a:p>
            <a:pPr lvl="1"/>
            <a:r>
              <a:rPr lang="en-US" altLang="en-US" dirty="0"/>
              <a:t>The definition and phases of burnout</a:t>
            </a:r>
          </a:p>
          <a:p>
            <a:pPr lvl="1"/>
            <a:r>
              <a:rPr lang="en-US" altLang="en-US" dirty="0"/>
              <a:t>The four categories of stress in the workplace</a:t>
            </a:r>
          </a:p>
        </p:txBody>
      </p:sp>
      <p:sp>
        <p:nvSpPr>
          <p:cNvPr id="5" name="Title 4">
            <a:extLst>
              <a:ext uri="{FF2B5EF4-FFF2-40B4-BE49-F238E27FC236}">
                <a16:creationId xmlns:a16="http://schemas.microsoft.com/office/drawing/2014/main" xmlns="" id="{6EF82A9F-CDFF-D94B-A52A-BA4DF1C9B2A1}"/>
              </a:ext>
            </a:extLst>
          </p:cNvPr>
          <p:cNvSpPr>
            <a:spLocks noGrp="1"/>
          </p:cNvSpPr>
          <p:nvPr>
            <p:ph type="title"/>
          </p:nvPr>
        </p:nvSpPr>
        <p:spPr/>
        <p:txBody>
          <a:bodyPr/>
          <a:lstStyle/>
          <a:p>
            <a:r>
              <a:rPr lang="en-US" sz="3000" dirty="0"/>
              <a:t>Learning Outcomes </a:t>
            </a:r>
            <a:r>
              <a:rPr lang="en-US" sz="2000" dirty="0"/>
              <a:t>(2 of 3)</a:t>
            </a:r>
            <a:endParaRPr lang="en-US"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xmlns="" id="{74F9650B-8B12-4362-9FBB-D54228A67053}"/>
              </a:ext>
            </a:extLst>
          </p:cNvPr>
          <p:cNvSpPr>
            <a:spLocks noGrp="1" noChangeArrowheads="1"/>
          </p:cNvSpPr>
          <p:nvPr>
            <p:ph idx="1"/>
          </p:nvPr>
        </p:nvSpPr>
        <p:spPr>
          <a:xfrm>
            <a:off x="925830" y="1490870"/>
            <a:ext cx="10287000" cy="4699047"/>
          </a:xfrm>
        </p:spPr>
        <p:txBody>
          <a:bodyPr/>
          <a:lstStyle/>
          <a:p>
            <a:pPr lvl="1"/>
            <a:r>
              <a:rPr lang="en-US" altLang="en-US" dirty="0"/>
              <a:t>The various coping strategies available to organizations and individuals</a:t>
            </a:r>
          </a:p>
          <a:p>
            <a:pPr lvl="1"/>
            <a:r>
              <a:rPr lang="en-US" altLang="en-US" dirty="0"/>
              <a:t>The concepts of learned optimism and hardiness training</a:t>
            </a:r>
          </a:p>
          <a:p>
            <a:pPr lvl="1"/>
            <a:r>
              <a:rPr lang="en-US" altLang="en-US" dirty="0"/>
              <a:t>The definition of stress management and the various programs used by organizations</a:t>
            </a:r>
          </a:p>
          <a:p>
            <a:endParaRPr lang="en-US" altLang="en-US" dirty="0"/>
          </a:p>
        </p:txBody>
      </p:sp>
      <p:sp>
        <p:nvSpPr>
          <p:cNvPr id="5" name="Title 4">
            <a:extLst>
              <a:ext uri="{FF2B5EF4-FFF2-40B4-BE49-F238E27FC236}">
                <a16:creationId xmlns:a16="http://schemas.microsoft.com/office/drawing/2014/main" xmlns="" id="{1EC6D224-6E51-3B4E-9D76-02F943A2BD18}"/>
              </a:ext>
            </a:extLst>
          </p:cNvPr>
          <p:cNvSpPr>
            <a:spLocks noGrp="1"/>
          </p:cNvSpPr>
          <p:nvPr>
            <p:ph type="title"/>
          </p:nvPr>
        </p:nvSpPr>
        <p:spPr/>
        <p:txBody>
          <a:bodyPr/>
          <a:lstStyle/>
          <a:p>
            <a:r>
              <a:rPr lang="en-US" sz="3000" dirty="0"/>
              <a:t>Learning Outcomes </a:t>
            </a:r>
            <a:r>
              <a:rPr lang="en-US" sz="2000" dirty="0"/>
              <a:t>(3 of 3)</a:t>
            </a:r>
            <a:endParaRPr lang="en-US"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59EFB5CC-8BCD-4BCC-85C8-C777A1A81E61}"/>
              </a:ext>
            </a:extLst>
          </p:cNvPr>
          <p:cNvSpPr>
            <a:spLocks noGrp="1" noChangeArrowheads="1"/>
          </p:cNvSpPr>
          <p:nvPr>
            <p:ph type="title"/>
          </p:nvPr>
        </p:nvSpPr>
        <p:spPr>
          <a:xfrm>
            <a:off x="0" y="121033"/>
            <a:ext cx="12192000" cy="1002089"/>
          </a:xfrm>
        </p:spPr>
        <p:txBody>
          <a:bodyPr/>
          <a:lstStyle/>
          <a:p>
            <a:r>
              <a:rPr lang="en-US" altLang="en-US" dirty="0"/>
              <a:t>What Is Stress?</a:t>
            </a:r>
          </a:p>
        </p:txBody>
      </p:sp>
      <p:sp>
        <p:nvSpPr>
          <p:cNvPr id="7171" name="Rectangle 3">
            <a:extLst>
              <a:ext uri="{FF2B5EF4-FFF2-40B4-BE49-F238E27FC236}">
                <a16:creationId xmlns:a16="http://schemas.microsoft.com/office/drawing/2014/main" xmlns="" id="{8892BCDF-016A-40AB-84B6-D5D0F36ADF19}"/>
              </a:ext>
            </a:extLst>
          </p:cNvPr>
          <p:cNvSpPr>
            <a:spLocks noGrp="1" noChangeArrowheads="1"/>
          </p:cNvSpPr>
          <p:nvPr>
            <p:ph idx="1"/>
          </p:nvPr>
        </p:nvSpPr>
        <p:spPr>
          <a:xfrm>
            <a:off x="925830" y="1490870"/>
            <a:ext cx="10287000" cy="4699047"/>
          </a:xfrm>
        </p:spPr>
        <p:txBody>
          <a:bodyPr/>
          <a:lstStyle/>
          <a:p>
            <a:r>
              <a:rPr lang="en-US" altLang="en-US" dirty="0"/>
              <a:t>“</a:t>
            </a:r>
            <a:r>
              <a:rPr lang="en-US" altLang="ja-JP" dirty="0"/>
              <a:t>A particular relationship between the person and the environment that is appraised by the person as taxing or exceeding his or her resources and endangering his or her well being</a:t>
            </a:r>
            <a:r>
              <a:rPr lang="en-US" altLang="en-US" dirty="0"/>
              <a:t>” (Schwarzer, 2004)</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B80739A1-1E18-45F7-BBD8-B9CF96440835}"/>
              </a:ext>
            </a:extLst>
          </p:cNvPr>
          <p:cNvSpPr>
            <a:spLocks noGrp="1" noChangeArrowheads="1"/>
          </p:cNvSpPr>
          <p:nvPr>
            <p:ph type="title"/>
          </p:nvPr>
        </p:nvSpPr>
        <p:spPr>
          <a:xfrm>
            <a:off x="0" y="121033"/>
            <a:ext cx="12192000" cy="1002089"/>
          </a:xfrm>
        </p:spPr>
        <p:txBody>
          <a:bodyPr/>
          <a:lstStyle/>
          <a:p>
            <a:r>
              <a:rPr lang="en-US" altLang="en-US" dirty="0"/>
              <a:t>Process Model of Stress and Coping</a:t>
            </a:r>
          </a:p>
        </p:txBody>
      </p:sp>
      <p:pic>
        <p:nvPicPr>
          <p:cNvPr id="6" name="Picture 5" descr="The process model illustrates an individual’s assessment of the situation, which include: analyzing demands relating to physical, task, role, and interpersonal demands; and material appraisals with the question, Do I have the necessary resources to complete this task, put forth. The individual’s assessment of the situation results in perceiving the situation related to challenge, threat, and harm or loss. Based on the individual’s perception of the situation, the reaction to the situation could result in being engaged in various coping strategies employed, such as, reactive, anticipatory, preventive, or proactive to manage the experience of stress. The combination of an individual’s perception of the situation and the coping strategies determine the outcomes, which may be behavioral, psychological, physiological, or a combination of these results."/>
          <p:cNvPicPr>
            <a:picLocks noChangeAspect="1"/>
          </p:cNvPicPr>
          <p:nvPr/>
        </p:nvPicPr>
        <p:blipFill>
          <a:blip r:embed="rId2"/>
          <a:stretch>
            <a:fillRect/>
          </a:stretch>
        </p:blipFill>
        <p:spPr>
          <a:xfrm>
            <a:off x="1929994" y="1560576"/>
            <a:ext cx="8332013" cy="3969106"/>
          </a:xfrm>
          <a:prstGeom prst="rect">
            <a:avLst/>
          </a:prstGeom>
        </p:spPr>
      </p:pic>
      <p:sp>
        <p:nvSpPr>
          <p:cNvPr id="7" name="Rectangle 6"/>
          <p:cNvSpPr/>
          <p:nvPr/>
        </p:nvSpPr>
        <p:spPr>
          <a:xfrm>
            <a:off x="2181868" y="5667494"/>
            <a:ext cx="5694829" cy="369332"/>
          </a:xfrm>
          <a:prstGeom prst="rect">
            <a:avLst/>
          </a:prstGeom>
        </p:spPr>
        <p:txBody>
          <a:bodyPr wrap="none">
            <a:spAutoFit/>
          </a:bodyPr>
          <a:lstStyle/>
          <a:p>
            <a:r>
              <a:rPr lang="en-US" b="1" dirty="0" smtClean="0">
                <a:latin typeface="Arial" pitchFamily="34" charset="0"/>
                <a:cs typeface="Arial" pitchFamily="34" charset="0"/>
              </a:rPr>
              <a:t>Figure 13-1 </a:t>
            </a:r>
            <a:r>
              <a:rPr lang="en-US" dirty="0" smtClean="0">
                <a:latin typeface="Arial" pitchFamily="34" charset="0"/>
                <a:cs typeface="Arial" pitchFamily="34" charset="0"/>
              </a:rPr>
              <a:t>The Process Model of Stress and Coping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A00E5E43-E00B-463E-BC5A-153603299374}"/>
              </a:ext>
            </a:extLst>
          </p:cNvPr>
          <p:cNvSpPr>
            <a:spLocks noGrp="1" noChangeArrowheads="1"/>
          </p:cNvSpPr>
          <p:nvPr>
            <p:ph type="title"/>
          </p:nvPr>
        </p:nvSpPr>
        <p:spPr>
          <a:xfrm>
            <a:off x="0" y="121033"/>
            <a:ext cx="12192000" cy="1002089"/>
          </a:xfrm>
        </p:spPr>
        <p:txBody>
          <a:bodyPr/>
          <a:lstStyle/>
          <a:p>
            <a:r>
              <a:rPr lang="en-US" altLang="en-US" dirty="0"/>
              <a:t>Individual Distress Consequences</a:t>
            </a:r>
          </a:p>
        </p:txBody>
      </p:sp>
      <p:graphicFrame>
        <p:nvGraphicFramePr>
          <p:cNvPr id="2" name="Diagram 1">
            <a:extLst>
              <a:ext uri="{FF2B5EF4-FFF2-40B4-BE49-F238E27FC236}">
                <a16:creationId xmlns:a16="http://schemas.microsoft.com/office/drawing/2014/main" xmlns="" id="{DC8C75DB-410C-4AED-82BB-794EFCD6BF30}"/>
              </a:ext>
            </a:extLst>
          </p:cNvPr>
          <p:cNvGraphicFramePr/>
          <p:nvPr>
            <p:extLst>
              <p:ext uri="{D42A27DB-BD31-4B8C-83A1-F6EECF244321}">
                <p14:modId xmlns:p14="http://schemas.microsoft.com/office/powerpoint/2010/main" xmlns="" val="1137401376"/>
              </p:ext>
            </p:extLst>
          </p:nvPr>
        </p:nvGraphicFramePr>
        <p:xfrm>
          <a:off x="2743200" y="1600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20" name="Graphic 7" descr="Head with gears">
            <a:extLst>
              <a:ext uri="{FF2B5EF4-FFF2-40B4-BE49-F238E27FC236}">
                <a16:creationId xmlns:a16="http://schemas.microsoft.com/office/drawing/2014/main" xmlns="" id="{70AEA47D-9F35-4998-BA2B-1D30B90616E0}"/>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35325" y="3236913"/>
            <a:ext cx="803275" cy="80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Graphic 9" descr="Walk">
            <a:extLst>
              <a:ext uri="{FF2B5EF4-FFF2-40B4-BE49-F238E27FC236}">
                <a16:creationId xmlns:a16="http://schemas.microsoft.com/office/drawing/2014/main" xmlns="" id="{9393454F-D56D-4E19-A77F-C59EE2AC92B8}"/>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95600" y="4379913"/>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Graphic 11" descr="Customer review">
            <a:extLst>
              <a:ext uri="{FF2B5EF4-FFF2-40B4-BE49-F238E27FC236}">
                <a16:creationId xmlns:a16="http://schemas.microsoft.com/office/drawing/2014/main" xmlns="" id="{992E342F-3923-4A74-81BC-8F51C6400656}"/>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895600" y="2017713"/>
            <a:ext cx="801688" cy="80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2A778ED7-6760-4760-B5EF-7E55033F5B0F}"/>
              </a:ext>
            </a:extLst>
          </p:cNvPr>
          <p:cNvSpPr>
            <a:spLocks noGrp="1" noChangeArrowheads="1"/>
          </p:cNvSpPr>
          <p:nvPr>
            <p:ph type="title"/>
          </p:nvPr>
        </p:nvSpPr>
        <p:spPr>
          <a:xfrm>
            <a:off x="0" y="121033"/>
            <a:ext cx="12192000" cy="1002089"/>
          </a:xfrm>
        </p:spPr>
        <p:txBody>
          <a:bodyPr/>
          <a:lstStyle/>
          <a:p>
            <a:r>
              <a:rPr lang="en-US" altLang="en-US" dirty="0"/>
              <a:t>Work-Related Stress </a:t>
            </a:r>
            <a:r>
              <a:rPr lang="en-US" altLang="en-US" sz="2000" dirty="0"/>
              <a:t>(1 of 2)</a:t>
            </a:r>
            <a:endParaRPr lang="en-US" altLang="en-US" dirty="0"/>
          </a:p>
        </p:txBody>
      </p:sp>
      <p:sp>
        <p:nvSpPr>
          <p:cNvPr id="7171" name="Rectangle 3">
            <a:extLst>
              <a:ext uri="{FF2B5EF4-FFF2-40B4-BE49-F238E27FC236}">
                <a16:creationId xmlns:a16="http://schemas.microsoft.com/office/drawing/2014/main" xmlns="" id="{538B0F8A-6DAC-4CD4-9469-EAAA32B78B75}"/>
              </a:ext>
            </a:extLst>
          </p:cNvPr>
          <p:cNvSpPr>
            <a:spLocks noGrp="1" noChangeArrowheads="1"/>
          </p:cNvSpPr>
          <p:nvPr>
            <p:ph idx="1"/>
          </p:nvPr>
        </p:nvSpPr>
        <p:spPr>
          <a:xfrm>
            <a:off x="925830" y="1490870"/>
            <a:ext cx="10287000" cy="4699047"/>
          </a:xfrm>
        </p:spPr>
        <p:txBody>
          <a:bodyPr/>
          <a:lstStyle/>
          <a:p>
            <a:r>
              <a:rPr lang="en-US" dirty="0"/>
              <a:t>Job stress costs American businesses approximately $300 billion annually</a:t>
            </a:r>
          </a:p>
          <a:p>
            <a:pPr lvl="1"/>
            <a:r>
              <a:rPr lang="en-US" dirty="0"/>
              <a:t>Accidents </a:t>
            </a:r>
          </a:p>
          <a:p>
            <a:pPr lvl="1"/>
            <a:r>
              <a:rPr lang="en-US" dirty="0"/>
              <a:t>Absenteeism</a:t>
            </a:r>
          </a:p>
          <a:p>
            <a:pPr lvl="1"/>
            <a:r>
              <a:rPr lang="en-US" dirty="0"/>
              <a:t>Presenteeism</a:t>
            </a:r>
          </a:p>
          <a:p>
            <a:pPr lvl="1"/>
            <a:r>
              <a:rPr lang="en-US" dirty="0"/>
              <a:t>Employee turnover</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AC374512-C316-44DC-8DBE-BA85F770E0A3}"/>
              </a:ext>
            </a:extLst>
          </p:cNvPr>
          <p:cNvSpPr>
            <a:spLocks noGrp="1" noChangeArrowheads="1"/>
          </p:cNvSpPr>
          <p:nvPr>
            <p:ph type="title"/>
          </p:nvPr>
        </p:nvSpPr>
        <p:spPr>
          <a:xfrm>
            <a:off x="0" y="121033"/>
            <a:ext cx="12192000" cy="1002089"/>
          </a:xfrm>
        </p:spPr>
        <p:txBody>
          <a:bodyPr/>
          <a:lstStyle/>
          <a:p>
            <a:r>
              <a:rPr lang="en-US" altLang="en-US" dirty="0"/>
              <a:t>Work-Related Stress </a:t>
            </a:r>
            <a:r>
              <a:rPr lang="en-US" altLang="en-US" sz="2000" dirty="0"/>
              <a:t>(2 of 2)</a:t>
            </a:r>
            <a:endParaRPr lang="en-US" altLang="en-US" dirty="0"/>
          </a:p>
        </p:txBody>
      </p:sp>
      <p:sp>
        <p:nvSpPr>
          <p:cNvPr id="7171" name="Rectangle 3">
            <a:extLst>
              <a:ext uri="{FF2B5EF4-FFF2-40B4-BE49-F238E27FC236}">
                <a16:creationId xmlns:a16="http://schemas.microsoft.com/office/drawing/2014/main" xmlns="" id="{5B0650B9-FC1D-4239-99D1-6B9961C70F8C}"/>
              </a:ext>
            </a:extLst>
          </p:cNvPr>
          <p:cNvSpPr>
            <a:spLocks noGrp="1" noChangeArrowheads="1"/>
          </p:cNvSpPr>
          <p:nvPr>
            <p:ph idx="1"/>
          </p:nvPr>
        </p:nvSpPr>
        <p:spPr>
          <a:xfrm>
            <a:off x="925830" y="1490870"/>
            <a:ext cx="10287000" cy="4699047"/>
          </a:xfrm>
        </p:spPr>
        <p:txBody>
          <a:bodyPr/>
          <a:lstStyle/>
          <a:p>
            <a:pPr lvl="1"/>
            <a:r>
              <a:rPr lang="en-US" dirty="0"/>
              <a:t>Loss of productivity</a:t>
            </a:r>
          </a:p>
          <a:p>
            <a:pPr lvl="1"/>
            <a:r>
              <a:rPr lang="en-US" dirty="0"/>
              <a:t>Direct medical, legal, and insurance costs, workers’ compensation awards</a:t>
            </a:r>
          </a:p>
          <a:p>
            <a:pPr lvl="1"/>
            <a:r>
              <a:rPr lang="en-US" dirty="0"/>
              <a:t>Tort and Federal Employers’ Liability Act (FELA) judgments (Smith, 2012; American Institute of Stress, 2004)</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Theme11111">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11111" id="{202BCEF3-D91B-437A-A1F4-0E3D753508D6}" vid="{7875F11A-BD49-481E-85AD-A653D17FE8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Theme11111</Template>
  <TotalTime>124</TotalTime>
  <Words>739</Words>
  <Application>Microsoft Macintosh PowerPoint</Application>
  <PresentationFormat>Custom</PresentationFormat>
  <Paragraphs>90</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Theme11111</vt:lpstr>
      <vt:lpstr>Stress in the Workplace and Stress Management</vt:lpstr>
      <vt:lpstr>Learning Outcomes (1 of 3)</vt:lpstr>
      <vt:lpstr>Learning Outcomes (2 of 3)</vt:lpstr>
      <vt:lpstr>Learning Outcomes (3 of 3)</vt:lpstr>
      <vt:lpstr>What Is Stress?</vt:lpstr>
      <vt:lpstr>Process Model of Stress and Coping</vt:lpstr>
      <vt:lpstr>Individual Distress Consequences</vt:lpstr>
      <vt:lpstr>Work-Related Stress (1 of 2)</vt:lpstr>
      <vt:lpstr>Work-Related Stress (2 of 2)</vt:lpstr>
      <vt:lpstr>Workplace Violence</vt:lpstr>
      <vt:lpstr>Distress–Eustress</vt:lpstr>
      <vt:lpstr>Stressors</vt:lpstr>
      <vt:lpstr>Individuals and Stress</vt:lpstr>
      <vt:lpstr>Burnout</vt:lpstr>
      <vt:lpstr>Burnout in Health Care</vt:lpstr>
      <vt:lpstr>Causes of Workplace Stress</vt:lpstr>
      <vt:lpstr>Stress Management (1 of 2)</vt:lpstr>
      <vt:lpstr>Stress Management (2 of 2)</vt:lpstr>
      <vt:lpstr>Joy in Work Framework</vt:lpstr>
      <vt:lpstr>Coping with Stress</vt:lpstr>
      <vt:lpstr>Individual Coping Strategies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in the Workplace and Stress Management</dc:title>
  <dc:creator>Paula-Yuan Gregory</dc:creator>
  <cp:lastModifiedBy>sangeetha_j</cp:lastModifiedBy>
  <cp:revision>31</cp:revision>
  <dcterms:created xsi:type="dcterms:W3CDTF">2020-02-28T16:09:54Z</dcterms:created>
  <dcterms:modified xsi:type="dcterms:W3CDTF">2021-03-27T07:26:06Z</dcterms:modified>
</cp:coreProperties>
</file>