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1021" r:id="rId2"/>
    <p:sldId id="1022" r:id="rId3"/>
    <p:sldId id="1023" r:id="rId4"/>
    <p:sldId id="1024" r:id="rId5"/>
    <p:sldId id="1025" r:id="rId6"/>
    <p:sldId id="1026" r:id="rId7"/>
    <p:sldId id="1027" r:id="rId8"/>
    <p:sldId id="1028" r:id="rId9"/>
    <p:sldId id="1029" r:id="rId10"/>
    <p:sldId id="1030" r:id="rId11"/>
    <p:sldId id="1031" r:id="rId12"/>
    <p:sldId id="1032" r:id="rId13"/>
    <p:sldId id="1033" r:id="rId14"/>
    <p:sldId id="1034"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8921"/>
    <p:restoredTop sz="94626"/>
  </p:normalViewPr>
  <p:slideViewPr>
    <p:cSldViewPr snapToGrid="0" snapToObjects="1">
      <p:cViewPr varScale="1">
        <p:scale>
          <a:sx n="150" d="100"/>
          <a:sy n="150" d="100"/>
        </p:scale>
        <p:origin x="192" y="12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06B560-1123-114C-B799-0A81FF2F8B31}" type="datetimeFigureOut">
              <a:rPr lang="en-US" smtClean="0"/>
              <a:t>2/12/2026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0E3C92-F02E-7647-B93A-ACDEC4921F63}" type="slidenum">
              <a:rPr lang="en-US" smtClean="0"/>
              <a:t>‹#›</a:t>
            </a:fld>
            <a:endParaRPr lang="en-US"/>
          </a:p>
        </p:txBody>
      </p:sp>
    </p:spTree>
    <p:extLst>
      <p:ext uri="{BB962C8B-B14F-4D97-AF65-F5344CB8AC3E}">
        <p14:creationId xmlns:p14="http://schemas.microsoft.com/office/powerpoint/2010/main" val="39321355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Good morning, everyone. Thank you for taking the time to review this presentation. I'm here today to present my research and analysis on a potential growth opportunity for our company. As you know, our sales in the U.S. automotive engine supply market have flattened. While we remain profitable, we need to explore new revenue streams to ensure long-term growth. My goal today is to walk you through the data I've gathered on both our current industry and a new industry I recommend for diversification. By the end of this presentation, I hope to show you clear, data-driven reasons why entering the consumer electronics accessories market is a logical and achievable next step for our company.</a:t>
            </a:r>
          </a:p>
        </p:txBody>
      </p:sp>
      <p:sp>
        <p:nvSpPr>
          <p:cNvPr id="4" name="Slide Number Placeholder 3"/>
          <p:cNvSpPr>
            <a:spLocks noGrp="1"/>
          </p:cNvSpPr>
          <p:nvPr>
            <p:ph type="sldNum" sz="quarter" idx="5"/>
          </p:nvPr>
        </p:nvSpPr>
        <p:spPr/>
        <p:txBody>
          <a:bodyPr/>
          <a:lstStyle/>
          <a:p>
            <a:fld id="{BC0E3C92-F02E-7647-B93A-ACDEC4921F63}" type="slidenum">
              <a:rPr lang="en-US" smtClean="0"/>
              <a:t>1</a:t>
            </a:fld>
            <a:endParaRPr lang="en-US"/>
          </a:p>
        </p:txBody>
      </p:sp>
    </p:spTree>
    <p:extLst>
      <p:ext uri="{BB962C8B-B14F-4D97-AF65-F5344CB8AC3E}">
        <p14:creationId xmlns:p14="http://schemas.microsoft.com/office/powerpoint/2010/main" val="5392361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word cloud visualizes what consumers are looking for in phone accessories today. The largest words, personalization, durability, sustainability, MagSafe compatibility, represent the strongest demands. Customers want cases that reflect their style, protect their devices, and are made from eco-friendly materials. Importantly, these are premium features that command higher price points and better margins. Unlike the auto industry, where we are a small supplier with little pricing power, this market allows us to build a brand and capture higher margins by meeting these customer needs directly.</a:t>
            </a:r>
          </a:p>
        </p:txBody>
      </p:sp>
      <p:sp>
        <p:nvSpPr>
          <p:cNvPr id="4" name="Slide Number Placeholder 3"/>
          <p:cNvSpPr>
            <a:spLocks noGrp="1"/>
          </p:cNvSpPr>
          <p:nvPr>
            <p:ph type="sldNum" sz="quarter" idx="5"/>
          </p:nvPr>
        </p:nvSpPr>
        <p:spPr/>
        <p:txBody>
          <a:bodyPr/>
          <a:lstStyle/>
          <a:p>
            <a:fld id="{BC0E3C92-F02E-7647-B93A-ACDEC4921F63}" type="slidenum">
              <a:rPr lang="en-US" smtClean="0"/>
              <a:t>10</a:t>
            </a:fld>
            <a:endParaRPr lang="en-US"/>
          </a:p>
        </p:txBody>
      </p:sp>
    </p:spTree>
    <p:extLst>
      <p:ext uri="{BB962C8B-B14F-4D97-AF65-F5344CB8AC3E}">
        <p14:creationId xmlns:p14="http://schemas.microsoft.com/office/powerpoint/2010/main" val="33456901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bar chart shows projected growth rates in the accessories industry. The overall market is growing at a healthy 6.5% annually. But sustainable/eco-friendly products are growing at 18%, and e-commerce sales are growing at 12%. This tells us two things. First, there is a clear consumer shift toward environmentally conscious products, we should prioritize biodegradable or recycled materials in our designs. Second, we can reach customers directly without relying on retail partners. This lowers our barriers to entry and improves our profit margins.</a:t>
            </a:r>
          </a:p>
        </p:txBody>
      </p:sp>
      <p:sp>
        <p:nvSpPr>
          <p:cNvPr id="4" name="Slide Number Placeholder 3"/>
          <p:cNvSpPr>
            <a:spLocks noGrp="1"/>
          </p:cNvSpPr>
          <p:nvPr>
            <p:ph type="sldNum" sz="quarter" idx="5"/>
          </p:nvPr>
        </p:nvSpPr>
        <p:spPr/>
        <p:txBody>
          <a:bodyPr/>
          <a:lstStyle/>
          <a:p>
            <a:fld id="{BC0E3C92-F02E-7647-B93A-ACDEC4921F63}" type="slidenum">
              <a:rPr lang="en-US" smtClean="0"/>
              <a:t>11</a:t>
            </a:fld>
            <a:endParaRPr lang="en-US"/>
          </a:p>
        </p:txBody>
      </p:sp>
    </p:spTree>
    <p:extLst>
      <p:ext uri="{BB962C8B-B14F-4D97-AF65-F5344CB8AC3E}">
        <p14:creationId xmlns:p14="http://schemas.microsoft.com/office/powerpoint/2010/main" val="24605182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most important message is that our current industry faces structural decline while the accessories industry offers clear, data-backed growth. The auto market is not dying overnight, but the trend lines are clear. Meanwhile, the accessories market is large, profitable, and accessible.</a:t>
            </a:r>
            <a:r>
              <a:rPr lang="en-US"/>
              <a:t> The problem is flattening sales in our core business. The auto industry data confirms this is not a temporary dip, it is a long-term shift driven by electrification and changing consumer preferences. Staying dependent on ICE components means accepting declining demand. The new industry data shows a healthy, growing market with multiple entry points. We do not need to invest billions in factories or R&amp;D. We can start with a focused product line, sell directly online, and scale based on demand. The risk is manageable, and the upside is significant. The data strongly supports diversification. The accessories industry offers higher margins, direct customer relationships, and growth in niches that align with consumer trends. Our manufacturing experience gives us a competitive advantage. This is not a risky bet, it is a calculated, data-supported strategic move.</a:t>
            </a:r>
          </a:p>
        </p:txBody>
      </p:sp>
      <p:sp>
        <p:nvSpPr>
          <p:cNvPr id="4" name="Slide Number Placeholder 3"/>
          <p:cNvSpPr>
            <a:spLocks noGrp="1"/>
          </p:cNvSpPr>
          <p:nvPr>
            <p:ph type="sldNum" sz="quarter" idx="5"/>
          </p:nvPr>
        </p:nvSpPr>
        <p:spPr/>
        <p:txBody>
          <a:bodyPr/>
          <a:lstStyle/>
          <a:p>
            <a:fld id="{BC0E3C92-F02E-7647-B93A-ACDEC4921F63}" type="slidenum">
              <a:rPr lang="en-US" smtClean="0"/>
              <a:t>12</a:t>
            </a:fld>
            <a:endParaRPr lang="en-US"/>
          </a:p>
        </p:txBody>
      </p:sp>
    </p:spTree>
    <p:extLst>
      <p:ext uri="{BB962C8B-B14F-4D97-AF65-F5344CB8AC3E}">
        <p14:creationId xmlns:p14="http://schemas.microsoft.com/office/powerpoint/2010/main" val="8355240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In this section, I will explain the three decision-making models I analyzed and recommend which one our company should adopt when moving forward with the diversification plan.
The Rational Model is a structured, step-by-step approach. It involves defining the problem, identifying decision criteria, weighing those criteria, generating alternatives, evaluating each option, and selecting the optimal solution. This model works best when there is time for research and when decisions have significant long-term consequences.
The Intuitive Model relies on feelings, instincts, and gut reactions. While it can be useful in crisis situations or when time is extremely limited, it is subjective and difficult to defend to stakeholders. This model is not well-suited for a major strategic decision like diversification.
The Recognition-Primed Model combines intuition and analysis. Decision-makers quickly assess a situation, recognize patterns from past experience, and mentally simulate whether a solution will work. This model is effective for experienced leaders in fast-paced environments, but our company has not diversified before, so we lack the direct experience this model depends on.
Why I recommend the Rational Model:
First, this is a high-stakes decision with long-term implications. We need a transparent, defensible process that leadership and stakeholders can review and support. Second, we have already done significant research, market size data, industry trends, Porter's Five Forces analysis. The Rational Model allows us to use this data systematically. Third, diversification involves weighing multiple factors: market growth, competitive intensity, regulatory barriers, and our internal capabilities. The Rational Model gives us a framework to weigh each factor fairly.
Our company should adopt the Rational Model because it aligns with our data-driven culture, reduces bias, and produces a clear recommendation that we can confidently present to stakeholders. This is not a decision to rush or rely on gut instinct. By following a structured process, we increase our chances of success and minimize overlooked risks.</a:t>
            </a:r>
          </a:p>
        </p:txBody>
      </p:sp>
      <p:sp>
        <p:nvSpPr>
          <p:cNvPr id="4" name="Slide Number Placeholder 3"/>
          <p:cNvSpPr>
            <a:spLocks noGrp="1"/>
          </p:cNvSpPr>
          <p:nvPr>
            <p:ph type="sldNum" sz="quarter" idx="5"/>
          </p:nvPr>
        </p:nvSpPr>
        <p:spPr/>
        <p:txBody>
          <a:bodyPr/>
          <a:lstStyle/>
          <a:p>
            <a:fld id="{BC0E3C92-F02E-7647-B93A-ACDEC4921F63}" type="slidenum">
              <a:rPr lang="en-US" smtClean="0"/>
              <a:t>13</a:t>
            </a:fld>
            <a:endParaRPr lang="en-US"/>
          </a:p>
        </p:txBody>
      </p:sp>
    </p:spTree>
    <p:extLst>
      <p:ext uri="{BB962C8B-B14F-4D97-AF65-F5344CB8AC3E}">
        <p14:creationId xmlns:p14="http://schemas.microsoft.com/office/powerpoint/2010/main" val="15953149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pie chart shows U.S. auto sales by fuel type in 2022. As you can see, gasoline and diesel vehicles still make up 92% of the market. However, hybrid and electric vehicles now account for 8% combined. That might sound small, but it represents millions of vehicles and a 75% increase from just five years ago. This matters for our company because our core business is supplying engine components. As electrification accelerates, our traditional market will shrink. This data supports the need to diversify before we lose market share.</a:t>
            </a:r>
          </a:p>
        </p:txBody>
      </p:sp>
      <p:sp>
        <p:nvSpPr>
          <p:cNvPr id="4" name="Slide Number Placeholder 3"/>
          <p:cNvSpPr>
            <a:spLocks noGrp="1"/>
          </p:cNvSpPr>
          <p:nvPr>
            <p:ph type="sldNum" sz="quarter" idx="5"/>
          </p:nvPr>
        </p:nvSpPr>
        <p:spPr/>
        <p:txBody>
          <a:bodyPr/>
          <a:lstStyle/>
          <a:p>
            <a:fld id="{BC0E3C92-F02E-7647-B93A-ACDEC4921F63}" type="slidenum">
              <a:rPr lang="en-US" smtClean="0"/>
              <a:t>2</a:t>
            </a:fld>
            <a:endParaRPr lang="en-US"/>
          </a:p>
        </p:txBody>
      </p:sp>
    </p:spTree>
    <p:extLst>
      <p:ext uri="{BB962C8B-B14F-4D97-AF65-F5344CB8AC3E}">
        <p14:creationId xmlns:p14="http://schemas.microsoft.com/office/powerpoint/2010/main" val="36450964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line chart projects vehicle sales by motor type through 2030. Internal combustion engine vehicles are expected to decline from 88% to 65% of the market. Meanwhile, battery electric vehicles will grow from 8% to 25%. This is a significant shift in less than a decade. Major automakers like GM and Ford have already announced plans to phase out gas vehicles. For our company, staying dependent on ICE components means facing declining demand. This trend reinforces why we cannot wait to pursue new opportunities.</a:t>
            </a:r>
          </a:p>
        </p:txBody>
      </p:sp>
      <p:sp>
        <p:nvSpPr>
          <p:cNvPr id="4" name="Slide Number Placeholder 3"/>
          <p:cNvSpPr>
            <a:spLocks noGrp="1"/>
          </p:cNvSpPr>
          <p:nvPr>
            <p:ph type="sldNum" sz="quarter" idx="5"/>
          </p:nvPr>
        </p:nvSpPr>
        <p:spPr/>
        <p:txBody>
          <a:bodyPr/>
          <a:lstStyle/>
          <a:p>
            <a:fld id="{BC0E3C92-F02E-7647-B93A-ACDEC4921F63}" type="slidenum">
              <a:rPr lang="en-US" smtClean="0"/>
              <a:t>3</a:t>
            </a:fld>
            <a:endParaRPr lang="en-US"/>
          </a:p>
        </p:txBody>
      </p:sp>
    </p:spTree>
    <p:extLst>
      <p:ext uri="{BB962C8B-B14F-4D97-AF65-F5344CB8AC3E}">
        <p14:creationId xmlns:p14="http://schemas.microsoft.com/office/powerpoint/2010/main" val="21110107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stacked area chart shows vehicle body type sales from 2018 to 2022. SUVs have grown to 45% of the market, and trucks hold steady at 20%. Sedans, once the dominant choice, have fallen to just 15%. This matters because larger vehicles require different components than smaller cars. However, even within this trend, the shift to electrification is consistent. Ford's F-150 Lightning and Chevy's Silverado EV show that even trucks are going electric. Our component business must adapt, but diversification into a new industry gives us a hedge while we navigate this transition.</a:t>
            </a:r>
          </a:p>
        </p:txBody>
      </p:sp>
      <p:sp>
        <p:nvSpPr>
          <p:cNvPr id="4" name="Slide Number Placeholder 3"/>
          <p:cNvSpPr>
            <a:spLocks noGrp="1"/>
          </p:cNvSpPr>
          <p:nvPr>
            <p:ph type="sldNum" sz="quarter" idx="5"/>
          </p:nvPr>
        </p:nvSpPr>
        <p:spPr/>
        <p:txBody>
          <a:bodyPr/>
          <a:lstStyle/>
          <a:p>
            <a:fld id="{BC0E3C92-F02E-7647-B93A-ACDEC4921F63}" type="slidenum">
              <a:rPr lang="en-US" smtClean="0"/>
              <a:t>4</a:t>
            </a:fld>
            <a:endParaRPr lang="en-US"/>
          </a:p>
        </p:txBody>
      </p:sp>
    </p:spTree>
    <p:extLst>
      <p:ext uri="{BB962C8B-B14F-4D97-AF65-F5344CB8AC3E}">
        <p14:creationId xmlns:p14="http://schemas.microsoft.com/office/powerpoint/2010/main" val="8692346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bar chart shows what customers want most in new vehicles. Advanced safety features rank highest at 95%, followed closely by digital connectivity at 90%. Features like sunroofs and luxury interiors, while still desirable, are lower priorities. What does this mean for us? Our customers, the automakers, are under pressure to deliver these features at competitive prices. That squeezes their margins and, in turn, puts pressure on suppliers like us to lower costs. Another reason to build a higher-margin business elsewhere.</a:t>
            </a:r>
          </a:p>
        </p:txBody>
      </p:sp>
      <p:sp>
        <p:nvSpPr>
          <p:cNvPr id="4" name="Slide Number Placeholder 3"/>
          <p:cNvSpPr>
            <a:spLocks noGrp="1"/>
          </p:cNvSpPr>
          <p:nvPr>
            <p:ph type="sldNum" sz="quarter" idx="5"/>
          </p:nvPr>
        </p:nvSpPr>
        <p:spPr/>
        <p:txBody>
          <a:bodyPr/>
          <a:lstStyle/>
          <a:p>
            <a:fld id="{BC0E3C92-F02E-7647-B93A-ACDEC4921F63}" type="slidenum">
              <a:rPr lang="en-US" smtClean="0"/>
              <a:t>5</a:t>
            </a:fld>
            <a:endParaRPr lang="en-US"/>
          </a:p>
        </p:txBody>
      </p:sp>
    </p:spTree>
    <p:extLst>
      <p:ext uri="{BB962C8B-B14F-4D97-AF65-F5344CB8AC3E}">
        <p14:creationId xmlns:p14="http://schemas.microsoft.com/office/powerpoint/2010/main" val="7496759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bar chart shows the most popular vehicle colors in 2023. White leads at 35%, followed by black at 28% and gray at 22%. Bold colors like blue and red make up smaller shares. This data might seem unrelated to our business, but it tells us something important: consumers in mature markets make safe, practical choices. They are not taking big risks with their purchases. When we enter a new industry, we need to offer products that appeal to this same practical mindset durable, functional, and timeless rather than trendy.</a:t>
            </a:r>
          </a:p>
        </p:txBody>
      </p:sp>
      <p:sp>
        <p:nvSpPr>
          <p:cNvPr id="4" name="Slide Number Placeholder 3"/>
          <p:cNvSpPr>
            <a:spLocks noGrp="1"/>
          </p:cNvSpPr>
          <p:nvPr>
            <p:ph type="sldNum" sz="quarter" idx="5"/>
          </p:nvPr>
        </p:nvSpPr>
        <p:spPr/>
        <p:txBody>
          <a:bodyPr/>
          <a:lstStyle/>
          <a:p>
            <a:fld id="{BC0E3C92-F02E-7647-B93A-ACDEC4921F63}" type="slidenum">
              <a:rPr lang="en-US" smtClean="0"/>
              <a:t>6</a:t>
            </a:fld>
            <a:endParaRPr lang="en-US"/>
          </a:p>
        </p:txBody>
      </p:sp>
    </p:spTree>
    <p:extLst>
      <p:ext uri="{BB962C8B-B14F-4D97-AF65-F5344CB8AC3E}">
        <p14:creationId xmlns:p14="http://schemas.microsoft.com/office/powerpoint/2010/main" val="7083267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summarize the automotive industry data: First, electrification is real and accelerating. Our core market for ICE components will shrink. Second, buyer power is high, and automakers are squeezing suppliers on price. Third, consumer preferences are shifting toward tech integration, which puts pressure on traditional part suppliers. Together, these trends tell us that staying solely in automotive manufacturing carries increasing risk. Diversification is not just a growth opportunity, it's a strategic necessity.</a:t>
            </a:r>
          </a:p>
        </p:txBody>
      </p:sp>
      <p:sp>
        <p:nvSpPr>
          <p:cNvPr id="4" name="Slide Number Placeholder 3"/>
          <p:cNvSpPr>
            <a:spLocks noGrp="1"/>
          </p:cNvSpPr>
          <p:nvPr>
            <p:ph type="sldNum" sz="quarter" idx="5"/>
          </p:nvPr>
        </p:nvSpPr>
        <p:spPr/>
        <p:txBody>
          <a:bodyPr/>
          <a:lstStyle/>
          <a:p>
            <a:fld id="{BC0E3C92-F02E-7647-B93A-ACDEC4921F63}" type="slidenum">
              <a:rPr lang="en-US" smtClean="0"/>
              <a:t>7</a:t>
            </a:fld>
            <a:endParaRPr lang="en-US"/>
          </a:p>
        </p:txBody>
      </p:sp>
    </p:spTree>
    <p:extLst>
      <p:ext uri="{BB962C8B-B14F-4D97-AF65-F5344CB8AC3E}">
        <p14:creationId xmlns:p14="http://schemas.microsoft.com/office/powerpoint/2010/main" val="38534260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let's look at the industry I recommend we enter: consumer electronics accessories. This chart shows the global smartphone accessory market, valued at over $100 billion annually. Protective cases alone account for 65% of sales. This is a massive, established market not a speculative startup sector. Our company already manufactures physical products. We have experience with materials, production, and quality control. Entering this market leverages our existing capabilities while opening access to millions of new customers.</a:t>
            </a:r>
          </a:p>
        </p:txBody>
      </p:sp>
      <p:sp>
        <p:nvSpPr>
          <p:cNvPr id="4" name="Slide Number Placeholder 3"/>
          <p:cNvSpPr>
            <a:spLocks noGrp="1"/>
          </p:cNvSpPr>
          <p:nvPr>
            <p:ph type="sldNum" sz="quarter" idx="5"/>
          </p:nvPr>
        </p:nvSpPr>
        <p:spPr/>
        <p:txBody>
          <a:bodyPr/>
          <a:lstStyle/>
          <a:p>
            <a:fld id="{BC0E3C92-F02E-7647-B93A-ACDEC4921F63}" type="slidenum">
              <a:rPr lang="en-US" smtClean="0"/>
              <a:t>8</a:t>
            </a:fld>
            <a:endParaRPr lang="en-US"/>
          </a:p>
        </p:txBody>
      </p:sp>
    </p:spTree>
    <p:extLst>
      <p:ext uri="{BB962C8B-B14F-4D97-AF65-F5344CB8AC3E}">
        <p14:creationId xmlns:p14="http://schemas.microsoft.com/office/powerpoint/2010/main" val="34945844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donut chart breaks down accessory sales by product type. Protective cases dominate at 65%, followed by chargers and power banks at 20%, and audio accessories at 10%. For our entry strategy, we should focus on what we know best: manufacturing durable, high-quality cases. However, the data also shows opportunities in adjacent products like magnetic mounts and wireless chargers. We do not need to launch everything at once. We can start with cases and expand as we learn the market.</a:t>
            </a:r>
          </a:p>
        </p:txBody>
      </p:sp>
      <p:sp>
        <p:nvSpPr>
          <p:cNvPr id="4" name="Slide Number Placeholder 3"/>
          <p:cNvSpPr>
            <a:spLocks noGrp="1"/>
          </p:cNvSpPr>
          <p:nvPr>
            <p:ph type="sldNum" sz="quarter" idx="5"/>
          </p:nvPr>
        </p:nvSpPr>
        <p:spPr/>
        <p:txBody>
          <a:bodyPr/>
          <a:lstStyle/>
          <a:p>
            <a:fld id="{BC0E3C92-F02E-7647-B93A-ACDEC4921F63}" type="slidenum">
              <a:rPr lang="en-US" smtClean="0"/>
              <a:t>9</a:t>
            </a:fld>
            <a:endParaRPr lang="en-US"/>
          </a:p>
        </p:txBody>
      </p:sp>
    </p:spTree>
    <p:extLst>
      <p:ext uri="{BB962C8B-B14F-4D97-AF65-F5344CB8AC3E}">
        <p14:creationId xmlns:p14="http://schemas.microsoft.com/office/powerpoint/2010/main" val="30101085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B2D180-2A3A-AB44-929C-B97AFE012B1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2DD1122-C62C-C241-809D-85EC3EC8410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941019B-C5AC-9546-BE66-4780BDC36FC5}"/>
              </a:ext>
            </a:extLst>
          </p:cNvPr>
          <p:cNvSpPr>
            <a:spLocks noGrp="1"/>
          </p:cNvSpPr>
          <p:nvPr>
            <p:ph type="dt" sz="half" idx="10"/>
          </p:nvPr>
        </p:nvSpPr>
        <p:spPr/>
        <p:txBody>
          <a:bodyPr/>
          <a:lstStyle/>
          <a:p>
            <a:fld id="{9549CFB3-DE30-4146-AE1D-E949845C3654}" type="datetimeFigureOut">
              <a:rPr lang="en-US" smtClean="0"/>
              <a:t>2/12/2026</a:t>
            </a:fld>
            <a:endParaRPr lang="en-US"/>
          </a:p>
        </p:txBody>
      </p:sp>
      <p:sp>
        <p:nvSpPr>
          <p:cNvPr id="5" name="Footer Placeholder 4">
            <a:extLst>
              <a:ext uri="{FF2B5EF4-FFF2-40B4-BE49-F238E27FC236}">
                <a16:creationId xmlns:a16="http://schemas.microsoft.com/office/drawing/2014/main" id="{09AC0486-72AE-3A41-B501-9DB45ECE921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DA0298B-69F1-2A4F-8CD1-6B91977E3B60}"/>
              </a:ext>
            </a:extLst>
          </p:cNvPr>
          <p:cNvSpPr>
            <a:spLocks noGrp="1"/>
          </p:cNvSpPr>
          <p:nvPr>
            <p:ph type="sldNum" sz="quarter" idx="12"/>
          </p:nvPr>
        </p:nvSpPr>
        <p:spPr/>
        <p:txBody>
          <a:bodyPr/>
          <a:lstStyle/>
          <a:p>
            <a:fld id="{25623257-33C7-C64C-9812-AC7C2C7B1063}" type="slidenum">
              <a:rPr lang="en-US" smtClean="0"/>
              <a:t>‹#›</a:t>
            </a:fld>
            <a:endParaRPr lang="en-US"/>
          </a:p>
        </p:txBody>
      </p:sp>
    </p:spTree>
    <p:extLst>
      <p:ext uri="{BB962C8B-B14F-4D97-AF65-F5344CB8AC3E}">
        <p14:creationId xmlns:p14="http://schemas.microsoft.com/office/powerpoint/2010/main" val="35630116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8955EF-E47D-8947-AF01-1D12A26659D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51B5763-AB75-3340-92B9-1109FA6BDED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EEF1D7-1056-0249-A0E7-F3C4549F4D82}"/>
              </a:ext>
            </a:extLst>
          </p:cNvPr>
          <p:cNvSpPr>
            <a:spLocks noGrp="1"/>
          </p:cNvSpPr>
          <p:nvPr>
            <p:ph type="dt" sz="half" idx="10"/>
          </p:nvPr>
        </p:nvSpPr>
        <p:spPr/>
        <p:txBody>
          <a:bodyPr/>
          <a:lstStyle/>
          <a:p>
            <a:fld id="{9549CFB3-DE30-4146-AE1D-E949845C3654}" type="datetimeFigureOut">
              <a:rPr lang="en-US" smtClean="0"/>
              <a:t>2/12/2026</a:t>
            </a:fld>
            <a:endParaRPr lang="en-US"/>
          </a:p>
        </p:txBody>
      </p:sp>
      <p:sp>
        <p:nvSpPr>
          <p:cNvPr id="5" name="Footer Placeholder 4">
            <a:extLst>
              <a:ext uri="{FF2B5EF4-FFF2-40B4-BE49-F238E27FC236}">
                <a16:creationId xmlns:a16="http://schemas.microsoft.com/office/drawing/2014/main" id="{2FEB721D-E9CB-CC45-867E-A375A806ADC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E00B1D3-A92B-D54C-80E4-31C7487FDA0E}"/>
              </a:ext>
            </a:extLst>
          </p:cNvPr>
          <p:cNvSpPr>
            <a:spLocks noGrp="1"/>
          </p:cNvSpPr>
          <p:nvPr>
            <p:ph type="sldNum" sz="quarter" idx="12"/>
          </p:nvPr>
        </p:nvSpPr>
        <p:spPr/>
        <p:txBody>
          <a:bodyPr/>
          <a:lstStyle/>
          <a:p>
            <a:fld id="{25623257-33C7-C64C-9812-AC7C2C7B1063}" type="slidenum">
              <a:rPr lang="en-US" smtClean="0"/>
              <a:t>‹#›</a:t>
            </a:fld>
            <a:endParaRPr lang="en-US"/>
          </a:p>
        </p:txBody>
      </p:sp>
    </p:spTree>
    <p:extLst>
      <p:ext uri="{BB962C8B-B14F-4D97-AF65-F5344CB8AC3E}">
        <p14:creationId xmlns:p14="http://schemas.microsoft.com/office/powerpoint/2010/main" val="38255312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75F2027-8CC5-844D-859B-BFD7FFB07EB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7C72B94-2CBA-9147-A83C-5B2F5FAFE55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DC606BA-1019-4E45-BEF4-0885FED511E4}"/>
              </a:ext>
            </a:extLst>
          </p:cNvPr>
          <p:cNvSpPr>
            <a:spLocks noGrp="1"/>
          </p:cNvSpPr>
          <p:nvPr>
            <p:ph type="dt" sz="half" idx="10"/>
          </p:nvPr>
        </p:nvSpPr>
        <p:spPr/>
        <p:txBody>
          <a:bodyPr/>
          <a:lstStyle/>
          <a:p>
            <a:fld id="{9549CFB3-DE30-4146-AE1D-E949845C3654}" type="datetimeFigureOut">
              <a:rPr lang="en-US" smtClean="0"/>
              <a:t>2/12/2026</a:t>
            </a:fld>
            <a:endParaRPr lang="en-US"/>
          </a:p>
        </p:txBody>
      </p:sp>
      <p:sp>
        <p:nvSpPr>
          <p:cNvPr id="5" name="Footer Placeholder 4">
            <a:extLst>
              <a:ext uri="{FF2B5EF4-FFF2-40B4-BE49-F238E27FC236}">
                <a16:creationId xmlns:a16="http://schemas.microsoft.com/office/drawing/2014/main" id="{290B5834-8EF5-F442-B50C-FF1742A159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CD4167-4566-724C-A9C7-6CBFEB280DCC}"/>
              </a:ext>
            </a:extLst>
          </p:cNvPr>
          <p:cNvSpPr>
            <a:spLocks noGrp="1"/>
          </p:cNvSpPr>
          <p:nvPr>
            <p:ph type="sldNum" sz="quarter" idx="12"/>
          </p:nvPr>
        </p:nvSpPr>
        <p:spPr/>
        <p:txBody>
          <a:bodyPr/>
          <a:lstStyle/>
          <a:p>
            <a:fld id="{25623257-33C7-C64C-9812-AC7C2C7B1063}" type="slidenum">
              <a:rPr lang="en-US" smtClean="0"/>
              <a:t>‹#›</a:t>
            </a:fld>
            <a:endParaRPr lang="en-US"/>
          </a:p>
        </p:txBody>
      </p:sp>
    </p:spTree>
    <p:extLst>
      <p:ext uri="{BB962C8B-B14F-4D97-AF65-F5344CB8AC3E}">
        <p14:creationId xmlns:p14="http://schemas.microsoft.com/office/powerpoint/2010/main" val="6362695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394E0-DDDE-B44E-8414-BF9AF2B756F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8EDF4DC-47AB-8747-B610-D6031F35C46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9958D7B-21FC-6442-A96A-81198529A31C}"/>
              </a:ext>
            </a:extLst>
          </p:cNvPr>
          <p:cNvSpPr>
            <a:spLocks noGrp="1"/>
          </p:cNvSpPr>
          <p:nvPr>
            <p:ph type="dt" sz="half" idx="10"/>
          </p:nvPr>
        </p:nvSpPr>
        <p:spPr/>
        <p:txBody>
          <a:bodyPr/>
          <a:lstStyle/>
          <a:p>
            <a:fld id="{9549CFB3-DE30-4146-AE1D-E949845C3654}" type="datetimeFigureOut">
              <a:rPr lang="en-US" smtClean="0"/>
              <a:t>2/12/2026</a:t>
            </a:fld>
            <a:endParaRPr lang="en-US"/>
          </a:p>
        </p:txBody>
      </p:sp>
      <p:sp>
        <p:nvSpPr>
          <p:cNvPr id="5" name="Footer Placeholder 4">
            <a:extLst>
              <a:ext uri="{FF2B5EF4-FFF2-40B4-BE49-F238E27FC236}">
                <a16:creationId xmlns:a16="http://schemas.microsoft.com/office/drawing/2014/main" id="{3984624F-B396-514D-9275-502C60D487E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1F286D-E7A2-8D4E-99D9-83578248A6A6}"/>
              </a:ext>
            </a:extLst>
          </p:cNvPr>
          <p:cNvSpPr>
            <a:spLocks noGrp="1"/>
          </p:cNvSpPr>
          <p:nvPr>
            <p:ph type="sldNum" sz="quarter" idx="12"/>
          </p:nvPr>
        </p:nvSpPr>
        <p:spPr/>
        <p:txBody>
          <a:bodyPr/>
          <a:lstStyle/>
          <a:p>
            <a:fld id="{25623257-33C7-C64C-9812-AC7C2C7B1063}" type="slidenum">
              <a:rPr lang="en-US" smtClean="0"/>
              <a:t>‹#›</a:t>
            </a:fld>
            <a:endParaRPr lang="en-US"/>
          </a:p>
        </p:txBody>
      </p:sp>
    </p:spTree>
    <p:extLst>
      <p:ext uri="{BB962C8B-B14F-4D97-AF65-F5344CB8AC3E}">
        <p14:creationId xmlns:p14="http://schemas.microsoft.com/office/powerpoint/2010/main" val="12855320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E8FD50-8DA7-B043-91B4-21CE81521FC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11D6A63-17C4-B54F-8CE0-93CF400A4E5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D3C651C-06CB-1E44-96C6-28D65081D6DB}"/>
              </a:ext>
            </a:extLst>
          </p:cNvPr>
          <p:cNvSpPr>
            <a:spLocks noGrp="1"/>
          </p:cNvSpPr>
          <p:nvPr>
            <p:ph type="dt" sz="half" idx="10"/>
          </p:nvPr>
        </p:nvSpPr>
        <p:spPr/>
        <p:txBody>
          <a:bodyPr/>
          <a:lstStyle/>
          <a:p>
            <a:fld id="{9549CFB3-DE30-4146-AE1D-E949845C3654}" type="datetimeFigureOut">
              <a:rPr lang="en-US" smtClean="0"/>
              <a:t>2/12/2026</a:t>
            </a:fld>
            <a:endParaRPr lang="en-US"/>
          </a:p>
        </p:txBody>
      </p:sp>
      <p:sp>
        <p:nvSpPr>
          <p:cNvPr id="5" name="Footer Placeholder 4">
            <a:extLst>
              <a:ext uri="{FF2B5EF4-FFF2-40B4-BE49-F238E27FC236}">
                <a16:creationId xmlns:a16="http://schemas.microsoft.com/office/drawing/2014/main" id="{A62CDAF4-5660-9647-A63A-9A9B7D71836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BBBFB80-4337-F249-85F0-45113EB37CA1}"/>
              </a:ext>
            </a:extLst>
          </p:cNvPr>
          <p:cNvSpPr>
            <a:spLocks noGrp="1"/>
          </p:cNvSpPr>
          <p:nvPr>
            <p:ph type="sldNum" sz="quarter" idx="12"/>
          </p:nvPr>
        </p:nvSpPr>
        <p:spPr/>
        <p:txBody>
          <a:bodyPr/>
          <a:lstStyle/>
          <a:p>
            <a:fld id="{25623257-33C7-C64C-9812-AC7C2C7B1063}" type="slidenum">
              <a:rPr lang="en-US" smtClean="0"/>
              <a:t>‹#›</a:t>
            </a:fld>
            <a:endParaRPr lang="en-US"/>
          </a:p>
        </p:txBody>
      </p:sp>
    </p:spTree>
    <p:extLst>
      <p:ext uri="{BB962C8B-B14F-4D97-AF65-F5344CB8AC3E}">
        <p14:creationId xmlns:p14="http://schemas.microsoft.com/office/powerpoint/2010/main" val="30750879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A58DE6-47AF-CB4E-94B9-444EB51FC0B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948E12B-360B-3347-AFFA-E036D03DE7A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8243FD8-2FAD-F042-A5BF-ADBF9A4D2A0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EF3BF13-091A-D741-B028-93CAED7523A4}"/>
              </a:ext>
            </a:extLst>
          </p:cNvPr>
          <p:cNvSpPr>
            <a:spLocks noGrp="1"/>
          </p:cNvSpPr>
          <p:nvPr>
            <p:ph type="dt" sz="half" idx="10"/>
          </p:nvPr>
        </p:nvSpPr>
        <p:spPr/>
        <p:txBody>
          <a:bodyPr/>
          <a:lstStyle/>
          <a:p>
            <a:fld id="{9549CFB3-DE30-4146-AE1D-E949845C3654}" type="datetimeFigureOut">
              <a:rPr lang="en-US" smtClean="0"/>
              <a:t>2/12/2026</a:t>
            </a:fld>
            <a:endParaRPr lang="en-US"/>
          </a:p>
        </p:txBody>
      </p:sp>
      <p:sp>
        <p:nvSpPr>
          <p:cNvPr id="6" name="Footer Placeholder 5">
            <a:extLst>
              <a:ext uri="{FF2B5EF4-FFF2-40B4-BE49-F238E27FC236}">
                <a16:creationId xmlns:a16="http://schemas.microsoft.com/office/drawing/2014/main" id="{6A9E9A51-43D3-AD49-97E1-1A42C080744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1B8B269-1B1C-9741-8CAE-1745FD5A4128}"/>
              </a:ext>
            </a:extLst>
          </p:cNvPr>
          <p:cNvSpPr>
            <a:spLocks noGrp="1"/>
          </p:cNvSpPr>
          <p:nvPr>
            <p:ph type="sldNum" sz="quarter" idx="12"/>
          </p:nvPr>
        </p:nvSpPr>
        <p:spPr/>
        <p:txBody>
          <a:bodyPr/>
          <a:lstStyle/>
          <a:p>
            <a:fld id="{25623257-33C7-C64C-9812-AC7C2C7B1063}" type="slidenum">
              <a:rPr lang="en-US" smtClean="0"/>
              <a:t>‹#›</a:t>
            </a:fld>
            <a:endParaRPr lang="en-US"/>
          </a:p>
        </p:txBody>
      </p:sp>
    </p:spTree>
    <p:extLst>
      <p:ext uri="{BB962C8B-B14F-4D97-AF65-F5344CB8AC3E}">
        <p14:creationId xmlns:p14="http://schemas.microsoft.com/office/powerpoint/2010/main" val="28673644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D88A51-1048-2D4D-AA6E-C8136F41182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3BFE3B3-94F2-304C-84DA-EFF3E6C9DEC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BBEA76A-268F-BF4D-8179-C757E2B5499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1C685F2-53D4-8540-8DF8-2E4E3D5E560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86A2C87-25FE-DC48-AB02-CFC32A52A72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EF9266A-7E28-6F46-8704-48CF440958D0}"/>
              </a:ext>
            </a:extLst>
          </p:cNvPr>
          <p:cNvSpPr>
            <a:spLocks noGrp="1"/>
          </p:cNvSpPr>
          <p:nvPr>
            <p:ph type="dt" sz="half" idx="10"/>
          </p:nvPr>
        </p:nvSpPr>
        <p:spPr/>
        <p:txBody>
          <a:bodyPr/>
          <a:lstStyle/>
          <a:p>
            <a:fld id="{9549CFB3-DE30-4146-AE1D-E949845C3654}" type="datetimeFigureOut">
              <a:rPr lang="en-US" smtClean="0"/>
              <a:t>2/12/2026</a:t>
            </a:fld>
            <a:endParaRPr lang="en-US"/>
          </a:p>
        </p:txBody>
      </p:sp>
      <p:sp>
        <p:nvSpPr>
          <p:cNvPr id="8" name="Footer Placeholder 7">
            <a:extLst>
              <a:ext uri="{FF2B5EF4-FFF2-40B4-BE49-F238E27FC236}">
                <a16:creationId xmlns:a16="http://schemas.microsoft.com/office/drawing/2014/main" id="{6C77B589-3F92-8A47-AAF5-792B254E26A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78819B8-B444-6C49-845D-B57799584C64}"/>
              </a:ext>
            </a:extLst>
          </p:cNvPr>
          <p:cNvSpPr>
            <a:spLocks noGrp="1"/>
          </p:cNvSpPr>
          <p:nvPr>
            <p:ph type="sldNum" sz="quarter" idx="12"/>
          </p:nvPr>
        </p:nvSpPr>
        <p:spPr/>
        <p:txBody>
          <a:bodyPr/>
          <a:lstStyle/>
          <a:p>
            <a:fld id="{25623257-33C7-C64C-9812-AC7C2C7B1063}" type="slidenum">
              <a:rPr lang="en-US" smtClean="0"/>
              <a:t>‹#›</a:t>
            </a:fld>
            <a:endParaRPr lang="en-US"/>
          </a:p>
        </p:txBody>
      </p:sp>
    </p:spTree>
    <p:extLst>
      <p:ext uri="{BB962C8B-B14F-4D97-AF65-F5344CB8AC3E}">
        <p14:creationId xmlns:p14="http://schemas.microsoft.com/office/powerpoint/2010/main" val="7782327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900227-3C2D-E846-B8B6-65B20014CC8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F76191D-55DE-DE45-8286-3669F9ABA662}"/>
              </a:ext>
            </a:extLst>
          </p:cNvPr>
          <p:cNvSpPr>
            <a:spLocks noGrp="1"/>
          </p:cNvSpPr>
          <p:nvPr>
            <p:ph type="dt" sz="half" idx="10"/>
          </p:nvPr>
        </p:nvSpPr>
        <p:spPr/>
        <p:txBody>
          <a:bodyPr/>
          <a:lstStyle/>
          <a:p>
            <a:fld id="{9549CFB3-DE30-4146-AE1D-E949845C3654}" type="datetimeFigureOut">
              <a:rPr lang="en-US" smtClean="0"/>
              <a:t>2/12/2026</a:t>
            </a:fld>
            <a:endParaRPr lang="en-US"/>
          </a:p>
        </p:txBody>
      </p:sp>
      <p:sp>
        <p:nvSpPr>
          <p:cNvPr id="4" name="Footer Placeholder 3">
            <a:extLst>
              <a:ext uri="{FF2B5EF4-FFF2-40B4-BE49-F238E27FC236}">
                <a16:creationId xmlns:a16="http://schemas.microsoft.com/office/drawing/2014/main" id="{6D36BF02-062F-6540-A7E1-755464C1E65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3349933-CE71-594F-A0CB-E7A08E4B15EA}"/>
              </a:ext>
            </a:extLst>
          </p:cNvPr>
          <p:cNvSpPr>
            <a:spLocks noGrp="1"/>
          </p:cNvSpPr>
          <p:nvPr>
            <p:ph type="sldNum" sz="quarter" idx="12"/>
          </p:nvPr>
        </p:nvSpPr>
        <p:spPr/>
        <p:txBody>
          <a:bodyPr/>
          <a:lstStyle/>
          <a:p>
            <a:fld id="{25623257-33C7-C64C-9812-AC7C2C7B1063}" type="slidenum">
              <a:rPr lang="en-US" smtClean="0"/>
              <a:t>‹#›</a:t>
            </a:fld>
            <a:endParaRPr lang="en-US"/>
          </a:p>
        </p:txBody>
      </p:sp>
    </p:spTree>
    <p:extLst>
      <p:ext uri="{BB962C8B-B14F-4D97-AF65-F5344CB8AC3E}">
        <p14:creationId xmlns:p14="http://schemas.microsoft.com/office/powerpoint/2010/main" val="5467027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2D18541-0F1B-F748-AC17-1B71E101BA5B}"/>
              </a:ext>
            </a:extLst>
          </p:cNvPr>
          <p:cNvSpPr>
            <a:spLocks noGrp="1"/>
          </p:cNvSpPr>
          <p:nvPr>
            <p:ph type="dt" sz="half" idx="10"/>
          </p:nvPr>
        </p:nvSpPr>
        <p:spPr/>
        <p:txBody>
          <a:bodyPr/>
          <a:lstStyle/>
          <a:p>
            <a:fld id="{9549CFB3-DE30-4146-AE1D-E949845C3654}" type="datetimeFigureOut">
              <a:rPr lang="en-US" smtClean="0"/>
              <a:t>2/12/2026</a:t>
            </a:fld>
            <a:endParaRPr lang="en-US"/>
          </a:p>
        </p:txBody>
      </p:sp>
      <p:sp>
        <p:nvSpPr>
          <p:cNvPr id="3" name="Footer Placeholder 2">
            <a:extLst>
              <a:ext uri="{FF2B5EF4-FFF2-40B4-BE49-F238E27FC236}">
                <a16:creationId xmlns:a16="http://schemas.microsoft.com/office/drawing/2014/main" id="{02B2B763-E8BE-6B4E-9F9F-E2F06DA60E6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9AAC0DB-FDF3-B84E-816C-B1872E25A1ED}"/>
              </a:ext>
            </a:extLst>
          </p:cNvPr>
          <p:cNvSpPr>
            <a:spLocks noGrp="1"/>
          </p:cNvSpPr>
          <p:nvPr>
            <p:ph type="sldNum" sz="quarter" idx="12"/>
          </p:nvPr>
        </p:nvSpPr>
        <p:spPr/>
        <p:txBody>
          <a:bodyPr/>
          <a:lstStyle/>
          <a:p>
            <a:fld id="{25623257-33C7-C64C-9812-AC7C2C7B1063}" type="slidenum">
              <a:rPr lang="en-US" smtClean="0"/>
              <a:t>‹#›</a:t>
            </a:fld>
            <a:endParaRPr lang="en-US"/>
          </a:p>
        </p:txBody>
      </p:sp>
    </p:spTree>
    <p:extLst>
      <p:ext uri="{BB962C8B-B14F-4D97-AF65-F5344CB8AC3E}">
        <p14:creationId xmlns:p14="http://schemas.microsoft.com/office/powerpoint/2010/main" val="33491353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7036E7-3AE3-D54F-B34C-63D6A2E0E43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D857FFD-EA57-BB48-924B-6D9E0AE3736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6CA221B-7570-7D4E-BDBE-7A506486DE6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F34935E-92DF-CB41-A3C5-7C2CC10CC967}"/>
              </a:ext>
            </a:extLst>
          </p:cNvPr>
          <p:cNvSpPr>
            <a:spLocks noGrp="1"/>
          </p:cNvSpPr>
          <p:nvPr>
            <p:ph type="dt" sz="half" idx="10"/>
          </p:nvPr>
        </p:nvSpPr>
        <p:spPr/>
        <p:txBody>
          <a:bodyPr/>
          <a:lstStyle/>
          <a:p>
            <a:fld id="{9549CFB3-DE30-4146-AE1D-E949845C3654}" type="datetimeFigureOut">
              <a:rPr lang="en-US" smtClean="0"/>
              <a:t>2/12/2026</a:t>
            </a:fld>
            <a:endParaRPr lang="en-US"/>
          </a:p>
        </p:txBody>
      </p:sp>
      <p:sp>
        <p:nvSpPr>
          <p:cNvPr id="6" name="Footer Placeholder 5">
            <a:extLst>
              <a:ext uri="{FF2B5EF4-FFF2-40B4-BE49-F238E27FC236}">
                <a16:creationId xmlns:a16="http://schemas.microsoft.com/office/drawing/2014/main" id="{178F830F-52F0-BC42-B7DB-32FF7A5B3F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6725724-ECCA-9B41-B1A0-237D4D8BF672}"/>
              </a:ext>
            </a:extLst>
          </p:cNvPr>
          <p:cNvSpPr>
            <a:spLocks noGrp="1"/>
          </p:cNvSpPr>
          <p:nvPr>
            <p:ph type="sldNum" sz="quarter" idx="12"/>
          </p:nvPr>
        </p:nvSpPr>
        <p:spPr/>
        <p:txBody>
          <a:bodyPr/>
          <a:lstStyle/>
          <a:p>
            <a:fld id="{25623257-33C7-C64C-9812-AC7C2C7B1063}" type="slidenum">
              <a:rPr lang="en-US" smtClean="0"/>
              <a:t>‹#›</a:t>
            </a:fld>
            <a:endParaRPr lang="en-US"/>
          </a:p>
        </p:txBody>
      </p:sp>
    </p:spTree>
    <p:extLst>
      <p:ext uri="{BB962C8B-B14F-4D97-AF65-F5344CB8AC3E}">
        <p14:creationId xmlns:p14="http://schemas.microsoft.com/office/powerpoint/2010/main" val="6167504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C37266-C2AC-144B-8A18-C76B1B194F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EFED9FC-A003-584F-A191-AE7E5B992B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ACB42B4-9A4F-5348-8D30-8294A0AA44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3BB403C-1AB4-B540-BF1A-EF98196717AF}"/>
              </a:ext>
            </a:extLst>
          </p:cNvPr>
          <p:cNvSpPr>
            <a:spLocks noGrp="1"/>
          </p:cNvSpPr>
          <p:nvPr>
            <p:ph type="dt" sz="half" idx="10"/>
          </p:nvPr>
        </p:nvSpPr>
        <p:spPr/>
        <p:txBody>
          <a:bodyPr/>
          <a:lstStyle/>
          <a:p>
            <a:fld id="{9549CFB3-DE30-4146-AE1D-E949845C3654}" type="datetimeFigureOut">
              <a:rPr lang="en-US" smtClean="0"/>
              <a:t>2/12/2026</a:t>
            </a:fld>
            <a:endParaRPr lang="en-US"/>
          </a:p>
        </p:txBody>
      </p:sp>
      <p:sp>
        <p:nvSpPr>
          <p:cNvPr id="6" name="Footer Placeholder 5">
            <a:extLst>
              <a:ext uri="{FF2B5EF4-FFF2-40B4-BE49-F238E27FC236}">
                <a16:creationId xmlns:a16="http://schemas.microsoft.com/office/drawing/2014/main" id="{5C93F6F2-C129-634D-B505-4BDF82B904F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737A642-3F89-A949-90E4-DF1E02442C55}"/>
              </a:ext>
            </a:extLst>
          </p:cNvPr>
          <p:cNvSpPr>
            <a:spLocks noGrp="1"/>
          </p:cNvSpPr>
          <p:nvPr>
            <p:ph type="sldNum" sz="quarter" idx="12"/>
          </p:nvPr>
        </p:nvSpPr>
        <p:spPr/>
        <p:txBody>
          <a:bodyPr/>
          <a:lstStyle/>
          <a:p>
            <a:fld id="{25623257-33C7-C64C-9812-AC7C2C7B1063}" type="slidenum">
              <a:rPr lang="en-US" smtClean="0"/>
              <a:t>‹#›</a:t>
            </a:fld>
            <a:endParaRPr lang="en-US"/>
          </a:p>
        </p:txBody>
      </p:sp>
    </p:spTree>
    <p:extLst>
      <p:ext uri="{BB962C8B-B14F-4D97-AF65-F5344CB8AC3E}">
        <p14:creationId xmlns:p14="http://schemas.microsoft.com/office/powerpoint/2010/main" val="33672513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91374AB-7B69-C943-8DDB-A0CD4FC4CE8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643D3F0-2323-E740-92E4-436BAEB96B9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62CB215-DBEC-2A4F-90F4-D013FD259EA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49CFB3-DE30-4146-AE1D-E949845C3654}" type="datetimeFigureOut">
              <a:rPr lang="en-US" smtClean="0"/>
              <a:t>2/12/2026</a:t>
            </a:fld>
            <a:endParaRPr lang="en-US"/>
          </a:p>
        </p:txBody>
      </p:sp>
      <p:sp>
        <p:nvSpPr>
          <p:cNvPr id="5" name="Footer Placeholder 4">
            <a:extLst>
              <a:ext uri="{FF2B5EF4-FFF2-40B4-BE49-F238E27FC236}">
                <a16:creationId xmlns:a16="http://schemas.microsoft.com/office/drawing/2014/main" id="{FB650793-9D53-2F45-BCCD-41E9FAB76D2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418BE7D-5B18-174E-9459-507E4F3733E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623257-33C7-C64C-9812-AC7C2C7B1063}" type="slidenum">
              <a:rPr lang="en-US" smtClean="0"/>
              <a:t>‹#›</a:t>
            </a:fld>
            <a:endParaRPr lang="en-US"/>
          </a:p>
        </p:txBody>
      </p:sp>
    </p:spTree>
    <p:extLst>
      <p:ext uri="{BB962C8B-B14F-4D97-AF65-F5344CB8AC3E}">
        <p14:creationId xmlns:p14="http://schemas.microsoft.com/office/powerpoint/2010/main" val="441754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876E4E-C957-554F-AFBC-D6D1F5AF4D06}"/>
              </a:ext>
            </a:extLst>
          </p:cNvPr>
          <p:cNvSpPr>
            <a:spLocks noGrp="1"/>
          </p:cNvSpPr>
          <p:nvPr>
            <p:ph type="ctrTitle"/>
          </p:nvPr>
        </p:nvSpPr>
        <p:spPr/>
        <p:txBody>
          <a:bodyPr>
            <a:normAutofit fontScale="90000"/>
          </a:bodyPr>
          <a:lstStyle/>
          <a:p>
            <a:r>
              <a:rPr lang="en-US" dirty="0"/>
              <a:t>Diversification Strategy: Entering the Consumer Electronics Accessories Market</a:t>
            </a:r>
          </a:p>
        </p:txBody>
      </p:sp>
      <p:sp>
        <p:nvSpPr>
          <p:cNvPr id="3" name="Subtitle 2">
            <a:extLst>
              <a:ext uri="{FF2B5EF4-FFF2-40B4-BE49-F238E27FC236}">
                <a16:creationId xmlns:a16="http://schemas.microsoft.com/office/drawing/2014/main" id="{77C07793-744E-9A43-BF4B-19249B0A0B86}"/>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6094261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06ED6-2645-6448-A34C-BE8FDBA341A5}"/>
              </a:ext>
            </a:extLst>
          </p:cNvPr>
          <p:cNvSpPr>
            <a:spLocks noGrp="1"/>
          </p:cNvSpPr>
          <p:nvPr>
            <p:ph type="title"/>
          </p:nvPr>
        </p:nvSpPr>
        <p:spPr/>
        <p:txBody>
          <a:bodyPr/>
          <a:lstStyle/>
          <a:p>
            <a:r>
              <a:rPr lang="en-US" dirty="0"/>
              <a:t>Today's Customer Wants Personalization and Sustainability</a:t>
            </a:r>
          </a:p>
        </p:txBody>
      </p:sp>
      <p:sp>
        <p:nvSpPr>
          <p:cNvPr id="3" name="Content Placeholder 2">
            <a:extLst>
              <a:ext uri="{FF2B5EF4-FFF2-40B4-BE49-F238E27FC236}">
                <a16:creationId xmlns:a16="http://schemas.microsoft.com/office/drawing/2014/main" id="{3D6DA8D3-0839-2B4E-9656-6C1CC5B239C2}"/>
              </a:ext>
            </a:extLst>
          </p:cNvPr>
          <p:cNvSpPr>
            <a:spLocks noGrp="1"/>
          </p:cNvSpPr>
          <p:nvPr>
            <p:ph idx="1"/>
          </p:nvPr>
        </p:nvSpPr>
        <p:spPr/>
        <p:txBody>
          <a:bodyPr/>
          <a:lstStyle/>
          <a:p>
            <a:pPr marL="0" indent="0">
              <a:buNone/>
            </a:pPr>
            <a:endParaRPr lang="en-US" dirty="0"/>
          </a:p>
        </p:txBody>
      </p:sp>
    </p:spTree>
    <p:extLst>
      <p:ext uri="{BB962C8B-B14F-4D97-AF65-F5344CB8AC3E}">
        <p14:creationId xmlns:p14="http://schemas.microsoft.com/office/powerpoint/2010/main" val="27972491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06ED6-2645-6448-A34C-BE8FDBA341A5}"/>
              </a:ext>
            </a:extLst>
          </p:cNvPr>
          <p:cNvSpPr>
            <a:spLocks noGrp="1"/>
          </p:cNvSpPr>
          <p:nvPr>
            <p:ph type="title"/>
          </p:nvPr>
        </p:nvSpPr>
        <p:spPr/>
        <p:txBody>
          <a:bodyPr/>
          <a:lstStyle/>
          <a:p>
            <a:r>
              <a:rPr lang="en-US" dirty="0"/>
              <a:t>Sustainable and E-Commerce Channels Are Growing Fastest</a:t>
            </a:r>
          </a:p>
        </p:txBody>
      </p:sp>
      <p:sp>
        <p:nvSpPr>
          <p:cNvPr id="3" name="Content Placeholder 2">
            <a:extLst>
              <a:ext uri="{FF2B5EF4-FFF2-40B4-BE49-F238E27FC236}">
                <a16:creationId xmlns:a16="http://schemas.microsoft.com/office/drawing/2014/main" id="{3D6DA8D3-0839-2B4E-9656-6C1CC5B239C2}"/>
              </a:ext>
            </a:extLst>
          </p:cNvPr>
          <p:cNvSpPr>
            <a:spLocks noGrp="1"/>
          </p:cNvSpPr>
          <p:nvPr>
            <p:ph idx="1"/>
          </p:nvPr>
        </p:nvSpPr>
        <p:spPr/>
        <p:txBody>
          <a:bodyPr/>
          <a:lstStyle/>
          <a:p>
            <a:pPr marL="0" indent="0">
              <a:buNone/>
            </a:pPr>
            <a:endParaRPr lang="en-US" dirty="0"/>
          </a:p>
        </p:txBody>
      </p:sp>
    </p:spTree>
    <p:extLst>
      <p:ext uri="{BB962C8B-B14F-4D97-AF65-F5344CB8AC3E}">
        <p14:creationId xmlns:p14="http://schemas.microsoft.com/office/powerpoint/2010/main" val="31613434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06ED6-2645-6448-A34C-BE8FDBA341A5}"/>
              </a:ext>
            </a:extLst>
          </p:cNvPr>
          <p:cNvSpPr>
            <a:spLocks noGrp="1"/>
          </p:cNvSpPr>
          <p:nvPr>
            <p:ph type="title"/>
          </p:nvPr>
        </p:nvSpPr>
        <p:spPr/>
        <p:txBody>
          <a:bodyPr/>
          <a:lstStyle/>
          <a:p>
            <a:r>
              <a:rPr lang="en-US" dirty="0"/>
              <a:t>Data Summary: Why Diversification Makes Sense</a:t>
            </a:r>
          </a:p>
        </p:txBody>
      </p:sp>
      <p:sp>
        <p:nvSpPr>
          <p:cNvPr id="3" name="Content Placeholder 2">
            <a:extLst>
              <a:ext uri="{FF2B5EF4-FFF2-40B4-BE49-F238E27FC236}">
                <a16:creationId xmlns:a16="http://schemas.microsoft.com/office/drawing/2014/main" id="{3D6DA8D3-0839-2B4E-9656-6C1CC5B239C2}"/>
              </a:ext>
            </a:extLst>
          </p:cNvPr>
          <p:cNvSpPr>
            <a:spLocks noGrp="1"/>
          </p:cNvSpPr>
          <p:nvPr>
            <p:ph idx="1"/>
          </p:nvPr>
        </p:nvSpPr>
        <p:spPr/>
        <p:txBody>
          <a:bodyPr/>
          <a:lstStyle/>
          <a:p>
            <a:pPr marL="0" indent="0">
              <a:buNone/>
            </a:pPr>
            <a:r>
              <a:rPr lang="en-US" dirty="0"/>
              <a:t>Auto industry: ICE market shrinking, electrification accelerating, supplier power low, buyer power high</a:t>
            </a:r>
          </a:p>
          <a:p>
            <a:pPr marL="0" indent="0">
              <a:buNone/>
            </a:pPr>
            <a:r>
              <a:rPr lang="en-US" dirty="0"/>
              <a:t>Accessories industry: Large and growing market, premium pricing possible, direct-to-consumer channels accessible</a:t>
            </a:r>
          </a:p>
          <a:p>
            <a:pPr marL="0" indent="0">
              <a:buNone/>
            </a:pPr>
            <a:r>
              <a:rPr lang="en-US" dirty="0"/>
              <a:t>Our capabilities: Manufacturing experience, quality control expertise, existing supply chain relationships</a:t>
            </a:r>
          </a:p>
          <a:p>
            <a:pPr marL="0" indent="0">
              <a:buNone/>
            </a:pPr>
            <a:r>
              <a:rPr lang="en-US" dirty="0"/>
              <a:t>Strategic fit: Low-risk entry via e-commerce, scalable growth, brand-building opportunity</a:t>
            </a:r>
          </a:p>
        </p:txBody>
      </p:sp>
    </p:spTree>
    <p:extLst>
      <p:ext uri="{BB962C8B-B14F-4D97-AF65-F5344CB8AC3E}">
        <p14:creationId xmlns:p14="http://schemas.microsoft.com/office/powerpoint/2010/main" val="27558939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06ED6-2645-6448-A34C-BE8FDBA341A5}"/>
              </a:ext>
            </a:extLst>
          </p:cNvPr>
          <p:cNvSpPr>
            <a:spLocks noGrp="1"/>
          </p:cNvSpPr>
          <p:nvPr>
            <p:ph type="title"/>
          </p:nvPr>
        </p:nvSpPr>
        <p:spPr/>
        <p:txBody>
          <a:bodyPr/>
          <a:lstStyle/>
          <a:p>
            <a:r>
              <a:rPr lang="en-US" dirty="0"/>
              <a:t>Selecting the Right Decision-Making Model for Diversification</a:t>
            </a:r>
          </a:p>
        </p:txBody>
      </p:sp>
      <p:sp>
        <p:nvSpPr>
          <p:cNvPr id="3" name="Content Placeholder 2">
            <a:extLst>
              <a:ext uri="{FF2B5EF4-FFF2-40B4-BE49-F238E27FC236}">
                <a16:creationId xmlns:a16="http://schemas.microsoft.com/office/drawing/2014/main" id="{3D6DA8D3-0839-2B4E-9656-6C1CC5B239C2}"/>
              </a:ext>
            </a:extLst>
          </p:cNvPr>
          <p:cNvSpPr>
            <a:spLocks noGrp="1"/>
          </p:cNvSpPr>
          <p:nvPr>
            <p:ph idx="1"/>
          </p:nvPr>
        </p:nvSpPr>
        <p:spPr/>
        <p:txBody>
          <a:bodyPr/>
          <a:lstStyle/>
          <a:p>
            <a:pPr marL="0" indent="0">
              <a:buNone/>
            </a:pPr>
            <a:r>
              <a:rPr lang="en-US" dirty="0"/>
              <a:t>The Rational Model – Step-by-step, data-driven, evaluates all options systematically</a:t>
            </a:r>
          </a:p>
          <a:p>
            <a:pPr marL="0" indent="0">
              <a:buNone/>
            </a:pPr>
            <a:r>
              <a:rPr lang="en-US" dirty="0"/>
              <a:t>The Intuitive Model – Based on gut feelings and past experience</a:t>
            </a:r>
          </a:p>
          <a:p>
            <a:pPr marL="0" indent="0">
              <a:buNone/>
            </a:pPr>
            <a:r>
              <a:rPr lang="en-US" dirty="0"/>
              <a:t>The Recognition-Primed Model – Rapid assessment, relies on expert pattern recognition</a:t>
            </a:r>
          </a:p>
        </p:txBody>
      </p:sp>
    </p:spTree>
    <p:extLst>
      <p:ext uri="{BB962C8B-B14F-4D97-AF65-F5344CB8AC3E}">
        <p14:creationId xmlns:p14="http://schemas.microsoft.com/office/powerpoint/2010/main" val="42323202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C41785-8CEE-1D4A-B53C-C52726F4EBA9}"/>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C65DF61A-8BD2-F246-8430-E151B123D725}"/>
              </a:ext>
            </a:extLst>
          </p:cNvPr>
          <p:cNvSpPr>
            <a:spLocks noGrp="1" noChangeAspect="1"/>
          </p:cNvSpPr>
          <p:nvPr>
            <p:ph idx="1"/>
          </p:nvPr>
        </p:nvSpPr>
        <p:spPr>
          <a:xfrm>
            <a:off x="838200" y="1825625"/>
            <a:ext cx="10515600" cy="3849961"/>
          </a:xfrm>
        </p:spPr>
        <p:txBody>
          <a:bodyPr>
            <a:normAutofit/>
          </a:bodyPr>
          <a:lstStyle/>
          <a:p>
            <a:pPr marL="457200" indent="-457200">
              <a:buNone/>
            </a:pPr>
            <a:r>
              <a:rPr lang="en-US" sz="1600" dirty="0"/>
              <a:t>Alliance for Automotive Innovation. (2023). Auto sales by state and vehicle type. https://www.autosinnovate.org/resources/market-reports</a:t>
            </a:r>
          </a:p>
          <a:p>
            <a:pPr marL="457200" indent="-457200">
              <a:buNone/>
            </a:pPr>
            <a:r>
              <a:rPr lang="en-US" sz="1600" dirty="0"/>
              <a:t>GlobalData. (2023). Electric vehicles market analysis and forecast. Global Data Explorer database.</a:t>
            </a:r>
          </a:p>
          <a:p>
            <a:pPr marL="457200" indent="-457200">
              <a:buNone/>
            </a:pPr>
            <a:r>
              <a:rPr lang="en-US" sz="1600" dirty="0"/>
              <a:t>IBISWorld. (2023). Car &amp; automobile manufacturing in the US (Industry Report 33611a). IBISWorld database.</a:t>
            </a:r>
          </a:p>
          <a:p>
            <a:pPr marL="457200" indent="-457200">
              <a:buNone/>
            </a:pPr>
            <a:r>
              <a:rPr lang="en-US" sz="1600" dirty="0"/>
              <a:t>National Automobile Dealers Association [NADA]. (2023). NADA data: Annual financial profile of new-car dealerships. https://www.nada.org/nada/data</a:t>
            </a:r>
          </a:p>
          <a:p>
            <a:pPr marL="457200" indent="-457200">
              <a:buNone/>
            </a:pPr>
            <a:r>
              <a:rPr lang="en-US" sz="1600" dirty="0"/>
              <a:t>Grand View Research. (2023). Electric vehicle charging infrastructure market size, share &amp; trends analysis report. https://www.grandviewresearch.com/industry-analysis/electric-vehicle-charging-infrastructure-market</a:t>
            </a:r>
          </a:p>
          <a:p>
            <a:pPr marL="457200" indent="-457200">
              <a:buNone/>
            </a:pPr>
            <a:r>
              <a:rPr lang="en-US" sz="1600" dirty="0"/>
              <a:t>U.S. Department of Energy. (2023). Electric vehicle charging infrastructure trends. Alternative Fuels Data Center. https://afdc.energy.gov/fuels/electricity_infrastructure.html</a:t>
            </a:r>
          </a:p>
          <a:p>
            <a:pPr marL="457200" indent="-457200">
              <a:buNone/>
            </a:pPr>
            <a:r>
              <a:rPr lang="en-US" sz="1600" dirty="0"/>
              <a:t>Porter, M. E. (2008). The five competitive forces that shape strategy. Harvard Business Review, 86(1), 78–93.</a:t>
            </a:r>
          </a:p>
        </p:txBody>
      </p:sp>
    </p:spTree>
    <p:extLst>
      <p:ext uri="{BB962C8B-B14F-4D97-AF65-F5344CB8AC3E}">
        <p14:creationId xmlns:p14="http://schemas.microsoft.com/office/powerpoint/2010/main" val="29728914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6FBDE0-8EFA-E947-BB9E-E7513804C0CC}"/>
              </a:ext>
            </a:extLst>
          </p:cNvPr>
          <p:cNvSpPr>
            <a:spLocks noGrp="1"/>
          </p:cNvSpPr>
          <p:nvPr>
            <p:ph type="title"/>
          </p:nvPr>
        </p:nvSpPr>
        <p:spPr/>
        <p:txBody>
          <a:bodyPr/>
          <a:lstStyle/>
          <a:p>
            <a:r>
              <a:rPr lang="en-US" dirty="0"/>
              <a:t>Gasoline Dominates, But Electrification Is Growing</a:t>
            </a:r>
          </a:p>
        </p:txBody>
      </p:sp>
      <p:sp>
        <p:nvSpPr>
          <p:cNvPr id="3" name="Content Placeholder 2">
            <a:extLst>
              <a:ext uri="{FF2B5EF4-FFF2-40B4-BE49-F238E27FC236}">
                <a16:creationId xmlns:a16="http://schemas.microsoft.com/office/drawing/2014/main" id="{870C7943-A5F4-154B-83F8-45E6DD06BE00}"/>
              </a:ext>
            </a:extLst>
          </p:cNvPr>
          <p:cNvSpPr>
            <a:spLocks noGrp="1"/>
          </p:cNvSpPr>
          <p:nvPr>
            <p:ph idx="1"/>
          </p:nvPr>
        </p:nvSpPr>
        <p:spPr/>
        <p:txBody>
          <a:bodyPr/>
          <a:lstStyle/>
          <a:p>
            <a:pPr marL="0" indent="0">
              <a:buNone/>
            </a:pPr>
            <a:endParaRPr lang="en-US" dirty="0"/>
          </a:p>
        </p:txBody>
      </p:sp>
    </p:spTree>
    <p:extLst>
      <p:ext uri="{BB962C8B-B14F-4D97-AF65-F5344CB8AC3E}">
        <p14:creationId xmlns:p14="http://schemas.microsoft.com/office/powerpoint/2010/main" val="1954890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0FEFA5-FB71-5D40-A316-08CD8EF0DCAE}"/>
              </a:ext>
            </a:extLst>
          </p:cNvPr>
          <p:cNvSpPr>
            <a:spLocks noGrp="1"/>
          </p:cNvSpPr>
          <p:nvPr>
            <p:ph type="title"/>
          </p:nvPr>
        </p:nvSpPr>
        <p:spPr/>
        <p:txBody>
          <a:bodyPr/>
          <a:lstStyle/>
          <a:p>
            <a:r>
              <a:rPr lang="en-US" dirty="0"/>
              <a:t>EV Sales Are Projected to Accelerate Rapidly</a:t>
            </a:r>
          </a:p>
        </p:txBody>
      </p:sp>
      <p:graphicFrame>
        <p:nvGraphicFramePr>
          <p:cNvPr id="9" name="Content Placeholder 8">
            <a:extLst>
              <a:ext uri="{FF2B5EF4-FFF2-40B4-BE49-F238E27FC236}">
                <a16:creationId xmlns:a16="http://schemas.microsoft.com/office/drawing/2014/main" id="{9DDF83B4-AB38-5BB7-557F-6A174F97F406}"/>
              </a:ext>
            </a:extLst>
          </p:cNvPr>
          <p:cNvGraphicFramePr>
            <a:graphicFrameLocks noGrp="1"/>
          </p:cNvGraphicFramePr>
          <p:nvPr>
            <p:ph idx="1"/>
          </p:nvPr>
        </p:nvGraphicFramePr>
        <p:xfrm>
          <a:off x="838200" y="3086894"/>
          <a:ext cx="10515600" cy="1828800"/>
        </p:xfrm>
        <a:graphic>
          <a:graphicData uri="http://schemas.openxmlformats.org/drawingml/2006/table">
            <a:tbl>
              <a:tblPr/>
              <a:tblGrid>
                <a:gridCol w="2628900">
                  <a:extLst>
                    <a:ext uri="{9D8B030D-6E8A-4147-A177-3AD203B41FA5}">
                      <a16:colId xmlns:a16="http://schemas.microsoft.com/office/drawing/2014/main" val="1774506725"/>
                    </a:ext>
                  </a:extLst>
                </a:gridCol>
                <a:gridCol w="2628900">
                  <a:extLst>
                    <a:ext uri="{9D8B030D-6E8A-4147-A177-3AD203B41FA5}">
                      <a16:colId xmlns:a16="http://schemas.microsoft.com/office/drawing/2014/main" val="281914979"/>
                    </a:ext>
                  </a:extLst>
                </a:gridCol>
                <a:gridCol w="2628900">
                  <a:extLst>
                    <a:ext uri="{9D8B030D-6E8A-4147-A177-3AD203B41FA5}">
                      <a16:colId xmlns:a16="http://schemas.microsoft.com/office/drawing/2014/main" val="2161633838"/>
                    </a:ext>
                  </a:extLst>
                </a:gridCol>
                <a:gridCol w="2628900">
                  <a:extLst>
                    <a:ext uri="{9D8B030D-6E8A-4147-A177-3AD203B41FA5}">
                      <a16:colId xmlns:a16="http://schemas.microsoft.com/office/drawing/2014/main" val="1880338271"/>
                    </a:ext>
                  </a:extLst>
                </a:gridCol>
              </a:tblGrid>
              <a:tr h="0">
                <a:tc>
                  <a:txBody>
                    <a:bodyPr/>
                    <a:lstStyle/>
                    <a:p>
                      <a:pPr>
                        <a:buNone/>
                      </a:pPr>
                      <a:r>
                        <a:rPr lang="en-US"/>
                        <a:t>Year</a:t>
                      </a:r>
                    </a:p>
                  </a:txBody>
                  <a:tcPr anchor="ctr">
                    <a:lnL>
                      <a:noFill/>
                    </a:lnL>
                    <a:lnR>
                      <a:noFill/>
                    </a:lnR>
                    <a:lnT>
                      <a:noFill/>
                    </a:lnT>
                    <a:lnB>
                      <a:noFill/>
                    </a:lnB>
                    <a:noFill/>
                  </a:tcPr>
                </a:tc>
                <a:tc>
                  <a:txBody>
                    <a:bodyPr/>
                    <a:lstStyle/>
                    <a:p>
                      <a:pPr>
                        <a:buNone/>
                      </a:pPr>
                      <a:r>
                        <a:rPr lang="en-US"/>
                        <a:t>ICE Vehicles</a:t>
                      </a:r>
                    </a:p>
                  </a:txBody>
                  <a:tcPr anchor="ctr">
                    <a:lnL>
                      <a:noFill/>
                    </a:lnL>
                    <a:lnR>
                      <a:noFill/>
                    </a:lnR>
                    <a:lnT>
                      <a:noFill/>
                    </a:lnT>
                    <a:lnB>
                      <a:noFill/>
                    </a:lnB>
                    <a:noFill/>
                  </a:tcPr>
                </a:tc>
                <a:tc>
                  <a:txBody>
                    <a:bodyPr/>
                    <a:lstStyle/>
                    <a:p>
                      <a:pPr>
                        <a:buNone/>
                      </a:pPr>
                      <a:r>
                        <a:rPr lang="en-US"/>
                        <a:t>BEVs</a:t>
                      </a:r>
                    </a:p>
                  </a:txBody>
                  <a:tcPr anchor="ctr">
                    <a:lnL>
                      <a:noFill/>
                    </a:lnL>
                    <a:lnR>
                      <a:noFill/>
                    </a:lnR>
                    <a:lnT>
                      <a:noFill/>
                    </a:lnT>
                    <a:lnB>
                      <a:noFill/>
                    </a:lnB>
                    <a:noFill/>
                  </a:tcPr>
                </a:tc>
                <a:tc>
                  <a:txBody>
                    <a:bodyPr/>
                    <a:lstStyle/>
                    <a:p>
                      <a:pPr>
                        <a:buNone/>
                      </a:pPr>
                      <a:r>
                        <a:rPr lang="en-US"/>
                        <a:t>PHEVs/HEVs</a:t>
                      </a:r>
                    </a:p>
                  </a:txBody>
                  <a:tcPr anchor="ctr">
                    <a:lnL>
                      <a:noFill/>
                    </a:lnL>
                    <a:lnR>
                      <a:noFill/>
                    </a:lnR>
                    <a:lnT>
                      <a:noFill/>
                    </a:lnT>
                    <a:lnB>
                      <a:noFill/>
                    </a:lnB>
                    <a:noFill/>
                  </a:tcPr>
                </a:tc>
                <a:extLst>
                  <a:ext uri="{0D108BD9-81ED-4DB2-BD59-A6C34878D82A}">
                    <a16:rowId xmlns:a16="http://schemas.microsoft.com/office/drawing/2014/main" val="1562644899"/>
                  </a:ext>
                </a:extLst>
              </a:tr>
              <a:tr h="0">
                <a:tc>
                  <a:txBody>
                    <a:bodyPr/>
                    <a:lstStyle/>
                    <a:p>
                      <a:pPr>
                        <a:buNone/>
                      </a:pPr>
                      <a:r>
                        <a:rPr lang="en-US"/>
                        <a:t>2023</a:t>
                      </a:r>
                    </a:p>
                  </a:txBody>
                  <a:tcPr anchor="ctr">
                    <a:lnL>
                      <a:noFill/>
                    </a:lnL>
                    <a:lnR>
                      <a:noFill/>
                    </a:lnR>
                    <a:lnT>
                      <a:noFill/>
                    </a:lnT>
                    <a:lnB>
                      <a:noFill/>
                    </a:lnB>
                    <a:noFill/>
                  </a:tcPr>
                </a:tc>
                <a:tc>
                  <a:txBody>
                    <a:bodyPr/>
                    <a:lstStyle/>
                    <a:p>
                      <a:pPr>
                        <a:buNone/>
                      </a:pPr>
                      <a:r>
                        <a:rPr lang="en-US"/>
                        <a:t>88%</a:t>
                      </a:r>
                    </a:p>
                  </a:txBody>
                  <a:tcPr anchor="ctr">
                    <a:lnL>
                      <a:noFill/>
                    </a:lnL>
                    <a:lnR>
                      <a:noFill/>
                    </a:lnR>
                    <a:lnT>
                      <a:noFill/>
                    </a:lnT>
                    <a:lnB>
                      <a:noFill/>
                    </a:lnB>
                    <a:noFill/>
                  </a:tcPr>
                </a:tc>
                <a:tc>
                  <a:txBody>
                    <a:bodyPr/>
                    <a:lstStyle/>
                    <a:p>
                      <a:pPr>
                        <a:buNone/>
                      </a:pPr>
                      <a:r>
                        <a:rPr lang="en-US"/>
                        <a:t>8%</a:t>
                      </a:r>
                    </a:p>
                  </a:txBody>
                  <a:tcPr anchor="ctr">
                    <a:lnL>
                      <a:noFill/>
                    </a:lnL>
                    <a:lnR>
                      <a:noFill/>
                    </a:lnR>
                    <a:lnT>
                      <a:noFill/>
                    </a:lnT>
                    <a:lnB>
                      <a:noFill/>
                    </a:lnB>
                    <a:noFill/>
                  </a:tcPr>
                </a:tc>
                <a:tc>
                  <a:txBody>
                    <a:bodyPr/>
                    <a:lstStyle/>
                    <a:p>
                      <a:pPr>
                        <a:buNone/>
                      </a:pPr>
                      <a:r>
                        <a:rPr lang="en-US"/>
                        <a:t>4%</a:t>
                      </a:r>
                    </a:p>
                  </a:txBody>
                  <a:tcPr anchor="ctr">
                    <a:lnL>
                      <a:noFill/>
                    </a:lnL>
                    <a:lnR>
                      <a:noFill/>
                    </a:lnR>
                    <a:lnT>
                      <a:noFill/>
                    </a:lnT>
                    <a:lnB>
                      <a:noFill/>
                    </a:lnB>
                    <a:noFill/>
                  </a:tcPr>
                </a:tc>
                <a:extLst>
                  <a:ext uri="{0D108BD9-81ED-4DB2-BD59-A6C34878D82A}">
                    <a16:rowId xmlns:a16="http://schemas.microsoft.com/office/drawing/2014/main" val="2382331312"/>
                  </a:ext>
                </a:extLst>
              </a:tr>
              <a:tr h="0">
                <a:tc>
                  <a:txBody>
                    <a:bodyPr/>
                    <a:lstStyle/>
                    <a:p>
                      <a:pPr>
                        <a:buNone/>
                      </a:pPr>
                      <a:r>
                        <a:rPr lang="en-US"/>
                        <a:t>2025</a:t>
                      </a:r>
                    </a:p>
                  </a:txBody>
                  <a:tcPr anchor="ctr">
                    <a:lnL>
                      <a:noFill/>
                    </a:lnL>
                    <a:lnR>
                      <a:noFill/>
                    </a:lnR>
                    <a:lnT>
                      <a:noFill/>
                    </a:lnT>
                    <a:lnB>
                      <a:noFill/>
                    </a:lnB>
                    <a:noFill/>
                  </a:tcPr>
                </a:tc>
                <a:tc>
                  <a:txBody>
                    <a:bodyPr/>
                    <a:lstStyle/>
                    <a:p>
                      <a:pPr>
                        <a:buNone/>
                      </a:pPr>
                      <a:r>
                        <a:rPr lang="en-US"/>
                        <a:t>82%</a:t>
                      </a:r>
                    </a:p>
                  </a:txBody>
                  <a:tcPr anchor="ctr">
                    <a:lnL>
                      <a:noFill/>
                    </a:lnL>
                    <a:lnR>
                      <a:noFill/>
                    </a:lnR>
                    <a:lnT>
                      <a:noFill/>
                    </a:lnT>
                    <a:lnB>
                      <a:noFill/>
                    </a:lnB>
                    <a:noFill/>
                  </a:tcPr>
                </a:tc>
                <a:tc>
                  <a:txBody>
                    <a:bodyPr/>
                    <a:lstStyle/>
                    <a:p>
                      <a:pPr>
                        <a:buNone/>
                      </a:pPr>
                      <a:r>
                        <a:rPr lang="en-US"/>
                        <a:t>12%</a:t>
                      </a:r>
                    </a:p>
                  </a:txBody>
                  <a:tcPr anchor="ctr">
                    <a:lnL>
                      <a:noFill/>
                    </a:lnL>
                    <a:lnR>
                      <a:noFill/>
                    </a:lnR>
                    <a:lnT>
                      <a:noFill/>
                    </a:lnT>
                    <a:lnB>
                      <a:noFill/>
                    </a:lnB>
                    <a:noFill/>
                  </a:tcPr>
                </a:tc>
                <a:tc>
                  <a:txBody>
                    <a:bodyPr/>
                    <a:lstStyle/>
                    <a:p>
                      <a:pPr>
                        <a:buNone/>
                      </a:pPr>
                      <a:r>
                        <a:rPr lang="en-US"/>
                        <a:t>6%</a:t>
                      </a:r>
                    </a:p>
                  </a:txBody>
                  <a:tcPr anchor="ctr">
                    <a:lnL>
                      <a:noFill/>
                    </a:lnL>
                    <a:lnR>
                      <a:noFill/>
                    </a:lnR>
                    <a:lnT>
                      <a:noFill/>
                    </a:lnT>
                    <a:lnB>
                      <a:noFill/>
                    </a:lnB>
                    <a:noFill/>
                  </a:tcPr>
                </a:tc>
                <a:extLst>
                  <a:ext uri="{0D108BD9-81ED-4DB2-BD59-A6C34878D82A}">
                    <a16:rowId xmlns:a16="http://schemas.microsoft.com/office/drawing/2014/main" val="3875638941"/>
                  </a:ext>
                </a:extLst>
              </a:tr>
              <a:tr h="0">
                <a:tc>
                  <a:txBody>
                    <a:bodyPr/>
                    <a:lstStyle/>
                    <a:p>
                      <a:pPr>
                        <a:buNone/>
                      </a:pPr>
                      <a:r>
                        <a:rPr lang="en-US"/>
                        <a:t>2027</a:t>
                      </a:r>
                    </a:p>
                  </a:txBody>
                  <a:tcPr anchor="ctr">
                    <a:lnL>
                      <a:noFill/>
                    </a:lnL>
                    <a:lnR>
                      <a:noFill/>
                    </a:lnR>
                    <a:lnT>
                      <a:noFill/>
                    </a:lnT>
                    <a:lnB>
                      <a:noFill/>
                    </a:lnB>
                    <a:noFill/>
                  </a:tcPr>
                </a:tc>
                <a:tc>
                  <a:txBody>
                    <a:bodyPr/>
                    <a:lstStyle/>
                    <a:p>
                      <a:pPr>
                        <a:buNone/>
                      </a:pPr>
                      <a:r>
                        <a:rPr lang="en-US"/>
                        <a:t>75%</a:t>
                      </a:r>
                    </a:p>
                  </a:txBody>
                  <a:tcPr anchor="ctr">
                    <a:lnL>
                      <a:noFill/>
                    </a:lnL>
                    <a:lnR>
                      <a:noFill/>
                    </a:lnR>
                    <a:lnT>
                      <a:noFill/>
                    </a:lnT>
                    <a:lnB>
                      <a:noFill/>
                    </a:lnB>
                    <a:noFill/>
                  </a:tcPr>
                </a:tc>
                <a:tc>
                  <a:txBody>
                    <a:bodyPr/>
                    <a:lstStyle/>
                    <a:p>
                      <a:pPr>
                        <a:buNone/>
                      </a:pPr>
                      <a:r>
                        <a:rPr lang="en-US"/>
                        <a:t>18%</a:t>
                      </a:r>
                    </a:p>
                  </a:txBody>
                  <a:tcPr anchor="ctr">
                    <a:lnL>
                      <a:noFill/>
                    </a:lnL>
                    <a:lnR>
                      <a:noFill/>
                    </a:lnR>
                    <a:lnT>
                      <a:noFill/>
                    </a:lnT>
                    <a:lnB>
                      <a:noFill/>
                    </a:lnB>
                    <a:noFill/>
                  </a:tcPr>
                </a:tc>
                <a:tc>
                  <a:txBody>
                    <a:bodyPr/>
                    <a:lstStyle/>
                    <a:p>
                      <a:pPr>
                        <a:buNone/>
                      </a:pPr>
                      <a:r>
                        <a:rPr lang="en-US"/>
                        <a:t>7%</a:t>
                      </a:r>
                    </a:p>
                  </a:txBody>
                  <a:tcPr anchor="ctr">
                    <a:lnL>
                      <a:noFill/>
                    </a:lnL>
                    <a:lnR>
                      <a:noFill/>
                    </a:lnR>
                    <a:lnT>
                      <a:noFill/>
                    </a:lnT>
                    <a:lnB>
                      <a:noFill/>
                    </a:lnB>
                    <a:noFill/>
                  </a:tcPr>
                </a:tc>
                <a:extLst>
                  <a:ext uri="{0D108BD9-81ED-4DB2-BD59-A6C34878D82A}">
                    <a16:rowId xmlns:a16="http://schemas.microsoft.com/office/drawing/2014/main" val="3728514431"/>
                  </a:ext>
                </a:extLst>
              </a:tr>
              <a:tr h="0">
                <a:tc>
                  <a:txBody>
                    <a:bodyPr/>
                    <a:lstStyle/>
                    <a:p>
                      <a:pPr>
                        <a:buNone/>
                      </a:pPr>
                      <a:r>
                        <a:rPr lang="en-US"/>
                        <a:t>2030</a:t>
                      </a:r>
                    </a:p>
                  </a:txBody>
                  <a:tcPr anchor="ctr">
                    <a:lnL>
                      <a:noFill/>
                    </a:lnL>
                    <a:lnR>
                      <a:noFill/>
                    </a:lnR>
                    <a:lnT>
                      <a:noFill/>
                    </a:lnT>
                    <a:lnB>
                      <a:noFill/>
                    </a:lnB>
                    <a:noFill/>
                  </a:tcPr>
                </a:tc>
                <a:tc>
                  <a:txBody>
                    <a:bodyPr/>
                    <a:lstStyle/>
                    <a:p>
                      <a:pPr>
                        <a:buNone/>
                      </a:pPr>
                      <a:r>
                        <a:rPr lang="en-US"/>
                        <a:t>65%</a:t>
                      </a:r>
                    </a:p>
                  </a:txBody>
                  <a:tcPr anchor="ctr">
                    <a:lnL>
                      <a:noFill/>
                    </a:lnL>
                    <a:lnR>
                      <a:noFill/>
                    </a:lnR>
                    <a:lnT>
                      <a:noFill/>
                    </a:lnT>
                    <a:lnB>
                      <a:noFill/>
                    </a:lnB>
                    <a:noFill/>
                  </a:tcPr>
                </a:tc>
                <a:tc>
                  <a:txBody>
                    <a:bodyPr/>
                    <a:lstStyle/>
                    <a:p>
                      <a:pPr>
                        <a:buNone/>
                      </a:pPr>
                      <a:r>
                        <a:rPr lang="en-US"/>
                        <a:t>25%</a:t>
                      </a:r>
                    </a:p>
                  </a:txBody>
                  <a:tcPr anchor="ctr">
                    <a:lnL>
                      <a:noFill/>
                    </a:lnL>
                    <a:lnR>
                      <a:noFill/>
                    </a:lnR>
                    <a:lnT>
                      <a:noFill/>
                    </a:lnT>
                    <a:lnB>
                      <a:noFill/>
                    </a:lnB>
                    <a:noFill/>
                  </a:tcPr>
                </a:tc>
                <a:tc>
                  <a:txBody>
                    <a:bodyPr/>
                    <a:lstStyle/>
                    <a:p>
                      <a:pPr>
                        <a:buNone/>
                      </a:pPr>
                      <a:r>
                        <a:rPr lang="en-US" dirty="0"/>
                        <a:t>10%</a:t>
                      </a:r>
                    </a:p>
                  </a:txBody>
                  <a:tcPr anchor="ctr">
                    <a:lnL>
                      <a:noFill/>
                    </a:lnL>
                    <a:lnR>
                      <a:noFill/>
                    </a:lnR>
                    <a:lnT>
                      <a:noFill/>
                    </a:lnT>
                    <a:lnB>
                      <a:noFill/>
                    </a:lnB>
                    <a:noFill/>
                  </a:tcPr>
                </a:tc>
                <a:extLst>
                  <a:ext uri="{0D108BD9-81ED-4DB2-BD59-A6C34878D82A}">
                    <a16:rowId xmlns:a16="http://schemas.microsoft.com/office/drawing/2014/main" val="2252067714"/>
                  </a:ext>
                </a:extLst>
              </a:tr>
            </a:tbl>
          </a:graphicData>
        </a:graphic>
      </p:graphicFrame>
    </p:spTree>
    <p:extLst>
      <p:ext uri="{BB962C8B-B14F-4D97-AF65-F5344CB8AC3E}">
        <p14:creationId xmlns:p14="http://schemas.microsoft.com/office/powerpoint/2010/main" val="37636805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06ED6-2645-6448-A34C-BE8FDBA341A5}"/>
              </a:ext>
            </a:extLst>
          </p:cNvPr>
          <p:cNvSpPr>
            <a:spLocks noGrp="1"/>
          </p:cNvSpPr>
          <p:nvPr>
            <p:ph type="title"/>
          </p:nvPr>
        </p:nvSpPr>
        <p:spPr/>
        <p:txBody>
          <a:bodyPr/>
          <a:lstStyle/>
          <a:p>
            <a:r>
              <a:rPr lang="en-US" dirty="0"/>
              <a:t>SUVs and Trucks Dominate, Sedans Decline</a:t>
            </a:r>
          </a:p>
        </p:txBody>
      </p:sp>
      <p:graphicFrame>
        <p:nvGraphicFramePr>
          <p:cNvPr id="9" name="Content Placeholder 8">
            <a:extLst>
              <a:ext uri="{FF2B5EF4-FFF2-40B4-BE49-F238E27FC236}">
                <a16:creationId xmlns:a16="http://schemas.microsoft.com/office/drawing/2014/main" id="{F9BE740D-5493-B23D-5925-C0828D85A49B}"/>
              </a:ext>
            </a:extLst>
          </p:cNvPr>
          <p:cNvGraphicFramePr>
            <a:graphicFrameLocks noGrp="1"/>
          </p:cNvGraphicFramePr>
          <p:nvPr>
            <p:ph idx="1"/>
          </p:nvPr>
        </p:nvGraphicFramePr>
        <p:xfrm>
          <a:off x="838200" y="2904014"/>
          <a:ext cx="10515600" cy="2194560"/>
        </p:xfrm>
        <a:graphic>
          <a:graphicData uri="http://schemas.openxmlformats.org/drawingml/2006/table">
            <a:tbl>
              <a:tblPr/>
              <a:tblGrid>
                <a:gridCol w="2103120">
                  <a:extLst>
                    <a:ext uri="{9D8B030D-6E8A-4147-A177-3AD203B41FA5}">
                      <a16:colId xmlns:a16="http://schemas.microsoft.com/office/drawing/2014/main" val="2910839129"/>
                    </a:ext>
                  </a:extLst>
                </a:gridCol>
                <a:gridCol w="2103120">
                  <a:extLst>
                    <a:ext uri="{9D8B030D-6E8A-4147-A177-3AD203B41FA5}">
                      <a16:colId xmlns:a16="http://schemas.microsoft.com/office/drawing/2014/main" val="4249821013"/>
                    </a:ext>
                  </a:extLst>
                </a:gridCol>
                <a:gridCol w="2103120">
                  <a:extLst>
                    <a:ext uri="{9D8B030D-6E8A-4147-A177-3AD203B41FA5}">
                      <a16:colId xmlns:a16="http://schemas.microsoft.com/office/drawing/2014/main" val="1060318316"/>
                    </a:ext>
                  </a:extLst>
                </a:gridCol>
                <a:gridCol w="2103120">
                  <a:extLst>
                    <a:ext uri="{9D8B030D-6E8A-4147-A177-3AD203B41FA5}">
                      <a16:colId xmlns:a16="http://schemas.microsoft.com/office/drawing/2014/main" val="1062858720"/>
                    </a:ext>
                  </a:extLst>
                </a:gridCol>
                <a:gridCol w="2103120">
                  <a:extLst>
                    <a:ext uri="{9D8B030D-6E8A-4147-A177-3AD203B41FA5}">
                      <a16:colId xmlns:a16="http://schemas.microsoft.com/office/drawing/2014/main" val="4293686900"/>
                    </a:ext>
                  </a:extLst>
                </a:gridCol>
              </a:tblGrid>
              <a:tr h="0">
                <a:tc>
                  <a:txBody>
                    <a:bodyPr/>
                    <a:lstStyle/>
                    <a:p>
                      <a:pPr>
                        <a:buNone/>
                      </a:pPr>
                      <a:r>
                        <a:rPr lang="en-US"/>
                        <a:t>Year</a:t>
                      </a:r>
                    </a:p>
                  </a:txBody>
                  <a:tcPr anchor="ctr">
                    <a:lnL>
                      <a:noFill/>
                    </a:lnL>
                    <a:lnR>
                      <a:noFill/>
                    </a:lnR>
                    <a:lnT>
                      <a:noFill/>
                    </a:lnT>
                    <a:lnB>
                      <a:noFill/>
                    </a:lnB>
                    <a:noFill/>
                  </a:tcPr>
                </a:tc>
                <a:tc>
                  <a:txBody>
                    <a:bodyPr/>
                    <a:lstStyle/>
                    <a:p>
                      <a:pPr>
                        <a:buNone/>
                      </a:pPr>
                      <a:r>
                        <a:rPr lang="en-US"/>
                        <a:t>SUVs</a:t>
                      </a:r>
                    </a:p>
                  </a:txBody>
                  <a:tcPr anchor="ctr">
                    <a:lnL>
                      <a:noFill/>
                    </a:lnL>
                    <a:lnR>
                      <a:noFill/>
                    </a:lnR>
                    <a:lnT>
                      <a:noFill/>
                    </a:lnT>
                    <a:lnB>
                      <a:noFill/>
                    </a:lnB>
                    <a:noFill/>
                  </a:tcPr>
                </a:tc>
                <a:tc>
                  <a:txBody>
                    <a:bodyPr/>
                    <a:lstStyle/>
                    <a:p>
                      <a:pPr>
                        <a:buNone/>
                      </a:pPr>
                      <a:r>
                        <a:rPr lang="en-US"/>
                        <a:t>Trucks</a:t>
                      </a:r>
                    </a:p>
                  </a:txBody>
                  <a:tcPr anchor="ctr">
                    <a:lnL>
                      <a:noFill/>
                    </a:lnL>
                    <a:lnR>
                      <a:noFill/>
                    </a:lnR>
                    <a:lnT>
                      <a:noFill/>
                    </a:lnT>
                    <a:lnB>
                      <a:noFill/>
                    </a:lnB>
                    <a:noFill/>
                  </a:tcPr>
                </a:tc>
                <a:tc>
                  <a:txBody>
                    <a:bodyPr/>
                    <a:lstStyle/>
                    <a:p>
                      <a:pPr>
                        <a:buNone/>
                      </a:pPr>
                      <a:r>
                        <a:rPr lang="en-US"/>
                        <a:t>Sedans</a:t>
                      </a:r>
                    </a:p>
                  </a:txBody>
                  <a:tcPr anchor="ctr">
                    <a:lnL>
                      <a:noFill/>
                    </a:lnL>
                    <a:lnR>
                      <a:noFill/>
                    </a:lnR>
                    <a:lnT>
                      <a:noFill/>
                    </a:lnT>
                    <a:lnB>
                      <a:noFill/>
                    </a:lnB>
                    <a:noFill/>
                  </a:tcPr>
                </a:tc>
                <a:tc>
                  <a:txBody>
                    <a:bodyPr/>
                    <a:lstStyle/>
                    <a:p>
                      <a:pPr>
                        <a:buNone/>
                      </a:pPr>
                      <a:r>
                        <a:rPr lang="en-US"/>
                        <a:t>Other</a:t>
                      </a:r>
                    </a:p>
                  </a:txBody>
                  <a:tcPr anchor="ctr">
                    <a:lnL>
                      <a:noFill/>
                    </a:lnL>
                    <a:lnR>
                      <a:noFill/>
                    </a:lnR>
                    <a:lnT>
                      <a:noFill/>
                    </a:lnT>
                    <a:lnB>
                      <a:noFill/>
                    </a:lnB>
                    <a:noFill/>
                  </a:tcPr>
                </a:tc>
                <a:extLst>
                  <a:ext uri="{0D108BD9-81ED-4DB2-BD59-A6C34878D82A}">
                    <a16:rowId xmlns:a16="http://schemas.microsoft.com/office/drawing/2014/main" val="2166116936"/>
                  </a:ext>
                </a:extLst>
              </a:tr>
              <a:tr h="0">
                <a:tc>
                  <a:txBody>
                    <a:bodyPr/>
                    <a:lstStyle/>
                    <a:p>
                      <a:pPr>
                        <a:buNone/>
                      </a:pPr>
                      <a:r>
                        <a:rPr lang="en-US"/>
                        <a:t>2018</a:t>
                      </a:r>
                    </a:p>
                  </a:txBody>
                  <a:tcPr anchor="ctr">
                    <a:lnL>
                      <a:noFill/>
                    </a:lnL>
                    <a:lnR>
                      <a:noFill/>
                    </a:lnR>
                    <a:lnT>
                      <a:noFill/>
                    </a:lnT>
                    <a:lnB>
                      <a:noFill/>
                    </a:lnB>
                    <a:noFill/>
                  </a:tcPr>
                </a:tc>
                <a:tc>
                  <a:txBody>
                    <a:bodyPr/>
                    <a:lstStyle/>
                    <a:p>
                      <a:pPr>
                        <a:buNone/>
                      </a:pPr>
                      <a:r>
                        <a:rPr lang="en-US"/>
                        <a:t>40%</a:t>
                      </a:r>
                    </a:p>
                  </a:txBody>
                  <a:tcPr anchor="ctr">
                    <a:lnL>
                      <a:noFill/>
                    </a:lnL>
                    <a:lnR>
                      <a:noFill/>
                    </a:lnR>
                    <a:lnT>
                      <a:noFill/>
                    </a:lnT>
                    <a:lnB>
                      <a:noFill/>
                    </a:lnB>
                    <a:noFill/>
                  </a:tcPr>
                </a:tc>
                <a:tc>
                  <a:txBody>
                    <a:bodyPr/>
                    <a:lstStyle/>
                    <a:p>
                      <a:pPr>
                        <a:buNone/>
                      </a:pPr>
                      <a:r>
                        <a:rPr lang="en-US"/>
                        <a:t>18%</a:t>
                      </a:r>
                    </a:p>
                  </a:txBody>
                  <a:tcPr anchor="ctr">
                    <a:lnL>
                      <a:noFill/>
                    </a:lnL>
                    <a:lnR>
                      <a:noFill/>
                    </a:lnR>
                    <a:lnT>
                      <a:noFill/>
                    </a:lnT>
                    <a:lnB>
                      <a:noFill/>
                    </a:lnB>
                    <a:noFill/>
                  </a:tcPr>
                </a:tc>
                <a:tc>
                  <a:txBody>
                    <a:bodyPr/>
                    <a:lstStyle/>
                    <a:p>
                      <a:pPr>
                        <a:buNone/>
                      </a:pPr>
                      <a:r>
                        <a:rPr lang="en-US"/>
                        <a:t>25%</a:t>
                      </a:r>
                    </a:p>
                  </a:txBody>
                  <a:tcPr anchor="ctr">
                    <a:lnL>
                      <a:noFill/>
                    </a:lnL>
                    <a:lnR>
                      <a:noFill/>
                    </a:lnR>
                    <a:lnT>
                      <a:noFill/>
                    </a:lnT>
                    <a:lnB>
                      <a:noFill/>
                    </a:lnB>
                    <a:noFill/>
                  </a:tcPr>
                </a:tc>
                <a:tc>
                  <a:txBody>
                    <a:bodyPr/>
                    <a:lstStyle/>
                    <a:p>
                      <a:pPr>
                        <a:buNone/>
                      </a:pPr>
                      <a:r>
                        <a:rPr lang="en-US"/>
                        <a:t>17%</a:t>
                      </a:r>
                    </a:p>
                  </a:txBody>
                  <a:tcPr anchor="ctr">
                    <a:lnL>
                      <a:noFill/>
                    </a:lnL>
                    <a:lnR>
                      <a:noFill/>
                    </a:lnR>
                    <a:lnT>
                      <a:noFill/>
                    </a:lnT>
                    <a:lnB>
                      <a:noFill/>
                    </a:lnB>
                    <a:noFill/>
                  </a:tcPr>
                </a:tc>
                <a:extLst>
                  <a:ext uri="{0D108BD9-81ED-4DB2-BD59-A6C34878D82A}">
                    <a16:rowId xmlns:a16="http://schemas.microsoft.com/office/drawing/2014/main" val="2266636809"/>
                  </a:ext>
                </a:extLst>
              </a:tr>
              <a:tr h="0">
                <a:tc>
                  <a:txBody>
                    <a:bodyPr/>
                    <a:lstStyle/>
                    <a:p>
                      <a:pPr>
                        <a:buNone/>
                      </a:pPr>
                      <a:r>
                        <a:rPr lang="en-US"/>
                        <a:t>2019</a:t>
                      </a:r>
                    </a:p>
                  </a:txBody>
                  <a:tcPr anchor="ctr">
                    <a:lnL>
                      <a:noFill/>
                    </a:lnL>
                    <a:lnR>
                      <a:noFill/>
                    </a:lnR>
                    <a:lnT>
                      <a:noFill/>
                    </a:lnT>
                    <a:lnB>
                      <a:noFill/>
                    </a:lnB>
                    <a:noFill/>
                  </a:tcPr>
                </a:tc>
                <a:tc>
                  <a:txBody>
                    <a:bodyPr/>
                    <a:lstStyle/>
                    <a:p>
                      <a:pPr>
                        <a:buNone/>
                      </a:pPr>
                      <a:r>
                        <a:rPr lang="en-US"/>
                        <a:t>41%</a:t>
                      </a:r>
                    </a:p>
                  </a:txBody>
                  <a:tcPr anchor="ctr">
                    <a:lnL>
                      <a:noFill/>
                    </a:lnL>
                    <a:lnR>
                      <a:noFill/>
                    </a:lnR>
                    <a:lnT>
                      <a:noFill/>
                    </a:lnT>
                    <a:lnB>
                      <a:noFill/>
                    </a:lnB>
                    <a:noFill/>
                  </a:tcPr>
                </a:tc>
                <a:tc>
                  <a:txBody>
                    <a:bodyPr/>
                    <a:lstStyle/>
                    <a:p>
                      <a:pPr>
                        <a:buNone/>
                      </a:pPr>
                      <a:r>
                        <a:rPr lang="en-US"/>
                        <a:t>18%</a:t>
                      </a:r>
                    </a:p>
                  </a:txBody>
                  <a:tcPr anchor="ctr">
                    <a:lnL>
                      <a:noFill/>
                    </a:lnL>
                    <a:lnR>
                      <a:noFill/>
                    </a:lnR>
                    <a:lnT>
                      <a:noFill/>
                    </a:lnT>
                    <a:lnB>
                      <a:noFill/>
                    </a:lnB>
                    <a:noFill/>
                  </a:tcPr>
                </a:tc>
                <a:tc>
                  <a:txBody>
                    <a:bodyPr/>
                    <a:lstStyle/>
                    <a:p>
                      <a:pPr>
                        <a:buNone/>
                      </a:pPr>
                      <a:r>
                        <a:rPr lang="en-US"/>
                        <a:t>23%</a:t>
                      </a:r>
                    </a:p>
                  </a:txBody>
                  <a:tcPr anchor="ctr">
                    <a:lnL>
                      <a:noFill/>
                    </a:lnL>
                    <a:lnR>
                      <a:noFill/>
                    </a:lnR>
                    <a:lnT>
                      <a:noFill/>
                    </a:lnT>
                    <a:lnB>
                      <a:noFill/>
                    </a:lnB>
                    <a:noFill/>
                  </a:tcPr>
                </a:tc>
                <a:tc>
                  <a:txBody>
                    <a:bodyPr/>
                    <a:lstStyle/>
                    <a:p>
                      <a:pPr>
                        <a:buNone/>
                      </a:pPr>
                      <a:r>
                        <a:rPr lang="en-US"/>
                        <a:t>18%</a:t>
                      </a:r>
                    </a:p>
                  </a:txBody>
                  <a:tcPr anchor="ctr">
                    <a:lnL>
                      <a:noFill/>
                    </a:lnL>
                    <a:lnR>
                      <a:noFill/>
                    </a:lnR>
                    <a:lnT>
                      <a:noFill/>
                    </a:lnT>
                    <a:lnB>
                      <a:noFill/>
                    </a:lnB>
                    <a:noFill/>
                  </a:tcPr>
                </a:tc>
                <a:extLst>
                  <a:ext uri="{0D108BD9-81ED-4DB2-BD59-A6C34878D82A}">
                    <a16:rowId xmlns:a16="http://schemas.microsoft.com/office/drawing/2014/main" val="4056246819"/>
                  </a:ext>
                </a:extLst>
              </a:tr>
              <a:tr h="0">
                <a:tc>
                  <a:txBody>
                    <a:bodyPr/>
                    <a:lstStyle/>
                    <a:p>
                      <a:pPr>
                        <a:buNone/>
                      </a:pPr>
                      <a:r>
                        <a:rPr lang="en-US"/>
                        <a:t>2020</a:t>
                      </a:r>
                    </a:p>
                  </a:txBody>
                  <a:tcPr anchor="ctr">
                    <a:lnL>
                      <a:noFill/>
                    </a:lnL>
                    <a:lnR>
                      <a:noFill/>
                    </a:lnR>
                    <a:lnT>
                      <a:noFill/>
                    </a:lnT>
                    <a:lnB>
                      <a:noFill/>
                    </a:lnB>
                    <a:noFill/>
                  </a:tcPr>
                </a:tc>
                <a:tc>
                  <a:txBody>
                    <a:bodyPr/>
                    <a:lstStyle/>
                    <a:p>
                      <a:pPr>
                        <a:buNone/>
                      </a:pPr>
                      <a:r>
                        <a:rPr lang="en-US"/>
                        <a:t>42%</a:t>
                      </a:r>
                    </a:p>
                  </a:txBody>
                  <a:tcPr anchor="ctr">
                    <a:lnL>
                      <a:noFill/>
                    </a:lnL>
                    <a:lnR>
                      <a:noFill/>
                    </a:lnR>
                    <a:lnT>
                      <a:noFill/>
                    </a:lnT>
                    <a:lnB>
                      <a:noFill/>
                    </a:lnB>
                    <a:noFill/>
                  </a:tcPr>
                </a:tc>
                <a:tc>
                  <a:txBody>
                    <a:bodyPr/>
                    <a:lstStyle/>
                    <a:p>
                      <a:pPr>
                        <a:buNone/>
                      </a:pPr>
                      <a:r>
                        <a:rPr lang="en-US"/>
                        <a:t>19%</a:t>
                      </a:r>
                    </a:p>
                  </a:txBody>
                  <a:tcPr anchor="ctr">
                    <a:lnL>
                      <a:noFill/>
                    </a:lnL>
                    <a:lnR>
                      <a:noFill/>
                    </a:lnR>
                    <a:lnT>
                      <a:noFill/>
                    </a:lnT>
                    <a:lnB>
                      <a:noFill/>
                    </a:lnB>
                    <a:noFill/>
                  </a:tcPr>
                </a:tc>
                <a:tc>
                  <a:txBody>
                    <a:bodyPr/>
                    <a:lstStyle/>
                    <a:p>
                      <a:pPr>
                        <a:buNone/>
                      </a:pPr>
                      <a:r>
                        <a:rPr lang="en-US"/>
                        <a:t>20%</a:t>
                      </a:r>
                    </a:p>
                  </a:txBody>
                  <a:tcPr anchor="ctr">
                    <a:lnL>
                      <a:noFill/>
                    </a:lnL>
                    <a:lnR>
                      <a:noFill/>
                    </a:lnR>
                    <a:lnT>
                      <a:noFill/>
                    </a:lnT>
                    <a:lnB>
                      <a:noFill/>
                    </a:lnB>
                    <a:noFill/>
                  </a:tcPr>
                </a:tc>
                <a:tc>
                  <a:txBody>
                    <a:bodyPr/>
                    <a:lstStyle/>
                    <a:p>
                      <a:pPr>
                        <a:buNone/>
                      </a:pPr>
                      <a:r>
                        <a:rPr lang="en-US"/>
                        <a:t>19%</a:t>
                      </a:r>
                    </a:p>
                  </a:txBody>
                  <a:tcPr anchor="ctr">
                    <a:lnL>
                      <a:noFill/>
                    </a:lnL>
                    <a:lnR>
                      <a:noFill/>
                    </a:lnR>
                    <a:lnT>
                      <a:noFill/>
                    </a:lnT>
                    <a:lnB>
                      <a:noFill/>
                    </a:lnB>
                    <a:noFill/>
                  </a:tcPr>
                </a:tc>
                <a:extLst>
                  <a:ext uri="{0D108BD9-81ED-4DB2-BD59-A6C34878D82A}">
                    <a16:rowId xmlns:a16="http://schemas.microsoft.com/office/drawing/2014/main" val="2032311358"/>
                  </a:ext>
                </a:extLst>
              </a:tr>
              <a:tr h="0">
                <a:tc>
                  <a:txBody>
                    <a:bodyPr/>
                    <a:lstStyle/>
                    <a:p>
                      <a:pPr>
                        <a:buNone/>
                      </a:pPr>
                      <a:r>
                        <a:rPr lang="en-US"/>
                        <a:t>2021</a:t>
                      </a:r>
                    </a:p>
                  </a:txBody>
                  <a:tcPr anchor="ctr">
                    <a:lnL>
                      <a:noFill/>
                    </a:lnL>
                    <a:lnR>
                      <a:noFill/>
                    </a:lnR>
                    <a:lnT>
                      <a:noFill/>
                    </a:lnT>
                    <a:lnB>
                      <a:noFill/>
                    </a:lnB>
                    <a:noFill/>
                  </a:tcPr>
                </a:tc>
                <a:tc>
                  <a:txBody>
                    <a:bodyPr/>
                    <a:lstStyle/>
                    <a:p>
                      <a:pPr>
                        <a:buNone/>
                      </a:pPr>
                      <a:r>
                        <a:rPr lang="en-US"/>
                        <a:t>44%</a:t>
                      </a:r>
                    </a:p>
                  </a:txBody>
                  <a:tcPr anchor="ctr">
                    <a:lnL>
                      <a:noFill/>
                    </a:lnL>
                    <a:lnR>
                      <a:noFill/>
                    </a:lnR>
                    <a:lnT>
                      <a:noFill/>
                    </a:lnT>
                    <a:lnB>
                      <a:noFill/>
                    </a:lnB>
                    <a:noFill/>
                  </a:tcPr>
                </a:tc>
                <a:tc>
                  <a:txBody>
                    <a:bodyPr/>
                    <a:lstStyle/>
                    <a:p>
                      <a:pPr>
                        <a:buNone/>
                      </a:pPr>
                      <a:r>
                        <a:rPr lang="en-US"/>
                        <a:t>19%</a:t>
                      </a:r>
                    </a:p>
                  </a:txBody>
                  <a:tcPr anchor="ctr">
                    <a:lnL>
                      <a:noFill/>
                    </a:lnL>
                    <a:lnR>
                      <a:noFill/>
                    </a:lnR>
                    <a:lnT>
                      <a:noFill/>
                    </a:lnT>
                    <a:lnB>
                      <a:noFill/>
                    </a:lnB>
                    <a:noFill/>
                  </a:tcPr>
                </a:tc>
                <a:tc>
                  <a:txBody>
                    <a:bodyPr/>
                    <a:lstStyle/>
                    <a:p>
                      <a:pPr>
                        <a:buNone/>
                      </a:pPr>
                      <a:r>
                        <a:rPr lang="en-US"/>
                        <a:t>18%</a:t>
                      </a:r>
                    </a:p>
                  </a:txBody>
                  <a:tcPr anchor="ctr">
                    <a:lnL>
                      <a:noFill/>
                    </a:lnL>
                    <a:lnR>
                      <a:noFill/>
                    </a:lnR>
                    <a:lnT>
                      <a:noFill/>
                    </a:lnT>
                    <a:lnB>
                      <a:noFill/>
                    </a:lnB>
                    <a:noFill/>
                  </a:tcPr>
                </a:tc>
                <a:tc>
                  <a:txBody>
                    <a:bodyPr/>
                    <a:lstStyle/>
                    <a:p>
                      <a:pPr>
                        <a:buNone/>
                      </a:pPr>
                      <a:r>
                        <a:rPr lang="en-US"/>
                        <a:t>19%</a:t>
                      </a:r>
                    </a:p>
                  </a:txBody>
                  <a:tcPr anchor="ctr">
                    <a:lnL>
                      <a:noFill/>
                    </a:lnL>
                    <a:lnR>
                      <a:noFill/>
                    </a:lnR>
                    <a:lnT>
                      <a:noFill/>
                    </a:lnT>
                    <a:lnB>
                      <a:noFill/>
                    </a:lnB>
                    <a:noFill/>
                  </a:tcPr>
                </a:tc>
                <a:extLst>
                  <a:ext uri="{0D108BD9-81ED-4DB2-BD59-A6C34878D82A}">
                    <a16:rowId xmlns:a16="http://schemas.microsoft.com/office/drawing/2014/main" val="4195857879"/>
                  </a:ext>
                </a:extLst>
              </a:tr>
              <a:tr h="0">
                <a:tc>
                  <a:txBody>
                    <a:bodyPr/>
                    <a:lstStyle/>
                    <a:p>
                      <a:pPr>
                        <a:buNone/>
                      </a:pPr>
                      <a:r>
                        <a:rPr lang="en-US"/>
                        <a:t>2022</a:t>
                      </a:r>
                    </a:p>
                  </a:txBody>
                  <a:tcPr anchor="ctr">
                    <a:lnL>
                      <a:noFill/>
                    </a:lnL>
                    <a:lnR>
                      <a:noFill/>
                    </a:lnR>
                    <a:lnT>
                      <a:noFill/>
                    </a:lnT>
                    <a:lnB>
                      <a:noFill/>
                    </a:lnB>
                    <a:noFill/>
                  </a:tcPr>
                </a:tc>
                <a:tc>
                  <a:txBody>
                    <a:bodyPr/>
                    <a:lstStyle/>
                    <a:p>
                      <a:pPr>
                        <a:buNone/>
                      </a:pPr>
                      <a:r>
                        <a:rPr lang="en-US"/>
                        <a:t>45%</a:t>
                      </a:r>
                    </a:p>
                  </a:txBody>
                  <a:tcPr anchor="ctr">
                    <a:lnL>
                      <a:noFill/>
                    </a:lnL>
                    <a:lnR>
                      <a:noFill/>
                    </a:lnR>
                    <a:lnT>
                      <a:noFill/>
                    </a:lnT>
                    <a:lnB>
                      <a:noFill/>
                    </a:lnB>
                    <a:noFill/>
                  </a:tcPr>
                </a:tc>
                <a:tc>
                  <a:txBody>
                    <a:bodyPr/>
                    <a:lstStyle/>
                    <a:p>
                      <a:pPr>
                        <a:buNone/>
                      </a:pPr>
                      <a:r>
                        <a:rPr lang="en-US"/>
                        <a:t>20%</a:t>
                      </a:r>
                    </a:p>
                  </a:txBody>
                  <a:tcPr anchor="ctr">
                    <a:lnL>
                      <a:noFill/>
                    </a:lnL>
                    <a:lnR>
                      <a:noFill/>
                    </a:lnR>
                    <a:lnT>
                      <a:noFill/>
                    </a:lnT>
                    <a:lnB>
                      <a:noFill/>
                    </a:lnB>
                    <a:noFill/>
                  </a:tcPr>
                </a:tc>
                <a:tc>
                  <a:txBody>
                    <a:bodyPr/>
                    <a:lstStyle/>
                    <a:p>
                      <a:pPr>
                        <a:buNone/>
                      </a:pPr>
                      <a:r>
                        <a:rPr lang="en-US"/>
                        <a:t>15%</a:t>
                      </a:r>
                    </a:p>
                  </a:txBody>
                  <a:tcPr anchor="ctr">
                    <a:lnL>
                      <a:noFill/>
                    </a:lnL>
                    <a:lnR>
                      <a:noFill/>
                    </a:lnR>
                    <a:lnT>
                      <a:noFill/>
                    </a:lnT>
                    <a:lnB>
                      <a:noFill/>
                    </a:lnB>
                    <a:noFill/>
                  </a:tcPr>
                </a:tc>
                <a:tc>
                  <a:txBody>
                    <a:bodyPr/>
                    <a:lstStyle/>
                    <a:p>
                      <a:pPr>
                        <a:buNone/>
                      </a:pPr>
                      <a:r>
                        <a:rPr lang="en-US" dirty="0"/>
                        <a:t>20%</a:t>
                      </a:r>
                    </a:p>
                  </a:txBody>
                  <a:tcPr anchor="ctr">
                    <a:lnL>
                      <a:noFill/>
                    </a:lnL>
                    <a:lnR>
                      <a:noFill/>
                    </a:lnR>
                    <a:lnT>
                      <a:noFill/>
                    </a:lnT>
                    <a:lnB>
                      <a:noFill/>
                    </a:lnB>
                    <a:noFill/>
                  </a:tcPr>
                </a:tc>
                <a:extLst>
                  <a:ext uri="{0D108BD9-81ED-4DB2-BD59-A6C34878D82A}">
                    <a16:rowId xmlns:a16="http://schemas.microsoft.com/office/drawing/2014/main" val="405311296"/>
                  </a:ext>
                </a:extLst>
              </a:tr>
            </a:tbl>
          </a:graphicData>
        </a:graphic>
      </p:graphicFrame>
    </p:spTree>
    <p:extLst>
      <p:ext uri="{BB962C8B-B14F-4D97-AF65-F5344CB8AC3E}">
        <p14:creationId xmlns:p14="http://schemas.microsoft.com/office/powerpoint/2010/main" val="19364010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06ED6-2645-6448-A34C-BE8FDBA341A5}"/>
              </a:ext>
            </a:extLst>
          </p:cNvPr>
          <p:cNvSpPr>
            <a:spLocks noGrp="1"/>
          </p:cNvSpPr>
          <p:nvPr>
            <p:ph type="title"/>
          </p:nvPr>
        </p:nvSpPr>
        <p:spPr/>
        <p:txBody>
          <a:bodyPr/>
          <a:lstStyle/>
          <a:p>
            <a:r>
              <a:rPr lang="en-US" dirty="0"/>
              <a:t>Tech and Safety Features Are Now Expected, Not Optional</a:t>
            </a:r>
          </a:p>
        </p:txBody>
      </p:sp>
      <p:graphicFrame>
        <p:nvGraphicFramePr>
          <p:cNvPr id="7" name="Content Placeholder 6">
            <a:extLst>
              <a:ext uri="{FF2B5EF4-FFF2-40B4-BE49-F238E27FC236}">
                <a16:creationId xmlns:a16="http://schemas.microsoft.com/office/drawing/2014/main" id="{C08BDFB3-7F90-3F14-24CA-9F24A688A955}"/>
              </a:ext>
            </a:extLst>
          </p:cNvPr>
          <p:cNvGraphicFramePr>
            <a:graphicFrameLocks noGrp="1"/>
          </p:cNvGraphicFramePr>
          <p:nvPr>
            <p:ph idx="1"/>
          </p:nvPr>
        </p:nvGraphicFramePr>
        <p:xfrm>
          <a:off x="838200" y="2904014"/>
          <a:ext cx="10515600" cy="2194560"/>
        </p:xfrm>
        <a:graphic>
          <a:graphicData uri="http://schemas.openxmlformats.org/drawingml/2006/table">
            <a:tbl>
              <a:tblPr/>
              <a:tblGrid>
                <a:gridCol w="5257800">
                  <a:extLst>
                    <a:ext uri="{9D8B030D-6E8A-4147-A177-3AD203B41FA5}">
                      <a16:colId xmlns:a16="http://schemas.microsoft.com/office/drawing/2014/main" val="4184195285"/>
                    </a:ext>
                  </a:extLst>
                </a:gridCol>
                <a:gridCol w="5257800">
                  <a:extLst>
                    <a:ext uri="{9D8B030D-6E8A-4147-A177-3AD203B41FA5}">
                      <a16:colId xmlns:a16="http://schemas.microsoft.com/office/drawing/2014/main" val="1044522754"/>
                    </a:ext>
                  </a:extLst>
                </a:gridCol>
              </a:tblGrid>
              <a:tr h="0">
                <a:tc>
                  <a:txBody>
                    <a:bodyPr/>
                    <a:lstStyle/>
                    <a:p>
                      <a:pPr>
                        <a:buNone/>
                      </a:pPr>
                      <a:r>
                        <a:rPr lang="en-US"/>
                        <a:t>Feature</a:t>
                      </a:r>
                    </a:p>
                  </a:txBody>
                  <a:tcPr anchor="ctr">
                    <a:lnL>
                      <a:noFill/>
                    </a:lnL>
                    <a:lnR>
                      <a:noFill/>
                    </a:lnR>
                    <a:lnT>
                      <a:noFill/>
                    </a:lnT>
                    <a:lnB>
                      <a:noFill/>
                    </a:lnB>
                    <a:noFill/>
                  </a:tcPr>
                </a:tc>
                <a:tc>
                  <a:txBody>
                    <a:bodyPr/>
                    <a:lstStyle/>
                    <a:p>
                      <a:pPr>
                        <a:buNone/>
                      </a:pPr>
                      <a:r>
                        <a:rPr lang="en-US"/>
                        <a:t>Percentage of Buyers Who Want It</a:t>
                      </a:r>
                    </a:p>
                  </a:txBody>
                  <a:tcPr anchor="ctr">
                    <a:lnL>
                      <a:noFill/>
                    </a:lnL>
                    <a:lnR>
                      <a:noFill/>
                    </a:lnR>
                    <a:lnT>
                      <a:noFill/>
                    </a:lnT>
                    <a:lnB>
                      <a:noFill/>
                    </a:lnB>
                    <a:noFill/>
                  </a:tcPr>
                </a:tc>
                <a:extLst>
                  <a:ext uri="{0D108BD9-81ED-4DB2-BD59-A6C34878D82A}">
                    <a16:rowId xmlns:a16="http://schemas.microsoft.com/office/drawing/2014/main" val="2186490048"/>
                  </a:ext>
                </a:extLst>
              </a:tr>
              <a:tr h="0">
                <a:tc>
                  <a:txBody>
                    <a:bodyPr/>
                    <a:lstStyle/>
                    <a:p>
                      <a:pPr>
                        <a:buNone/>
                      </a:pPr>
                      <a:r>
                        <a:rPr lang="en-US"/>
                        <a:t>Advanced Safety Features</a:t>
                      </a:r>
                    </a:p>
                  </a:txBody>
                  <a:tcPr anchor="ctr">
                    <a:lnL>
                      <a:noFill/>
                    </a:lnL>
                    <a:lnR>
                      <a:noFill/>
                    </a:lnR>
                    <a:lnT>
                      <a:noFill/>
                    </a:lnT>
                    <a:lnB>
                      <a:noFill/>
                    </a:lnB>
                    <a:noFill/>
                  </a:tcPr>
                </a:tc>
                <a:tc>
                  <a:txBody>
                    <a:bodyPr/>
                    <a:lstStyle/>
                    <a:p>
                      <a:pPr>
                        <a:buNone/>
                      </a:pPr>
                      <a:r>
                        <a:rPr lang="en-US"/>
                        <a:t>95%</a:t>
                      </a:r>
                    </a:p>
                  </a:txBody>
                  <a:tcPr anchor="ctr">
                    <a:lnL>
                      <a:noFill/>
                    </a:lnL>
                    <a:lnR>
                      <a:noFill/>
                    </a:lnR>
                    <a:lnT>
                      <a:noFill/>
                    </a:lnT>
                    <a:lnB>
                      <a:noFill/>
                    </a:lnB>
                    <a:noFill/>
                  </a:tcPr>
                </a:tc>
                <a:extLst>
                  <a:ext uri="{0D108BD9-81ED-4DB2-BD59-A6C34878D82A}">
                    <a16:rowId xmlns:a16="http://schemas.microsoft.com/office/drawing/2014/main" val="512896681"/>
                  </a:ext>
                </a:extLst>
              </a:tr>
              <a:tr h="0">
                <a:tc>
                  <a:txBody>
                    <a:bodyPr/>
                    <a:lstStyle/>
                    <a:p>
                      <a:pPr>
                        <a:buNone/>
                      </a:pPr>
                      <a:r>
                        <a:rPr lang="en-US"/>
                        <a:t>Digital Connectivity (Apple CarPlay/Android Auto)</a:t>
                      </a:r>
                    </a:p>
                  </a:txBody>
                  <a:tcPr anchor="ctr">
                    <a:lnL>
                      <a:noFill/>
                    </a:lnL>
                    <a:lnR>
                      <a:noFill/>
                    </a:lnR>
                    <a:lnT>
                      <a:noFill/>
                    </a:lnT>
                    <a:lnB>
                      <a:noFill/>
                    </a:lnB>
                    <a:noFill/>
                  </a:tcPr>
                </a:tc>
                <a:tc>
                  <a:txBody>
                    <a:bodyPr/>
                    <a:lstStyle/>
                    <a:p>
                      <a:pPr>
                        <a:buNone/>
                      </a:pPr>
                      <a:r>
                        <a:rPr lang="en-US"/>
                        <a:t>90%</a:t>
                      </a:r>
                    </a:p>
                  </a:txBody>
                  <a:tcPr anchor="ctr">
                    <a:lnL>
                      <a:noFill/>
                    </a:lnL>
                    <a:lnR>
                      <a:noFill/>
                    </a:lnR>
                    <a:lnT>
                      <a:noFill/>
                    </a:lnT>
                    <a:lnB>
                      <a:noFill/>
                    </a:lnB>
                    <a:noFill/>
                  </a:tcPr>
                </a:tc>
                <a:extLst>
                  <a:ext uri="{0D108BD9-81ED-4DB2-BD59-A6C34878D82A}">
                    <a16:rowId xmlns:a16="http://schemas.microsoft.com/office/drawing/2014/main" val="633899084"/>
                  </a:ext>
                </a:extLst>
              </a:tr>
              <a:tr h="0">
                <a:tc>
                  <a:txBody>
                    <a:bodyPr/>
                    <a:lstStyle/>
                    <a:p>
                      <a:pPr>
                        <a:buNone/>
                      </a:pPr>
                      <a:r>
                        <a:rPr lang="en-US"/>
                        <a:t>Sunroof/Moonroof</a:t>
                      </a:r>
                    </a:p>
                  </a:txBody>
                  <a:tcPr anchor="ctr">
                    <a:lnL>
                      <a:noFill/>
                    </a:lnL>
                    <a:lnR>
                      <a:noFill/>
                    </a:lnR>
                    <a:lnT>
                      <a:noFill/>
                    </a:lnT>
                    <a:lnB>
                      <a:noFill/>
                    </a:lnB>
                    <a:noFill/>
                  </a:tcPr>
                </a:tc>
                <a:tc>
                  <a:txBody>
                    <a:bodyPr/>
                    <a:lstStyle/>
                    <a:p>
                      <a:pPr>
                        <a:buNone/>
                      </a:pPr>
                      <a:r>
                        <a:rPr lang="en-US"/>
                        <a:t>70%</a:t>
                      </a:r>
                    </a:p>
                  </a:txBody>
                  <a:tcPr anchor="ctr">
                    <a:lnL>
                      <a:noFill/>
                    </a:lnL>
                    <a:lnR>
                      <a:noFill/>
                    </a:lnR>
                    <a:lnT>
                      <a:noFill/>
                    </a:lnT>
                    <a:lnB>
                      <a:noFill/>
                    </a:lnB>
                    <a:noFill/>
                  </a:tcPr>
                </a:tc>
                <a:extLst>
                  <a:ext uri="{0D108BD9-81ED-4DB2-BD59-A6C34878D82A}">
                    <a16:rowId xmlns:a16="http://schemas.microsoft.com/office/drawing/2014/main" val="1753806216"/>
                  </a:ext>
                </a:extLst>
              </a:tr>
              <a:tr h="0">
                <a:tc>
                  <a:txBody>
                    <a:bodyPr/>
                    <a:lstStyle/>
                    <a:p>
                      <a:pPr>
                        <a:buNone/>
                      </a:pPr>
                      <a:r>
                        <a:rPr lang="en-US"/>
                        <a:t>Luxury Interior Materials</a:t>
                      </a:r>
                    </a:p>
                  </a:txBody>
                  <a:tcPr anchor="ctr">
                    <a:lnL>
                      <a:noFill/>
                    </a:lnL>
                    <a:lnR>
                      <a:noFill/>
                    </a:lnR>
                    <a:lnT>
                      <a:noFill/>
                    </a:lnT>
                    <a:lnB>
                      <a:noFill/>
                    </a:lnB>
                    <a:noFill/>
                  </a:tcPr>
                </a:tc>
                <a:tc>
                  <a:txBody>
                    <a:bodyPr/>
                    <a:lstStyle/>
                    <a:p>
                      <a:pPr>
                        <a:buNone/>
                      </a:pPr>
                      <a:r>
                        <a:rPr lang="en-US"/>
                        <a:t>55%</a:t>
                      </a:r>
                    </a:p>
                  </a:txBody>
                  <a:tcPr anchor="ctr">
                    <a:lnL>
                      <a:noFill/>
                    </a:lnL>
                    <a:lnR>
                      <a:noFill/>
                    </a:lnR>
                    <a:lnT>
                      <a:noFill/>
                    </a:lnT>
                    <a:lnB>
                      <a:noFill/>
                    </a:lnB>
                    <a:noFill/>
                  </a:tcPr>
                </a:tc>
                <a:extLst>
                  <a:ext uri="{0D108BD9-81ED-4DB2-BD59-A6C34878D82A}">
                    <a16:rowId xmlns:a16="http://schemas.microsoft.com/office/drawing/2014/main" val="4247633255"/>
                  </a:ext>
                </a:extLst>
              </a:tr>
              <a:tr h="0">
                <a:tc>
                  <a:txBody>
                    <a:bodyPr/>
                    <a:lstStyle/>
                    <a:p>
                      <a:pPr>
                        <a:buNone/>
                      </a:pPr>
                      <a:r>
                        <a:rPr lang="en-US"/>
                        <a:t>Performance Upgrades</a:t>
                      </a:r>
                    </a:p>
                  </a:txBody>
                  <a:tcPr anchor="ctr">
                    <a:lnL>
                      <a:noFill/>
                    </a:lnL>
                    <a:lnR>
                      <a:noFill/>
                    </a:lnR>
                    <a:lnT>
                      <a:noFill/>
                    </a:lnT>
                    <a:lnB>
                      <a:noFill/>
                    </a:lnB>
                    <a:noFill/>
                  </a:tcPr>
                </a:tc>
                <a:tc>
                  <a:txBody>
                    <a:bodyPr/>
                    <a:lstStyle/>
                    <a:p>
                      <a:pPr>
                        <a:buNone/>
                      </a:pPr>
                      <a:r>
                        <a:rPr lang="en-US" dirty="0"/>
                        <a:t>50%</a:t>
                      </a:r>
                    </a:p>
                  </a:txBody>
                  <a:tcPr anchor="ctr">
                    <a:lnL>
                      <a:noFill/>
                    </a:lnL>
                    <a:lnR>
                      <a:noFill/>
                    </a:lnR>
                    <a:lnT>
                      <a:noFill/>
                    </a:lnT>
                    <a:lnB>
                      <a:noFill/>
                    </a:lnB>
                    <a:noFill/>
                  </a:tcPr>
                </a:tc>
                <a:extLst>
                  <a:ext uri="{0D108BD9-81ED-4DB2-BD59-A6C34878D82A}">
                    <a16:rowId xmlns:a16="http://schemas.microsoft.com/office/drawing/2014/main" val="391623616"/>
                  </a:ext>
                </a:extLst>
              </a:tr>
            </a:tbl>
          </a:graphicData>
        </a:graphic>
      </p:graphicFrame>
    </p:spTree>
    <p:extLst>
      <p:ext uri="{BB962C8B-B14F-4D97-AF65-F5344CB8AC3E}">
        <p14:creationId xmlns:p14="http://schemas.microsoft.com/office/powerpoint/2010/main" val="9660302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06ED6-2645-6448-A34C-BE8FDBA341A5}"/>
              </a:ext>
            </a:extLst>
          </p:cNvPr>
          <p:cNvSpPr>
            <a:spLocks noGrp="1"/>
          </p:cNvSpPr>
          <p:nvPr>
            <p:ph type="title"/>
          </p:nvPr>
        </p:nvSpPr>
        <p:spPr/>
        <p:txBody>
          <a:bodyPr/>
          <a:lstStyle/>
          <a:p>
            <a:r>
              <a:rPr lang="en-US" dirty="0"/>
              <a:t>Neutral Colors Continue to Dominate</a:t>
            </a:r>
          </a:p>
        </p:txBody>
      </p:sp>
      <p:graphicFrame>
        <p:nvGraphicFramePr>
          <p:cNvPr id="4" name="Content Placeholder 3">
            <a:extLst>
              <a:ext uri="{FF2B5EF4-FFF2-40B4-BE49-F238E27FC236}">
                <a16:creationId xmlns:a16="http://schemas.microsoft.com/office/drawing/2014/main" id="{0762EB5E-AE2E-782F-4983-86954144BF35}"/>
              </a:ext>
            </a:extLst>
          </p:cNvPr>
          <p:cNvGraphicFramePr>
            <a:graphicFrameLocks noGrp="1"/>
          </p:cNvGraphicFramePr>
          <p:nvPr>
            <p:ph idx="1"/>
          </p:nvPr>
        </p:nvGraphicFramePr>
        <p:xfrm>
          <a:off x="838200" y="2538254"/>
          <a:ext cx="10515600" cy="2926080"/>
        </p:xfrm>
        <a:graphic>
          <a:graphicData uri="http://schemas.openxmlformats.org/drawingml/2006/table">
            <a:tbl>
              <a:tblPr/>
              <a:tblGrid>
                <a:gridCol w="5257800">
                  <a:extLst>
                    <a:ext uri="{9D8B030D-6E8A-4147-A177-3AD203B41FA5}">
                      <a16:colId xmlns:a16="http://schemas.microsoft.com/office/drawing/2014/main" val="4063747438"/>
                    </a:ext>
                  </a:extLst>
                </a:gridCol>
                <a:gridCol w="5257800">
                  <a:extLst>
                    <a:ext uri="{9D8B030D-6E8A-4147-A177-3AD203B41FA5}">
                      <a16:colId xmlns:a16="http://schemas.microsoft.com/office/drawing/2014/main" val="3706455368"/>
                    </a:ext>
                  </a:extLst>
                </a:gridCol>
              </a:tblGrid>
              <a:tr h="0">
                <a:tc>
                  <a:txBody>
                    <a:bodyPr/>
                    <a:lstStyle/>
                    <a:p>
                      <a:pPr>
                        <a:buNone/>
                      </a:pPr>
                      <a:r>
                        <a:rPr lang="en-US"/>
                        <a:t>Color</a:t>
                      </a:r>
                    </a:p>
                  </a:txBody>
                  <a:tcPr anchor="ctr">
                    <a:lnL>
                      <a:noFill/>
                    </a:lnL>
                    <a:lnR>
                      <a:noFill/>
                    </a:lnR>
                    <a:lnT>
                      <a:noFill/>
                    </a:lnT>
                    <a:lnB>
                      <a:noFill/>
                    </a:lnB>
                    <a:noFill/>
                  </a:tcPr>
                </a:tc>
                <a:tc>
                  <a:txBody>
                    <a:bodyPr/>
                    <a:lstStyle/>
                    <a:p>
                      <a:pPr>
                        <a:buNone/>
                      </a:pPr>
                      <a:r>
                        <a:rPr lang="en-US"/>
                        <a:t>Percentage</a:t>
                      </a:r>
                    </a:p>
                  </a:txBody>
                  <a:tcPr anchor="ctr">
                    <a:lnL>
                      <a:noFill/>
                    </a:lnL>
                    <a:lnR>
                      <a:noFill/>
                    </a:lnR>
                    <a:lnT>
                      <a:noFill/>
                    </a:lnT>
                    <a:lnB>
                      <a:noFill/>
                    </a:lnB>
                    <a:noFill/>
                  </a:tcPr>
                </a:tc>
                <a:extLst>
                  <a:ext uri="{0D108BD9-81ED-4DB2-BD59-A6C34878D82A}">
                    <a16:rowId xmlns:a16="http://schemas.microsoft.com/office/drawing/2014/main" val="862750136"/>
                  </a:ext>
                </a:extLst>
              </a:tr>
              <a:tr h="0">
                <a:tc>
                  <a:txBody>
                    <a:bodyPr/>
                    <a:lstStyle/>
                    <a:p>
                      <a:pPr>
                        <a:buNone/>
                      </a:pPr>
                      <a:r>
                        <a:rPr lang="en-US"/>
                        <a:t>White</a:t>
                      </a:r>
                    </a:p>
                  </a:txBody>
                  <a:tcPr anchor="ctr">
                    <a:lnL>
                      <a:noFill/>
                    </a:lnL>
                    <a:lnR>
                      <a:noFill/>
                    </a:lnR>
                    <a:lnT>
                      <a:noFill/>
                    </a:lnT>
                    <a:lnB>
                      <a:noFill/>
                    </a:lnB>
                    <a:noFill/>
                  </a:tcPr>
                </a:tc>
                <a:tc>
                  <a:txBody>
                    <a:bodyPr/>
                    <a:lstStyle/>
                    <a:p>
                      <a:pPr>
                        <a:buNone/>
                      </a:pPr>
                      <a:r>
                        <a:rPr lang="en-US"/>
                        <a:t>35%</a:t>
                      </a:r>
                    </a:p>
                  </a:txBody>
                  <a:tcPr anchor="ctr">
                    <a:lnL>
                      <a:noFill/>
                    </a:lnL>
                    <a:lnR>
                      <a:noFill/>
                    </a:lnR>
                    <a:lnT>
                      <a:noFill/>
                    </a:lnT>
                    <a:lnB>
                      <a:noFill/>
                    </a:lnB>
                    <a:noFill/>
                  </a:tcPr>
                </a:tc>
                <a:extLst>
                  <a:ext uri="{0D108BD9-81ED-4DB2-BD59-A6C34878D82A}">
                    <a16:rowId xmlns:a16="http://schemas.microsoft.com/office/drawing/2014/main" val="1765525320"/>
                  </a:ext>
                </a:extLst>
              </a:tr>
              <a:tr h="0">
                <a:tc>
                  <a:txBody>
                    <a:bodyPr/>
                    <a:lstStyle/>
                    <a:p>
                      <a:pPr>
                        <a:buNone/>
                      </a:pPr>
                      <a:r>
                        <a:rPr lang="en-US"/>
                        <a:t>Black</a:t>
                      </a:r>
                    </a:p>
                  </a:txBody>
                  <a:tcPr anchor="ctr">
                    <a:lnL>
                      <a:noFill/>
                    </a:lnL>
                    <a:lnR>
                      <a:noFill/>
                    </a:lnR>
                    <a:lnT>
                      <a:noFill/>
                    </a:lnT>
                    <a:lnB>
                      <a:noFill/>
                    </a:lnB>
                    <a:noFill/>
                  </a:tcPr>
                </a:tc>
                <a:tc>
                  <a:txBody>
                    <a:bodyPr/>
                    <a:lstStyle/>
                    <a:p>
                      <a:pPr>
                        <a:buNone/>
                      </a:pPr>
                      <a:r>
                        <a:rPr lang="en-US"/>
                        <a:t>28%</a:t>
                      </a:r>
                    </a:p>
                  </a:txBody>
                  <a:tcPr anchor="ctr">
                    <a:lnL>
                      <a:noFill/>
                    </a:lnL>
                    <a:lnR>
                      <a:noFill/>
                    </a:lnR>
                    <a:lnT>
                      <a:noFill/>
                    </a:lnT>
                    <a:lnB>
                      <a:noFill/>
                    </a:lnB>
                    <a:noFill/>
                  </a:tcPr>
                </a:tc>
                <a:extLst>
                  <a:ext uri="{0D108BD9-81ED-4DB2-BD59-A6C34878D82A}">
                    <a16:rowId xmlns:a16="http://schemas.microsoft.com/office/drawing/2014/main" val="1447917175"/>
                  </a:ext>
                </a:extLst>
              </a:tr>
              <a:tr h="0">
                <a:tc>
                  <a:txBody>
                    <a:bodyPr/>
                    <a:lstStyle/>
                    <a:p>
                      <a:pPr>
                        <a:buNone/>
                      </a:pPr>
                      <a:r>
                        <a:rPr lang="en-US"/>
                        <a:t>Gray</a:t>
                      </a:r>
                    </a:p>
                  </a:txBody>
                  <a:tcPr anchor="ctr">
                    <a:lnL>
                      <a:noFill/>
                    </a:lnL>
                    <a:lnR>
                      <a:noFill/>
                    </a:lnR>
                    <a:lnT>
                      <a:noFill/>
                    </a:lnT>
                    <a:lnB>
                      <a:noFill/>
                    </a:lnB>
                    <a:noFill/>
                  </a:tcPr>
                </a:tc>
                <a:tc>
                  <a:txBody>
                    <a:bodyPr/>
                    <a:lstStyle/>
                    <a:p>
                      <a:pPr>
                        <a:buNone/>
                      </a:pPr>
                      <a:r>
                        <a:rPr lang="en-US"/>
                        <a:t>22%</a:t>
                      </a:r>
                    </a:p>
                  </a:txBody>
                  <a:tcPr anchor="ctr">
                    <a:lnL>
                      <a:noFill/>
                    </a:lnL>
                    <a:lnR>
                      <a:noFill/>
                    </a:lnR>
                    <a:lnT>
                      <a:noFill/>
                    </a:lnT>
                    <a:lnB>
                      <a:noFill/>
                    </a:lnB>
                    <a:noFill/>
                  </a:tcPr>
                </a:tc>
                <a:extLst>
                  <a:ext uri="{0D108BD9-81ED-4DB2-BD59-A6C34878D82A}">
                    <a16:rowId xmlns:a16="http://schemas.microsoft.com/office/drawing/2014/main" val="626205024"/>
                  </a:ext>
                </a:extLst>
              </a:tr>
              <a:tr h="0">
                <a:tc>
                  <a:txBody>
                    <a:bodyPr/>
                    <a:lstStyle/>
                    <a:p>
                      <a:pPr>
                        <a:buNone/>
                      </a:pPr>
                      <a:r>
                        <a:rPr lang="en-US"/>
                        <a:t>Silver</a:t>
                      </a:r>
                    </a:p>
                  </a:txBody>
                  <a:tcPr anchor="ctr">
                    <a:lnL>
                      <a:noFill/>
                    </a:lnL>
                    <a:lnR>
                      <a:noFill/>
                    </a:lnR>
                    <a:lnT>
                      <a:noFill/>
                    </a:lnT>
                    <a:lnB>
                      <a:noFill/>
                    </a:lnB>
                    <a:noFill/>
                  </a:tcPr>
                </a:tc>
                <a:tc>
                  <a:txBody>
                    <a:bodyPr/>
                    <a:lstStyle/>
                    <a:p>
                      <a:pPr>
                        <a:buNone/>
                      </a:pPr>
                      <a:r>
                        <a:rPr lang="en-US"/>
                        <a:t>14%</a:t>
                      </a:r>
                    </a:p>
                  </a:txBody>
                  <a:tcPr anchor="ctr">
                    <a:lnL>
                      <a:noFill/>
                    </a:lnL>
                    <a:lnR>
                      <a:noFill/>
                    </a:lnR>
                    <a:lnT>
                      <a:noFill/>
                    </a:lnT>
                    <a:lnB>
                      <a:noFill/>
                    </a:lnB>
                    <a:noFill/>
                  </a:tcPr>
                </a:tc>
                <a:extLst>
                  <a:ext uri="{0D108BD9-81ED-4DB2-BD59-A6C34878D82A}">
                    <a16:rowId xmlns:a16="http://schemas.microsoft.com/office/drawing/2014/main" val="1725024011"/>
                  </a:ext>
                </a:extLst>
              </a:tr>
              <a:tr h="0">
                <a:tc>
                  <a:txBody>
                    <a:bodyPr/>
                    <a:lstStyle/>
                    <a:p>
                      <a:pPr>
                        <a:buNone/>
                      </a:pPr>
                      <a:r>
                        <a:rPr lang="en-US"/>
                        <a:t>Blue</a:t>
                      </a:r>
                    </a:p>
                  </a:txBody>
                  <a:tcPr anchor="ctr">
                    <a:lnL>
                      <a:noFill/>
                    </a:lnL>
                    <a:lnR>
                      <a:noFill/>
                    </a:lnR>
                    <a:lnT>
                      <a:noFill/>
                    </a:lnT>
                    <a:lnB>
                      <a:noFill/>
                    </a:lnB>
                    <a:noFill/>
                  </a:tcPr>
                </a:tc>
                <a:tc>
                  <a:txBody>
                    <a:bodyPr/>
                    <a:lstStyle/>
                    <a:p>
                      <a:pPr>
                        <a:buNone/>
                      </a:pPr>
                      <a:r>
                        <a:rPr lang="en-US"/>
                        <a:t>8%</a:t>
                      </a:r>
                    </a:p>
                  </a:txBody>
                  <a:tcPr anchor="ctr">
                    <a:lnL>
                      <a:noFill/>
                    </a:lnL>
                    <a:lnR>
                      <a:noFill/>
                    </a:lnR>
                    <a:lnT>
                      <a:noFill/>
                    </a:lnT>
                    <a:lnB>
                      <a:noFill/>
                    </a:lnB>
                    <a:noFill/>
                  </a:tcPr>
                </a:tc>
                <a:extLst>
                  <a:ext uri="{0D108BD9-81ED-4DB2-BD59-A6C34878D82A}">
                    <a16:rowId xmlns:a16="http://schemas.microsoft.com/office/drawing/2014/main" val="2094485173"/>
                  </a:ext>
                </a:extLst>
              </a:tr>
              <a:tr h="0">
                <a:tc>
                  <a:txBody>
                    <a:bodyPr/>
                    <a:lstStyle/>
                    <a:p>
                      <a:pPr>
                        <a:buNone/>
                      </a:pPr>
                      <a:r>
                        <a:rPr lang="en-US"/>
                        <a:t>Red</a:t>
                      </a:r>
                    </a:p>
                  </a:txBody>
                  <a:tcPr anchor="ctr">
                    <a:lnL>
                      <a:noFill/>
                    </a:lnL>
                    <a:lnR>
                      <a:noFill/>
                    </a:lnR>
                    <a:lnT>
                      <a:noFill/>
                    </a:lnT>
                    <a:lnB>
                      <a:noFill/>
                    </a:lnB>
                    <a:noFill/>
                  </a:tcPr>
                </a:tc>
                <a:tc>
                  <a:txBody>
                    <a:bodyPr/>
                    <a:lstStyle/>
                    <a:p>
                      <a:pPr>
                        <a:buNone/>
                      </a:pPr>
                      <a:r>
                        <a:rPr lang="en-US"/>
                        <a:t>6%</a:t>
                      </a:r>
                    </a:p>
                  </a:txBody>
                  <a:tcPr anchor="ctr">
                    <a:lnL>
                      <a:noFill/>
                    </a:lnL>
                    <a:lnR>
                      <a:noFill/>
                    </a:lnR>
                    <a:lnT>
                      <a:noFill/>
                    </a:lnT>
                    <a:lnB>
                      <a:noFill/>
                    </a:lnB>
                    <a:noFill/>
                  </a:tcPr>
                </a:tc>
                <a:extLst>
                  <a:ext uri="{0D108BD9-81ED-4DB2-BD59-A6C34878D82A}">
                    <a16:rowId xmlns:a16="http://schemas.microsoft.com/office/drawing/2014/main" val="1515609503"/>
                  </a:ext>
                </a:extLst>
              </a:tr>
              <a:tr h="0">
                <a:tc>
                  <a:txBody>
                    <a:bodyPr/>
                    <a:lstStyle/>
                    <a:p>
                      <a:pPr>
                        <a:buNone/>
                      </a:pPr>
                      <a:r>
                        <a:rPr lang="en-US"/>
                        <a:t>Other</a:t>
                      </a:r>
                    </a:p>
                  </a:txBody>
                  <a:tcPr anchor="ctr">
                    <a:lnL>
                      <a:noFill/>
                    </a:lnL>
                    <a:lnR>
                      <a:noFill/>
                    </a:lnR>
                    <a:lnT>
                      <a:noFill/>
                    </a:lnT>
                    <a:lnB>
                      <a:noFill/>
                    </a:lnB>
                    <a:noFill/>
                  </a:tcPr>
                </a:tc>
                <a:tc>
                  <a:txBody>
                    <a:bodyPr/>
                    <a:lstStyle/>
                    <a:p>
                      <a:pPr>
                        <a:buNone/>
                      </a:pPr>
                      <a:r>
                        <a:rPr lang="en-US" dirty="0"/>
                        <a:t>5%</a:t>
                      </a:r>
                    </a:p>
                  </a:txBody>
                  <a:tcPr anchor="ctr">
                    <a:lnL>
                      <a:noFill/>
                    </a:lnL>
                    <a:lnR>
                      <a:noFill/>
                    </a:lnR>
                    <a:lnT>
                      <a:noFill/>
                    </a:lnT>
                    <a:lnB>
                      <a:noFill/>
                    </a:lnB>
                    <a:noFill/>
                  </a:tcPr>
                </a:tc>
                <a:extLst>
                  <a:ext uri="{0D108BD9-81ED-4DB2-BD59-A6C34878D82A}">
                    <a16:rowId xmlns:a16="http://schemas.microsoft.com/office/drawing/2014/main" val="761574878"/>
                  </a:ext>
                </a:extLst>
              </a:tr>
            </a:tbl>
          </a:graphicData>
        </a:graphic>
      </p:graphicFrame>
    </p:spTree>
    <p:extLst>
      <p:ext uri="{BB962C8B-B14F-4D97-AF65-F5344CB8AC3E}">
        <p14:creationId xmlns:p14="http://schemas.microsoft.com/office/powerpoint/2010/main" val="18617026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06ED6-2645-6448-A34C-BE8FDBA341A5}"/>
              </a:ext>
            </a:extLst>
          </p:cNvPr>
          <p:cNvSpPr>
            <a:spLocks noGrp="1"/>
          </p:cNvSpPr>
          <p:nvPr>
            <p:ph type="title"/>
          </p:nvPr>
        </p:nvSpPr>
        <p:spPr/>
        <p:txBody>
          <a:bodyPr/>
          <a:lstStyle/>
          <a:p>
            <a:r>
              <a:rPr lang="en-US" dirty="0"/>
              <a:t>The Auto Industry Is Changing, We Must Change With It</a:t>
            </a:r>
          </a:p>
        </p:txBody>
      </p:sp>
      <p:graphicFrame>
        <p:nvGraphicFramePr>
          <p:cNvPr id="4" name="Content Placeholder 3">
            <a:extLst>
              <a:ext uri="{FF2B5EF4-FFF2-40B4-BE49-F238E27FC236}">
                <a16:creationId xmlns:a16="http://schemas.microsoft.com/office/drawing/2014/main" id="{52C2AA29-4FE3-0B6C-5F84-10C5C41C0C17}"/>
              </a:ext>
            </a:extLst>
          </p:cNvPr>
          <p:cNvGraphicFramePr>
            <a:graphicFrameLocks noGrp="1"/>
          </p:cNvGraphicFramePr>
          <p:nvPr>
            <p:ph idx="1"/>
            <p:extLst>
              <p:ext uri="{D42A27DB-BD31-4B8C-83A1-F6EECF244321}">
                <p14:modId xmlns:p14="http://schemas.microsoft.com/office/powerpoint/2010/main" val="2804063277"/>
              </p:ext>
            </p:extLst>
          </p:nvPr>
        </p:nvGraphicFramePr>
        <p:xfrm>
          <a:off x="838200" y="3086894"/>
          <a:ext cx="5257800" cy="1828800"/>
        </p:xfrm>
        <a:graphic>
          <a:graphicData uri="http://schemas.openxmlformats.org/drawingml/2006/table">
            <a:tbl>
              <a:tblPr/>
              <a:tblGrid>
                <a:gridCol w="5257800">
                  <a:extLst>
                    <a:ext uri="{9D8B030D-6E8A-4147-A177-3AD203B41FA5}">
                      <a16:colId xmlns:a16="http://schemas.microsoft.com/office/drawing/2014/main" val="721152782"/>
                    </a:ext>
                  </a:extLst>
                </a:gridCol>
              </a:tblGrid>
              <a:tr h="0">
                <a:tc>
                  <a:txBody>
                    <a:bodyPr/>
                    <a:lstStyle/>
                    <a:p>
                      <a:pPr>
                        <a:buNone/>
                      </a:pPr>
                      <a:endParaRPr lang="en-US" dirty="0"/>
                    </a:p>
                  </a:txBody>
                  <a:tcPr anchor="ctr">
                    <a:lnL>
                      <a:noFill/>
                    </a:lnL>
                    <a:lnR>
                      <a:noFill/>
                    </a:lnR>
                    <a:lnT>
                      <a:noFill/>
                    </a:lnT>
                    <a:lnB>
                      <a:noFill/>
                    </a:lnB>
                    <a:noFill/>
                  </a:tcPr>
                </a:tc>
                <a:extLst>
                  <a:ext uri="{0D108BD9-81ED-4DB2-BD59-A6C34878D82A}">
                    <a16:rowId xmlns:a16="http://schemas.microsoft.com/office/drawing/2014/main" val="3979929304"/>
                  </a:ext>
                </a:extLst>
              </a:tr>
              <a:tr h="0">
                <a:tc>
                  <a:txBody>
                    <a:bodyPr/>
                    <a:lstStyle/>
                    <a:p>
                      <a:pPr>
                        <a:buNone/>
                      </a:pPr>
                      <a:endParaRPr lang="en-US"/>
                    </a:p>
                  </a:txBody>
                  <a:tcPr anchor="ctr">
                    <a:lnL>
                      <a:noFill/>
                    </a:lnL>
                    <a:lnR>
                      <a:noFill/>
                    </a:lnR>
                    <a:lnT>
                      <a:noFill/>
                    </a:lnT>
                    <a:lnB>
                      <a:noFill/>
                    </a:lnB>
                    <a:noFill/>
                  </a:tcPr>
                </a:tc>
                <a:extLst>
                  <a:ext uri="{0D108BD9-81ED-4DB2-BD59-A6C34878D82A}">
                    <a16:rowId xmlns:a16="http://schemas.microsoft.com/office/drawing/2014/main" val="2534871105"/>
                  </a:ext>
                </a:extLst>
              </a:tr>
              <a:tr h="0">
                <a:tc>
                  <a:txBody>
                    <a:bodyPr/>
                    <a:lstStyle/>
                    <a:p>
                      <a:pPr>
                        <a:buNone/>
                      </a:pPr>
                      <a:endParaRPr lang="en-US" dirty="0"/>
                    </a:p>
                  </a:txBody>
                  <a:tcPr anchor="ctr">
                    <a:lnL>
                      <a:noFill/>
                    </a:lnL>
                    <a:lnR>
                      <a:noFill/>
                    </a:lnR>
                    <a:lnT>
                      <a:noFill/>
                    </a:lnT>
                    <a:lnB>
                      <a:noFill/>
                    </a:lnB>
                    <a:noFill/>
                  </a:tcPr>
                </a:tc>
                <a:extLst>
                  <a:ext uri="{0D108BD9-81ED-4DB2-BD59-A6C34878D82A}">
                    <a16:rowId xmlns:a16="http://schemas.microsoft.com/office/drawing/2014/main" val="2634709842"/>
                  </a:ext>
                </a:extLst>
              </a:tr>
              <a:tr h="0">
                <a:tc>
                  <a:txBody>
                    <a:bodyPr/>
                    <a:lstStyle/>
                    <a:p>
                      <a:pPr>
                        <a:buNone/>
                      </a:pPr>
                      <a:endParaRPr lang="en-US"/>
                    </a:p>
                  </a:txBody>
                  <a:tcPr anchor="ctr">
                    <a:lnL>
                      <a:noFill/>
                    </a:lnL>
                    <a:lnR>
                      <a:noFill/>
                    </a:lnR>
                    <a:lnT>
                      <a:noFill/>
                    </a:lnT>
                    <a:lnB>
                      <a:noFill/>
                    </a:lnB>
                    <a:noFill/>
                  </a:tcPr>
                </a:tc>
                <a:extLst>
                  <a:ext uri="{0D108BD9-81ED-4DB2-BD59-A6C34878D82A}">
                    <a16:rowId xmlns:a16="http://schemas.microsoft.com/office/drawing/2014/main" val="908962277"/>
                  </a:ext>
                </a:extLst>
              </a:tr>
              <a:tr h="0">
                <a:tc>
                  <a:txBody>
                    <a:bodyPr/>
                    <a:lstStyle/>
                    <a:p>
                      <a:pPr>
                        <a:buNone/>
                      </a:pPr>
                      <a:endParaRPr lang="en-US" dirty="0"/>
                    </a:p>
                  </a:txBody>
                  <a:tcPr anchor="ctr">
                    <a:lnL>
                      <a:noFill/>
                    </a:lnL>
                    <a:lnR>
                      <a:noFill/>
                    </a:lnR>
                    <a:lnT>
                      <a:noFill/>
                    </a:lnT>
                    <a:lnB>
                      <a:noFill/>
                    </a:lnB>
                    <a:noFill/>
                  </a:tcPr>
                </a:tc>
                <a:extLst>
                  <a:ext uri="{0D108BD9-81ED-4DB2-BD59-A6C34878D82A}">
                    <a16:rowId xmlns:a16="http://schemas.microsoft.com/office/drawing/2014/main" val="4163783351"/>
                  </a:ext>
                </a:extLst>
              </a:tr>
            </a:tbl>
          </a:graphicData>
        </a:graphic>
      </p:graphicFrame>
    </p:spTree>
    <p:extLst>
      <p:ext uri="{BB962C8B-B14F-4D97-AF65-F5344CB8AC3E}">
        <p14:creationId xmlns:p14="http://schemas.microsoft.com/office/powerpoint/2010/main" val="27230924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06ED6-2645-6448-A34C-BE8FDBA341A5}"/>
              </a:ext>
            </a:extLst>
          </p:cNvPr>
          <p:cNvSpPr>
            <a:spLocks noGrp="1"/>
          </p:cNvSpPr>
          <p:nvPr>
            <p:ph type="title"/>
          </p:nvPr>
        </p:nvSpPr>
        <p:spPr/>
        <p:txBody>
          <a:bodyPr/>
          <a:lstStyle/>
          <a:p>
            <a:r>
              <a:rPr lang="en-US" dirty="0"/>
              <a:t>Smartphone Accessories: A $100+ Billion Market</a:t>
            </a:r>
          </a:p>
        </p:txBody>
      </p:sp>
      <p:graphicFrame>
        <p:nvGraphicFramePr>
          <p:cNvPr id="4" name="Content Placeholder 3">
            <a:extLst>
              <a:ext uri="{FF2B5EF4-FFF2-40B4-BE49-F238E27FC236}">
                <a16:creationId xmlns:a16="http://schemas.microsoft.com/office/drawing/2014/main" id="{9A823C0C-8404-2211-E851-13459479296A}"/>
              </a:ext>
            </a:extLst>
          </p:cNvPr>
          <p:cNvGraphicFramePr>
            <a:graphicFrameLocks noGrp="1"/>
          </p:cNvGraphicFramePr>
          <p:nvPr>
            <p:ph idx="1"/>
          </p:nvPr>
        </p:nvGraphicFramePr>
        <p:xfrm>
          <a:off x="838200" y="3086894"/>
          <a:ext cx="10515600" cy="1828800"/>
        </p:xfrm>
        <a:graphic>
          <a:graphicData uri="http://schemas.openxmlformats.org/drawingml/2006/table">
            <a:tbl>
              <a:tblPr/>
              <a:tblGrid>
                <a:gridCol w="5257800">
                  <a:extLst>
                    <a:ext uri="{9D8B030D-6E8A-4147-A177-3AD203B41FA5}">
                      <a16:colId xmlns:a16="http://schemas.microsoft.com/office/drawing/2014/main" val="2446345476"/>
                    </a:ext>
                  </a:extLst>
                </a:gridCol>
                <a:gridCol w="5257800">
                  <a:extLst>
                    <a:ext uri="{9D8B030D-6E8A-4147-A177-3AD203B41FA5}">
                      <a16:colId xmlns:a16="http://schemas.microsoft.com/office/drawing/2014/main" val="91403352"/>
                    </a:ext>
                  </a:extLst>
                </a:gridCol>
              </a:tblGrid>
              <a:tr h="0">
                <a:tc>
                  <a:txBody>
                    <a:bodyPr/>
                    <a:lstStyle/>
                    <a:p>
                      <a:pPr>
                        <a:buNone/>
                      </a:pPr>
                      <a:r>
                        <a:rPr lang="en-US"/>
                        <a:t>Product Category</a:t>
                      </a:r>
                    </a:p>
                  </a:txBody>
                  <a:tcPr anchor="ctr">
                    <a:lnL>
                      <a:noFill/>
                    </a:lnL>
                    <a:lnR>
                      <a:noFill/>
                    </a:lnR>
                    <a:lnT>
                      <a:noFill/>
                    </a:lnT>
                    <a:lnB>
                      <a:noFill/>
                    </a:lnB>
                    <a:noFill/>
                  </a:tcPr>
                </a:tc>
                <a:tc>
                  <a:txBody>
                    <a:bodyPr/>
                    <a:lstStyle/>
                    <a:p>
                      <a:pPr>
                        <a:buNone/>
                      </a:pPr>
                      <a:r>
                        <a:rPr lang="en-US"/>
                        <a:t>Market Share</a:t>
                      </a:r>
                    </a:p>
                  </a:txBody>
                  <a:tcPr anchor="ctr">
                    <a:lnL>
                      <a:noFill/>
                    </a:lnL>
                    <a:lnR>
                      <a:noFill/>
                    </a:lnR>
                    <a:lnT>
                      <a:noFill/>
                    </a:lnT>
                    <a:lnB>
                      <a:noFill/>
                    </a:lnB>
                    <a:noFill/>
                  </a:tcPr>
                </a:tc>
                <a:extLst>
                  <a:ext uri="{0D108BD9-81ED-4DB2-BD59-A6C34878D82A}">
                    <a16:rowId xmlns:a16="http://schemas.microsoft.com/office/drawing/2014/main" val="3225653855"/>
                  </a:ext>
                </a:extLst>
              </a:tr>
              <a:tr h="0">
                <a:tc>
                  <a:txBody>
                    <a:bodyPr/>
                    <a:lstStyle/>
                    <a:p>
                      <a:pPr>
                        <a:buNone/>
                      </a:pPr>
                      <a:r>
                        <a:rPr lang="en-US"/>
                        <a:t>Protective Cases</a:t>
                      </a:r>
                    </a:p>
                  </a:txBody>
                  <a:tcPr anchor="ctr">
                    <a:lnL>
                      <a:noFill/>
                    </a:lnL>
                    <a:lnR>
                      <a:noFill/>
                    </a:lnR>
                    <a:lnT>
                      <a:noFill/>
                    </a:lnT>
                    <a:lnB>
                      <a:noFill/>
                    </a:lnB>
                    <a:noFill/>
                  </a:tcPr>
                </a:tc>
                <a:tc>
                  <a:txBody>
                    <a:bodyPr/>
                    <a:lstStyle/>
                    <a:p>
                      <a:pPr>
                        <a:buNone/>
                      </a:pPr>
                      <a:r>
                        <a:rPr lang="en-US"/>
                        <a:t>65%</a:t>
                      </a:r>
                    </a:p>
                  </a:txBody>
                  <a:tcPr anchor="ctr">
                    <a:lnL>
                      <a:noFill/>
                    </a:lnL>
                    <a:lnR>
                      <a:noFill/>
                    </a:lnR>
                    <a:lnT>
                      <a:noFill/>
                    </a:lnT>
                    <a:lnB>
                      <a:noFill/>
                    </a:lnB>
                    <a:noFill/>
                  </a:tcPr>
                </a:tc>
                <a:extLst>
                  <a:ext uri="{0D108BD9-81ED-4DB2-BD59-A6C34878D82A}">
                    <a16:rowId xmlns:a16="http://schemas.microsoft.com/office/drawing/2014/main" val="3849277862"/>
                  </a:ext>
                </a:extLst>
              </a:tr>
              <a:tr h="0">
                <a:tc>
                  <a:txBody>
                    <a:bodyPr/>
                    <a:lstStyle/>
                    <a:p>
                      <a:pPr>
                        <a:buNone/>
                      </a:pPr>
                      <a:r>
                        <a:rPr lang="en-US"/>
                        <a:t>Chargers &amp; Power Banks</a:t>
                      </a:r>
                    </a:p>
                  </a:txBody>
                  <a:tcPr anchor="ctr">
                    <a:lnL>
                      <a:noFill/>
                    </a:lnL>
                    <a:lnR>
                      <a:noFill/>
                    </a:lnR>
                    <a:lnT>
                      <a:noFill/>
                    </a:lnT>
                    <a:lnB>
                      <a:noFill/>
                    </a:lnB>
                    <a:noFill/>
                  </a:tcPr>
                </a:tc>
                <a:tc>
                  <a:txBody>
                    <a:bodyPr/>
                    <a:lstStyle/>
                    <a:p>
                      <a:pPr>
                        <a:buNone/>
                      </a:pPr>
                      <a:r>
                        <a:rPr lang="en-US"/>
                        <a:t>20%</a:t>
                      </a:r>
                    </a:p>
                  </a:txBody>
                  <a:tcPr anchor="ctr">
                    <a:lnL>
                      <a:noFill/>
                    </a:lnL>
                    <a:lnR>
                      <a:noFill/>
                    </a:lnR>
                    <a:lnT>
                      <a:noFill/>
                    </a:lnT>
                    <a:lnB>
                      <a:noFill/>
                    </a:lnB>
                    <a:noFill/>
                  </a:tcPr>
                </a:tc>
                <a:extLst>
                  <a:ext uri="{0D108BD9-81ED-4DB2-BD59-A6C34878D82A}">
                    <a16:rowId xmlns:a16="http://schemas.microsoft.com/office/drawing/2014/main" val="3656907002"/>
                  </a:ext>
                </a:extLst>
              </a:tr>
              <a:tr h="0">
                <a:tc>
                  <a:txBody>
                    <a:bodyPr/>
                    <a:lstStyle/>
                    <a:p>
                      <a:pPr>
                        <a:buNone/>
                      </a:pPr>
                      <a:r>
                        <a:rPr lang="en-US"/>
                        <a:t>Audio Accessories</a:t>
                      </a:r>
                    </a:p>
                  </a:txBody>
                  <a:tcPr anchor="ctr">
                    <a:lnL>
                      <a:noFill/>
                    </a:lnL>
                    <a:lnR>
                      <a:noFill/>
                    </a:lnR>
                    <a:lnT>
                      <a:noFill/>
                    </a:lnT>
                    <a:lnB>
                      <a:noFill/>
                    </a:lnB>
                    <a:noFill/>
                  </a:tcPr>
                </a:tc>
                <a:tc>
                  <a:txBody>
                    <a:bodyPr/>
                    <a:lstStyle/>
                    <a:p>
                      <a:pPr>
                        <a:buNone/>
                      </a:pPr>
                      <a:r>
                        <a:rPr lang="en-US"/>
                        <a:t>10%</a:t>
                      </a:r>
                    </a:p>
                  </a:txBody>
                  <a:tcPr anchor="ctr">
                    <a:lnL>
                      <a:noFill/>
                    </a:lnL>
                    <a:lnR>
                      <a:noFill/>
                    </a:lnR>
                    <a:lnT>
                      <a:noFill/>
                    </a:lnT>
                    <a:lnB>
                      <a:noFill/>
                    </a:lnB>
                    <a:noFill/>
                  </a:tcPr>
                </a:tc>
                <a:extLst>
                  <a:ext uri="{0D108BD9-81ED-4DB2-BD59-A6C34878D82A}">
                    <a16:rowId xmlns:a16="http://schemas.microsoft.com/office/drawing/2014/main" val="2538150563"/>
                  </a:ext>
                </a:extLst>
              </a:tr>
              <a:tr h="0">
                <a:tc>
                  <a:txBody>
                    <a:bodyPr/>
                    <a:lstStyle/>
                    <a:p>
                      <a:pPr>
                        <a:buNone/>
                      </a:pPr>
                      <a:r>
                        <a:rPr lang="en-US"/>
                        <a:t>Other (Mounts, Lenses, etc.)</a:t>
                      </a:r>
                    </a:p>
                  </a:txBody>
                  <a:tcPr anchor="ctr">
                    <a:lnL>
                      <a:noFill/>
                    </a:lnL>
                    <a:lnR>
                      <a:noFill/>
                    </a:lnR>
                    <a:lnT>
                      <a:noFill/>
                    </a:lnT>
                    <a:lnB>
                      <a:noFill/>
                    </a:lnB>
                    <a:noFill/>
                  </a:tcPr>
                </a:tc>
                <a:tc>
                  <a:txBody>
                    <a:bodyPr/>
                    <a:lstStyle/>
                    <a:p>
                      <a:pPr>
                        <a:buNone/>
                      </a:pPr>
                      <a:r>
                        <a:rPr lang="en-US" dirty="0"/>
                        <a:t>5%</a:t>
                      </a:r>
                    </a:p>
                  </a:txBody>
                  <a:tcPr anchor="ctr">
                    <a:lnL>
                      <a:noFill/>
                    </a:lnL>
                    <a:lnR>
                      <a:noFill/>
                    </a:lnR>
                    <a:lnT>
                      <a:noFill/>
                    </a:lnT>
                    <a:lnB>
                      <a:noFill/>
                    </a:lnB>
                    <a:noFill/>
                  </a:tcPr>
                </a:tc>
                <a:extLst>
                  <a:ext uri="{0D108BD9-81ED-4DB2-BD59-A6C34878D82A}">
                    <a16:rowId xmlns:a16="http://schemas.microsoft.com/office/drawing/2014/main" val="1915666647"/>
                  </a:ext>
                </a:extLst>
              </a:tr>
            </a:tbl>
          </a:graphicData>
        </a:graphic>
      </p:graphicFrame>
    </p:spTree>
    <p:extLst>
      <p:ext uri="{BB962C8B-B14F-4D97-AF65-F5344CB8AC3E}">
        <p14:creationId xmlns:p14="http://schemas.microsoft.com/office/powerpoint/2010/main" val="13429355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06ED6-2645-6448-A34C-BE8FDBA341A5}"/>
              </a:ext>
            </a:extLst>
          </p:cNvPr>
          <p:cNvSpPr>
            <a:spLocks noGrp="1"/>
          </p:cNvSpPr>
          <p:nvPr>
            <p:ph type="title"/>
          </p:nvPr>
        </p:nvSpPr>
        <p:spPr/>
        <p:txBody>
          <a:bodyPr/>
          <a:lstStyle/>
          <a:p>
            <a:r>
              <a:rPr lang="en-US" dirty="0"/>
              <a:t>Cases Are the Core, But High-Growth Niches Exist</a:t>
            </a:r>
          </a:p>
        </p:txBody>
      </p:sp>
      <p:sp>
        <p:nvSpPr>
          <p:cNvPr id="3" name="Content Placeholder 2">
            <a:extLst>
              <a:ext uri="{FF2B5EF4-FFF2-40B4-BE49-F238E27FC236}">
                <a16:creationId xmlns:a16="http://schemas.microsoft.com/office/drawing/2014/main" id="{3D6DA8D3-0839-2B4E-9656-6C1CC5B239C2}"/>
              </a:ext>
            </a:extLst>
          </p:cNvPr>
          <p:cNvSpPr>
            <a:spLocks noGrp="1"/>
          </p:cNvSpPr>
          <p:nvPr>
            <p:ph idx="1"/>
          </p:nvPr>
        </p:nvSpPr>
        <p:spPr/>
        <p:txBody>
          <a:bodyPr/>
          <a:lstStyle/>
          <a:p>
            <a:pPr marL="0" indent="0">
              <a:buNone/>
            </a:pPr>
            <a:endParaRPr lang="en-US" dirty="0"/>
          </a:p>
        </p:txBody>
      </p:sp>
    </p:spTree>
    <p:extLst>
      <p:ext uri="{BB962C8B-B14F-4D97-AF65-F5344CB8AC3E}">
        <p14:creationId xmlns:p14="http://schemas.microsoft.com/office/powerpoint/2010/main" val="11922007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2113</TotalTime>
  <Words>2248</Words>
  <Application>Microsoft Office PowerPoint</Application>
  <PresentationFormat>Widescreen</PresentationFormat>
  <Paragraphs>142</Paragraphs>
  <Slides>14</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Diversification Strategy: Entering the Consumer Electronics Accessories Market</vt:lpstr>
      <vt:lpstr>Gasoline Dominates, But Electrification Is Growing</vt:lpstr>
      <vt:lpstr>EV Sales Are Projected to Accelerate Rapidly</vt:lpstr>
      <vt:lpstr>SUVs and Trucks Dominate, Sedans Decline</vt:lpstr>
      <vt:lpstr>Tech and Safety Features Are Now Expected, Not Optional</vt:lpstr>
      <vt:lpstr>Neutral Colors Continue to Dominate</vt:lpstr>
      <vt:lpstr>The Auto Industry Is Changing, We Must Change With It</vt:lpstr>
      <vt:lpstr>Smartphone Accessories: A $100+ Billion Market</vt:lpstr>
      <vt:lpstr>Cases Are the Core, But High-Growth Niches Exist</vt:lpstr>
      <vt:lpstr>Today's Customer Wants Personalization and Sustainability</vt:lpstr>
      <vt:lpstr>Sustainable and E-Commerce Channels Are Growing Fastest</vt:lpstr>
      <vt:lpstr>Data Summary: Why Diversification Makes Sense</vt:lpstr>
      <vt:lpstr>Selecting the Right Decision-Making Model for Diversification</vt:lpstr>
      <vt:lpstr>References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Two</dc:title>
  <dc:subject/>
  <dc:creator>Soomo Learning</dc:creator>
  <cp:keywords/>
  <dc:description/>
  <cp:lastModifiedBy>zack cena</cp:lastModifiedBy>
  <cp:revision>130</cp:revision>
  <dcterms:created xsi:type="dcterms:W3CDTF">2020-03-04T17:49:07Z</dcterms:created>
  <dcterms:modified xsi:type="dcterms:W3CDTF">2026-02-13T00:08:07Z</dcterms:modified>
  <cp:category/>
</cp:coreProperties>
</file>