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60" r:id="rId2"/>
    <p:sldId id="261" r:id="rId3"/>
    <p:sldId id="262" r:id="rId4"/>
    <p:sldId id="263" r:id="rId5"/>
    <p:sldId id="264" r:id="rId6"/>
    <p:sldId id="265" r:id="rId7"/>
    <p:sldId id="282"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2F6"/>
    <a:srgbClr val="F0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568D28-4C5C-409F-8059-941350EC97DF}" v="5" dt="2023-10-06T17:50:12.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52"/>
    <p:restoredTop sz="66312" autoAdjust="0"/>
  </p:normalViewPr>
  <p:slideViewPr>
    <p:cSldViewPr>
      <p:cViewPr varScale="1">
        <p:scale>
          <a:sx n="49" d="100"/>
          <a:sy n="49" d="100"/>
        </p:scale>
        <p:origin x="1860" y="48"/>
      </p:cViewPr>
      <p:guideLst>
        <p:guide orient="horz" pos="2160"/>
        <p:guide pos="288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cy Scelsi" userId="ba66f8fb-5724-4b8e-937c-42871ed26bae" providerId="ADAL" clId="{2D568D28-4C5C-409F-8059-941350EC97DF}"/>
    <pc:docChg chg="undo custSel addSld modSld">
      <pc:chgData name="Darcy Scelsi" userId="ba66f8fb-5724-4b8e-937c-42871ed26bae" providerId="ADAL" clId="{2D568D28-4C5C-409F-8059-941350EC97DF}" dt="2023-10-06T18:14:01.731" v="648"/>
      <pc:docMkLst>
        <pc:docMk/>
      </pc:docMkLst>
      <pc:sldChg chg="modSp mod modNotesTx">
        <pc:chgData name="Darcy Scelsi" userId="ba66f8fb-5724-4b8e-937c-42871ed26bae" providerId="ADAL" clId="{2D568D28-4C5C-409F-8059-941350EC97DF}" dt="2023-10-06T17:44:11.922" v="83" actId="15"/>
        <pc:sldMkLst>
          <pc:docMk/>
          <pc:sldMk cId="3015900345" sldId="261"/>
        </pc:sldMkLst>
        <pc:spChg chg="mod">
          <ac:chgData name="Darcy Scelsi" userId="ba66f8fb-5724-4b8e-937c-42871ed26bae" providerId="ADAL" clId="{2D568D28-4C5C-409F-8059-941350EC97DF}" dt="2023-10-06T17:43:53.561" v="78" actId="20577"/>
          <ac:spMkLst>
            <pc:docMk/>
            <pc:sldMk cId="3015900345" sldId="261"/>
            <ac:spMk id="3" creationId="{00000000-0000-0000-0000-000000000000}"/>
          </ac:spMkLst>
        </pc:spChg>
      </pc:sldChg>
      <pc:sldChg chg="modSp mod modNotesTx">
        <pc:chgData name="Darcy Scelsi" userId="ba66f8fb-5724-4b8e-937c-42871ed26bae" providerId="ADAL" clId="{2D568D28-4C5C-409F-8059-941350EC97DF}" dt="2023-10-06T17:46:49.535" v="131" actId="20577"/>
        <pc:sldMkLst>
          <pc:docMk/>
          <pc:sldMk cId="2411073925" sldId="262"/>
        </pc:sldMkLst>
        <pc:spChg chg="mod">
          <ac:chgData name="Darcy Scelsi" userId="ba66f8fb-5724-4b8e-937c-42871ed26bae" providerId="ADAL" clId="{2D568D28-4C5C-409F-8059-941350EC97DF}" dt="2023-10-06T17:46:49.535" v="131" actId="20577"/>
          <ac:spMkLst>
            <pc:docMk/>
            <pc:sldMk cId="2411073925" sldId="262"/>
            <ac:spMk id="3" creationId="{00000000-0000-0000-0000-000000000000}"/>
          </ac:spMkLst>
        </pc:spChg>
      </pc:sldChg>
      <pc:sldChg chg="modSp mod">
        <pc:chgData name="Darcy Scelsi" userId="ba66f8fb-5724-4b8e-937c-42871ed26bae" providerId="ADAL" clId="{2D568D28-4C5C-409F-8059-941350EC97DF}" dt="2023-10-06T17:45:36.569" v="117" actId="5793"/>
        <pc:sldMkLst>
          <pc:docMk/>
          <pc:sldMk cId="1697081987" sldId="263"/>
        </pc:sldMkLst>
        <pc:spChg chg="mod">
          <ac:chgData name="Darcy Scelsi" userId="ba66f8fb-5724-4b8e-937c-42871ed26bae" providerId="ADAL" clId="{2D568D28-4C5C-409F-8059-941350EC97DF}" dt="2023-10-06T17:45:36.569" v="117" actId="5793"/>
          <ac:spMkLst>
            <pc:docMk/>
            <pc:sldMk cId="1697081987" sldId="263"/>
            <ac:spMk id="3" creationId="{00000000-0000-0000-0000-000000000000}"/>
          </ac:spMkLst>
        </pc:spChg>
      </pc:sldChg>
      <pc:sldChg chg="modSp mod">
        <pc:chgData name="Darcy Scelsi" userId="ba66f8fb-5724-4b8e-937c-42871ed26bae" providerId="ADAL" clId="{2D568D28-4C5C-409F-8059-941350EC97DF}" dt="2023-10-06T17:47:42.327" v="146" actId="20577"/>
        <pc:sldMkLst>
          <pc:docMk/>
          <pc:sldMk cId="3801028300" sldId="264"/>
        </pc:sldMkLst>
        <pc:spChg chg="mod">
          <ac:chgData name="Darcy Scelsi" userId="ba66f8fb-5724-4b8e-937c-42871ed26bae" providerId="ADAL" clId="{2D568D28-4C5C-409F-8059-941350EC97DF}" dt="2023-10-06T17:45:58.148" v="118"/>
          <ac:spMkLst>
            <pc:docMk/>
            <pc:sldMk cId="3801028300" sldId="264"/>
            <ac:spMk id="3" creationId="{00000000-0000-0000-0000-000000000000}"/>
          </ac:spMkLst>
        </pc:spChg>
        <pc:spChg chg="mod">
          <ac:chgData name="Darcy Scelsi" userId="ba66f8fb-5724-4b8e-937c-42871ed26bae" providerId="ADAL" clId="{2D568D28-4C5C-409F-8059-941350EC97DF}" dt="2023-10-06T17:47:42.327" v="146" actId="20577"/>
          <ac:spMkLst>
            <pc:docMk/>
            <pc:sldMk cId="3801028300" sldId="264"/>
            <ac:spMk id="4" creationId="{00000000-0000-0000-0000-000000000000}"/>
          </ac:spMkLst>
        </pc:spChg>
      </pc:sldChg>
      <pc:sldChg chg="addSp delSp modSp mod">
        <pc:chgData name="Darcy Scelsi" userId="ba66f8fb-5724-4b8e-937c-42871ed26bae" providerId="ADAL" clId="{2D568D28-4C5C-409F-8059-941350EC97DF}" dt="2023-10-06T17:50:10.018" v="164"/>
        <pc:sldMkLst>
          <pc:docMk/>
          <pc:sldMk cId="615503539" sldId="265"/>
        </pc:sldMkLst>
        <pc:spChg chg="mod">
          <ac:chgData name="Darcy Scelsi" userId="ba66f8fb-5724-4b8e-937c-42871ed26bae" providerId="ADAL" clId="{2D568D28-4C5C-409F-8059-941350EC97DF}" dt="2023-10-06T17:46:03.415" v="119"/>
          <ac:spMkLst>
            <pc:docMk/>
            <pc:sldMk cId="615503539" sldId="265"/>
            <ac:spMk id="3" creationId="{00000000-0000-0000-0000-000000000000}"/>
          </ac:spMkLst>
        </pc:spChg>
        <pc:spChg chg="mod">
          <ac:chgData name="Darcy Scelsi" userId="ba66f8fb-5724-4b8e-937c-42871ed26bae" providerId="ADAL" clId="{2D568D28-4C5C-409F-8059-941350EC97DF}" dt="2023-10-06T17:47:50.116" v="161" actId="20577"/>
          <ac:spMkLst>
            <pc:docMk/>
            <pc:sldMk cId="615503539" sldId="265"/>
            <ac:spMk id="4" creationId="{00000000-0000-0000-0000-000000000000}"/>
          </ac:spMkLst>
        </pc:spChg>
        <pc:picChg chg="add del">
          <ac:chgData name="Darcy Scelsi" userId="ba66f8fb-5724-4b8e-937c-42871ed26bae" providerId="ADAL" clId="{2D568D28-4C5C-409F-8059-941350EC97DF}" dt="2023-10-06T17:49:57.020" v="163"/>
          <ac:picMkLst>
            <pc:docMk/>
            <pc:sldMk cId="615503539" sldId="265"/>
            <ac:picMk id="6" creationId="{EE35CAD4-601D-E545-F7D1-7DAD12141745}"/>
          </ac:picMkLst>
        </pc:picChg>
        <pc:picChg chg="del">
          <ac:chgData name="Darcy Scelsi" userId="ba66f8fb-5724-4b8e-937c-42871ed26bae" providerId="ADAL" clId="{2D568D28-4C5C-409F-8059-941350EC97DF}" dt="2023-10-06T17:50:10.018" v="164"/>
          <ac:picMkLst>
            <pc:docMk/>
            <pc:sldMk cId="615503539" sldId="265"/>
            <ac:picMk id="7" creationId="{67CE45DD-F643-53A3-EC3F-1C2327238584}"/>
          </ac:picMkLst>
        </pc:picChg>
      </pc:sldChg>
      <pc:sldChg chg="modSp mod modNotesTx">
        <pc:chgData name="Darcy Scelsi" userId="ba66f8fb-5724-4b8e-937c-42871ed26bae" providerId="ADAL" clId="{2D568D28-4C5C-409F-8059-941350EC97DF}" dt="2023-10-06T17:56:53.174" v="331" actId="15"/>
        <pc:sldMkLst>
          <pc:docMk/>
          <pc:sldMk cId="3416415941" sldId="266"/>
        </pc:sldMkLst>
        <pc:spChg chg="mod">
          <ac:chgData name="Darcy Scelsi" userId="ba66f8fb-5724-4b8e-937c-42871ed26bae" providerId="ADAL" clId="{2D568D28-4C5C-409F-8059-941350EC97DF}" dt="2023-10-06T17:46:10.739" v="120"/>
          <ac:spMkLst>
            <pc:docMk/>
            <pc:sldMk cId="3416415941" sldId="266"/>
            <ac:spMk id="3" creationId="{00000000-0000-0000-0000-000000000000}"/>
          </ac:spMkLst>
        </pc:spChg>
        <pc:spChg chg="mod">
          <ac:chgData name="Darcy Scelsi" userId="ba66f8fb-5724-4b8e-937c-42871ed26bae" providerId="ADAL" clId="{2D568D28-4C5C-409F-8059-941350EC97DF}" dt="2023-10-06T17:56:28.740" v="329" actId="20577"/>
          <ac:spMkLst>
            <pc:docMk/>
            <pc:sldMk cId="3416415941" sldId="266"/>
            <ac:spMk id="4" creationId="{00000000-0000-0000-0000-000000000000}"/>
          </ac:spMkLst>
        </pc:spChg>
      </pc:sldChg>
      <pc:sldChg chg="modSp mod modNotesTx">
        <pc:chgData name="Darcy Scelsi" userId="ba66f8fb-5724-4b8e-937c-42871ed26bae" providerId="ADAL" clId="{2D568D28-4C5C-409F-8059-941350EC97DF}" dt="2023-10-06T17:57:10.077" v="335" actId="15"/>
        <pc:sldMkLst>
          <pc:docMk/>
          <pc:sldMk cId="4214345313" sldId="267"/>
        </pc:sldMkLst>
        <pc:spChg chg="mod">
          <ac:chgData name="Darcy Scelsi" userId="ba66f8fb-5724-4b8e-937c-42871ed26bae" providerId="ADAL" clId="{2D568D28-4C5C-409F-8059-941350EC97DF}" dt="2023-10-06T17:46:18.108" v="122" actId="20577"/>
          <ac:spMkLst>
            <pc:docMk/>
            <pc:sldMk cId="4214345313" sldId="267"/>
            <ac:spMk id="3" creationId="{00000000-0000-0000-0000-000000000000}"/>
          </ac:spMkLst>
        </pc:spChg>
        <pc:spChg chg="mod">
          <ac:chgData name="Darcy Scelsi" userId="ba66f8fb-5724-4b8e-937c-42871ed26bae" providerId="ADAL" clId="{2D568D28-4C5C-409F-8059-941350EC97DF}" dt="2023-10-06T17:56:58.675" v="333" actId="27636"/>
          <ac:spMkLst>
            <pc:docMk/>
            <pc:sldMk cId="4214345313" sldId="267"/>
            <ac:spMk id="4" creationId="{00000000-0000-0000-0000-000000000000}"/>
          </ac:spMkLst>
        </pc:spChg>
      </pc:sldChg>
      <pc:sldChg chg="modSp mod modNotesTx">
        <pc:chgData name="Darcy Scelsi" userId="ba66f8fb-5724-4b8e-937c-42871ed26bae" providerId="ADAL" clId="{2D568D28-4C5C-409F-8059-941350EC97DF}" dt="2023-10-06T18:04:05.195" v="380" actId="20577"/>
        <pc:sldMkLst>
          <pc:docMk/>
          <pc:sldMk cId="2898733087" sldId="268"/>
        </pc:sldMkLst>
        <pc:spChg chg="mod">
          <ac:chgData name="Darcy Scelsi" userId="ba66f8fb-5724-4b8e-937c-42871ed26bae" providerId="ADAL" clId="{2D568D28-4C5C-409F-8059-941350EC97DF}" dt="2023-10-06T17:46:22.955" v="124" actId="20577"/>
          <ac:spMkLst>
            <pc:docMk/>
            <pc:sldMk cId="2898733087" sldId="268"/>
            <ac:spMk id="3" creationId="{00000000-0000-0000-0000-000000000000}"/>
          </ac:spMkLst>
        </pc:spChg>
        <pc:spChg chg="mod">
          <ac:chgData name="Darcy Scelsi" userId="ba66f8fb-5724-4b8e-937c-42871ed26bae" providerId="ADAL" clId="{2D568D28-4C5C-409F-8059-941350EC97DF}" dt="2023-10-06T18:04:05.195" v="380" actId="20577"/>
          <ac:spMkLst>
            <pc:docMk/>
            <pc:sldMk cId="2898733087" sldId="268"/>
            <ac:spMk id="4" creationId="{00000000-0000-0000-0000-000000000000}"/>
          </ac:spMkLst>
        </pc:spChg>
      </pc:sldChg>
      <pc:sldChg chg="modSp mod modNotesTx">
        <pc:chgData name="Darcy Scelsi" userId="ba66f8fb-5724-4b8e-937c-42871ed26bae" providerId="ADAL" clId="{2D568D28-4C5C-409F-8059-941350EC97DF}" dt="2023-10-06T18:04:49.189" v="383" actId="15"/>
        <pc:sldMkLst>
          <pc:docMk/>
          <pc:sldMk cId="561048337" sldId="269"/>
        </pc:sldMkLst>
        <pc:spChg chg="mod">
          <ac:chgData name="Darcy Scelsi" userId="ba66f8fb-5724-4b8e-937c-42871ed26bae" providerId="ADAL" clId="{2D568D28-4C5C-409F-8059-941350EC97DF}" dt="2023-10-06T17:46:30.499" v="126" actId="20577"/>
          <ac:spMkLst>
            <pc:docMk/>
            <pc:sldMk cId="561048337" sldId="269"/>
            <ac:spMk id="3" creationId="{00000000-0000-0000-0000-000000000000}"/>
          </ac:spMkLst>
        </pc:spChg>
        <pc:spChg chg="mod">
          <ac:chgData name="Darcy Scelsi" userId="ba66f8fb-5724-4b8e-937c-42871ed26bae" providerId="ADAL" clId="{2D568D28-4C5C-409F-8059-941350EC97DF}" dt="2023-10-06T18:04:37.601" v="381"/>
          <ac:spMkLst>
            <pc:docMk/>
            <pc:sldMk cId="561048337" sldId="269"/>
            <ac:spMk id="4" creationId="{00000000-0000-0000-0000-000000000000}"/>
          </ac:spMkLst>
        </pc:spChg>
      </pc:sldChg>
      <pc:sldChg chg="modSp mod modNotesTx">
        <pc:chgData name="Darcy Scelsi" userId="ba66f8fb-5724-4b8e-937c-42871ed26bae" providerId="ADAL" clId="{2D568D28-4C5C-409F-8059-941350EC97DF}" dt="2023-10-06T18:05:39.834" v="389" actId="6549"/>
        <pc:sldMkLst>
          <pc:docMk/>
          <pc:sldMk cId="2261724916" sldId="270"/>
        </pc:sldMkLst>
        <pc:spChg chg="mod">
          <ac:chgData name="Darcy Scelsi" userId="ba66f8fb-5724-4b8e-937c-42871ed26bae" providerId="ADAL" clId="{2D568D28-4C5C-409F-8059-941350EC97DF}" dt="2023-10-06T17:46:35.259" v="128" actId="20577"/>
          <ac:spMkLst>
            <pc:docMk/>
            <pc:sldMk cId="2261724916" sldId="270"/>
            <ac:spMk id="3" creationId="{00000000-0000-0000-0000-000000000000}"/>
          </ac:spMkLst>
        </pc:spChg>
        <pc:spChg chg="mod">
          <ac:chgData name="Darcy Scelsi" userId="ba66f8fb-5724-4b8e-937c-42871ed26bae" providerId="ADAL" clId="{2D568D28-4C5C-409F-8059-941350EC97DF}" dt="2023-10-06T18:05:27.897" v="386" actId="20577"/>
          <ac:spMkLst>
            <pc:docMk/>
            <pc:sldMk cId="2261724916" sldId="270"/>
            <ac:spMk id="4" creationId="{00000000-0000-0000-0000-000000000000}"/>
          </ac:spMkLst>
        </pc:spChg>
      </pc:sldChg>
      <pc:sldChg chg="modSp mod modNotesTx">
        <pc:chgData name="Darcy Scelsi" userId="ba66f8fb-5724-4b8e-937c-42871ed26bae" providerId="ADAL" clId="{2D568D28-4C5C-409F-8059-941350EC97DF}" dt="2023-10-06T18:06:17.180" v="395" actId="6549"/>
        <pc:sldMkLst>
          <pc:docMk/>
          <pc:sldMk cId="1573859098" sldId="271"/>
        </pc:sldMkLst>
        <pc:spChg chg="mod">
          <ac:chgData name="Darcy Scelsi" userId="ba66f8fb-5724-4b8e-937c-42871ed26bae" providerId="ADAL" clId="{2D568D28-4C5C-409F-8059-941350EC97DF}" dt="2023-10-06T17:46:42.377" v="130" actId="20577"/>
          <ac:spMkLst>
            <pc:docMk/>
            <pc:sldMk cId="1573859098" sldId="271"/>
            <ac:spMk id="3" creationId="{00000000-0000-0000-0000-000000000000}"/>
          </ac:spMkLst>
        </pc:spChg>
        <pc:spChg chg="mod">
          <ac:chgData name="Darcy Scelsi" userId="ba66f8fb-5724-4b8e-937c-42871ed26bae" providerId="ADAL" clId="{2D568D28-4C5C-409F-8059-941350EC97DF}" dt="2023-10-06T18:06:10.282" v="392" actId="6549"/>
          <ac:spMkLst>
            <pc:docMk/>
            <pc:sldMk cId="1573859098" sldId="271"/>
            <ac:spMk id="4" creationId="{00000000-0000-0000-0000-000000000000}"/>
          </ac:spMkLst>
        </pc:spChg>
      </pc:sldChg>
      <pc:sldChg chg="modSp mod modNotesTx">
        <pc:chgData name="Darcy Scelsi" userId="ba66f8fb-5724-4b8e-937c-42871ed26bae" providerId="ADAL" clId="{2D568D28-4C5C-409F-8059-941350EC97DF}" dt="2023-10-06T18:06:55.778" v="443" actId="20577"/>
        <pc:sldMkLst>
          <pc:docMk/>
          <pc:sldMk cId="3310124784" sldId="272"/>
        </pc:sldMkLst>
        <pc:spChg chg="mod">
          <ac:chgData name="Darcy Scelsi" userId="ba66f8fb-5724-4b8e-937c-42871ed26bae" providerId="ADAL" clId="{2D568D28-4C5C-409F-8059-941350EC97DF}" dt="2023-10-06T18:06:39.477" v="418" actId="20577"/>
          <ac:spMkLst>
            <pc:docMk/>
            <pc:sldMk cId="3310124784" sldId="272"/>
            <ac:spMk id="3" creationId="{00000000-0000-0000-0000-000000000000}"/>
          </ac:spMkLst>
        </pc:spChg>
      </pc:sldChg>
      <pc:sldChg chg="modSp mod">
        <pc:chgData name="Darcy Scelsi" userId="ba66f8fb-5724-4b8e-937c-42871ed26bae" providerId="ADAL" clId="{2D568D28-4C5C-409F-8059-941350EC97DF}" dt="2023-10-06T18:08:09.594" v="466" actId="20577"/>
        <pc:sldMkLst>
          <pc:docMk/>
          <pc:sldMk cId="2761476061" sldId="273"/>
        </pc:sldMkLst>
        <pc:spChg chg="mod">
          <ac:chgData name="Darcy Scelsi" userId="ba66f8fb-5724-4b8e-937c-42871ed26bae" providerId="ADAL" clId="{2D568D28-4C5C-409F-8059-941350EC97DF}" dt="2023-10-06T18:08:09.594" v="466" actId="20577"/>
          <ac:spMkLst>
            <pc:docMk/>
            <pc:sldMk cId="2761476061" sldId="273"/>
            <ac:spMk id="3" creationId="{00000000-0000-0000-0000-000000000000}"/>
          </ac:spMkLst>
        </pc:spChg>
      </pc:sldChg>
      <pc:sldChg chg="modSp mod modNotesTx">
        <pc:chgData name="Darcy Scelsi" userId="ba66f8fb-5724-4b8e-937c-42871ed26bae" providerId="ADAL" clId="{2D568D28-4C5C-409F-8059-941350EC97DF}" dt="2023-10-06T18:11:28.417" v="580" actId="20577"/>
        <pc:sldMkLst>
          <pc:docMk/>
          <pc:sldMk cId="1385454419" sldId="275"/>
        </pc:sldMkLst>
        <pc:spChg chg="mod">
          <ac:chgData name="Darcy Scelsi" userId="ba66f8fb-5724-4b8e-937c-42871ed26bae" providerId="ADAL" clId="{2D568D28-4C5C-409F-8059-941350EC97DF}" dt="2023-10-06T18:11:16.602" v="547" actId="20577"/>
          <ac:spMkLst>
            <pc:docMk/>
            <pc:sldMk cId="1385454419" sldId="275"/>
            <ac:spMk id="4" creationId="{00000000-0000-0000-0000-000000000000}"/>
          </ac:spMkLst>
        </pc:spChg>
      </pc:sldChg>
      <pc:sldChg chg="modSp mod modNotesTx">
        <pc:chgData name="Darcy Scelsi" userId="ba66f8fb-5724-4b8e-937c-42871ed26bae" providerId="ADAL" clId="{2D568D28-4C5C-409F-8059-941350EC97DF}" dt="2023-10-06T18:12:43.497" v="608" actId="20577"/>
        <pc:sldMkLst>
          <pc:docMk/>
          <pc:sldMk cId="1499164659" sldId="276"/>
        </pc:sldMkLst>
        <pc:spChg chg="mod">
          <ac:chgData name="Darcy Scelsi" userId="ba66f8fb-5724-4b8e-937c-42871ed26bae" providerId="ADAL" clId="{2D568D28-4C5C-409F-8059-941350EC97DF}" dt="2023-10-06T18:12:37.195" v="594" actId="20577"/>
          <ac:spMkLst>
            <pc:docMk/>
            <pc:sldMk cId="1499164659" sldId="276"/>
            <ac:spMk id="4" creationId="{00000000-0000-0000-0000-000000000000}"/>
          </ac:spMkLst>
        </pc:spChg>
      </pc:sldChg>
      <pc:sldChg chg="modSp mod">
        <pc:chgData name="Darcy Scelsi" userId="ba66f8fb-5724-4b8e-937c-42871ed26bae" providerId="ADAL" clId="{2D568D28-4C5C-409F-8059-941350EC97DF}" dt="2023-10-06T18:13:50.253" v="647" actId="20577"/>
        <pc:sldMkLst>
          <pc:docMk/>
          <pc:sldMk cId="809301297" sldId="278"/>
        </pc:sldMkLst>
        <pc:spChg chg="mod">
          <ac:chgData name="Darcy Scelsi" userId="ba66f8fb-5724-4b8e-937c-42871ed26bae" providerId="ADAL" clId="{2D568D28-4C5C-409F-8059-941350EC97DF}" dt="2023-10-06T18:13:50.253" v="647" actId="20577"/>
          <ac:spMkLst>
            <pc:docMk/>
            <pc:sldMk cId="809301297" sldId="278"/>
            <ac:spMk id="3" creationId="{00000000-0000-0000-0000-000000000000}"/>
          </ac:spMkLst>
        </pc:spChg>
      </pc:sldChg>
      <pc:sldChg chg="modSp mod">
        <pc:chgData name="Darcy Scelsi" userId="ba66f8fb-5724-4b8e-937c-42871ed26bae" providerId="ADAL" clId="{2D568D28-4C5C-409F-8059-941350EC97DF}" dt="2023-10-06T18:14:01.731" v="648"/>
        <pc:sldMkLst>
          <pc:docMk/>
          <pc:sldMk cId="3018527554" sldId="279"/>
        </pc:sldMkLst>
        <pc:spChg chg="mod">
          <ac:chgData name="Darcy Scelsi" userId="ba66f8fb-5724-4b8e-937c-42871ed26bae" providerId="ADAL" clId="{2D568D28-4C5C-409F-8059-941350EC97DF}" dt="2023-10-06T18:14:01.731" v="648"/>
          <ac:spMkLst>
            <pc:docMk/>
            <pc:sldMk cId="3018527554" sldId="279"/>
            <ac:spMk id="3" creationId="{00000000-0000-0000-0000-000000000000}"/>
          </ac:spMkLst>
        </pc:spChg>
      </pc:sldChg>
      <pc:sldChg chg="modSp add mod modNotesTx">
        <pc:chgData name="Darcy Scelsi" userId="ba66f8fb-5724-4b8e-937c-42871ed26bae" providerId="ADAL" clId="{2D568D28-4C5C-409F-8059-941350EC97DF}" dt="2023-10-06T17:54:55.672" v="296" actId="20577"/>
        <pc:sldMkLst>
          <pc:docMk/>
          <pc:sldMk cId="2015633096" sldId="282"/>
        </pc:sldMkLst>
        <pc:spChg chg="mod">
          <ac:chgData name="Darcy Scelsi" userId="ba66f8fb-5724-4b8e-937c-42871ed26bae" providerId="ADAL" clId="{2D568D28-4C5C-409F-8059-941350EC97DF}" dt="2023-10-06T17:54:55.672" v="296" actId="20577"/>
          <ac:spMkLst>
            <pc:docMk/>
            <pc:sldMk cId="2015633096" sldId="282"/>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7749504-955C-CD46-B559-FA50EF9AA7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3092BA03-9ED7-DF4C-BFE6-829BEE5807B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E6C152-BC78-0246-A001-6440375E39C4}" type="datetimeFigureOut">
              <a:rPr lang="en-US" smtClean="0"/>
              <a:t>10/20/2023</a:t>
            </a:fld>
            <a:endParaRPr lang="en-US"/>
          </a:p>
        </p:txBody>
      </p:sp>
      <p:sp>
        <p:nvSpPr>
          <p:cNvPr id="4" name="Footer Placeholder 3">
            <a:extLst>
              <a:ext uri="{FF2B5EF4-FFF2-40B4-BE49-F238E27FC236}">
                <a16:creationId xmlns:a16="http://schemas.microsoft.com/office/drawing/2014/main" xmlns="" id="{F18FA8EF-4ED6-FB48-9955-C6564CA46BE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016F6579-A140-C34F-A273-11D38BA02D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AB9342-C7D4-484F-B469-6AC3E9778159}" type="slidenum">
              <a:rPr lang="en-US" smtClean="0"/>
              <a:t>‹#›</a:t>
            </a:fld>
            <a:endParaRPr lang="en-US"/>
          </a:p>
        </p:txBody>
      </p:sp>
    </p:spTree>
    <p:extLst>
      <p:ext uri="{BB962C8B-B14F-4D97-AF65-F5344CB8AC3E}">
        <p14:creationId xmlns:p14="http://schemas.microsoft.com/office/powerpoint/2010/main" val="35495070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422B10-FE80-4935-B9C9-55F2DE02CE53}" type="datetimeFigureOut">
              <a:rPr lang="en-US" smtClean="0"/>
              <a:t>10/20/2023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974C31-EB4A-4B21-8134-CB5741A1DC5F}" type="slidenum">
              <a:rPr lang="en-US" smtClean="0"/>
              <a:t>‹#›</a:t>
            </a:fld>
            <a:endParaRPr lang="en-US"/>
          </a:p>
        </p:txBody>
      </p:sp>
    </p:spTree>
    <p:extLst>
      <p:ext uri="{BB962C8B-B14F-4D97-AF65-F5344CB8AC3E}">
        <p14:creationId xmlns:p14="http://schemas.microsoft.com/office/powerpoint/2010/main" val="211314339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Kitsantas_1e_Glossary.xhtml#term0280"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11-1: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Outline the sources and types of data within educational settings.</a:t>
            </a:r>
          </a:p>
          <a:p>
            <a:pPr marL="342900" marR="0" lvl="0" indent="-342900">
              <a:lnSpc>
                <a:spcPct val="115000"/>
              </a:lnSpc>
              <a:spcBef>
                <a:spcPts val="0"/>
              </a:spcBef>
              <a:spcAft>
                <a:spcPts val="0"/>
              </a:spcAft>
              <a:buFont typeface="+mj-lt"/>
              <a:buAutoNum type="romanUcPeriod"/>
            </a:pPr>
            <a:r>
              <a:rPr lang="en-US" sz="4000" dirty="0"/>
              <a:t>Intersection of Data Collection Instruments and Sources </a:t>
            </a:r>
          </a:p>
          <a:p>
            <a:pPr marL="800100" marR="0" lvl="1" indent="-342900">
              <a:lnSpc>
                <a:spcPct val="115000"/>
              </a:lnSpc>
              <a:spcBef>
                <a:spcPts val="0"/>
              </a:spcBef>
              <a:spcAft>
                <a:spcPts val="0"/>
              </a:spcAft>
              <a:buFont typeface="+mj-lt"/>
              <a:buAutoNum type="alphaU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Sources of data</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a term that describes the variety of individuals or objects which provide data and information for a research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types of data refer to an array of tools which are suitable for collecting data as evidence about a critical issue.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Assessment </a:t>
            </a:r>
            <a:r>
              <a:rPr lang="en-US" sz="1100" dirty="0">
                <a:effectLst/>
                <a:latin typeface="Calibri" panose="020F0502020204030204" pitchFamily="34" charset="0"/>
                <a:ea typeface="Times New Roman" panose="02020603050405020304" pitchFamily="18" charset="0"/>
                <a:cs typeface="Calibri" panose="020F0502020204030204" pitchFamily="34" charset="0"/>
              </a:rPr>
              <a:t>refers to a systematic approach to collecting, analyzing, and making inferences about instruction practices and student development and learning.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general way to classify types of data is as either a representation of quantitative or qualitative approaches.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Quantitative research analyzes trends and relationships among variables, whereas qualitative research examines meanings, processes, and social interactions, often presented in a narrative form.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methods or techniques to collect, analyze, and interpret data correspond with quantitative and/or qualitative types of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2</a:t>
            </a:fld>
            <a:endParaRPr lang="en-US"/>
          </a:p>
        </p:txBody>
      </p:sp>
    </p:spTree>
    <p:extLst>
      <p:ext uri="{BB962C8B-B14F-4D97-AF65-F5344CB8AC3E}">
        <p14:creationId xmlns:p14="http://schemas.microsoft.com/office/powerpoint/2010/main" val="436766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457200" lvl="1" indent="0">
              <a:buNone/>
            </a:pPr>
            <a:r>
              <a:rPr lang="en-US" sz="2800" dirty="0"/>
              <a:t>Types of Standardized Tests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and Disadvantages of Standardized Test Based on Purpose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Standardized achievement tests are commonly thought of as high-quality indicators of what students have learned.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State-mandated tests have the potential to create uniformity in content instruction across teachers within a school district.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High levels of accountability may lead teachers to cover some information in less detail and engage in poor practices in terms of test preparation.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For high stakes testing there have been some cases of teachers using improper test preparation which can have consequences for educators.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Can encourage “teaching to the test.”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drawback to some adaptive tests is that some students experience anxiety.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Diagnostic tests can be expensive and must be overseen by a school psychologist or professional diagnostician.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Issues of Validity and Reliability with Standardized Tests Based on Purpose</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Fidelity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relates to the preciseness in which an educator administers a test or an intervention.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Implementation of these types of tests is paramount to maintaining validity and reliability.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Assessment bias</a:t>
            </a:r>
            <a:r>
              <a:rPr lang="en-US" sz="1100" dirty="0">
                <a:effectLst/>
                <a:latin typeface="Calibri" panose="020F0502020204030204" pitchFamily="34" charset="0"/>
                <a:ea typeface="Times New Roman" panose="02020603050405020304" pitchFamily="18" charset="0"/>
                <a:cs typeface="Calibri" panose="020F0502020204030204" pitchFamily="34" charset="0"/>
              </a:rPr>
              <a:t> refers to assessments which unfairly and negatively impact people based on certain personal characteristics such as socioeconomic status, racial/ethnic backgrounds, or gender identity.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4"/>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11</a:t>
            </a:fld>
            <a:endParaRPr lang="en-US"/>
          </a:p>
        </p:txBody>
      </p:sp>
    </p:spTree>
    <p:extLst>
      <p:ext uri="{BB962C8B-B14F-4D97-AF65-F5344CB8AC3E}">
        <p14:creationId xmlns:p14="http://schemas.microsoft.com/office/powerpoint/2010/main" val="1266841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742950" marR="0" lvl="1" indent="-285750">
              <a:lnSpc>
                <a:spcPct val="115000"/>
              </a:lnSpc>
              <a:spcBef>
                <a:spcPts val="0"/>
              </a:spcBef>
              <a:spcAft>
                <a:spcPts val="0"/>
              </a:spcAft>
              <a:buFont typeface="+mj-lt"/>
              <a:buAutoNum type="alpha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District/Teacher Developed Assessments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Benchmark tests</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Benchmark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commonly known as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interim assessments</a:t>
            </a:r>
            <a:r>
              <a:rPr lang="en-US" sz="1100" dirty="0">
                <a:effectLst/>
                <a:latin typeface="Calibri" panose="020F0502020204030204" pitchFamily="34" charset="0"/>
                <a:ea typeface="Times New Roman" panose="02020603050405020304" pitchFamily="18" charset="0"/>
                <a:cs typeface="Calibri" panose="020F0502020204030204" pitchFamily="34" charset="0"/>
              </a:rPr>
              <a:t>, serve as standards or comparisons against which to monitor student progress throughout the year.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Given in core subjects as a pretest, as a mid-year check, and then as a posttest.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Unit Tests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commonly available tool in classrooms is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unit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 type of test to gauge student mastery of topics within a particular instructional unit.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These tests can be used to determine student progress or differences among groups.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Performance Assessments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Performance assessments</a:t>
            </a:r>
            <a:r>
              <a:rPr lang="en-US" sz="1100" dirty="0">
                <a:effectLst/>
                <a:latin typeface="Calibri" panose="020F0502020204030204" pitchFamily="34" charset="0"/>
                <a:ea typeface="Times New Roman" panose="02020603050405020304" pitchFamily="18" charset="0"/>
                <a:cs typeface="Calibri" panose="020F0502020204030204" pitchFamily="34" charset="0"/>
              </a:rPr>
              <a:t> require students to demonstrate conceptual understanding by completing a task, report, model, and/or artifact.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Typically involves a rubric for grading.</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Portfolio Assessments</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Portfolio assessments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an assessment that includes a broad collection of student work products across a period of time in which learners continuously collect and reflect on their work to improve their skills.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Students work with teachers to select items for the portfolio and reflect on their progress, strengths, and areas for improved growth.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Sometimes utilizes rubrics.</a:t>
            </a:r>
          </a:p>
        </p:txBody>
      </p:sp>
      <p:sp>
        <p:nvSpPr>
          <p:cNvPr id="4" name="Slide Number Placeholder 3"/>
          <p:cNvSpPr>
            <a:spLocks noGrp="1"/>
          </p:cNvSpPr>
          <p:nvPr>
            <p:ph type="sldNum" sz="quarter" idx="10"/>
          </p:nvPr>
        </p:nvSpPr>
        <p:spPr/>
        <p:txBody>
          <a:bodyPr/>
          <a:lstStyle/>
          <a:p>
            <a:fld id="{39974C31-EB4A-4B21-8134-CB5741A1DC5F}" type="slidenum">
              <a:rPr lang="en-US" smtClean="0"/>
              <a:t>12</a:t>
            </a:fld>
            <a:endParaRPr lang="en-US"/>
          </a:p>
        </p:txBody>
      </p:sp>
    </p:spTree>
    <p:extLst>
      <p:ext uri="{BB962C8B-B14F-4D97-AF65-F5344CB8AC3E}">
        <p14:creationId xmlns:p14="http://schemas.microsoft.com/office/powerpoint/2010/main" val="3472398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742950" marR="0" lvl="1" indent="-285750">
              <a:lnSpc>
                <a:spcPct val="115000"/>
              </a:lnSpc>
              <a:spcBef>
                <a:spcPts val="0"/>
              </a:spcBef>
              <a:spcAft>
                <a:spcPts val="0"/>
              </a:spcAft>
              <a:buFont typeface="+mj-lt"/>
              <a:buAutoNum type="alpha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District/Teacher Developed Assessments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Course Grades</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Course grades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a type of performance indicator often used in schools to reflect students’ overall achievement at different points throughout the year or at the end of a particular course.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These types of data sources capture trends across several grade levels; however, the use of grades as a research method varies based on a variety of factors.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and Disadvantages of Standardized Tests Based on Teacher/District Develop Assessments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Benchmarks assist teachers, district personnel, parents, and students to monitor student progress across the year. A major drawback is that if the test is not well-designed, the results could provide misleading information.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An advantage of unit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advantage is that an instructor can directly evaluate the impact of instruction on student learning. Disadvantages of teacher developed tests is that not all content standards appear uniformly, directions are unclear, or there is a misalignment between instruction and the test items.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While unit tests can be useful in determining student progress or differences among groups of students, there are some drawbacks that can affect validity, which include: (a) varying student interpretations of the questions, creating test bias, (b) unclear directions, or (c) a mismatch between instruction and assessment questions.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Performance assessments provide a multi-faceted way to analyze student learning. These types of assessments can enhance student creativity and motivation by having them solve a problem, or express themselves in multiple ways. A disadvantage is that the educator/researcher needs to develop clearly defined guidelines and criteria that align with scoring procedures.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	Integrating a reflective piece for student assignment is an effective self-regulatory practice. A major drawback to this form of assessment relates to organization, fidelity of use, and time restrictions.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Course grades can be a method for determining student achievement. A disadvantage is the course grades can be subjective based on the part of an instructor, overinflated due to retake test policies, or fluctuating depending on the teacher/district level grade policies.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Issues of Validity and Reliability Based on District/Teacher Developed Assessments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Predictive 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extent to which scores on one assessment predict student performance on a different measure in the future.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For benchmarks, one drawback is that if the assessment is not well-designed in terms of content and construct validity, the predictive nature of the test may be skewed.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Teachers creating unit tests should be aware that the design of the test can have implications in terms of interpretations of student performance.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One issue particular to using rubrics is that scoring can be influenced by individuals’ perceptions of the quality of performance standards.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Integrating researcher consensus offsets a validity threat known as 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halo effect</a:t>
            </a:r>
            <a:r>
              <a:rPr lang="en-US" sz="1100" dirty="0">
                <a:effectLst/>
                <a:latin typeface="Calibri" panose="020F0502020204030204" pitchFamily="34" charset="0"/>
                <a:ea typeface="Times New Roman" panose="02020603050405020304" pitchFamily="18" charset="0"/>
                <a:cs typeface="Calibri" panose="020F0502020204030204" pitchFamily="34" charset="0"/>
              </a:rPr>
              <a:t>, which is a type of bias that occurs when a teacher’s positive pre-established perceptions of a student’s capabilities influence their evaluations of that student.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With portfolio assessments, validity and reliability are more subjective as students select work to reflect their growth.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100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considering course grades as a type of data, potential grade inflation due to individual teaching styles or district grading and retaking of tests policies are pertinent validity and reliability concerns.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13</a:t>
            </a:fld>
            <a:endParaRPr lang="en-US"/>
          </a:p>
        </p:txBody>
      </p:sp>
    </p:spTree>
    <p:extLst>
      <p:ext uri="{BB962C8B-B14F-4D97-AF65-F5344CB8AC3E}">
        <p14:creationId xmlns:p14="http://schemas.microsoft.com/office/powerpoint/2010/main" val="309130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qualitative data.</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Collection Instruments Used in Educational Settings</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Based on Participant Perspectives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common and often critical form of data collection within qualitative and mixed methods study are interviews.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Constructed Response Items on Surveys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Can be a valid qualitative method as participants address an open-ended question based on their experiences and perceptions.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 can uncover relevant issues which may not be readily apparent from selected-response items.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Participant Interviews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Participant interviews allow for individuals to share their experiences in great detail.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creating interview questions, researchers will consult previous literature to highlight topics which are of particular interest.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Typically, a researcher will create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8–10 </a:t>
            </a:r>
            <a:r>
              <a:rPr lang="en-US" sz="1100" dirty="0">
                <a:effectLst/>
                <a:latin typeface="Calibri" panose="020F0502020204030204" pitchFamily="34" charset="0"/>
                <a:ea typeface="Times New Roman" panose="02020603050405020304" pitchFamily="18" charset="0"/>
                <a:cs typeface="Calibri" panose="020F0502020204030204" pitchFamily="34" charset="0"/>
              </a:rPr>
              <a:t>questions (known as semi-structured interview questions) on the topic, keeping in mind that interviews are most productive within a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20–45-min </a:t>
            </a:r>
            <a:r>
              <a:rPr lang="en-US" sz="1100" dirty="0">
                <a:effectLst/>
                <a:latin typeface="Calibri" panose="020F0502020204030204" pitchFamily="34" charset="0"/>
                <a:ea typeface="Times New Roman" panose="02020603050405020304" pitchFamily="18" charset="0"/>
                <a:cs typeface="Calibri" panose="020F0502020204030204" pitchFamily="34" charset="0"/>
              </a:rPr>
              <a:t>time frame.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Focus Groups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Focus groups</a:t>
            </a:r>
            <a:r>
              <a:rPr lang="en-US" sz="1100" dirty="0">
                <a:effectLst/>
                <a:latin typeface="Calibri" panose="020F0502020204030204" pitchFamily="34" charset="0"/>
                <a:ea typeface="Times New Roman" panose="02020603050405020304" pitchFamily="18" charset="0"/>
                <a:cs typeface="Calibri" panose="020F0502020204030204" pitchFamily="34" charset="0"/>
              </a:rPr>
              <a:t> center on interviewing several individuals about a particular issue at the same time.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14</a:t>
            </a:fld>
            <a:endParaRPr lang="en-US"/>
          </a:p>
        </p:txBody>
      </p:sp>
    </p:spTree>
    <p:extLst>
      <p:ext uri="{BB962C8B-B14F-4D97-AF65-F5344CB8AC3E}">
        <p14:creationId xmlns:p14="http://schemas.microsoft.com/office/powerpoint/2010/main" val="352582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qualitative data.</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Used in Educational Settings</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Based on Participant Perspectives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and Disadvantages of Data Based on Participant Perspectives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Incorporating constructed response items can be efficient, and cost effective.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large volume of people can provide insights.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Open-ended responses may reveal nuances of a critical issue that are not apparent from selected-response items.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format generally produces limited responses from 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potential issue with survey responses is that due to the limited feedback, researchers may use a data analysis method known as chunking.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514600" marR="0" lvl="5"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Chunking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involves grouping statements into categories rather than coding individual words or small groups of words.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Participant interviews provide expansive information for researchers and often shed light on subtleties within educational contexts.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514600" marR="0" lvl="5"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Participants involved in the study may or may not provide information that addresses the overall goals.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514600" marR="0" lvl="5"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Can be very time consuming.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major advantage of focus groups is that a researcher may have a sense of collective attitudes, values, and beliefs about a particular situation.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514600" marR="0" lvl="5"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Some individuals may dominate the conversation or be uncomfortable sharing views.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Issues of Trustworthiness Based on Participant Perspectives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Addressing issues of trustworthiness bolsters the rigor of qualitative studies.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Confirmability</a:t>
            </a:r>
            <a:r>
              <a:rPr lang="en-US" sz="1100" b="1" dirty="0">
                <a:effectLst/>
                <a:latin typeface="Calibri" panose="020F0502020204030204" pitchFamily="34" charset="0"/>
                <a:ea typeface="Times New Roman" panose="02020603050405020304" pitchFamily="18" charset="0"/>
                <a:cs typeface="Calibri" panose="020F0502020204030204" pitchFamily="34" charset="0"/>
              </a:rPr>
              <a:t> </a:t>
            </a:r>
            <a:r>
              <a:rPr lang="en-US" sz="1100" dirty="0">
                <a:effectLst/>
                <a:latin typeface="Calibri" panose="020F0502020204030204" pitchFamily="34" charset="0"/>
                <a:ea typeface="Times New Roman" panose="02020603050405020304" pitchFamily="18" charset="0"/>
                <a:cs typeface="Calibri" panose="020F0502020204030204" pitchFamily="34" charset="0"/>
              </a:rPr>
              <a:t>is one of the aspects of trustworthiness that is relevant to using interviews to check potential biases on the part of the researcher.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One way to address confirmability is to consider the types of semi-structured research questions which steer the interviews.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way to address confirmability in an interview setting is to be aware of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reactivity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which is a phenomenon in which individuals’ responses on an assessment are influenced by the context.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15</a:t>
            </a:fld>
            <a:endParaRPr lang="en-US"/>
          </a:p>
        </p:txBody>
      </p:sp>
    </p:spTree>
    <p:extLst>
      <p:ext uri="{BB962C8B-B14F-4D97-AF65-F5344CB8AC3E}">
        <p14:creationId xmlns:p14="http://schemas.microsoft.com/office/powerpoint/2010/main" val="3879089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qualitative data.</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Used in Educational Settings</a:t>
            </a: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Qualitative Data Based on Researcher Perspectives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role of the researcher in qualitative research can vary in terms of level of participation.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Four common forms of observations include (a) researcher observations, memos, (b) map making, (c) audio/video recordings, and (d) observation checklists.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Observations and Memos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Researchers rely on observations, often in connection with other data sources, to interpret processes, social exchanges, and interpretive meanings.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Researcher takes observational notes. Can also take analytic memos.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Map Making</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Map making is one way to highlight the processes and interactions within a school system by creating a diagram.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16</a:t>
            </a:fld>
            <a:endParaRPr lang="en-US"/>
          </a:p>
        </p:txBody>
      </p:sp>
    </p:spTree>
    <p:extLst>
      <p:ext uri="{BB962C8B-B14F-4D97-AF65-F5344CB8AC3E}">
        <p14:creationId xmlns:p14="http://schemas.microsoft.com/office/powerpoint/2010/main" val="157523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qualitative data.</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Used in Educational Settings</a:t>
            </a: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Qualitative Observational Tools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Field Notes/Analytic Memos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Audio/Video Recording</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Audio and video recordings are common types of data for qualitative and mixed methods studies and aid in studying the impact of interventions, individuals’ behaviors, and interactions within a social setting.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These help a researcher to revisit their observations.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Observation Checklist</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tool would be an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observation checklist</a:t>
            </a:r>
            <a:r>
              <a:rPr lang="en-US" sz="1100" dirty="0">
                <a:effectLst/>
                <a:latin typeface="Calibri" panose="020F0502020204030204" pitchFamily="34" charset="0"/>
                <a:ea typeface="Times New Roman" panose="02020603050405020304" pitchFamily="18" charset="0"/>
                <a:cs typeface="Calibri" panose="020F0502020204030204" pitchFamily="34" charset="0"/>
              </a:rPr>
              <a:t>, a method for recording actions or processes that the researcher notices.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researcher might want to analyze how often an event/behavior occurs in a classroom.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and Disadvantages of Types of Data Based on Researcher Perspectives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Observational notes are instrumental in presenting a rich narrative to the audience.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While observations and memos are integral to the research process, these types of data add layers to analysis and possible coding schemes which prolong the time needed to complete a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Use of observations and memos does not inherently mean all biases have been avoided.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Using map making can highlight issues a researcher may not have noticed from other data sources.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Data may not be sufficient to run a full-fledged research study alone.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This </a:t>
            </a:r>
            <a:r>
              <a:rPr lang="en-US" sz="1100" dirty="0">
                <a:effectLst/>
                <a:latin typeface="Calibri" panose="020F0502020204030204" pitchFamily="34" charset="0"/>
                <a:ea typeface="Times New Roman" panose="02020603050405020304" pitchFamily="18" charset="0"/>
                <a:cs typeface="Calibri" panose="020F0502020204030204" pitchFamily="34" charset="0"/>
              </a:rPr>
              <a:t>visual can clarify situations and is another form of triangulation.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Use of audio/video recordings can support triangulation purposes as well.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Disadvantages can come from technological glitches.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Observation checklists are functional in describing processes, meanings, and interactions as well as serving as a form of triangulation with other types of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Having predetermined topics to examine may cause the researcher to overlook an important interaction or element in the context of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Issues of Trustworthiness with Types of Data Based on Researcher Perspectives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researchers are collecting data through observational measures, there is the potential for personal interpretations to be misleading.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 will want to practice reflexivity.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 should also reflect on and state their subjective lens.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2"/>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17</a:t>
            </a:fld>
            <a:endParaRPr lang="en-US"/>
          </a:p>
        </p:txBody>
      </p:sp>
    </p:spTree>
    <p:extLst>
      <p:ext uri="{BB962C8B-B14F-4D97-AF65-F5344CB8AC3E}">
        <p14:creationId xmlns:p14="http://schemas.microsoft.com/office/powerpoint/2010/main" val="2104080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qualitative data.</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Used in Educational Settings</a:t>
            </a:r>
          </a:p>
          <a:p>
            <a:pPr marL="742950" marR="0" lvl="1" indent="-285750">
              <a:lnSpc>
                <a:spcPct val="115000"/>
              </a:lnSpc>
              <a:spcBef>
                <a:spcPts val="0"/>
              </a:spcBef>
              <a:spcAft>
                <a:spcPts val="0"/>
              </a:spcAft>
              <a:buFont typeface="+mj-lt"/>
              <a:buAutoNum type="alpha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Documents and Artifacts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Organizational Documents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There are many organizational documents that can shed light on processes and interactions.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Examples would be block scheduling, district curriculum guides, and state standards.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Participant Created Products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From a research perspective, it is fortuitous that within a school setting, there is an abundance of products created by students, teachers, and staff members, which can serve as artifacts for research studies.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Participant Created Documents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Many types of organizational documents which can be integral to research design.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Examples include teacher lesson plans, notes from staff meetings, curriculum resources, and block scheduling.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and Disadvantages of School-Based Artifacts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Documents in educational settings provide a multi-faceted method for examining issues within learning environments.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These items may be the sole method of data collection if sufficient and rich data is available.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disadvantage would be if documents do not yield in depth information that clearly addresses research questions.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Artifacts can be viable in studying values, attitudes, and beliefs of participants; growth in a particular area or skill; and the impact of interventions, as some examples.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Analyzing student work samples and other artifacts can be very time consuming.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Documents in educational settings provide a dynamic method for examining issues within learning environments. A disadvantage would be if documents do not yield in depth information that clearly addresses research questions.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18</a:t>
            </a:fld>
            <a:endParaRPr lang="en-US"/>
          </a:p>
        </p:txBody>
      </p:sp>
    </p:spTree>
    <p:extLst>
      <p:ext uri="{BB962C8B-B14F-4D97-AF65-F5344CB8AC3E}">
        <p14:creationId xmlns:p14="http://schemas.microsoft.com/office/powerpoint/2010/main" val="13243144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qualitative data.</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Qualitative Data Used in Educational Settings</a:t>
            </a:r>
          </a:p>
          <a:p>
            <a:pPr marL="742950" marR="0" lvl="1" indent="-285750">
              <a:lnSpc>
                <a:spcPct val="115000"/>
              </a:lnSpc>
              <a:spcBef>
                <a:spcPts val="0"/>
              </a:spcBef>
              <a:spcAft>
                <a:spcPts val="0"/>
              </a:spcAft>
              <a:buFont typeface="+mj-lt"/>
              <a:buAutoNum type="alpha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Qualitative Data Based on Artifacts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Issues of Trustworthiness with School-Based Artifacts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source of trustworthiness is dependability in that other researchers could replicate the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100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To further support dependability, the researcher would describe methods for collection, organization, analysis, and interpretation as well as the researcher’s perspective on the critical issue.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19</a:t>
            </a:fld>
            <a:endParaRPr lang="en-US"/>
          </a:p>
        </p:txBody>
      </p:sp>
    </p:spTree>
    <p:extLst>
      <p:ext uri="{BB962C8B-B14F-4D97-AF65-F5344CB8AC3E}">
        <p14:creationId xmlns:p14="http://schemas.microsoft.com/office/powerpoint/2010/main" val="1379436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11-4: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Outline methods for collecting and organizing data.</a:t>
            </a:r>
          </a:p>
          <a:p>
            <a:pPr marL="342900" marR="0" lvl="0" indent="-342900">
              <a:lnSpc>
                <a:spcPct val="115000"/>
              </a:lnSpc>
              <a:spcBef>
                <a:spcPts val="0"/>
              </a:spcBef>
              <a:spcAft>
                <a:spcPts val="0"/>
              </a:spcAft>
              <a:buFont typeface="+mj-lt"/>
              <a:buAutoNum type="romanUcPeriod" startAt="4"/>
            </a:pPr>
            <a:r>
              <a:rPr lang="en-US" sz="1100" dirty="0">
                <a:effectLst/>
                <a:latin typeface="Calibri" panose="020F0502020204030204" pitchFamily="34" charset="0"/>
                <a:ea typeface="Times New Roman" panose="02020603050405020304" pitchFamily="18" charset="0"/>
                <a:cs typeface="Calibri" panose="020F0502020204030204" pitchFamily="34" charset="0"/>
              </a:rPr>
              <a:t>Collecting and Organizing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Collecting and Organizing Quantitative Data</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Quantitative data collection may occur through electronic surveys such as Qualtrics or Survey Monkey.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researcher will want to create a system of labeling and dating files as well as storing them in folders.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code book should be kept so it is possible to remember the coding system for item responses from surveys and demographic information.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lvl="1" indent="0">
              <a:lnSpc>
                <a:spcPct val="115000"/>
              </a:lnSpc>
              <a:spcBef>
                <a:spcPts val="0"/>
              </a:spcBef>
              <a:spcAft>
                <a:spcPts val="0"/>
              </a:spcAft>
              <a:buFont typeface="+mj-lt"/>
              <a:buNone/>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20</a:t>
            </a:fld>
            <a:endParaRPr lang="en-US"/>
          </a:p>
        </p:txBody>
      </p:sp>
    </p:spTree>
    <p:extLst>
      <p:ext uri="{BB962C8B-B14F-4D97-AF65-F5344CB8AC3E}">
        <p14:creationId xmlns:p14="http://schemas.microsoft.com/office/powerpoint/2010/main" val="3332127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11-1: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Outline the sources and types of data within educational settings.</a:t>
            </a:r>
          </a:p>
          <a:p>
            <a:pPr marL="342900" marR="0" lvl="0" indent="-342900">
              <a:lnSpc>
                <a:spcPct val="115000"/>
              </a:lnSpc>
              <a:spcBef>
                <a:spcPts val="0"/>
              </a:spcBef>
              <a:spcAft>
                <a:spcPts val="0"/>
              </a:spcAft>
              <a:buFont typeface="+mj-lt"/>
              <a:buAutoNum type="romanUcPeriod"/>
            </a:pPr>
            <a:r>
              <a:rPr lang="en-US" sz="4000" dirty="0"/>
              <a:t>Intersection of Data Collection Instruments and Sources </a:t>
            </a:r>
          </a:p>
          <a:p>
            <a:pPr marL="800100" marR="0" lvl="1" indent="-342900">
              <a:lnSpc>
                <a:spcPct val="115000"/>
              </a:lnSpc>
              <a:spcBef>
                <a:spcPts val="0"/>
              </a:spcBef>
              <a:spcAft>
                <a:spcPts val="0"/>
              </a:spcAft>
              <a:buFont typeface="+mj-lt"/>
              <a:buAutoNum type="alphaUcPeriod" startAt="5"/>
            </a:pPr>
            <a:r>
              <a:rPr lang="en-US" sz="1100" dirty="0">
                <a:effectLst/>
                <a:latin typeface="Calibri" panose="020F0502020204030204" pitchFamily="34" charset="0"/>
                <a:ea typeface="Times New Roman" panose="02020603050405020304" pitchFamily="18" charset="0"/>
                <a:cs typeface="Calibri" panose="020F0502020204030204" pitchFamily="34" charset="0"/>
              </a:rPr>
              <a:t>While referring to a broad classification of the types of data may be helpful, it is important to note that these tools can be adapted to reflect either type of methodology.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It is noteworthy that the way the researcher chooses to analyze data may alter whether the source is qualitative or quantitative in nature.</a:t>
            </a:r>
          </a:p>
          <a:p>
            <a:pPr marL="742950" marR="0" lvl="1" indent="-285750">
              <a:lnSpc>
                <a:spcPct val="115000"/>
              </a:lnSpc>
              <a:spcBef>
                <a:spcPts val="0"/>
              </a:spcBef>
              <a:spcAft>
                <a:spcPts val="1000"/>
              </a:spcAft>
              <a:buFont typeface="+mj-lt"/>
              <a:buAutoNum type="alpha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When conducting research, there is an alignment between research design, research questions, methods, types of data, and proposed data analysis. Inherently, the source and types of data selected are those that best address the research questions.</a:t>
            </a: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3</a:t>
            </a:fld>
            <a:endParaRPr lang="en-US"/>
          </a:p>
        </p:txBody>
      </p:sp>
    </p:spTree>
    <p:extLst>
      <p:ext uri="{BB962C8B-B14F-4D97-AF65-F5344CB8AC3E}">
        <p14:creationId xmlns:p14="http://schemas.microsoft.com/office/powerpoint/2010/main" val="23257204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11-4: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Outline methods for collecting and organizing data.</a:t>
            </a:r>
          </a:p>
          <a:p>
            <a:pPr marL="342900" marR="0" lvl="0" indent="-342900">
              <a:lnSpc>
                <a:spcPct val="115000"/>
              </a:lnSpc>
              <a:spcBef>
                <a:spcPts val="0"/>
              </a:spcBef>
              <a:spcAft>
                <a:spcPts val="0"/>
              </a:spcAft>
              <a:buFont typeface="+mj-lt"/>
              <a:buAutoNum type="romanUcPeriod" startAt="4"/>
            </a:pPr>
            <a:r>
              <a:rPr lang="en-US" sz="1100" dirty="0">
                <a:effectLst/>
                <a:latin typeface="Calibri" panose="020F0502020204030204" pitchFamily="34" charset="0"/>
                <a:ea typeface="Times New Roman" panose="02020603050405020304" pitchFamily="18" charset="0"/>
                <a:cs typeface="Calibri" panose="020F0502020204030204" pitchFamily="34" charset="0"/>
              </a:rPr>
              <a:t>Collecting and Organizing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Collecting and Organizing Qualitative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 terms of qualitative research designs, interviews are a common type of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Hand held devices record these interviews and subsequently transcribed to Word documents.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Recordings can be sent for transcription services.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 should review the transcriptions against the recordings to ensure accuracy prior to data analysis and interpretations.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Each </a:t>
            </a:r>
            <a:r>
              <a:rPr lang="en-US" sz="1100" dirty="0">
                <a:effectLst/>
                <a:latin typeface="Calibri" panose="020F0502020204030204" pitchFamily="34" charset="0"/>
                <a:ea typeface="Times New Roman" panose="02020603050405020304" pitchFamily="18" charset="0"/>
                <a:cs typeface="Calibri" panose="020F0502020204030204" pitchFamily="34" charset="0"/>
              </a:rPr>
              <a:t>type of data will require a system of collection and organization.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Keeping detailed notes about the procedures and storing information in a systematic way will be key when reporting out the findings in the results section of a research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21</a:t>
            </a:fld>
            <a:endParaRPr lang="en-US"/>
          </a:p>
        </p:txBody>
      </p:sp>
    </p:spTree>
    <p:extLst>
      <p:ext uri="{BB962C8B-B14F-4D97-AF65-F5344CB8AC3E}">
        <p14:creationId xmlns:p14="http://schemas.microsoft.com/office/powerpoint/2010/main" val="4003532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11-5: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Demonstrate knowledge of ethical issues in collecting data for research studies.</a:t>
            </a:r>
          </a:p>
          <a:p>
            <a:pPr marL="342900" marR="0" lvl="0" indent="-342900">
              <a:lnSpc>
                <a:spcPct val="115000"/>
              </a:lnSpc>
              <a:spcBef>
                <a:spcPts val="0"/>
              </a:spcBef>
              <a:spcAft>
                <a:spcPts val="0"/>
              </a:spcAft>
              <a:buFont typeface="+mj-lt"/>
              <a:buAutoNum type="romanUcPeriod" startAt="5"/>
            </a:pPr>
            <a:r>
              <a:rPr lang="en-US" sz="1100" dirty="0">
                <a:effectLst/>
                <a:latin typeface="Calibri" panose="020F0502020204030204" pitchFamily="34" charset="0"/>
                <a:ea typeface="Times New Roman" panose="02020603050405020304" pitchFamily="18" charset="0"/>
                <a:cs typeface="Calibri" panose="020F0502020204030204" pitchFamily="34" charset="0"/>
              </a:rPr>
              <a:t>Ethical Considerations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collecting and organizing data,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beneficence </a:t>
            </a:r>
            <a:r>
              <a:rPr lang="en-US" sz="1100" dirty="0">
                <a:effectLst/>
                <a:latin typeface="Calibri" panose="020F0502020204030204" pitchFamily="34" charset="0"/>
                <a:ea typeface="Times New Roman" panose="02020603050405020304" pitchFamily="18" charset="0"/>
                <a:cs typeface="Calibri" panose="020F0502020204030204" pitchFamily="34" charset="0"/>
              </a:rPr>
              <a:t>is of particular concern as researchers collect data on individuals.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a researcher collects data about an individual, steps should be taken to protect individuals from harm.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These steps might include storing information in a secure location and/or encrypting information on a computer, using pseudonyms, deidentifying data, and judiciously sharing quotes.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Related to the Respect for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Persons--Individuals </a:t>
            </a:r>
            <a:r>
              <a:rPr lang="en-US" sz="1100" dirty="0">
                <a:effectLst/>
                <a:latin typeface="Calibri" panose="020F0502020204030204" pitchFamily="34" charset="0"/>
                <a:ea typeface="Times New Roman" panose="02020603050405020304" pitchFamily="18" charset="0"/>
                <a:cs typeface="Calibri" panose="020F0502020204030204" pitchFamily="34" charset="0"/>
              </a:rPr>
              <a:t>have the right to refrain from participating in research studies at any time without penalty or coercion.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With the abundance of data collected within educational settings, another consideration is the use of data as a form of secondary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100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consideration is that secondary data may not address the research question fully or include outdated material.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22</a:t>
            </a:fld>
            <a:endParaRPr lang="en-US"/>
          </a:p>
        </p:txBody>
      </p:sp>
    </p:spTree>
    <p:extLst>
      <p:ext uri="{BB962C8B-B14F-4D97-AF65-F5344CB8AC3E}">
        <p14:creationId xmlns:p14="http://schemas.microsoft.com/office/powerpoint/2010/main" val="29773479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11-6: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Utilize the American Psychological Association Style of Writing when reporting findings</a:t>
            </a:r>
          </a:p>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from data collection.</a:t>
            </a:r>
          </a:p>
          <a:p>
            <a:pPr marL="342900" marR="0" lvl="0" indent="-342900">
              <a:lnSpc>
                <a:spcPct val="115000"/>
              </a:lnSpc>
              <a:spcBef>
                <a:spcPts val="0"/>
              </a:spcBef>
              <a:spcAft>
                <a:spcPts val="0"/>
              </a:spcAft>
              <a:buFont typeface="+mj-lt"/>
              <a:buAutoNum type="romanUcPeriod" startAt="6"/>
            </a:pPr>
            <a:r>
              <a:rPr lang="en-US" sz="1100" dirty="0">
                <a:effectLst/>
                <a:latin typeface="Calibri" panose="020F0502020204030204" pitchFamily="34" charset="0"/>
                <a:ea typeface="Times New Roman" panose="02020603050405020304" pitchFamily="18" charset="0"/>
                <a:cs typeface="Calibri" panose="020F0502020204030204" pitchFamily="34" charset="0"/>
              </a:rPr>
              <a:t>American Psychological Association Style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1000"/>
              </a:spcAft>
              <a:buFont typeface="+mj-lt"/>
              <a:buAutoNum type="alphaUcPeriod"/>
            </a:pP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Researchers need to organize and maintain records of participant responses while ensuring anonymity. Keeping track of data through an organizational system will be helpful when presenting APA style findings.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23</a:t>
            </a:fld>
            <a:endParaRPr lang="en-US"/>
          </a:p>
        </p:txBody>
      </p:sp>
    </p:spTree>
    <p:extLst>
      <p:ext uri="{BB962C8B-B14F-4D97-AF65-F5344CB8AC3E}">
        <p14:creationId xmlns:p14="http://schemas.microsoft.com/office/powerpoint/2010/main" val="3551847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Descriptive Information</a:t>
            </a: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Dummy coding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describes a technique where arbitrary numeric values represent characteristic levels.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Assigned numbers correspond with attributes of a specific demographic variable.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Unlike some variables, these numbers do not have a meaningful value other than to serve as markers to distinguish between groups.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By identifying variables which target the critical issue, specific research questions align with quantitative methods.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Qualitative and mixed methods studies generally include descriptive information about participants as well.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and Disadvantages of Descriptive Data</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Demographic data are factors to analyze student progress.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Disadvantages: researchers are not always able to access information; sometimes code designation does not adequately reflect the characteristics in a way that is meaningful for a participant.</a:t>
            </a:r>
          </a:p>
          <a:p>
            <a:pPr marL="742950" marR="0" lvl="1" indent="-285750">
              <a:lnSpc>
                <a:spcPct val="115000"/>
              </a:lnSpc>
              <a:spcBef>
                <a:spcPts val="0"/>
              </a:spcBef>
              <a:spcAft>
                <a:spcPts val="0"/>
              </a:spcAft>
              <a:buFont typeface="+mj-lt"/>
              <a:buAutoNum type="alphaU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4</a:t>
            </a:fld>
            <a:endParaRPr lang="en-US"/>
          </a:p>
        </p:txBody>
      </p:sp>
    </p:spTree>
    <p:extLst>
      <p:ext uri="{BB962C8B-B14F-4D97-AF65-F5344CB8AC3E}">
        <p14:creationId xmlns:p14="http://schemas.microsoft.com/office/powerpoint/2010/main" val="1044999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Surveys</a:t>
            </a: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Surveys </a:t>
            </a:r>
            <a:r>
              <a:rPr lang="en-US" sz="1100" dirty="0">
                <a:effectLst/>
                <a:latin typeface="Calibri" panose="020F0502020204030204" pitchFamily="34" charset="0"/>
                <a:ea typeface="Times New Roman" panose="02020603050405020304" pitchFamily="18" charset="0"/>
                <a:cs typeface="Calibri" panose="020F0502020204030204" pitchFamily="34" charset="0"/>
              </a:rPr>
              <a:t>are a systematic way to collect data from 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Instrumental in research design to capture students’ cognitive, affective, and psychomotor development.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Typically easy and affordable.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Can reach a large group of individuals.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Cognitive assessments target student knowledge and thought processes.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Affective assessments range from attitudes, interests, values, and self-motivational beliefs.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Psychomotor skills would include the use of large and small muscles.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Considerations include types of questions, the question content, the response format, and wording and question placement.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There are two major ways to create survey items either as selected response or constructed response items.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Selected response items are when an individual is given a series of responses to choose from such as true/false, multiple choice, or Likert-type scales.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Constructed responses are open-ended questions where participants can respond with a short answer or essay.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5</a:t>
            </a:fld>
            <a:endParaRPr lang="en-US"/>
          </a:p>
        </p:txBody>
      </p:sp>
    </p:spTree>
    <p:extLst>
      <p:ext uri="{BB962C8B-B14F-4D97-AF65-F5344CB8AC3E}">
        <p14:creationId xmlns:p14="http://schemas.microsoft.com/office/powerpoint/2010/main" val="2414247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Surveys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Selected Response Items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Selected response items</a:t>
            </a:r>
            <a:r>
              <a:rPr lang="en-US" sz="1100" b="1" dirty="0">
                <a:effectLst/>
                <a:latin typeface="Calibri" panose="020F0502020204030204" pitchFamily="34" charset="0"/>
                <a:ea typeface="Times New Roman" panose="02020603050405020304" pitchFamily="18" charset="0"/>
                <a:cs typeface="Calibri" panose="020F0502020204030204" pitchFamily="34" charset="0"/>
              </a:rPr>
              <a:t> </a:t>
            </a:r>
            <a:r>
              <a:rPr lang="en-US" sz="1100" dirty="0">
                <a:effectLst/>
                <a:latin typeface="Calibri" panose="020F0502020204030204" pitchFamily="34" charset="0"/>
                <a:ea typeface="Times New Roman" panose="02020603050405020304" pitchFamily="18" charset="0"/>
                <a:cs typeface="Calibri" panose="020F0502020204030204" pitchFamily="34" charset="0"/>
              </a:rPr>
              <a:t>aim to determine an individual’s cognitive, affective, or psychomotor progress, depending on the type of assessment by providing answer choices.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There are some underlying assumptions in the development of selected response items.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err="1">
                <a:effectLst/>
                <a:latin typeface="Calibri" panose="020F0502020204030204" pitchFamily="34" charset="0"/>
                <a:ea typeface="Times New Roman" panose="02020603050405020304" pitchFamily="18" charset="0"/>
                <a:cs typeface="Calibri" panose="020F0502020204030204" pitchFamily="34" charset="0"/>
              </a:rPr>
              <a:t>Unidimensionality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refers to the extent to which a measure reflects a single construct or ability.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Including two options in one item is an example of a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double-barreled item</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Local independence</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when an individual’s response on one item of an assessment should be unaffected by a response on another part of the assessment tool.,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assessing an individual’s cognitive understanding, standard selected response items comprise three components: (a) stem, (b) answer option, and (c) key.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stem</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part of the item in which the question or task is posed.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answer options are the designated responses required.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key</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correct answer in a selected response test item.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Distractors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test options that capture potential misconceptions of the test taker.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focus should be on assessing major information rather than on discrete facts while avoiding extraneous information.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Surveys are particularly beneficial in assessing participant affect in terms of attitudes, perceptions, and self-motivational beliefs.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Latent constructs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constructs which cannot be directly observed.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Semantic differentials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a type of survey or questionnaire that direct individuals to select their views about two statements across a continuum.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Constructed Response Items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Constructed response items include: (a) prompt, (b) student answer, and (c) rubric or qualitative coding scheme.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prompt is the part of the item which presents a question or task.</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2057400" marR="0" lvl="4"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rubric is an assessment tool with preset criteria, descriptions of the criteria, and descriptions of levels of performance.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design of constructed response items should avoid monosyllabic responses.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prompts and corresponding rubric clarify the type and level of detail for the responses, so participants understand how to respond to the prompt.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and Disadvantages of Surveys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easy to administer; cost effective; time effective; results are useful in accepting/rejecting hypotheses when analyzed and interpreted with descriptive and inferential statistics.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Disadvantages: surveys aren’t always able to capture nuances of situations; limits to how much participants can share.</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Issues of Validity and Reliability with Surveys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Survey designers should consider the interplay between assessment bias and fairness.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Assessment bias relates to disadvantages to one particular group based on attributes, such as biological sex or racial/ethnic background.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Fairness</a:t>
            </a:r>
            <a:r>
              <a:rPr lang="en-US" sz="1100" dirty="0">
                <a:effectLst/>
                <a:latin typeface="Calibri" panose="020F0502020204030204" pitchFamily="34" charset="0"/>
                <a:ea typeface="Times New Roman" panose="02020603050405020304" pitchFamily="18" charset="0"/>
                <a:cs typeface="Calibri" panose="020F0502020204030204" pitchFamily="34" charset="0"/>
              </a:rPr>
              <a:t> relates to a test’s ability to assess individuals in an equitable, consistent, non-biased, and reliable way to reveal their true characteristics on a target construct.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2"/>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6</a:t>
            </a:fld>
            <a:endParaRPr lang="en-US"/>
          </a:p>
        </p:txBody>
      </p:sp>
    </p:spTree>
    <p:extLst>
      <p:ext uri="{BB962C8B-B14F-4D97-AF65-F5344CB8AC3E}">
        <p14:creationId xmlns:p14="http://schemas.microsoft.com/office/powerpoint/2010/main" val="363572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742950" marR="0" lvl="1" indent="-285750" algn="l" defTabSz="914400" rtl="0" eaLnBrk="1" fontAlgn="auto" latinLnBrk="0" hangingPunct="1">
              <a:lnSpc>
                <a:spcPct val="115000"/>
              </a:lnSpc>
              <a:spcBef>
                <a:spcPts val="0"/>
              </a:spcBef>
              <a:spcAft>
                <a:spcPts val="0"/>
              </a:spcAft>
              <a:buClrTx/>
              <a:buSzTx/>
              <a:buFont typeface="+mj-lt"/>
              <a:buAutoNum type="alphaUcPeriod" startAt="2"/>
              <a:tabLst/>
              <a:defRPr/>
            </a:pPr>
            <a:r>
              <a:rPr lang="en-US" sz="2800" dirty="0"/>
              <a:t>Structured (Quantitative) Observations</a:t>
            </a:r>
          </a:p>
          <a:p>
            <a:pPr marL="1143000" marR="0" lvl="2" indent="-228600">
              <a:lnSpc>
                <a:spcPct val="115000"/>
              </a:lnSpc>
              <a:spcBef>
                <a:spcPts val="0"/>
              </a:spcBef>
              <a:spcAft>
                <a:spcPts val="0"/>
              </a:spcAft>
              <a:buFont typeface="+mj-lt"/>
              <a:buAutoNum type="romanLcPeriod"/>
            </a:pPr>
            <a:r>
              <a:rPr lang="en-US" sz="1600" dirty="0">
                <a:solidFill>
                  <a:schemeClr val="tx1"/>
                </a:solidFill>
                <a:hlinkClick r:id="rId3"/>
              </a:rPr>
              <a:t>Structured observations</a:t>
            </a:r>
            <a:r>
              <a:rPr lang="en-US" sz="1600" dirty="0">
                <a:solidFill>
                  <a:schemeClr val="tx1"/>
                </a:solidFill>
              </a:rPr>
              <a:t> </a:t>
            </a:r>
            <a:r>
              <a:rPr lang="en-US" sz="1600" dirty="0"/>
              <a:t>reflect a set of quantitative data collection techniques for assessing and evaluating behaviors and events</a:t>
            </a:r>
            <a:r>
              <a:rPr lang="en-US" sz="1600" dirty="0" smtClean="0"/>
              <a:t>.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Selected </a:t>
            </a:r>
            <a:r>
              <a:rPr lang="en-US" sz="1100" dirty="0">
                <a:effectLst/>
                <a:latin typeface="Calibri" panose="020F0502020204030204" pitchFamily="34" charset="0"/>
                <a:ea typeface="Times New Roman" panose="02020603050405020304" pitchFamily="18" charset="0"/>
                <a:cs typeface="Calibri" panose="020F0502020204030204" pitchFamily="34" charset="0"/>
              </a:rPr>
              <a:t>response items</a:t>
            </a:r>
            <a:r>
              <a:rPr lang="en-US" sz="1100" b="1" dirty="0">
                <a:effectLst/>
                <a:latin typeface="Calibri" panose="020F0502020204030204" pitchFamily="34" charset="0"/>
                <a:ea typeface="Times New Roman" panose="02020603050405020304" pitchFamily="18" charset="0"/>
                <a:cs typeface="Calibri" panose="020F0502020204030204" pitchFamily="34" charset="0"/>
              </a:rPr>
              <a:t> </a:t>
            </a:r>
            <a:r>
              <a:rPr lang="en-US" sz="1100" dirty="0">
                <a:effectLst/>
                <a:latin typeface="Calibri" panose="020F0502020204030204" pitchFamily="34" charset="0"/>
                <a:ea typeface="Times New Roman" panose="02020603050405020304" pitchFamily="18" charset="0"/>
                <a:cs typeface="Calibri" panose="020F0502020204030204" pitchFamily="34" charset="0"/>
              </a:rPr>
              <a:t>aim to determine an individual’s cognitive, affective, or psychomotor progress, depending on the type of assessment by providing answer choices.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600" dirty="0"/>
              <a:t>identify and define the target behaviors of interest</a:t>
            </a:r>
          </a:p>
          <a:p>
            <a:pPr marL="1600200" marR="0" lvl="3" indent="-228600">
              <a:lnSpc>
                <a:spcPct val="115000"/>
              </a:lnSpc>
              <a:spcBef>
                <a:spcPts val="0"/>
              </a:spcBef>
              <a:spcAft>
                <a:spcPts val="0"/>
              </a:spcAft>
              <a:buFont typeface="+mj-lt"/>
              <a:buAutoNum type="alphaLcPeriod"/>
            </a:pPr>
            <a:r>
              <a:rPr lang="en-US" sz="2800" dirty="0"/>
              <a:t>make decisions about the characteristics of behavior that one wishes to observe (e.g., frequency, duration) and the method for gathering the data</a:t>
            </a:r>
            <a:endParaRPr lang="en-US" sz="1600" dirty="0"/>
          </a:p>
          <a:p>
            <a:pPr marL="1143000" marR="0" lvl="2" indent="-228600">
              <a:lnSpc>
                <a:spcPct val="115000"/>
              </a:lnSpc>
              <a:spcBef>
                <a:spcPts val="0"/>
              </a:spcBef>
              <a:spcAft>
                <a:spcPts val="0"/>
              </a:spcAft>
              <a:buFont typeface="+mj-lt"/>
              <a:buAutoNum type="romanLcPeriod"/>
            </a:pPr>
            <a:r>
              <a:rPr lang="en-US" sz="2800" dirty="0"/>
              <a:t>Advantages and Disadvantages of Structured Observations</a:t>
            </a:r>
          </a:p>
          <a:p>
            <a:pPr marL="1600200" marR="0" lvl="3" indent="-228600">
              <a:lnSpc>
                <a:spcPct val="115000"/>
              </a:lnSpc>
              <a:spcBef>
                <a:spcPts val="0"/>
              </a:spcBef>
              <a:spcAft>
                <a:spcPts val="0"/>
              </a:spcAft>
              <a:buFont typeface="+mj-lt"/>
              <a:buAutoNum type="romanLcPeriod"/>
            </a:pPr>
            <a:r>
              <a:rPr lang="en-US" sz="2800" dirty="0"/>
              <a:t>easy to implement and replicate</a:t>
            </a:r>
          </a:p>
          <a:p>
            <a:pPr marL="1600200" marR="0" lvl="3" indent="-228600">
              <a:lnSpc>
                <a:spcPct val="115000"/>
              </a:lnSpc>
              <a:spcBef>
                <a:spcPts val="0"/>
              </a:spcBef>
              <a:spcAft>
                <a:spcPts val="0"/>
              </a:spcAft>
              <a:buFont typeface="+mj-lt"/>
              <a:buAutoNum type="romanLcPeriod"/>
            </a:pPr>
            <a:r>
              <a:rPr lang="en-US" sz="2800" dirty="0"/>
              <a:t>generate data reflecting behaviors as they occur within a specific situation or context.</a:t>
            </a:r>
          </a:p>
          <a:p>
            <a:pPr marL="1600200" marR="0" lvl="3" indent="-228600">
              <a:lnSpc>
                <a:spcPct val="115000"/>
              </a:lnSpc>
              <a:spcBef>
                <a:spcPts val="0"/>
              </a:spcBef>
              <a:spcAft>
                <a:spcPts val="0"/>
              </a:spcAft>
              <a:buFont typeface="+mj-lt"/>
              <a:buAutoNum type="romanLcPeriod"/>
            </a:pPr>
            <a:r>
              <a:rPr lang="en-US" sz="2800" dirty="0"/>
              <a:t>an easily be used to track behavior on a continuous basis</a:t>
            </a:r>
          </a:p>
          <a:p>
            <a:pPr marL="1600200" marR="0" lvl="3" indent="-228600">
              <a:lnSpc>
                <a:spcPct val="115000"/>
              </a:lnSpc>
              <a:spcBef>
                <a:spcPts val="0"/>
              </a:spcBef>
              <a:spcAft>
                <a:spcPts val="0"/>
              </a:spcAft>
              <a:buFont typeface="+mj-lt"/>
              <a:buAutoNum type="romanLcPeriod"/>
            </a:pPr>
            <a:r>
              <a:rPr lang="en-US" sz="2800" dirty="0"/>
              <a:t>increased time, number of personnel, and or cost</a:t>
            </a:r>
          </a:p>
          <a:p>
            <a:pPr marL="1600200" marR="0" lvl="3" indent="-228600">
              <a:lnSpc>
                <a:spcPct val="115000"/>
              </a:lnSpc>
              <a:spcBef>
                <a:spcPts val="0"/>
              </a:spcBef>
              <a:spcAft>
                <a:spcPts val="0"/>
              </a:spcAft>
              <a:buFont typeface="+mj-lt"/>
              <a:buAutoNum type="romanLcPeriod"/>
            </a:pPr>
            <a:r>
              <a:rPr lang="en-US" sz="2800" dirty="0"/>
              <a:t>the data reflects behaviors as it occurs on a specific day and time and particular location.</a:t>
            </a:r>
          </a:p>
          <a:p>
            <a:pPr marL="1600200" marR="0" lvl="3" indent="-228600">
              <a:lnSpc>
                <a:spcPct val="115000"/>
              </a:lnSpc>
              <a:spcBef>
                <a:spcPts val="0"/>
              </a:spcBef>
              <a:spcAft>
                <a:spcPts val="0"/>
              </a:spcAft>
              <a:buFont typeface="+mj-lt"/>
              <a:buAutoNum type="romanLcPeriod"/>
            </a:pPr>
            <a:r>
              <a:rPr lang="en-US" sz="2800" dirty="0"/>
              <a:t>if structured observations are conducted in a laboratory or more contrived setting, the data or information may not be representative of what individuals are like in a natural setting.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7</a:t>
            </a:fld>
            <a:endParaRPr lang="en-US"/>
          </a:p>
        </p:txBody>
      </p:sp>
    </p:spTree>
    <p:extLst>
      <p:ext uri="{BB962C8B-B14F-4D97-AF65-F5344CB8AC3E}">
        <p14:creationId xmlns:p14="http://schemas.microsoft.com/office/powerpoint/2010/main" val="3538940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457200" lvl="1" indent="0">
              <a:buNone/>
            </a:pPr>
            <a:r>
              <a:rPr lang="en-US" sz="2800" dirty="0"/>
              <a:t>Measures of Abilities and Skills </a:t>
            </a: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Standardized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assessments that are systematically administered, analyzed, and interpreted using set procedures and consistent guidelines.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Standardized tests are particularly important to school administrators and district leaders as guideposts for student mastery of learning.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Two broad categories include norm-referenced and criterion-referenced tests.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8</a:t>
            </a:fld>
            <a:endParaRPr lang="en-US"/>
          </a:p>
        </p:txBody>
      </p:sp>
    </p:spTree>
    <p:extLst>
      <p:ext uri="{BB962C8B-B14F-4D97-AF65-F5344CB8AC3E}">
        <p14:creationId xmlns:p14="http://schemas.microsoft.com/office/powerpoint/2010/main" val="2003549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457200" lvl="1" indent="0">
              <a:buNone/>
            </a:pPr>
            <a:r>
              <a:rPr lang="en-US" sz="2800" dirty="0"/>
              <a:t>Measures of Abilities and Skills </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Norm-Referenced Tests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Norm-referenced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a type of test that uses the performance of others as the basis for an evaluation given to a population of students, and the performance of these participants creates a standardized measure of assessment.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comparison of the performance of subsequent students who take the norm-referenced test in comparison to the original student scores yields percentiles listed as a percentage.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Criterion-Referenced Tests</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Criterion-referenced test</a:t>
            </a:r>
            <a:r>
              <a:rPr lang="en-US" sz="1100" dirty="0">
                <a:effectLst/>
                <a:latin typeface="Calibri" panose="020F0502020204030204" pitchFamily="34" charset="0"/>
                <a:ea typeface="Times New Roman" panose="02020603050405020304" pitchFamily="18" charset="0"/>
                <a:cs typeface="Calibri" panose="020F0502020204030204" pitchFamily="34" charset="0"/>
              </a:rPr>
              <a:t> (sometimes called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domain-referenced</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a type assessment in which statistical procedures determine a cut-off score with which to determine student levels of proficiency.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States often adopt this type of test as an end of the year assessment tool.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Typically, criterion-referenced tests have raw scores converted to scale scores.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Pre-determined scores from an initial population of test-takers designates student proficiency.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Criterion-referenced tests often provide specific information about student performance in sub strands.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information pinpoints student strengths and weaknesses.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and Disadvantages of Standardized Tests based on Scoring Methods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strength of norm-referenced and criterion-referenced tests is commercial companies assess the measurement tool extensively for validity and reliability.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Stakeholders often view these types of tools as definitive markers of student growth.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Utilizing assessment standardized assessment tools, whether norm-referenced or criterion-referenced, can aid teachers in improving instruction, as well as providing uniformity in instruction across teachers within a department.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drawback to standardized tests is that the results do not always show a complete picture of students’ achievement or aptitudes.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Validity and Reliability of Standardized Tests Based on Scoring Methods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Standardized tests typically have statistical information readily available for consumer use.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Alternate form reliability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reflects the correlation or consistency of scores between two different but equivalent forms of a measure. This involves participants receiving one of two versions of a test.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Criterion reliability is used to compare the correlation between two tests. If a new test is compared to a validated instrument, and there is a high correlation between the two, criterion reliability has been established for the newer instrument.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3"/>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9</a:t>
            </a:fld>
            <a:endParaRPr lang="en-US"/>
          </a:p>
        </p:txBody>
      </p:sp>
    </p:spTree>
    <p:extLst>
      <p:ext uri="{BB962C8B-B14F-4D97-AF65-F5344CB8AC3E}">
        <p14:creationId xmlns:p14="http://schemas.microsoft.com/office/powerpoint/2010/main" val="918564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Identify the types, advantages, and disadvantages of quantitative data.</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Quantitative Data Used in Educational Settings</a:t>
            </a:r>
          </a:p>
          <a:p>
            <a:pPr marL="457200" lvl="1" indent="0">
              <a:buNone/>
            </a:pPr>
            <a:r>
              <a:rPr lang="en-US" sz="2800" dirty="0"/>
              <a:t>Types of Standardized Tests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way to group standardized tests is the general purpose of the standardized test.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From this perspective, there are four main types of standardized tests: (a) achievement, (b) state-mandated, (c) aptitude, and (d) diagnostic.</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Achievement Tests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foundation of standardized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achievement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to assess student mastery of content knowledge and/or skills acquired through instruction.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Stakeholders often interpret this form of assessment as an indicator of student performance and instructional quality.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basic framework for achievement tests is that students answer questions in the same way and on the same content, and that scoring of the assessment is consistent for all test takers.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State-Mandated Achievement Tests</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State-mandated achievement</a:t>
            </a:r>
            <a:r>
              <a:rPr lang="en-US" sz="1100" dirty="0">
                <a:effectLst/>
                <a:latin typeface="Calibri" panose="020F0502020204030204" pitchFamily="34" charset="0"/>
                <a:ea typeface="Times New Roman" panose="02020603050405020304" pitchFamily="18" charset="0"/>
                <a:cs typeface="Calibri" panose="020F0502020204030204" pitchFamily="34" charset="0"/>
              </a:rPr>
              <a:t>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a type of standardized test tied to state legislative initiatives that are often used for accountability purposes.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Measure typically aligns with a state-developed instructional framework and can correspond with consequences.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“High stakes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testing.”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Aptitude Tests</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Aptitude tests</a:t>
            </a:r>
            <a:r>
              <a:rPr lang="en-US" sz="1100" dirty="0">
                <a:effectLst/>
                <a:latin typeface="Calibri" panose="020F0502020204030204" pitchFamily="34" charset="0"/>
                <a:ea typeface="Times New Roman" panose="02020603050405020304" pitchFamily="18" charset="0"/>
                <a:cs typeface="Calibri" panose="020F0502020204030204" pitchFamily="34" charset="0"/>
              </a:rPr>
              <a:t> differ from achievement tests in that the focus is on measuring student potential as a predictor of future success in academics.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tools measure a broader skill set of student capabilities and are suitable for identifying students whose performance differs substantially from the comparison group.</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Computer adaptive testing (CAT)</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Diagnostic Tests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Diagnostic tests may serve as an extension to the aptitude test.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If a student’s capabilities fall outside of the typical range of student performance, a diagnostic test provides a way to determine specific strengths and weaknesses, such as students evaluated for special education services.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10</a:t>
            </a:fld>
            <a:endParaRPr lang="en-US"/>
          </a:p>
        </p:txBody>
      </p:sp>
    </p:spTree>
    <p:extLst>
      <p:ext uri="{BB962C8B-B14F-4D97-AF65-F5344CB8AC3E}">
        <p14:creationId xmlns:p14="http://schemas.microsoft.com/office/powerpoint/2010/main" val="38249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E2F2F6"/>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Author, Title and Edition. © 20XX SAGE Publishing.</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a:xfrm>
            <a:off x="1371600" y="3733800"/>
            <a:ext cx="6400800" cy="1752600"/>
          </a:xfrm>
        </p:spPr>
        <p:txBody>
          <a:bodyPr>
            <a:normAutofit/>
          </a:bodyPr>
          <a:lstStyle>
            <a:lvl1pPr>
              <a:defRPr sz="3200">
                <a:solidFill>
                  <a:schemeClr val="tx1"/>
                </a:solidFill>
                <a:latin typeface="+mn-lt"/>
              </a:defRPr>
            </a:lvl1pPr>
          </a:lstStyle>
          <a:p>
            <a:r>
              <a:rPr lang="en-US" dirty="0"/>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3008313" cy="72831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838200"/>
            <a:ext cx="5111750" cy="5287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676400"/>
            <a:ext cx="3008313" cy="4449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Footer Placeholder 5"/>
          <p:cNvSpPr>
            <a:spLocks noGrp="1"/>
          </p:cNvSpPr>
          <p:nvPr>
            <p:ph type="ftr" sz="quarter" idx="11"/>
          </p:nvPr>
        </p:nvSpPr>
        <p:spPr/>
        <p:txBody>
          <a:bodyPr/>
          <a:lstStyle/>
          <a:p>
            <a:r>
              <a:rPr lang="en-US"/>
              <a:t>Author, Title and Edition. © 20XX SAGE Publishing.</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761999"/>
            <a:ext cx="5486400" cy="3965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5" name="Footer Placeholder 4"/>
          <p:cNvSpPr>
            <a:spLocks noGrp="1"/>
          </p:cNvSpPr>
          <p:nvPr>
            <p:ph type="ftr" sz="quarter" idx="11"/>
          </p:nvPr>
        </p:nvSpPr>
        <p:spPr/>
        <p:txBody>
          <a:bodyPr/>
          <a:lstStyle/>
          <a:p>
            <a:r>
              <a:rPr lang="en-US"/>
              <a:t>Author, Title and Edition. © 20XX SAGE Publishing.</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696200" cy="1143000"/>
          </a:xfr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990600" y="1676400"/>
            <a:ext cx="7696200" cy="444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990600" y="6356350"/>
            <a:ext cx="7010400" cy="365125"/>
          </a:xfrm>
        </p:spPr>
        <p:txBody>
          <a:bodyPr/>
          <a:lstStyle/>
          <a:p>
            <a:r>
              <a:rPr lang="en-US"/>
              <a:t>Author, Title and Edition. © 20XX SAGE Publishing.</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userDrawn="1"/>
        </p:nvSpPr>
        <p:spPr>
          <a:xfrm>
            <a:off x="0" y="0"/>
            <a:ext cx="609600"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0290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027238"/>
            <a:ext cx="4040188" cy="5635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590799"/>
            <a:ext cx="4040188" cy="3535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2027238"/>
            <a:ext cx="4041775" cy="5635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590799"/>
            <a:ext cx="4041775" cy="3535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Author, Title and Edition. © 20XX SAGE Publishing.</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3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382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133600"/>
            <a:ext cx="8229600" cy="3992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6356350"/>
            <a:ext cx="7543800" cy="365125"/>
          </a:xfrm>
          <a:prstGeom prst="rect">
            <a:avLst/>
          </a:prstGeom>
        </p:spPr>
        <p:txBody>
          <a:bodyPr vert="horz" lIns="91440" tIns="45720" rIns="91440" bIns="45720" rtlCol="0" anchor="ctr"/>
          <a:lstStyle>
            <a:lvl1pPr algn="l">
              <a:defRPr sz="1050">
                <a:solidFill>
                  <a:schemeClr val="tx1">
                    <a:tint val="75000"/>
                  </a:schemeClr>
                </a:solidFill>
                <a:latin typeface="Arial" panose="020B0604020202020204" pitchFamily="34" charset="0"/>
                <a:cs typeface="Arial" panose="020B0604020202020204" pitchFamily="34" charset="0"/>
              </a:defRPr>
            </a:lvl1pPr>
          </a:lstStyle>
          <a:p>
            <a:r>
              <a:rPr lang="en-US"/>
              <a:t>Author, Title and Edition. © 20XX SAGE Publishing.</a:t>
            </a:r>
            <a:endParaRPr lang="en-US" dirty="0"/>
          </a:p>
        </p:txBody>
      </p:sp>
      <p:sp>
        <p:nvSpPr>
          <p:cNvPr id="6" name="Slide Number Placeholder 5"/>
          <p:cNvSpPr>
            <a:spLocks noGrp="1"/>
          </p:cNvSpPr>
          <p:nvPr>
            <p:ph type="sldNum" sz="quarter" idx="4"/>
          </p:nvPr>
        </p:nvSpPr>
        <p:spPr>
          <a:xfrm>
            <a:off x="8229600" y="6356350"/>
            <a:ext cx="457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p:cNvSpPr/>
          <p:nvPr userDrawn="1"/>
        </p:nvSpPr>
        <p:spPr>
          <a:xfrm>
            <a:off x="0" y="0"/>
            <a:ext cx="9144000" cy="6096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61" r:id="rId9"/>
    <p:sldLayoutId id="2147483656" r:id="rId10"/>
    <p:sldLayoutId id="214748365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0A5FC1-C91F-143F-AD3D-0E9DC001287B}"/>
              </a:ext>
            </a:extLst>
          </p:cNvPr>
          <p:cNvSpPr>
            <a:spLocks noGrp="1"/>
          </p:cNvSpPr>
          <p:nvPr>
            <p:ph type="title"/>
          </p:nvPr>
        </p:nvSpPr>
        <p:spPr/>
        <p:txBody>
          <a:bodyPr>
            <a:normAutofit fontScale="90000"/>
          </a:bodyPr>
          <a:lstStyle/>
          <a:p>
            <a:r>
              <a:rPr lang="en-US" sz="2900" dirty="0">
                <a:latin typeface="Times New Roman" panose="02020603050405020304" pitchFamily="18" charset="0"/>
                <a:ea typeface="Times New Roman" panose="02020603050405020304" pitchFamily="18" charset="0"/>
                <a:cs typeface="Times New Roman" panose="02020603050405020304" pitchFamily="18" charset="0"/>
              </a:rPr>
              <a:t>Kitsantas</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i="1" dirty="0">
                <a:latin typeface="Times New Roman" panose="02020603050405020304" pitchFamily="18" charset="0"/>
                <a:ea typeface="Times New Roman" panose="02020603050405020304" pitchFamily="18" charset="0"/>
                <a:cs typeface="Times New Roman" panose="02020603050405020304" pitchFamily="18" charset="0"/>
              </a:rPr>
              <a:t>Essentials of Research Methods for </a:t>
            </a:r>
            <a:r>
              <a:rPr lang="en-US" sz="2900" i="1" dirty="0" smtClean="0">
                <a:latin typeface="Times New Roman" panose="02020603050405020304" pitchFamily="18" charset="0"/>
                <a:ea typeface="Times New Roman" panose="02020603050405020304" pitchFamily="18" charset="0"/>
                <a:cs typeface="Times New Roman" panose="02020603050405020304" pitchFamily="18" charset="0"/>
              </a:rPr>
              <a:t>Educators</a:t>
            </a:r>
            <a:br>
              <a:rPr lang="en-US" sz="2900" i="1" dirty="0" smtClean="0">
                <a:latin typeface="Times New Roman" panose="02020603050405020304" pitchFamily="18" charset="0"/>
                <a:ea typeface="Times New Roman" panose="02020603050405020304" pitchFamily="18" charset="0"/>
                <a:cs typeface="Times New Roman" panose="02020603050405020304" pitchFamily="18" charset="0"/>
              </a:rPr>
            </a:br>
            <a:r>
              <a:rPr lang="en-US" sz="2900" dirty="0" smtClean="0">
                <a:latin typeface="Times New Roman" panose="02020603050405020304" pitchFamily="18" charset="0"/>
                <a:ea typeface="Times New Roman" panose="02020603050405020304" pitchFamily="18" charset="0"/>
                <a:cs typeface="Times New Roman" panose="02020603050405020304" pitchFamily="18" charset="0"/>
              </a:rPr>
              <a:t>1st </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Edition</a:t>
            </a:r>
            <a:br>
              <a:rPr lang="en-US" sz="2900" dirty="0">
                <a:latin typeface="Times New Roman" panose="02020603050405020304" pitchFamily="18" charset="0"/>
                <a:ea typeface="Times New Roman" panose="02020603050405020304" pitchFamily="18" charset="0"/>
                <a:cs typeface="Times New Roman" panose="02020603050405020304" pitchFamily="18" charset="0"/>
              </a:rPr>
            </a:br>
            <a:r>
              <a:rPr lang="en-US" sz="2900" dirty="0">
                <a:latin typeface="Times New Roman" panose="02020603050405020304" pitchFamily="18" charset="0"/>
                <a:ea typeface="Times New Roman" panose="02020603050405020304" pitchFamily="18" charset="0"/>
                <a:cs typeface="Times New Roman" panose="02020603050405020304" pitchFamily="18" charset="0"/>
              </a:rPr>
              <a:t>Chapter 11: Data Collection</a:t>
            </a:r>
          </a:p>
        </p:txBody>
      </p:sp>
    </p:spTree>
    <p:extLst>
      <p:ext uri="{BB962C8B-B14F-4D97-AF65-F5344CB8AC3E}">
        <p14:creationId xmlns:p14="http://schemas.microsoft.com/office/powerpoint/2010/main" val="306304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 </a:t>
            </a:r>
            <a:r>
              <a:rPr lang="en-US" sz="2700" dirty="0"/>
              <a:t>(7 of 10)</a:t>
            </a:r>
          </a:p>
        </p:txBody>
      </p:sp>
      <p:sp>
        <p:nvSpPr>
          <p:cNvPr id="4" name="Content Placeholder 3"/>
          <p:cNvSpPr>
            <a:spLocks noGrp="1"/>
          </p:cNvSpPr>
          <p:nvPr>
            <p:ph idx="1"/>
          </p:nvPr>
        </p:nvSpPr>
        <p:spPr/>
        <p:txBody>
          <a:bodyPr>
            <a:normAutofit/>
          </a:bodyPr>
          <a:lstStyle/>
          <a:p>
            <a:pPr marL="0" indent="0">
              <a:buNone/>
            </a:pPr>
            <a:r>
              <a:rPr lang="en-US" dirty="0"/>
              <a:t>Types of Standardized Tests</a:t>
            </a:r>
          </a:p>
          <a:p>
            <a:r>
              <a:rPr lang="en-US" dirty="0"/>
              <a:t>Intelligence.</a:t>
            </a:r>
          </a:p>
          <a:p>
            <a:r>
              <a:rPr lang="en-US" dirty="0"/>
              <a:t>Achievement </a:t>
            </a:r>
            <a:r>
              <a:rPr lang="en-US" dirty="0" smtClean="0"/>
              <a:t>tests. </a:t>
            </a:r>
            <a:endParaRPr lang="en-US" dirty="0"/>
          </a:p>
          <a:p>
            <a:r>
              <a:rPr lang="en-US" dirty="0" smtClean="0"/>
              <a:t>State-mandated achievement tests.</a:t>
            </a:r>
            <a:endParaRPr lang="en-US" dirty="0"/>
          </a:p>
          <a:p>
            <a:r>
              <a:rPr lang="en-US" dirty="0"/>
              <a:t>Aptitude </a:t>
            </a:r>
            <a:r>
              <a:rPr lang="en-US" dirty="0" smtClean="0"/>
              <a:t>tests. </a:t>
            </a:r>
            <a:endParaRPr lang="en-US" dirty="0"/>
          </a:p>
          <a:p>
            <a:r>
              <a:rPr lang="en-US" dirty="0"/>
              <a:t>Diagnostic </a:t>
            </a:r>
            <a:r>
              <a:rPr lang="en-US" dirty="0" smtClean="0"/>
              <a:t>tests. </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89873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 </a:t>
            </a:r>
            <a:r>
              <a:rPr lang="en-US" sz="2700" dirty="0"/>
              <a:t>(8 of 10)</a:t>
            </a:r>
          </a:p>
        </p:txBody>
      </p:sp>
      <p:sp>
        <p:nvSpPr>
          <p:cNvPr id="4" name="Content Placeholder 3"/>
          <p:cNvSpPr>
            <a:spLocks noGrp="1"/>
          </p:cNvSpPr>
          <p:nvPr>
            <p:ph idx="1"/>
          </p:nvPr>
        </p:nvSpPr>
        <p:spPr/>
        <p:txBody>
          <a:bodyPr>
            <a:normAutofit/>
          </a:bodyPr>
          <a:lstStyle/>
          <a:p>
            <a:pPr marL="0" indent="0">
              <a:buNone/>
            </a:pPr>
            <a:r>
              <a:rPr lang="en-US" dirty="0"/>
              <a:t>Types of Standardized Tests</a:t>
            </a:r>
          </a:p>
          <a:p>
            <a:r>
              <a:rPr lang="en-US" dirty="0"/>
              <a:t>Advantages and </a:t>
            </a:r>
            <a:r>
              <a:rPr lang="en-US" dirty="0" smtClean="0"/>
              <a:t>disadvantages standardized tests. </a:t>
            </a:r>
            <a:endParaRPr lang="en-US" dirty="0"/>
          </a:p>
          <a:p>
            <a:r>
              <a:rPr lang="en-US" dirty="0"/>
              <a:t>Issues of </a:t>
            </a:r>
            <a:r>
              <a:rPr lang="en-US" dirty="0" smtClean="0"/>
              <a:t>validity and reliability with standardized tests.</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561048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 </a:t>
            </a:r>
            <a:r>
              <a:rPr lang="en-US" sz="2700" dirty="0"/>
              <a:t>(9 of 10)</a:t>
            </a:r>
          </a:p>
        </p:txBody>
      </p:sp>
      <p:sp>
        <p:nvSpPr>
          <p:cNvPr id="4" name="Content Placeholder 3"/>
          <p:cNvSpPr>
            <a:spLocks noGrp="1"/>
          </p:cNvSpPr>
          <p:nvPr>
            <p:ph idx="1"/>
          </p:nvPr>
        </p:nvSpPr>
        <p:spPr/>
        <p:txBody>
          <a:bodyPr>
            <a:normAutofit/>
          </a:bodyPr>
          <a:lstStyle/>
          <a:p>
            <a:pPr marL="0" indent="0">
              <a:buNone/>
            </a:pPr>
            <a:r>
              <a:rPr lang="en-US" dirty="0"/>
              <a:t>District/Teacher Developed Assessments</a:t>
            </a:r>
          </a:p>
          <a:p>
            <a:r>
              <a:rPr lang="en-US" dirty="0"/>
              <a:t>Benchmark </a:t>
            </a:r>
            <a:r>
              <a:rPr lang="en-US" dirty="0" smtClean="0"/>
              <a:t>tests.</a:t>
            </a:r>
            <a:endParaRPr lang="en-US" dirty="0"/>
          </a:p>
          <a:p>
            <a:r>
              <a:rPr lang="en-US" dirty="0"/>
              <a:t>Unit </a:t>
            </a:r>
            <a:r>
              <a:rPr lang="en-US" dirty="0" smtClean="0"/>
              <a:t>tests.</a:t>
            </a:r>
            <a:endParaRPr lang="en-US" dirty="0"/>
          </a:p>
          <a:p>
            <a:r>
              <a:rPr lang="en-US" dirty="0"/>
              <a:t>Performance </a:t>
            </a:r>
            <a:r>
              <a:rPr lang="en-US" dirty="0" smtClean="0"/>
              <a:t>assessments.</a:t>
            </a:r>
            <a:endParaRPr lang="en-US" dirty="0"/>
          </a:p>
          <a:p>
            <a:r>
              <a:rPr lang="en-US" dirty="0"/>
              <a:t>Portfolio </a:t>
            </a:r>
            <a:r>
              <a:rPr lang="en-US" dirty="0" smtClean="0"/>
              <a:t>assessments. </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261724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 </a:t>
            </a:r>
            <a:r>
              <a:rPr lang="en-US" sz="2700" dirty="0"/>
              <a:t>(10 of 10)</a:t>
            </a:r>
          </a:p>
        </p:txBody>
      </p:sp>
      <p:sp>
        <p:nvSpPr>
          <p:cNvPr id="4" name="Content Placeholder 3"/>
          <p:cNvSpPr>
            <a:spLocks noGrp="1"/>
          </p:cNvSpPr>
          <p:nvPr>
            <p:ph idx="1"/>
          </p:nvPr>
        </p:nvSpPr>
        <p:spPr/>
        <p:txBody>
          <a:bodyPr>
            <a:normAutofit/>
          </a:bodyPr>
          <a:lstStyle/>
          <a:p>
            <a:pPr marL="0" indent="0">
              <a:buNone/>
            </a:pPr>
            <a:r>
              <a:rPr lang="en-US" dirty="0"/>
              <a:t>District/Teacher Developed Assessments</a:t>
            </a:r>
          </a:p>
          <a:p>
            <a:r>
              <a:rPr lang="en-US" dirty="0"/>
              <a:t>Course </a:t>
            </a:r>
            <a:r>
              <a:rPr lang="en-US" dirty="0" smtClean="0"/>
              <a:t>grades. </a:t>
            </a:r>
            <a:endParaRPr lang="en-US" dirty="0"/>
          </a:p>
          <a:p>
            <a:r>
              <a:rPr lang="en-US" dirty="0"/>
              <a:t>Advantages and </a:t>
            </a:r>
            <a:r>
              <a:rPr lang="en-US" dirty="0" smtClean="0"/>
              <a:t>disadvantages of standardized tests.</a:t>
            </a:r>
            <a:endParaRPr lang="en-US" dirty="0"/>
          </a:p>
          <a:p>
            <a:r>
              <a:rPr lang="en-US" dirty="0"/>
              <a:t>Issues of </a:t>
            </a:r>
            <a:r>
              <a:rPr lang="en-US" dirty="0" smtClean="0"/>
              <a:t>validity and reliability. </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573859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Qualitative Data Collection Instruments Used in Educational Settings</a:t>
            </a:r>
            <a:r>
              <a:rPr lang="en-US" sz="2700" dirty="0"/>
              <a:t> (1 of 6)</a:t>
            </a:r>
          </a:p>
        </p:txBody>
      </p:sp>
      <p:sp>
        <p:nvSpPr>
          <p:cNvPr id="4" name="Content Placeholder 3"/>
          <p:cNvSpPr>
            <a:spLocks noGrp="1"/>
          </p:cNvSpPr>
          <p:nvPr>
            <p:ph idx="1"/>
          </p:nvPr>
        </p:nvSpPr>
        <p:spPr/>
        <p:txBody>
          <a:bodyPr>
            <a:normAutofit/>
          </a:bodyPr>
          <a:lstStyle/>
          <a:p>
            <a:pPr marL="0" indent="0">
              <a:buNone/>
            </a:pPr>
            <a:r>
              <a:rPr lang="en-US" dirty="0"/>
              <a:t>Qualitative Data Based on Participant Perspectives</a:t>
            </a:r>
          </a:p>
          <a:p>
            <a:r>
              <a:rPr lang="en-US" dirty="0"/>
              <a:t>Interviews, mixed methods study.</a:t>
            </a:r>
          </a:p>
          <a:p>
            <a:r>
              <a:rPr lang="en-US" dirty="0"/>
              <a:t>Constructed </a:t>
            </a:r>
            <a:r>
              <a:rPr lang="en-US" dirty="0" smtClean="0"/>
              <a:t>response items on surveys.</a:t>
            </a:r>
            <a:endParaRPr lang="en-US" dirty="0"/>
          </a:p>
          <a:p>
            <a:r>
              <a:rPr lang="en-US" dirty="0"/>
              <a:t>Participant </a:t>
            </a:r>
            <a:r>
              <a:rPr lang="en-US" dirty="0" smtClean="0"/>
              <a:t>interviews.</a:t>
            </a:r>
            <a:endParaRPr lang="en-US" dirty="0"/>
          </a:p>
          <a:p>
            <a:r>
              <a:rPr lang="en-US" dirty="0"/>
              <a:t>Focus </a:t>
            </a:r>
            <a:r>
              <a:rPr lang="en-US" dirty="0" smtClean="0"/>
              <a:t>groups.</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3310124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Qualitative Data Collection Instruments Used in Educational Settings</a:t>
            </a:r>
            <a:r>
              <a:rPr lang="en-US" sz="2700" dirty="0"/>
              <a:t> (2 of 6)</a:t>
            </a:r>
          </a:p>
        </p:txBody>
      </p:sp>
      <p:sp>
        <p:nvSpPr>
          <p:cNvPr id="4" name="Content Placeholder 3"/>
          <p:cNvSpPr>
            <a:spLocks noGrp="1"/>
          </p:cNvSpPr>
          <p:nvPr>
            <p:ph idx="1"/>
          </p:nvPr>
        </p:nvSpPr>
        <p:spPr/>
        <p:txBody>
          <a:bodyPr>
            <a:normAutofit/>
          </a:bodyPr>
          <a:lstStyle/>
          <a:p>
            <a:pPr marL="0" indent="0">
              <a:buNone/>
            </a:pPr>
            <a:r>
              <a:rPr lang="en-US" dirty="0"/>
              <a:t>Qualitative Data Based on Participant Perspectives</a:t>
            </a:r>
          </a:p>
          <a:p>
            <a:r>
              <a:rPr lang="en-US" dirty="0"/>
              <a:t>Advantages and </a:t>
            </a:r>
            <a:r>
              <a:rPr lang="en-US" dirty="0" smtClean="0"/>
              <a:t>disadvantages of data based on participant perspective.</a:t>
            </a:r>
            <a:endParaRPr lang="en-US" dirty="0"/>
          </a:p>
          <a:p>
            <a:r>
              <a:rPr lang="en-US" dirty="0"/>
              <a:t>Issues of </a:t>
            </a:r>
            <a:r>
              <a:rPr lang="en-US" dirty="0" smtClean="0"/>
              <a:t>trustworthiness based on participant perspectives.</a:t>
            </a:r>
            <a:endParaRPr lang="en-US" dirty="0"/>
          </a:p>
          <a:p>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761476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Qualitative Data Used in Educational Settings</a:t>
            </a:r>
            <a:r>
              <a:rPr lang="en-US" sz="2700" dirty="0"/>
              <a:t> (3 of 6)</a:t>
            </a:r>
          </a:p>
        </p:txBody>
      </p:sp>
      <p:sp>
        <p:nvSpPr>
          <p:cNvPr id="4" name="Content Placeholder 3"/>
          <p:cNvSpPr>
            <a:spLocks noGrp="1"/>
          </p:cNvSpPr>
          <p:nvPr>
            <p:ph idx="1"/>
          </p:nvPr>
        </p:nvSpPr>
        <p:spPr/>
        <p:txBody>
          <a:bodyPr>
            <a:normAutofit/>
          </a:bodyPr>
          <a:lstStyle/>
          <a:p>
            <a:pPr marL="0" indent="0">
              <a:buNone/>
            </a:pPr>
            <a:r>
              <a:rPr lang="en-US" dirty="0"/>
              <a:t>Qualitative Data Based on Researcher Perspectives</a:t>
            </a:r>
          </a:p>
          <a:p>
            <a:r>
              <a:rPr lang="en-US" dirty="0"/>
              <a:t>Role varies in terms of participation. </a:t>
            </a:r>
          </a:p>
          <a:p>
            <a:r>
              <a:rPr lang="en-US" dirty="0"/>
              <a:t>Four common forms.</a:t>
            </a:r>
          </a:p>
          <a:p>
            <a:r>
              <a:rPr lang="en-US" dirty="0"/>
              <a:t>Observations and Memos.</a:t>
            </a:r>
          </a:p>
          <a:p>
            <a:r>
              <a:rPr lang="en-US" dirty="0"/>
              <a:t>Map Making.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185575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Qualitative Data Used in Educational Settings</a:t>
            </a:r>
            <a:r>
              <a:rPr lang="en-US" sz="2700" dirty="0"/>
              <a:t> (4 of 6)</a:t>
            </a:r>
          </a:p>
        </p:txBody>
      </p:sp>
      <p:sp>
        <p:nvSpPr>
          <p:cNvPr id="4" name="Content Placeholder 3"/>
          <p:cNvSpPr>
            <a:spLocks noGrp="1"/>
          </p:cNvSpPr>
          <p:nvPr>
            <p:ph idx="1"/>
          </p:nvPr>
        </p:nvSpPr>
        <p:spPr/>
        <p:txBody>
          <a:bodyPr>
            <a:normAutofit fontScale="92500"/>
          </a:bodyPr>
          <a:lstStyle/>
          <a:p>
            <a:pPr marL="0" indent="0">
              <a:buNone/>
            </a:pPr>
            <a:r>
              <a:rPr lang="en-US" dirty="0"/>
              <a:t>Qualitative Observational Tools</a:t>
            </a:r>
          </a:p>
          <a:p>
            <a:r>
              <a:rPr lang="en-US" dirty="0"/>
              <a:t>Field </a:t>
            </a:r>
            <a:r>
              <a:rPr lang="en-US" dirty="0" smtClean="0"/>
              <a:t>notes/analytic memos.</a:t>
            </a:r>
            <a:endParaRPr lang="en-US" dirty="0"/>
          </a:p>
          <a:p>
            <a:r>
              <a:rPr lang="en-US" dirty="0"/>
              <a:t>A</a:t>
            </a:r>
            <a:r>
              <a:rPr lang="en-US" dirty="0" smtClean="0"/>
              <a:t>udio/video recording.</a:t>
            </a:r>
            <a:endParaRPr lang="en-US" dirty="0"/>
          </a:p>
          <a:p>
            <a:r>
              <a:rPr lang="en-US" dirty="0"/>
              <a:t>Observation </a:t>
            </a:r>
            <a:r>
              <a:rPr lang="en-US" dirty="0" smtClean="0"/>
              <a:t>checklist.</a:t>
            </a:r>
            <a:endParaRPr lang="en-US" dirty="0"/>
          </a:p>
          <a:p>
            <a:r>
              <a:rPr lang="en-US" dirty="0"/>
              <a:t>Advantages and </a:t>
            </a:r>
            <a:r>
              <a:rPr lang="en-US" dirty="0" smtClean="0"/>
              <a:t>disadvantages of types of data.</a:t>
            </a:r>
            <a:endParaRPr lang="en-US" dirty="0"/>
          </a:p>
          <a:p>
            <a:r>
              <a:rPr lang="en-US" dirty="0"/>
              <a:t>Issues </a:t>
            </a:r>
            <a:r>
              <a:rPr lang="en-US" dirty="0" smtClean="0"/>
              <a:t>of trustworthiness with types of data.</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a:t>
            </a:r>
            <a:r>
              <a:rPr lang="en-US" i="1" dirty="0" smtClean="0">
                <a:solidFill>
                  <a:schemeClr val="tx1"/>
                </a:solidFill>
              </a:rPr>
              <a:t>Research </a:t>
            </a:r>
            <a:r>
              <a:rPr lang="en-US" i="1" dirty="0">
                <a:solidFill>
                  <a:schemeClr val="tx1"/>
                </a:solidFill>
              </a:rPr>
              <a:t>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1385454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Qualitative Data Used in Educational Settings</a:t>
            </a:r>
            <a:r>
              <a:rPr lang="en-US" sz="2700" dirty="0"/>
              <a:t> (5 of 6)</a:t>
            </a:r>
          </a:p>
        </p:txBody>
      </p:sp>
      <p:sp>
        <p:nvSpPr>
          <p:cNvPr id="4" name="Content Placeholder 3"/>
          <p:cNvSpPr>
            <a:spLocks noGrp="1"/>
          </p:cNvSpPr>
          <p:nvPr>
            <p:ph idx="1"/>
          </p:nvPr>
        </p:nvSpPr>
        <p:spPr/>
        <p:txBody>
          <a:bodyPr>
            <a:normAutofit/>
          </a:bodyPr>
          <a:lstStyle/>
          <a:p>
            <a:pPr marL="0" indent="0">
              <a:buNone/>
            </a:pPr>
            <a:r>
              <a:rPr lang="en-US" dirty="0"/>
              <a:t>Documents and Artifacts</a:t>
            </a:r>
          </a:p>
          <a:p>
            <a:r>
              <a:rPr lang="en-US" dirty="0"/>
              <a:t>Organizational </a:t>
            </a:r>
            <a:r>
              <a:rPr lang="en-US" dirty="0" smtClean="0"/>
              <a:t>documents.</a:t>
            </a:r>
            <a:endParaRPr lang="en-US" dirty="0"/>
          </a:p>
          <a:p>
            <a:r>
              <a:rPr lang="en-US" dirty="0"/>
              <a:t>Participant </a:t>
            </a:r>
            <a:r>
              <a:rPr lang="en-US" dirty="0" smtClean="0"/>
              <a:t>created products.</a:t>
            </a:r>
            <a:endParaRPr lang="en-US" dirty="0"/>
          </a:p>
          <a:p>
            <a:r>
              <a:rPr lang="en-US" dirty="0"/>
              <a:t>Participant </a:t>
            </a:r>
            <a:r>
              <a:rPr lang="en-US" dirty="0" smtClean="0"/>
              <a:t>created documents.</a:t>
            </a:r>
            <a:endParaRPr lang="en-US" dirty="0"/>
          </a:p>
          <a:p>
            <a:r>
              <a:rPr lang="en-US" dirty="0"/>
              <a:t>Advantages and </a:t>
            </a:r>
            <a:r>
              <a:rPr lang="en-US" dirty="0" smtClean="0"/>
              <a:t>disadvantages of school-based artifacts. </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1499164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Qualitative Data Used in Educational Settings</a:t>
            </a:r>
            <a:r>
              <a:rPr lang="en-US" sz="2700" dirty="0"/>
              <a:t> (6 of 6)</a:t>
            </a:r>
          </a:p>
        </p:txBody>
      </p:sp>
      <p:sp>
        <p:nvSpPr>
          <p:cNvPr id="4" name="Content Placeholder 3"/>
          <p:cNvSpPr>
            <a:spLocks noGrp="1"/>
          </p:cNvSpPr>
          <p:nvPr>
            <p:ph idx="1"/>
          </p:nvPr>
        </p:nvSpPr>
        <p:spPr/>
        <p:txBody>
          <a:bodyPr>
            <a:normAutofit/>
          </a:bodyPr>
          <a:lstStyle/>
          <a:p>
            <a:pPr marL="0" indent="0">
              <a:buNone/>
            </a:pPr>
            <a:r>
              <a:rPr lang="en-US" dirty="0"/>
              <a:t>Qualitative Data Based on Artifacts</a:t>
            </a:r>
          </a:p>
          <a:p>
            <a:r>
              <a:rPr lang="en-US" dirty="0"/>
              <a:t>Issues of </a:t>
            </a:r>
            <a:r>
              <a:rPr lang="en-US" dirty="0" smtClean="0"/>
              <a:t>trustworthiness with school-based artifacts.</a:t>
            </a:r>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938870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Intersection of Data Collection Instruments and Sources </a:t>
            </a:r>
            <a:r>
              <a:rPr lang="en-US" sz="2400" dirty="0"/>
              <a:t>(1 of 2)</a:t>
            </a:r>
            <a:endParaRPr lang="en-US" sz="2700" dirty="0"/>
          </a:p>
        </p:txBody>
      </p:sp>
      <p:sp>
        <p:nvSpPr>
          <p:cNvPr id="4" name="Content Placeholder 3"/>
          <p:cNvSpPr>
            <a:spLocks noGrp="1"/>
          </p:cNvSpPr>
          <p:nvPr>
            <p:ph idx="1"/>
          </p:nvPr>
        </p:nvSpPr>
        <p:spPr/>
        <p:txBody>
          <a:bodyPr/>
          <a:lstStyle/>
          <a:p>
            <a:r>
              <a:rPr lang="en-US" dirty="0"/>
              <a:t>Sources: Individuals/objects providing data.</a:t>
            </a:r>
          </a:p>
          <a:p>
            <a:r>
              <a:rPr lang="en-US" dirty="0"/>
              <a:t>Types: Tools for collecting data.</a:t>
            </a:r>
          </a:p>
          <a:p>
            <a:r>
              <a:rPr lang="en-US" dirty="0"/>
              <a:t>Assessment: Collect, analyze, infer. </a:t>
            </a:r>
          </a:p>
          <a:p>
            <a:r>
              <a:rPr lang="en-US" dirty="0"/>
              <a:t>Generally classified as quantitative or qualitative.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015900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Selecting Data Collection Instruments</a:t>
            </a:r>
            <a:r>
              <a:rPr lang="en-US" sz="2700" dirty="0"/>
              <a:t> (1 of 2)</a:t>
            </a:r>
          </a:p>
        </p:txBody>
      </p:sp>
      <p:sp>
        <p:nvSpPr>
          <p:cNvPr id="4" name="Content Placeholder 3"/>
          <p:cNvSpPr>
            <a:spLocks noGrp="1"/>
          </p:cNvSpPr>
          <p:nvPr>
            <p:ph idx="1"/>
          </p:nvPr>
        </p:nvSpPr>
        <p:spPr/>
        <p:txBody>
          <a:bodyPr>
            <a:normAutofit/>
          </a:bodyPr>
          <a:lstStyle/>
          <a:p>
            <a:pPr marL="0" indent="0">
              <a:buNone/>
            </a:pPr>
            <a:r>
              <a:rPr lang="en-US" dirty="0"/>
              <a:t>Collecting and Organizing Quantitative Data</a:t>
            </a:r>
          </a:p>
          <a:p>
            <a:r>
              <a:rPr lang="en-US" dirty="0"/>
              <a:t>May occur through electronic surveys.</a:t>
            </a:r>
          </a:p>
          <a:p>
            <a:r>
              <a:rPr lang="en-US" dirty="0"/>
              <a:t>System of labeling, dating files.</a:t>
            </a:r>
          </a:p>
          <a:p>
            <a:r>
              <a:rPr lang="en-US" dirty="0"/>
              <a:t>Code book for logging coding system.</a:t>
            </a:r>
          </a:p>
          <a:p>
            <a:r>
              <a:rPr lang="en-US" dirty="0"/>
              <a:t>Item responses, demographic information.</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809301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Selecting Data Collection Instruments</a:t>
            </a:r>
            <a:r>
              <a:rPr lang="en-US" sz="2700" dirty="0"/>
              <a:t> (2 of 2)</a:t>
            </a:r>
          </a:p>
        </p:txBody>
      </p:sp>
      <p:sp>
        <p:nvSpPr>
          <p:cNvPr id="4" name="Content Placeholder 3"/>
          <p:cNvSpPr>
            <a:spLocks noGrp="1"/>
          </p:cNvSpPr>
          <p:nvPr>
            <p:ph idx="1"/>
          </p:nvPr>
        </p:nvSpPr>
        <p:spPr/>
        <p:txBody>
          <a:bodyPr>
            <a:normAutofit/>
          </a:bodyPr>
          <a:lstStyle/>
          <a:p>
            <a:pPr marL="0" indent="0">
              <a:buNone/>
            </a:pPr>
            <a:r>
              <a:rPr lang="en-US" dirty="0"/>
              <a:t>Collecting and Organizing Qualitative Data</a:t>
            </a:r>
          </a:p>
          <a:p>
            <a:r>
              <a:rPr lang="en-US" dirty="0"/>
              <a:t>Interviews common type of data.</a:t>
            </a:r>
          </a:p>
          <a:p>
            <a:r>
              <a:rPr lang="en-US" dirty="0"/>
              <a:t>Handheld recording devices, transcription.</a:t>
            </a:r>
          </a:p>
          <a:p>
            <a:r>
              <a:rPr lang="en-US" dirty="0"/>
              <a:t>Review recordings, transcriptions for accuracy.</a:t>
            </a:r>
          </a:p>
          <a:p>
            <a:r>
              <a:rPr lang="en-US" dirty="0"/>
              <a:t>Detailed notes, procedures, storing information.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018527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Ethical Considerations</a:t>
            </a:r>
            <a:endParaRPr lang="en-US" sz="2700" dirty="0"/>
          </a:p>
        </p:txBody>
      </p:sp>
      <p:sp>
        <p:nvSpPr>
          <p:cNvPr id="4" name="Content Placeholder 3"/>
          <p:cNvSpPr>
            <a:spLocks noGrp="1"/>
          </p:cNvSpPr>
          <p:nvPr>
            <p:ph idx="1"/>
          </p:nvPr>
        </p:nvSpPr>
        <p:spPr/>
        <p:txBody>
          <a:bodyPr>
            <a:normAutofit/>
          </a:bodyPr>
          <a:lstStyle/>
          <a:p>
            <a:r>
              <a:rPr lang="en-US" dirty="0"/>
              <a:t>Particular concern of beneficence. </a:t>
            </a:r>
          </a:p>
          <a:p>
            <a:r>
              <a:rPr lang="en-US" dirty="0"/>
              <a:t>Related to the respect for persons.</a:t>
            </a:r>
          </a:p>
          <a:p>
            <a:r>
              <a:rPr lang="en-US" dirty="0"/>
              <a:t>Use of data as secondary research. </a:t>
            </a:r>
          </a:p>
          <a:p>
            <a:r>
              <a:rPr lang="en-US" dirty="0"/>
              <a:t>May not fully address question.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1894879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American Psychological Association Style </a:t>
            </a:r>
            <a:endParaRPr lang="en-US" sz="2700" dirty="0"/>
          </a:p>
        </p:txBody>
      </p:sp>
      <p:sp>
        <p:nvSpPr>
          <p:cNvPr id="4" name="Content Placeholder 3"/>
          <p:cNvSpPr>
            <a:spLocks noGrp="1"/>
          </p:cNvSpPr>
          <p:nvPr>
            <p:ph idx="1"/>
          </p:nvPr>
        </p:nvSpPr>
        <p:spPr/>
        <p:txBody>
          <a:bodyPr>
            <a:normAutofit/>
          </a:bodyPr>
          <a:lstStyle/>
          <a:p>
            <a:r>
              <a:rPr lang="en-US" dirty="0"/>
              <a:t>Organize, maintain records while ensuring anonymity. </a:t>
            </a:r>
          </a:p>
          <a:p>
            <a:r>
              <a:rPr lang="en-US" dirty="0"/>
              <a:t>System help in presenting in APA style.</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3134865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Intersection of Data Collection Instruments and Sources </a:t>
            </a:r>
            <a:r>
              <a:rPr lang="en-US" sz="2400" dirty="0"/>
              <a:t>(2 of 2)</a:t>
            </a:r>
            <a:endParaRPr lang="en-US" sz="2700" dirty="0"/>
          </a:p>
        </p:txBody>
      </p:sp>
      <p:sp>
        <p:nvSpPr>
          <p:cNvPr id="4" name="Content Placeholder 3"/>
          <p:cNvSpPr>
            <a:spLocks noGrp="1"/>
          </p:cNvSpPr>
          <p:nvPr>
            <p:ph idx="1"/>
          </p:nvPr>
        </p:nvSpPr>
        <p:spPr/>
        <p:txBody>
          <a:bodyPr/>
          <a:lstStyle/>
          <a:p>
            <a:r>
              <a:rPr lang="en-US" dirty="0"/>
              <a:t>Tools adapted to reflect methodology.</a:t>
            </a:r>
          </a:p>
          <a:p>
            <a:r>
              <a:rPr lang="en-US" dirty="0"/>
              <a:t>Alignment between design, questions, methods.</a:t>
            </a:r>
          </a:p>
          <a:p>
            <a:r>
              <a:rPr lang="en-US" dirty="0"/>
              <a:t>Sources, types to best address question.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411073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a:t>
            </a:r>
            <a:r>
              <a:rPr lang="en-US" sz="2700" dirty="0"/>
              <a:t> (1 of 10)</a:t>
            </a:r>
          </a:p>
        </p:txBody>
      </p:sp>
      <p:sp>
        <p:nvSpPr>
          <p:cNvPr id="4" name="Content Placeholder 3"/>
          <p:cNvSpPr>
            <a:spLocks noGrp="1"/>
          </p:cNvSpPr>
          <p:nvPr>
            <p:ph idx="1"/>
          </p:nvPr>
        </p:nvSpPr>
        <p:spPr/>
        <p:txBody>
          <a:bodyPr/>
          <a:lstStyle/>
          <a:p>
            <a:pPr marL="0" indent="0">
              <a:buNone/>
            </a:pPr>
            <a:r>
              <a:rPr lang="en-US" dirty="0"/>
              <a:t>Descriptive Information </a:t>
            </a:r>
          </a:p>
          <a:p>
            <a:r>
              <a:rPr lang="en-US" dirty="0"/>
              <a:t>Dummy coding: Arbitrary numeric values.</a:t>
            </a:r>
          </a:p>
          <a:p>
            <a:r>
              <a:rPr lang="en-US" dirty="0"/>
              <a:t>Correspond with attributes.</a:t>
            </a:r>
          </a:p>
          <a:p>
            <a:r>
              <a:rPr lang="en-US" dirty="0"/>
              <a:t>Align with quantitative methods. </a:t>
            </a:r>
          </a:p>
          <a:p>
            <a:r>
              <a:rPr lang="en-US" dirty="0"/>
              <a:t>Advantages and </a:t>
            </a:r>
            <a:r>
              <a:rPr lang="en-US" dirty="0" smtClean="0"/>
              <a:t>disadvantages </a:t>
            </a:r>
            <a:r>
              <a:rPr lang="en-US" dirty="0"/>
              <a:t>of </a:t>
            </a:r>
            <a:r>
              <a:rPr lang="en-US" dirty="0" smtClean="0"/>
              <a:t>descriptive </a:t>
            </a:r>
            <a:r>
              <a:rPr lang="en-US" dirty="0"/>
              <a:t>d</a:t>
            </a:r>
            <a:r>
              <a:rPr lang="en-US" dirty="0" smtClean="0"/>
              <a:t>ata</a:t>
            </a:r>
            <a:r>
              <a:rPr lang="en-US" dirty="0"/>
              <a:t>.</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697081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a:t>
            </a:r>
            <a:r>
              <a:rPr lang="en-US" sz="2700" dirty="0"/>
              <a:t>(2 of 10)</a:t>
            </a:r>
          </a:p>
        </p:txBody>
      </p:sp>
      <p:sp>
        <p:nvSpPr>
          <p:cNvPr id="4" name="Content Placeholder 3"/>
          <p:cNvSpPr>
            <a:spLocks noGrp="1"/>
          </p:cNvSpPr>
          <p:nvPr>
            <p:ph idx="1"/>
          </p:nvPr>
        </p:nvSpPr>
        <p:spPr/>
        <p:txBody>
          <a:bodyPr/>
          <a:lstStyle/>
          <a:p>
            <a:pPr marL="0" indent="0">
              <a:buNone/>
            </a:pPr>
            <a:r>
              <a:rPr lang="en-US" dirty="0"/>
              <a:t>Questionnaires/Surveys</a:t>
            </a:r>
          </a:p>
          <a:p>
            <a:r>
              <a:rPr lang="en-US" dirty="0"/>
              <a:t>Systematic way to collect data.</a:t>
            </a:r>
          </a:p>
          <a:p>
            <a:r>
              <a:rPr lang="en-US" dirty="0"/>
              <a:t>Capture cognitive, affective, psychomotor development.</a:t>
            </a:r>
          </a:p>
          <a:p>
            <a:r>
              <a:rPr lang="en-US" dirty="0"/>
              <a:t>Easy, affordable, large reach.</a:t>
            </a:r>
          </a:p>
          <a:p>
            <a:r>
              <a:rPr lang="en-US" dirty="0"/>
              <a:t>Two major ways to create.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801028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a:t>
            </a:r>
            <a:r>
              <a:rPr lang="en-US" sz="2700" dirty="0"/>
              <a:t>(3 of 10)</a:t>
            </a:r>
          </a:p>
        </p:txBody>
      </p:sp>
      <p:sp>
        <p:nvSpPr>
          <p:cNvPr id="4" name="Content Placeholder 3"/>
          <p:cNvSpPr>
            <a:spLocks noGrp="1"/>
          </p:cNvSpPr>
          <p:nvPr>
            <p:ph idx="1"/>
          </p:nvPr>
        </p:nvSpPr>
        <p:spPr/>
        <p:txBody>
          <a:bodyPr/>
          <a:lstStyle/>
          <a:p>
            <a:pPr marL="0" indent="0">
              <a:buNone/>
            </a:pPr>
            <a:r>
              <a:rPr lang="en-US" dirty="0"/>
              <a:t>Questionnaires/Surveys</a:t>
            </a:r>
          </a:p>
          <a:p>
            <a:r>
              <a:rPr lang="en-US" dirty="0"/>
              <a:t>Selected </a:t>
            </a:r>
            <a:r>
              <a:rPr lang="en-US" dirty="0" smtClean="0"/>
              <a:t>response </a:t>
            </a:r>
            <a:r>
              <a:rPr lang="en-US" dirty="0"/>
              <a:t>Items.</a:t>
            </a:r>
          </a:p>
          <a:p>
            <a:r>
              <a:rPr lang="en-US" dirty="0"/>
              <a:t>Constructed Response Items.</a:t>
            </a:r>
          </a:p>
          <a:p>
            <a:r>
              <a:rPr lang="en-US" dirty="0"/>
              <a:t>Advantages and </a:t>
            </a:r>
            <a:r>
              <a:rPr lang="en-US" dirty="0" smtClean="0"/>
              <a:t>disadvantages </a:t>
            </a:r>
            <a:r>
              <a:rPr lang="en-US" dirty="0"/>
              <a:t>of Surveys.</a:t>
            </a:r>
          </a:p>
          <a:p>
            <a:r>
              <a:rPr lang="en-US" dirty="0"/>
              <a:t>Issues of </a:t>
            </a:r>
            <a:r>
              <a:rPr lang="en-US" dirty="0" smtClean="0"/>
              <a:t>validity </a:t>
            </a:r>
            <a:r>
              <a:rPr lang="en-US" dirty="0"/>
              <a:t>and </a:t>
            </a:r>
            <a:r>
              <a:rPr lang="en-US" dirty="0" smtClean="0"/>
              <a:t>reliability </a:t>
            </a:r>
            <a:r>
              <a:rPr lang="en-US" dirty="0"/>
              <a:t>with </a:t>
            </a:r>
            <a:r>
              <a:rPr lang="en-US" dirty="0" smtClean="0"/>
              <a:t>surveys</a:t>
            </a:r>
            <a:r>
              <a:rPr lang="en-US" dirty="0"/>
              <a:t>.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615503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a:t>
            </a:r>
            <a:r>
              <a:rPr lang="en-US" sz="2700" dirty="0"/>
              <a:t>(3 of 10)</a:t>
            </a:r>
          </a:p>
        </p:txBody>
      </p:sp>
      <p:sp>
        <p:nvSpPr>
          <p:cNvPr id="4" name="Content Placeholder 3"/>
          <p:cNvSpPr>
            <a:spLocks noGrp="1"/>
          </p:cNvSpPr>
          <p:nvPr>
            <p:ph idx="1"/>
          </p:nvPr>
        </p:nvSpPr>
        <p:spPr/>
        <p:txBody>
          <a:bodyPr/>
          <a:lstStyle/>
          <a:p>
            <a:pPr marL="0" indent="0">
              <a:buNone/>
            </a:pPr>
            <a:r>
              <a:rPr lang="en-US" dirty="0"/>
              <a:t>Structured (Quantitative) Observations</a:t>
            </a:r>
          </a:p>
          <a:p>
            <a:r>
              <a:rPr lang="en-US" dirty="0"/>
              <a:t>Structured observations</a:t>
            </a:r>
          </a:p>
          <a:p>
            <a:r>
              <a:rPr lang="en-US" dirty="0"/>
              <a:t>Advantages and disadvantages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01563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a:t>
            </a:r>
            <a:r>
              <a:rPr lang="en-US" sz="2700" dirty="0"/>
              <a:t>(4 of 10)</a:t>
            </a:r>
          </a:p>
        </p:txBody>
      </p:sp>
      <p:sp>
        <p:nvSpPr>
          <p:cNvPr id="4" name="Content Placeholder 3"/>
          <p:cNvSpPr>
            <a:spLocks noGrp="1"/>
          </p:cNvSpPr>
          <p:nvPr>
            <p:ph idx="1"/>
          </p:nvPr>
        </p:nvSpPr>
        <p:spPr/>
        <p:txBody>
          <a:bodyPr/>
          <a:lstStyle/>
          <a:p>
            <a:pPr marL="0" indent="0">
              <a:buNone/>
            </a:pPr>
            <a:r>
              <a:rPr lang="en-US" dirty="0"/>
              <a:t>Measures of Abilities and Skills </a:t>
            </a:r>
          </a:p>
          <a:p>
            <a:r>
              <a:rPr lang="en-US" dirty="0"/>
              <a:t>Systematically administered, analyzed, interpreted. </a:t>
            </a:r>
          </a:p>
          <a:p>
            <a:r>
              <a:rPr lang="en-US" dirty="0"/>
              <a:t>Guideposts for student mastery.</a:t>
            </a:r>
          </a:p>
          <a:p>
            <a:r>
              <a:rPr lang="en-US" dirty="0"/>
              <a:t>Two broad categories.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416415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Quantitative Data Collection Instruments Used in Educational Settings </a:t>
            </a:r>
            <a:r>
              <a:rPr lang="en-US" sz="2700" dirty="0"/>
              <a:t>(5 of 10)</a:t>
            </a:r>
          </a:p>
        </p:txBody>
      </p:sp>
      <p:sp>
        <p:nvSpPr>
          <p:cNvPr id="4" name="Content Placeholder 3"/>
          <p:cNvSpPr>
            <a:spLocks noGrp="1"/>
          </p:cNvSpPr>
          <p:nvPr>
            <p:ph idx="1"/>
          </p:nvPr>
        </p:nvSpPr>
        <p:spPr/>
        <p:txBody>
          <a:bodyPr>
            <a:normAutofit/>
          </a:bodyPr>
          <a:lstStyle/>
          <a:p>
            <a:pPr marL="0" indent="0">
              <a:buNone/>
            </a:pPr>
            <a:r>
              <a:rPr lang="en-US" dirty="0"/>
              <a:t>Measures of Abilities and Skills </a:t>
            </a:r>
          </a:p>
          <a:p>
            <a:r>
              <a:rPr lang="en-US" dirty="0"/>
              <a:t>N</a:t>
            </a:r>
            <a:r>
              <a:rPr lang="en-US" dirty="0" smtClean="0"/>
              <a:t>orm-referenced tests</a:t>
            </a:r>
            <a:r>
              <a:rPr lang="en-US" dirty="0"/>
              <a:t>.</a:t>
            </a:r>
          </a:p>
          <a:p>
            <a:r>
              <a:rPr lang="en-US" dirty="0"/>
              <a:t>C</a:t>
            </a:r>
            <a:r>
              <a:rPr lang="en-US" dirty="0" smtClean="0"/>
              <a:t>riterion-referenced tests</a:t>
            </a:r>
            <a:r>
              <a:rPr lang="en-US" dirty="0"/>
              <a:t>.</a:t>
            </a:r>
          </a:p>
          <a:p>
            <a:r>
              <a:rPr lang="en-US" dirty="0"/>
              <a:t>Advantages and </a:t>
            </a:r>
            <a:r>
              <a:rPr lang="en-US" dirty="0" smtClean="0"/>
              <a:t>disadvantages </a:t>
            </a:r>
            <a:r>
              <a:rPr lang="en-US" dirty="0"/>
              <a:t>of </a:t>
            </a:r>
            <a:r>
              <a:rPr lang="en-US" dirty="0" smtClean="0"/>
              <a:t>standardized </a:t>
            </a:r>
            <a:r>
              <a:rPr lang="en-US" dirty="0"/>
              <a:t>t</a:t>
            </a:r>
            <a:r>
              <a:rPr lang="en-US" dirty="0" smtClean="0"/>
              <a:t>ests</a:t>
            </a:r>
            <a:r>
              <a:rPr lang="en-US" dirty="0"/>
              <a:t>.</a:t>
            </a:r>
          </a:p>
          <a:p>
            <a:r>
              <a:rPr lang="en-US" dirty="0"/>
              <a:t>Validity and </a:t>
            </a:r>
            <a:r>
              <a:rPr lang="en-US" dirty="0" smtClean="0"/>
              <a:t>reliability </a:t>
            </a:r>
            <a:r>
              <a:rPr lang="en-US" dirty="0"/>
              <a:t>of </a:t>
            </a:r>
            <a:r>
              <a:rPr lang="en-US" dirty="0" smtClean="0"/>
              <a:t>standardized </a:t>
            </a:r>
            <a:r>
              <a:rPr lang="en-US" dirty="0"/>
              <a:t>t</a:t>
            </a:r>
            <a:r>
              <a:rPr lang="en-US" dirty="0" smtClean="0"/>
              <a:t>ests</a:t>
            </a:r>
            <a:r>
              <a:rPr lang="en-US" dirty="0"/>
              <a:t>.</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4214345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1359</TotalTime>
  <Words>5616</Words>
  <Application>Microsoft Office PowerPoint</Application>
  <PresentationFormat>On-screen Show (4:3)</PresentationFormat>
  <Paragraphs>486</Paragraphs>
  <Slides>23</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Office Theme</vt:lpstr>
      <vt:lpstr>Kitsantas, Essentials of Research Methods for Educators 1st Edition Chapter 11: Data Collection</vt:lpstr>
      <vt:lpstr>Intersection of Data Collection Instruments and Sources (1 of 2)</vt:lpstr>
      <vt:lpstr>Intersection of Data Collection Instruments and Sources (2 of 2)</vt:lpstr>
      <vt:lpstr>Quantitative Data Collection Instruments Used in Educational Settings (1 of 10)</vt:lpstr>
      <vt:lpstr>Quantitative Data Collection Instruments Used in Educational Settings(2 of 10)</vt:lpstr>
      <vt:lpstr>Quantitative Data Collection Instruments Used in Educational Settings(3 of 10)</vt:lpstr>
      <vt:lpstr>Quantitative Data Collection Instruments Used in Educational Settings(3 of 10)</vt:lpstr>
      <vt:lpstr>Quantitative Data Collection Instruments Used in Educational Settings(4 of 10)</vt:lpstr>
      <vt:lpstr>Quantitative Data Collection Instruments Used in Educational Settings (5 of 10)</vt:lpstr>
      <vt:lpstr>Quantitative Data Collection Instruments Used in Educational Settings (7 of 10)</vt:lpstr>
      <vt:lpstr>Quantitative Data Collection Instruments Used in Educational Settings (8 of 10)</vt:lpstr>
      <vt:lpstr>Quantitative Data Collection Instruments Used in Educational Settings (9 of 10)</vt:lpstr>
      <vt:lpstr>Quantitative Data Collection Instruments Used in Educational Settings (10 of 10)</vt:lpstr>
      <vt:lpstr>Qualitative Data Collection Instruments Used in Educational Settings (1 of 6)</vt:lpstr>
      <vt:lpstr>Qualitative Data Collection Instruments Used in Educational Settings (2 of 6)</vt:lpstr>
      <vt:lpstr>Qualitative Data Used in Educational Settings (3 of 6)</vt:lpstr>
      <vt:lpstr>Qualitative Data Used in Educational Settings (4 of 6)</vt:lpstr>
      <vt:lpstr>Qualitative Data Used in Educational Settings (5 of 6)</vt:lpstr>
      <vt:lpstr>Qualitative Data Used in Educational Settings (6 of 6)</vt:lpstr>
      <vt:lpstr>Selecting Data Collection Instruments (1 of 2)</vt:lpstr>
      <vt:lpstr>Selecting Data Collection Instruments (2 of 2)</vt:lpstr>
      <vt:lpstr>Ethical Considerations</vt:lpstr>
      <vt:lpstr>American Psychological Association Style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Kitsantas 1e Chapter 11 PowerPoints</dc:title>
  <dc:creator>Ancheta, Katie</dc:creator>
  <cp:lastModifiedBy>Jeba Kezi Johnson</cp:lastModifiedBy>
  <cp:revision>28</cp:revision>
  <dcterms:created xsi:type="dcterms:W3CDTF">2006-08-16T00:00:00Z</dcterms:created>
  <dcterms:modified xsi:type="dcterms:W3CDTF">2023-10-20T17:20:06Z</dcterms:modified>
</cp:coreProperties>
</file>