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handoutMasterIdLst>
    <p:handoutMasterId r:id="rId30"/>
  </p:handoutMasterIdLst>
  <p:sldIdLst>
    <p:sldId id="260"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1" r:id="rId22"/>
    <p:sldId id="282" r:id="rId23"/>
    <p:sldId id="280" r:id="rId24"/>
    <p:sldId id="283" r:id="rId25"/>
    <p:sldId id="284" r:id="rId26"/>
    <p:sldId id="285" r:id="rId27"/>
    <p:sldId id="28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2F6"/>
    <a:srgbClr val="F0F8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64"/>
    <p:restoredTop sz="66312" autoAdjust="0"/>
  </p:normalViewPr>
  <p:slideViewPr>
    <p:cSldViewPr>
      <p:cViewPr varScale="1">
        <p:scale>
          <a:sx n="49" d="100"/>
          <a:sy n="49" d="100"/>
        </p:scale>
        <p:origin x="1860" y="48"/>
      </p:cViewPr>
      <p:guideLst>
        <p:guide orient="horz" pos="2160"/>
        <p:guide pos="2880"/>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rcy Scelsi" userId="ba66f8fb-5724-4b8e-937c-42871ed26bae" providerId="ADAL" clId="{F18BCA86-C8DE-4F44-AA94-483273D0317E}"/>
    <pc:docChg chg="modSld sldOrd">
      <pc:chgData name="Darcy Scelsi" userId="ba66f8fb-5724-4b8e-937c-42871ed26bae" providerId="ADAL" clId="{F18BCA86-C8DE-4F44-AA94-483273D0317E}" dt="2023-10-06T17:39:56.485" v="46" actId="20577"/>
      <pc:docMkLst>
        <pc:docMk/>
      </pc:docMkLst>
      <pc:sldChg chg="modSp mod modNotesTx">
        <pc:chgData name="Darcy Scelsi" userId="ba66f8fb-5724-4b8e-937c-42871ed26bae" providerId="ADAL" clId="{F18BCA86-C8DE-4F44-AA94-483273D0317E}" dt="2023-10-06T17:37:23.393" v="41" actId="20577"/>
        <pc:sldMkLst>
          <pc:docMk/>
          <pc:sldMk cId="1347105332" sldId="271"/>
        </pc:sldMkLst>
        <pc:spChg chg="mod">
          <ac:chgData name="Darcy Scelsi" userId="ba66f8fb-5724-4b8e-937c-42871ed26bae" providerId="ADAL" clId="{F18BCA86-C8DE-4F44-AA94-483273D0317E}" dt="2023-10-06T17:37:15.005" v="20" actId="20577"/>
          <ac:spMkLst>
            <pc:docMk/>
            <pc:sldMk cId="1347105332" sldId="271"/>
            <ac:spMk id="4" creationId="{00000000-0000-0000-0000-000000000000}"/>
          </ac:spMkLst>
        </pc:spChg>
      </pc:sldChg>
      <pc:sldChg chg="modSp mod ord">
        <pc:chgData name="Darcy Scelsi" userId="ba66f8fb-5724-4b8e-937c-42871ed26bae" providerId="ADAL" clId="{F18BCA86-C8DE-4F44-AA94-483273D0317E}" dt="2023-10-06T17:39:56.485" v="46" actId="20577"/>
        <pc:sldMkLst>
          <pc:docMk/>
          <pc:sldMk cId="276201026" sldId="280"/>
        </pc:sldMkLst>
        <pc:spChg chg="mod">
          <ac:chgData name="Darcy Scelsi" userId="ba66f8fb-5724-4b8e-937c-42871ed26bae" providerId="ADAL" clId="{F18BCA86-C8DE-4F44-AA94-483273D0317E}" dt="2023-10-06T17:39:56.485" v="46" actId="20577"/>
          <ac:spMkLst>
            <pc:docMk/>
            <pc:sldMk cId="276201026" sldId="280"/>
            <ac:spMk id="3" creationId="{00000000-0000-0000-0000-000000000000}"/>
          </ac:spMkLst>
        </pc:spChg>
      </pc:sldChg>
      <pc:sldChg chg="modSp mod">
        <pc:chgData name="Darcy Scelsi" userId="ba66f8fb-5724-4b8e-937c-42871ed26bae" providerId="ADAL" clId="{F18BCA86-C8DE-4F44-AA94-483273D0317E}" dt="2023-10-06T17:39:48.214" v="44" actId="20577"/>
        <pc:sldMkLst>
          <pc:docMk/>
          <pc:sldMk cId="2555734634" sldId="281"/>
        </pc:sldMkLst>
        <pc:spChg chg="mod">
          <ac:chgData name="Darcy Scelsi" userId="ba66f8fb-5724-4b8e-937c-42871ed26bae" providerId="ADAL" clId="{F18BCA86-C8DE-4F44-AA94-483273D0317E}" dt="2023-10-06T17:39:48.214" v="44" actId="20577"/>
          <ac:spMkLst>
            <pc:docMk/>
            <pc:sldMk cId="2555734634" sldId="281"/>
            <ac:spMk id="3" creationId="{00000000-0000-0000-0000-000000000000}"/>
          </ac:spMkLst>
        </pc:spChg>
      </pc:sldChg>
      <pc:sldChg chg="modSp mod">
        <pc:chgData name="Darcy Scelsi" userId="ba66f8fb-5724-4b8e-937c-42871ed26bae" providerId="ADAL" clId="{F18BCA86-C8DE-4F44-AA94-483273D0317E}" dt="2023-10-06T17:39:52.413" v="45" actId="20577"/>
        <pc:sldMkLst>
          <pc:docMk/>
          <pc:sldMk cId="2865917363" sldId="282"/>
        </pc:sldMkLst>
        <pc:spChg chg="mod">
          <ac:chgData name="Darcy Scelsi" userId="ba66f8fb-5724-4b8e-937c-42871ed26bae" providerId="ADAL" clId="{F18BCA86-C8DE-4F44-AA94-483273D0317E}" dt="2023-10-06T17:39:52.413" v="45" actId="20577"/>
          <ac:spMkLst>
            <pc:docMk/>
            <pc:sldMk cId="2865917363" sldId="282"/>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77749504-955C-CD46-B559-FA50EF9AA7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xmlns="" id="{3092BA03-9ED7-DF4C-BFE6-829BEE5807B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E6C152-BC78-0246-A001-6440375E39C4}" type="datetimeFigureOut">
              <a:rPr lang="en-US" smtClean="0"/>
              <a:t>10/20/2023</a:t>
            </a:fld>
            <a:endParaRPr lang="en-US"/>
          </a:p>
        </p:txBody>
      </p:sp>
      <p:sp>
        <p:nvSpPr>
          <p:cNvPr id="4" name="Footer Placeholder 3">
            <a:extLst>
              <a:ext uri="{FF2B5EF4-FFF2-40B4-BE49-F238E27FC236}">
                <a16:creationId xmlns:a16="http://schemas.microsoft.com/office/drawing/2014/main" xmlns="" id="{F18FA8EF-4ED6-FB48-9955-C6564CA46BE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xmlns="" id="{016F6579-A140-C34F-A273-11D38BA02DD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1AB9342-C7D4-484F-B469-6AC3E9778159}" type="slidenum">
              <a:rPr lang="en-US" smtClean="0"/>
              <a:t>‹#›</a:t>
            </a:fld>
            <a:endParaRPr lang="en-US"/>
          </a:p>
        </p:txBody>
      </p:sp>
    </p:spTree>
    <p:extLst>
      <p:ext uri="{BB962C8B-B14F-4D97-AF65-F5344CB8AC3E}">
        <p14:creationId xmlns:p14="http://schemas.microsoft.com/office/powerpoint/2010/main" val="354950700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422B10-FE80-4935-B9C9-55F2DE02CE53}" type="datetimeFigureOut">
              <a:rPr lang="en-US" smtClean="0"/>
              <a:t>10/20/2023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974C31-EB4A-4B21-8134-CB5741A1DC5F}" type="slidenum">
              <a:rPr lang="en-US" smtClean="0"/>
              <a:t>‹#›</a:t>
            </a:fld>
            <a:endParaRPr lang="en-US"/>
          </a:p>
        </p:txBody>
      </p:sp>
    </p:spTree>
    <p:extLst>
      <p:ext uri="{BB962C8B-B14F-4D97-AF65-F5344CB8AC3E}">
        <p14:creationId xmlns:p14="http://schemas.microsoft.com/office/powerpoint/2010/main" val="211314339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10-1: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Define sampling-related terminology.</a:t>
            </a:r>
          </a:p>
          <a:p>
            <a:pPr marL="342900" marR="0" lvl="0" indent="-342900">
              <a:lnSpc>
                <a:spcPct val="115000"/>
              </a:lnSpc>
              <a:spcBef>
                <a:spcPts val="0"/>
              </a:spcBef>
              <a:spcAft>
                <a:spcPts val="0"/>
              </a:spcAft>
              <a:buFont typeface="+mj-lt"/>
              <a:buAutoNum type="romanU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Sampling-Related Terminology</a:t>
            </a: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Define Sampling in Research</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goal of many types of research is to understand a population by using a sample.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population</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defined as the entire group of individuals that represent who the researcher wishes to understand and make generalizations about.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sample</a:t>
            </a:r>
            <a:r>
              <a:rPr lang="en-US" sz="1100" dirty="0">
                <a:effectLst/>
                <a:latin typeface="Calibri" panose="020F0502020204030204" pitchFamily="34" charset="0"/>
                <a:ea typeface="Times New Roman" panose="02020603050405020304" pitchFamily="18" charset="0"/>
                <a:cs typeface="Calibri" panose="020F0502020204030204" pitchFamily="34" charset="0"/>
              </a:rPr>
              <a:t>, or a subset of individuals taken from the population, is used to represent the population of interest.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members of the sample are referred to as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participants.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process of selecting the participants to represent the population in a particular study is called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sampling</a:t>
            </a:r>
            <a:r>
              <a:rPr lang="en-US" sz="1100" dirty="0">
                <a:effectLst/>
                <a:latin typeface="Calibri" panose="020F0502020204030204" pitchFamily="34" charset="0"/>
                <a:ea typeface="Times New Roman" panose="02020603050405020304" pitchFamily="18" charset="0"/>
                <a:cs typeface="Calibri" panose="020F0502020204030204" pitchFamily="34" charset="0"/>
              </a:rPr>
              <a: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population parameter </a:t>
            </a:r>
            <a:r>
              <a:rPr lang="en-US" sz="1100" dirty="0">
                <a:effectLst/>
                <a:latin typeface="Calibri" panose="020F0502020204030204" pitchFamily="34" charset="0"/>
                <a:ea typeface="Times New Roman" panose="02020603050405020304" pitchFamily="18" charset="0"/>
                <a:cs typeface="Calibri" panose="020F0502020204030204" pitchFamily="34" charset="0"/>
              </a:rPr>
              <a:t>is a numerical description of a population.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Any numerical value or characteristic that is applied to a sample is then called a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sample statistic.</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Researchers can only generalize the results from a sample to a population if that sample is truly representative of that population.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2</a:t>
            </a:fld>
            <a:endParaRPr lang="en-US"/>
          </a:p>
        </p:txBody>
      </p:sp>
    </p:spTree>
    <p:extLst>
      <p:ext uri="{BB962C8B-B14F-4D97-AF65-F5344CB8AC3E}">
        <p14:creationId xmlns:p14="http://schemas.microsoft.com/office/powerpoint/2010/main" val="436766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10-3: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Compare sampling across quantitative, qualitative, mixed methods, and action research.</a:t>
            </a:r>
          </a:p>
          <a:p>
            <a:pPr marL="342900" marR="0" lvl="0" indent="-342900">
              <a:lnSpc>
                <a:spcPct val="115000"/>
              </a:lnSpc>
              <a:spcBef>
                <a:spcPts val="0"/>
              </a:spcBef>
              <a:spcAft>
                <a:spcPts val="0"/>
              </a:spcAft>
              <a:buFont typeface="+mj-lt"/>
              <a:buAutoNum type="romanUcPeriod" startAt="3"/>
            </a:pPr>
            <a:r>
              <a:rPr lang="en-US" sz="1100" dirty="0">
                <a:effectLst/>
                <a:latin typeface="Calibri" panose="020F0502020204030204" pitchFamily="34" charset="0"/>
                <a:ea typeface="Times New Roman" panose="02020603050405020304" pitchFamily="18" charset="0"/>
                <a:cs typeface="Calibri" panose="020F0502020204030204" pitchFamily="34" charset="0"/>
              </a:rPr>
              <a:t>Sampling Across Quantitative, Qualitative, Mixed Methods, and Action Research</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startAt="3"/>
            </a:pPr>
            <a:r>
              <a:rPr lang="en-US" sz="1100" dirty="0">
                <a:effectLst/>
                <a:latin typeface="Calibri" panose="020F0502020204030204" pitchFamily="34" charset="0"/>
                <a:ea typeface="Times New Roman" panose="02020603050405020304" pitchFamily="18" charset="0"/>
                <a:cs typeface="Calibri" panose="020F0502020204030204" pitchFamily="34" charset="0"/>
              </a:rPr>
              <a:t>Participant Selection in Mixed Methods Research</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Time orientation </a:t>
            </a:r>
            <a:r>
              <a:rPr lang="en-US" sz="1100" b="1" dirty="0" smtClean="0">
                <a:effectLst/>
                <a:latin typeface="Calibri" panose="020F0502020204030204" pitchFamily="34" charset="0"/>
                <a:ea typeface="Times New Roman" panose="02020603050405020304" pitchFamily="18" charset="0"/>
                <a:cs typeface="Calibri" panose="020F0502020204030204" pitchFamily="34" charset="0"/>
              </a:rPr>
              <a:t>criterion</a:t>
            </a: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--where </a:t>
            </a:r>
            <a:r>
              <a:rPr lang="en-US" sz="1100" dirty="0">
                <a:effectLst/>
                <a:latin typeface="Calibri" panose="020F0502020204030204" pitchFamily="34" charset="0"/>
                <a:ea typeface="Times New Roman" panose="02020603050405020304" pitchFamily="18" charset="0"/>
                <a:cs typeface="Calibri" panose="020F0502020204030204" pitchFamily="34" charset="0"/>
              </a:rPr>
              <a:t>the distinction is made on whether the samples will be measured sequentially or concurrently.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Sample relationship </a:t>
            </a:r>
            <a:r>
              <a:rPr lang="en-US" sz="1100" b="1" dirty="0" smtClean="0">
                <a:effectLst/>
                <a:latin typeface="Calibri" panose="020F0502020204030204" pitchFamily="34" charset="0"/>
                <a:ea typeface="Times New Roman" panose="02020603050405020304" pitchFamily="18" charset="0"/>
                <a:cs typeface="Calibri" panose="020F0502020204030204" pitchFamily="34" charset="0"/>
              </a:rPr>
              <a:t>criterion</a:t>
            </a: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--how </a:t>
            </a:r>
            <a:r>
              <a:rPr lang="en-US" sz="1100" dirty="0">
                <a:effectLst/>
                <a:latin typeface="Calibri" panose="020F0502020204030204" pitchFamily="34" charset="0"/>
                <a:ea typeface="Times New Roman" panose="02020603050405020304" pitchFamily="18" charset="0"/>
                <a:cs typeface="Calibri" panose="020F0502020204030204" pitchFamily="34" charset="0"/>
              </a:rPr>
              <a:t>the samples are related to each other.</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Identical sampling</a:t>
            </a:r>
            <a:r>
              <a:rPr lang="en-US" sz="1100" dirty="0">
                <a:effectLst/>
                <a:latin typeface="Calibri" panose="020F0502020204030204" pitchFamily="34" charset="0"/>
                <a:ea typeface="Times New Roman" panose="02020603050405020304" pitchFamily="18" charset="0"/>
                <a:cs typeface="Calibri" panose="020F0502020204030204" pitchFamily="34" charset="0"/>
              </a:rPr>
              <a:t>, where the same sample participates in both the quantitative and qualitative components of the study.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Parallel sampling, </a:t>
            </a:r>
            <a:r>
              <a:rPr lang="en-US" sz="1100" dirty="0">
                <a:effectLst/>
                <a:latin typeface="Calibri" panose="020F0502020204030204" pitchFamily="34" charset="0"/>
                <a:ea typeface="Times New Roman" panose="02020603050405020304" pitchFamily="18" charset="0"/>
                <a:cs typeface="Calibri" panose="020F0502020204030204" pitchFamily="34" charset="0"/>
              </a:rPr>
              <a:t>where the two samples are different in their characteristics but are derived from the same population.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Nonparallel sampling</a:t>
            </a:r>
            <a:r>
              <a:rPr lang="en-US" sz="1100" dirty="0">
                <a:effectLst/>
                <a:latin typeface="Calibri" panose="020F0502020204030204" pitchFamily="34" charset="0"/>
                <a:ea typeface="Times New Roman" panose="02020603050405020304" pitchFamily="18" charset="0"/>
                <a:cs typeface="Calibri" panose="020F0502020204030204" pitchFamily="34" charset="0"/>
              </a:rPr>
              <a:t>, where samples are derived from different populations.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Multilevel sampling</a:t>
            </a:r>
            <a:r>
              <a:rPr lang="en-US" sz="1100" dirty="0">
                <a:effectLst/>
                <a:latin typeface="Calibri" panose="020F0502020204030204" pitchFamily="34" charset="0"/>
                <a:ea typeface="Times New Roman" panose="02020603050405020304" pitchFamily="18" charset="0"/>
                <a:cs typeface="Calibri" panose="020F0502020204030204" pitchFamily="34" charset="0"/>
              </a:rPr>
              <a:t> with both the qualitative and quantitative samples derived from different levels of the population.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11</a:t>
            </a:fld>
            <a:endParaRPr lang="en-US"/>
          </a:p>
        </p:txBody>
      </p:sp>
    </p:spTree>
    <p:extLst>
      <p:ext uri="{BB962C8B-B14F-4D97-AF65-F5344CB8AC3E}">
        <p14:creationId xmlns:p14="http://schemas.microsoft.com/office/powerpoint/2010/main" val="39524631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10-3: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Compare sampling across quantitative, qualitative, mixed methods, and action research.</a:t>
            </a:r>
          </a:p>
          <a:p>
            <a:pPr marL="342900" marR="0" lvl="0" indent="-342900">
              <a:lnSpc>
                <a:spcPct val="115000"/>
              </a:lnSpc>
              <a:spcBef>
                <a:spcPts val="0"/>
              </a:spcBef>
              <a:spcAft>
                <a:spcPts val="0"/>
              </a:spcAft>
              <a:buFont typeface="+mj-lt"/>
              <a:buAutoNum type="romanUcPeriod" startAt="3"/>
            </a:pPr>
            <a:r>
              <a:rPr lang="en-US" sz="1100" dirty="0">
                <a:effectLst/>
                <a:latin typeface="Calibri" panose="020F0502020204030204" pitchFamily="34" charset="0"/>
                <a:ea typeface="Times New Roman" panose="02020603050405020304" pitchFamily="18" charset="0"/>
                <a:cs typeface="Calibri" panose="020F0502020204030204" pitchFamily="34" charset="0"/>
              </a:rPr>
              <a:t>Sampling Across Quantitative, Qualitative, Mixed Methods, and Action Research</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startAt="4"/>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Participant Selection in Action Research</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Action research will generally use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judgment sampling</a:t>
            </a:r>
            <a:r>
              <a:rPr lang="en-US" sz="1100" dirty="0">
                <a:effectLst/>
                <a:latin typeface="Calibri" panose="020F0502020204030204" pitchFamily="34" charset="0"/>
                <a:ea typeface="Times New Roman" panose="02020603050405020304" pitchFamily="18" charset="0"/>
                <a:cs typeface="Calibri" panose="020F0502020204030204" pitchFamily="34" charset="0"/>
              </a:rPr>
              <a:t>, which is a form of non-probability sampling.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Action research will generally use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judgment sampling</a:t>
            </a:r>
            <a:r>
              <a:rPr lang="en-US" sz="1100" dirty="0">
                <a:effectLst/>
                <a:latin typeface="Calibri" panose="020F0502020204030204" pitchFamily="34" charset="0"/>
                <a:ea typeface="Times New Roman" panose="02020603050405020304" pitchFamily="18" charset="0"/>
                <a:cs typeface="Calibri" panose="020F0502020204030204" pitchFamily="34" charset="0"/>
              </a:rPr>
              <a:t>, which is a form of non-probability sampling.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What makes judgment sampling unique is that the researcher must have knowledge on the participant and their ability to play a role in the action research.</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100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If you do not carefully choose your participants then it may hinder the outcome of the study’s results.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12</a:t>
            </a:fld>
            <a:endParaRPr lang="en-US"/>
          </a:p>
        </p:txBody>
      </p:sp>
    </p:spTree>
    <p:extLst>
      <p:ext uri="{BB962C8B-B14F-4D97-AF65-F5344CB8AC3E}">
        <p14:creationId xmlns:p14="http://schemas.microsoft.com/office/powerpoint/2010/main" val="24758825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10-4: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Clarify the difference between measurement and measurement error in research.</a:t>
            </a:r>
          </a:p>
          <a:p>
            <a:pPr marL="342900" marR="0" lvl="0" indent="-342900">
              <a:lnSpc>
                <a:spcPct val="115000"/>
              </a:lnSpc>
              <a:spcBef>
                <a:spcPts val="0"/>
              </a:spcBef>
              <a:spcAft>
                <a:spcPts val="0"/>
              </a:spcAft>
              <a:buFont typeface="+mj-lt"/>
              <a:buAutoNum type="romanUcPeriod" startAt="4"/>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Measurement and Measurement Error in Research</a:t>
            </a: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process of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measurement </a:t>
            </a:r>
            <a:r>
              <a:rPr lang="en-US" sz="1100" dirty="0">
                <a:effectLst/>
                <a:latin typeface="Calibri" panose="020F0502020204030204" pitchFamily="34" charset="0"/>
                <a:ea typeface="Times New Roman" panose="02020603050405020304" pitchFamily="18" charset="0"/>
                <a:cs typeface="Calibri" panose="020F0502020204030204" pitchFamily="34" charset="0"/>
              </a:rPr>
              <a:t>requires assigning symbols or numbers to objects, events, people, characteristics, </a:t>
            </a: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and</a:t>
            </a:r>
            <a:r>
              <a:rPr lang="en-US" sz="1100" baseline="0" dirty="0" smtClean="0">
                <a:effectLst/>
                <a:latin typeface="Calibri" panose="020F0502020204030204" pitchFamily="34" charset="0"/>
                <a:ea typeface="Times New Roman" panose="02020603050405020304" pitchFamily="18" charset="0"/>
                <a:cs typeface="Calibri" panose="020F0502020204030204" pitchFamily="34" charset="0"/>
              </a:rPr>
              <a:t> so on</a:t>
            </a: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Modes of measurement, therefore, are related to how you, as a researcher, plan to operationalize the variable in terms of measurement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It is essential to take note of how your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operational definition</a:t>
            </a:r>
            <a:r>
              <a:rPr lang="en-US" sz="1100" dirty="0">
                <a:effectLst/>
                <a:latin typeface="Calibri" panose="020F0502020204030204" pitchFamily="34" charset="0"/>
                <a:ea typeface="Times New Roman" panose="02020603050405020304" pitchFamily="18" charset="0"/>
                <a:cs typeface="Calibri" panose="020F0502020204030204" pitchFamily="34" charset="0"/>
              </a:rPr>
              <a:t>, or measurement, is impacted by your study design, purpose, research question, and even procedures.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13</a:t>
            </a:fld>
            <a:endParaRPr lang="en-US"/>
          </a:p>
        </p:txBody>
      </p:sp>
    </p:spTree>
    <p:extLst>
      <p:ext uri="{BB962C8B-B14F-4D97-AF65-F5344CB8AC3E}">
        <p14:creationId xmlns:p14="http://schemas.microsoft.com/office/powerpoint/2010/main" val="34253318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10-4: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Clarify the difference between measurement and measurement error in research.</a:t>
            </a:r>
          </a:p>
          <a:p>
            <a:pPr marL="342900" marR="0" lvl="0" indent="-342900">
              <a:lnSpc>
                <a:spcPct val="115000"/>
              </a:lnSpc>
              <a:spcBef>
                <a:spcPts val="0"/>
              </a:spcBef>
              <a:spcAft>
                <a:spcPts val="0"/>
              </a:spcAft>
              <a:buFont typeface="+mj-lt"/>
              <a:buAutoNum type="romanUcPeriod" startAt="4"/>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Measurement and Measurement Error in Research</a:t>
            </a:r>
          </a:p>
          <a:p>
            <a:pPr marL="742950" marR="0" lvl="1" indent="-285750">
              <a:lnSpc>
                <a:spcPct val="115000"/>
              </a:lnSpc>
              <a:spcBef>
                <a:spcPts val="0"/>
              </a:spcBef>
              <a:spcAft>
                <a:spcPts val="0"/>
              </a:spcAft>
              <a:buFont typeface="+mj-lt"/>
              <a:buAutoNum type="alphaUcPeriod" startAt="4"/>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Measurement Error</a:t>
            </a:r>
          </a:p>
          <a:p>
            <a:pPr marL="1143000" marR="0" lvl="2" indent="-228600">
              <a:lnSpc>
                <a:spcPct val="115000"/>
              </a:lnSpc>
              <a:spcBef>
                <a:spcPts val="0"/>
              </a:spcBef>
              <a:spcAft>
                <a:spcPts val="0"/>
              </a:spcAft>
              <a:buFont typeface="+mj-lt"/>
              <a:buAutoNum type="romanLcPeriod"/>
            </a:pPr>
            <a:r>
              <a:rPr lang="en-US" sz="1100" b="1" dirty="0">
                <a:effectLst/>
                <a:latin typeface="Calibri" panose="020F0502020204030204" pitchFamily="34" charset="0"/>
                <a:ea typeface="Calibri" panose="020F0502020204030204" pitchFamily="34" charset="0"/>
                <a:cs typeface="Calibri" panose="020F0502020204030204" pitchFamily="34" charset="0"/>
              </a:rPr>
              <a:t>Measurement error</a:t>
            </a:r>
            <a:r>
              <a:rPr lang="en-US" sz="1100" dirty="0">
                <a:effectLst/>
                <a:latin typeface="Calibri" panose="020F0502020204030204" pitchFamily="34" charset="0"/>
                <a:ea typeface="Calibri" panose="020F0502020204030204" pitchFamily="34" charset="0"/>
                <a:cs typeface="Calibri" panose="020F0502020204030204" pitchFamily="34" charset="0"/>
              </a:rPr>
              <a:t> is any factor that affects a person’s true score on a measure.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b="1" dirty="0">
                <a:effectLst/>
                <a:latin typeface="Calibri" panose="020F0502020204030204" pitchFamily="34" charset="0"/>
                <a:ea typeface="Calibri" panose="020F0502020204030204" pitchFamily="34" charset="0"/>
                <a:cs typeface="Calibri" panose="020F0502020204030204" pitchFamily="34" charset="0"/>
              </a:rPr>
              <a:t>Random error</a:t>
            </a:r>
            <a:r>
              <a:rPr lang="en-US" sz="1100" dirty="0">
                <a:effectLst/>
                <a:latin typeface="Calibri" panose="020F0502020204030204" pitchFamily="34" charset="0"/>
                <a:ea typeface="Calibri" panose="020F0502020204030204" pitchFamily="34" charset="0"/>
                <a:cs typeface="Calibri" panose="020F0502020204030204" pitchFamily="34" charset="0"/>
              </a:rPr>
              <a:t> is defined as the chance that error is present between the true and the observed value.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1000"/>
              </a:spcAft>
              <a:buFont typeface="+mj-lt"/>
              <a:buAutoNum type="romanLcPeriod"/>
            </a:pPr>
            <a:r>
              <a:rPr lang="en-US" sz="1100" b="1" dirty="0">
                <a:effectLst/>
                <a:latin typeface="Calibri" panose="020F0502020204030204" pitchFamily="34" charset="0"/>
                <a:ea typeface="Calibri" panose="020F0502020204030204" pitchFamily="34" charset="0"/>
                <a:cs typeface="Calibri" panose="020F0502020204030204" pitchFamily="34" charset="0"/>
              </a:rPr>
              <a:t>Systematic error</a:t>
            </a:r>
            <a:r>
              <a:rPr lang="en-US" sz="1100" dirty="0">
                <a:effectLst/>
                <a:latin typeface="Calibri" panose="020F0502020204030204" pitchFamily="34" charset="0"/>
                <a:ea typeface="Calibri" panose="020F0502020204030204" pitchFamily="34" charset="0"/>
                <a:cs typeface="Calibri" panose="020F0502020204030204" pitchFamily="34" charset="0"/>
              </a:rPr>
              <a:t> can be the result of many things; however, this error affects the participants as a whole versus select </a:t>
            </a:r>
            <a:r>
              <a:rPr lang="en-US" sz="1100" dirty="0" smtClean="0">
                <a:effectLst/>
                <a:latin typeface="Calibri" panose="020F0502020204030204" pitchFamily="34" charset="0"/>
                <a:ea typeface="Calibri" panose="020F0502020204030204" pitchFamily="34" charset="0"/>
                <a:cs typeface="Calibri" panose="020F0502020204030204" pitchFamily="34" charset="0"/>
              </a:rPr>
              <a:t>individuals.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974C31-EB4A-4B21-8134-CB5741A1DC5F}" type="slidenum">
              <a:rPr lang="en-US" smtClean="0"/>
              <a:t>14</a:t>
            </a:fld>
            <a:endParaRPr lang="en-US"/>
          </a:p>
        </p:txBody>
      </p:sp>
    </p:spTree>
    <p:extLst>
      <p:ext uri="{BB962C8B-B14F-4D97-AF65-F5344CB8AC3E}">
        <p14:creationId xmlns:p14="http://schemas.microsoft.com/office/powerpoint/2010/main" val="29634933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LO 10-5: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Differentiate between levels of measurement.</a:t>
            </a:r>
          </a:p>
          <a:p>
            <a:pPr marL="342900" marR="0" lvl="0" indent="-342900">
              <a:lnSpc>
                <a:spcPct val="115000"/>
              </a:lnSpc>
              <a:spcBef>
                <a:spcPts val="0"/>
              </a:spcBef>
              <a:spcAft>
                <a:spcPts val="0"/>
              </a:spcAft>
              <a:buFont typeface="+mj-lt"/>
              <a:buAutoNum type="romanUcPeriod" startAt="5"/>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Levels of Measurement</a:t>
            </a: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process of measurement is a complex set of steps that help appropriately assign values to the participants.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Levels of measurement</a:t>
            </a:r>
            <a:r>
              <a:rPr lang="en-US" sz="1100" dirty="0">
                <a:effectLst/>
                <a:latin typeface="Calibri" panose="020F0502020204030204" pitchFamily="34" charset="0"/>
                <a:ea typeface="Times New Roman" panose="02020603050405020304" pitchFamily="18" charset="0"/>
                <a:cs typeface="Calibri" panose="020F0502020204030204" pitchFamily="34" charset="0"/>
              </a:rPr>
              <a:t> can be used to guide decision making to determine how much information a measurement is capable of providing.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four levels of measurement were developed in 1946 by the psychologist S</a:t>
            </a: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 S</a:t>
            </a:r>
            <a:r>
              <a:rPr lang="en-US" sz="1100" dirty="0">
                <a:effectLst/>
                <a:latin typeface="Calibri" panose="020F0502020204030204" pitchFamily="34" charset="0"/>
                <a:ea typeface="Times New Roman" panose="02020603050405020304" pitchFamily="18" charset="0"/>
                <a:cs typeface="Calibri" panose="020F0502020204030204" pitchFamily="34" charset="0"/>
              </a:rPr>
              <a:t>. </a:t>
            </a: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Stevens-- </a:t>
            </a:r>
            <a:r>
              <a:rPr lang="en-US" sz="1100" dirty="0">
                <a:effectLst/>
                <a:latin typeface="Calibri" panose="020F0502020204030204" pitchFamily="34" charset="0"/>
                <a:ea typeface="Times New Roman" panose="02020603050405020304" pitchFamily="18" charset="0"/>
                <a:cs typeface="Calibri" panose="020F0502020204030204" pitchFamily="34" charset="0"/>
              </a:rPr>
              <a:t>nominal, ordinal, interval, and ratio.</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15</a:t>
            </a:fld>
            <a:endParaRPr lang="en-US"/>
          </a:p>
        </p:txBody>
      </p:sp>
    </p:spTree>
    <p:extLst>
      <p:ext uri="{BB962C8B-B14F-4D97-AF65-F5344CB8AC3E}">
        <p14:creationId xmlns:p14="http://schemas.microsoft.com/office/powerpoint/2010/main" val="369352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LO 10-5: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Differentiate between levels of measurement.</a:t>
            </a:r>
          </a:p>
          <a:p>
            <a:pPr marL="342900" marR="0" lvl="0" indent="-342900">
              <a:lnSpc>
                <a:spcPct val="115000"/>
              </a:lnSpc>
              <a:spcBef>
                <a:spcPts val="0"/>
              </a:spcBef>
              <a:spcAft>
                <a:spcPts val="0"/>
              </a:spcAft>
              <a:buFont typeface="+mj-lt"/>
              <a:buAutoNum type="romanUcPeriod" startAt="5"/>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Levels of Measurement</a:t>
            </a:r>
          </a:p>
          <a:p>
            <a:pPr marL="742950" marR="0" lvl="1" indent="-285750">
              <a:lnSpc>
                <a:spcPct val="115000"/>
              </a:lnSpc>
              <a:spcBef>
                <a:spcPts val="0"/>
              </a:spcBef>
              <a:spcAft>
                <a:spcPts val="0"/>
              </a:spcAft>
              <a:buFont typeface="+mj-lt"/>
              <a:buAutoNum type="alphaUcPeriod" startAt="4"/>
            </a:pPr>
            <a:r>
              <a:rPr lang="en-US" sz="1100" dirty="0">
                <a:effectLst/>
                <a:latin typeface="Calibri" panose="020F0502020204030204" pitchFamily="34" charset="0"/>
                <a:ea typeface="Times New Roman" panose="02020603050405020304" pitchFamily="18" charset="0"/>
                <a:cs typeface="Calibri" panose="020F0502020204030204" pitchFamily="34" charset="0"/>
              </a:rPr>
              <a:t>Nominal</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nominal scale</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the most basic level of measurement, and its purpose is to assign a category to a characteristic.</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Data can be represented with bar graphs, pie charts, or any other type of display that represents groups or frequencies.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16</a:t>
            </a:fld>
            <a:endParaRPr lang="en-US"/>
          </a:p>
        </p:txBody>
      </p:sp>
    </p:spTree>
    <p:extLst>
      <p:ext uri="{BB962C8B-B14F-4D97-AF65-F5344CB8AC3E}">
        <p14:creationId xmlns:p14="http://schemas.microsoft.com/office/powerpoint/2010/main" val="27569435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LO 10-5: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Differentiate between levels of measurement.</a:t>
            </a:r>
          </a:p>
          <a:p>
            <a:pPr marL="342900" marR="0" lvl="0" indent="-342900">
              <a:lnSpc>
                <a:spcPct val="115000"/>
              </a:lnSpc>
              <a:spcBef>
                <a:spcPts val="0"/>
              </a:spcBef>
              <a:spcAft>
                <a:spcPts val="0"/>
              </a:spcAft>
              <a:buFont typeface="+mj-lt"/>
              <a:buAutoNum type="romanUcPeriod" startAt="5"/>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Levels of Measurement</a:t>
            </a:r>
          </a:p>
          <a:p>
            <a:pPr marL="742950" marR="0" lvl="1" indent="-285750">
              <a:lnSpc>
                <a:spcPct val="115000"/>
              </a:lnSpc>
              <a:spcBef>
                <a:spcPts val="0"/>
              </a:spcBef>
              <a:spcAft>
                <a:spcPts val="0"/>
              </a:spcAft>
              <a:buFont typeface="+mj-lt"/>
              <a:buAutoNum type="alphaUcPeriod" startAt="5"/>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Ordinal</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Unlike nominal scales,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ordinal scales</a:t>
            </a:r>
            <a:r>
              <a:rPr lang="en-US" sz="1100" dirty="0">
                <a:effectLst/>
                <a:latin typeface="Calibri" panose="020F0502020204030204" pitchFamily="34" charset="0"/>
                <a:ea typeface="Times New Roman" panose="02020603050405020304" pitchFamily="18" charset="0"/>
                <a:cs typeface="Calibri" panose="020F0502020204030204" pitchFamily="34" charset="0"/>
              </a:rPr>
              <a:t> are based on ordering, or rank, of the data points in relation to each other.</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Distance between each rank may not be equivalent.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17</a:t>
            </a:fld>
            <a:endParaRPr lang="en-US"/>
          </a:p>
        </p:txBody>
      </p:sp>
    </p:spTree>
    <p:extLst>
      <p:ext uri="{BB962C8B-B14F-4D97-AF65-F5344CB8AC3E}">
        <p14:creationId xmlns:p14="http://schemas.microsoft.com/office/powerpoint/2010/main" val="3316339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LO 10-5: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Differentiate between levels of measurement.</a:t>
            </a:r>
          </a:p>
          <a:p>
            <a:pPr marL="342900" marR="0" lvl="0" indent="-342900">
              <a:lnSpc>
                <a:spcPct val="115000"/>
              </a:lnSpc>
              <a:spcBef>
                <a:spcPts val="0"/>
              </a:spcBef>
              <a:spcAft>
                <a:spcPts val="0"/>
              </a:spcAft>
              <a:buFont typeface="+mj-lt"/>
              <a:buAutoNum type="romanUcPeriod" startAt="5"/>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Levels of Measurement</a:t>
            </a:r>
          </a:p>
          <a:p>
            <a:pPr marL="742950" marR="0" lvl="1" indent="-285750">
              <a:lnSpc>
                <a:spcPct val="115000"/>
              </a:lnSpc>
              <a:spcBef>
                <a:spcPts val="0"/>
              </a:spcBef>
              <a:spcAft>
                <a:spcPts val="0"/>
              </a:spcAft>
              <a:buFont typeface="+mj-lt"/>
              <a:buAutoNum type="alphaUcPeriod" startAt="6"/>
            </a:pPr>
            <a:r>
              <a:rPr lang="en-US" sz="1100" dirty="0">
                <a:effectLst/>
                <a:latin typeface="Calibri" panose="020F0502020204030204" pitchFamily="34" charset="0"/>
                <a:ea typeface="Times New Roman" panose="02020603050405020304" pitchFamily="18" charset="0"/>
                <a:cs typeface="Calibri" panose="020F0502020204030204" pitchFamily="34" charset="0"/>
              </a:rPr>
              <a:t>Interval</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Interval scales</a:t>
            </a:r>
            <a:r>
              <a:rPr lang="en-US" sz="1100" dirty="0">
                <a:effectLst/>
                <a:latin typeface="Calibri" panose="020F0502020204030204" pitchFamily="34" charset="0"/>
                <a:ea typeface="Times New Roman" panose="02020603050405020304" pitchFamily="18" charset="0"/>
                <a:cs typeface="Calibri" panose="020F0502020204030204" pitchFamily="34" charset="0"/>
              </a:rPr>
              <a:t> can be ranked and ordered; however, the distance between each rank represents an equal distance between each level of the construct being measured.</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commonly used form of interval level data is the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Likert scale</a:t>
            </a:r>
            <a:r>
              <a:rPr lang="en-US" sz="1100" dirty="0">
                <a:effectLst/>
                <a:latin typeface="Calibri" panose="020F0502020204030204" pitchFamily="34" charset="0"/>
                <a:ea typeface="Times New Roman" panose="02020603050405020304" pitchFamily="18" charset="0"/>
                <a:cs typeface="Calibri" panose="020F0502020204030204" pitchFamily="34" charset="0"/>
              </a:rPr>
              <a: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Likert scales are forms of questionnaires where the participant is asked a question and responds on a number scale representing the least amount of the construct on one end, and the greatest amount of the construct on the other end.</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For interval scales there is no absolute zero.</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Can assess measures of central tendency.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18</a:t>
            </a:fld>
            <a:endParaRPr lang="en-US"/>
          </a:p>
        </p:txBody>
      </p:sp>
    </p:spTree>
    <p:extLst>
      <p:ext uri="{BB962C8B-B14F-4D97-AF65-F5344CB8AC3E}">
        <p14:creationId xmlns:p14="http://schemas.microsoft.com/office/powerpoint/2010/main" val="3275828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LO 10-5: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Differentiate between levels of measurement.</a:t>
            </a:r>
          </a:p>
          <a:p>
            <a:pPr marL="342900" marR="0" lvl="0" indent="-342900">
              <a:lnSpc>
                <a:spcPct val="115000"/>
              </a:lnSpc>
              <a:spcBef>
                <a:spcPts val="0"/>
              </a:spcBef>
              <a:spcAft>
                <a:spcPts val="0"/>
              </a:spcAft>
              <a:buFont typeface="+mj-lt"/>
              <a:buAutoNum type="romanUcPeriod" startAt="5"/>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Levels of Measurement</a:t>
            </a:r>
          </a:p>
          <a:p>
            <a:pPr marL="742950" marR="0" lvl="1" indent="-285750">
              <a:lnSpc>
                <a:spcPct val="115000"/>
              </a:lnSpc>
              <a:spcBef>
                <a:spcPts val="0"/>
              </a:spcBef>
              <a:spcAft>
                <a:spcPts val="0"/>
              </a:spcAft>
              <a:buFont typeface="+mj-lt"/>
              <a:buAutoNum type="alphaUcPeriod" startAt="8"/>
            </a:pPr>
            <a:r>
              <a:rPr lang="en-US" sz="1100" dirty="0">
                <a:effectLst/>
                <a:latin typeface="Calibri" panose="020F0502020204030204" pitchFamily="34" charset="0"/>
                <a:ea typeface="Times New Roman" panose="02020603050405020304" pitchFamily="18" charset="0"/>
                <a:cs typeface="Calibri" panose="020F0502020204030204" pitchFamily="34" charset="0"/>
              </a:rPr>
              <a:t>Ratio</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ratio scale</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very similar to the interval scale but includes an absolute zero.</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score of zero indicates an absence of the construct being measured.</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This allows for ratios to exist when comparing data.</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100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Ratio scale is primarily used in scientific inquiry.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19</a:t>
            </a:fld>
            <a:endParaRPr lang="en-US"/>
          </a:p>
        </p:txBody>
      </p:sp>
    </p:spTree>
    <p:extLst>
      <p:ext uri="{BB962C8B-B14F-4D97-AF65-F5344CB8AC3E}">
        <p14:creationId xmlns:p14="http://schemas.microsoft.com/office/powerpoint/2010/main" val="27866605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10-6: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Describe different types of validity in measurement.</a:t>
            </a:r>
          </a:p>
          <a:p>
            <a:pPr marL="342900" marR="0" lvl="0" indent="-342900">
              <a:lnSpc>
                <a:spcPct val="115000"/>
              </a:lnSpc>
              <a:spcBef>
                <a:spcPts val="0"/>
              </a:spcBef>
              <a:spcAft>
                <a:spcPts val="0"/>
              </a:spcAft>
              <a:buFont typeface="+mj-lt"/>
              <a:buAutoNum type="romanUcPeriod" startAt="6"/>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Types of Validity in Measurement</a:t>
            </a: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Validity is an umbrella term that reflects the appropriateness, accuracy, or meaningfulness of the inferences (or conclusions) made from test scores or research results, referred to as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external validity</a:t>
            </a:r>
            <a:r>
              <a:rPr lang="en-US" sz="1100" dirty="0">
                <a:effectLst/>
                <a:latin typeface="Calibri" panose="020F0502020204030204" pitchFamily="34" charset="0"/>
                <a:ea typeface="Times New Roman" panose="02020603050405020304" pitchFamily="18" charset="0"/>
                <a:cs typeface="Calibri" panose="020F0502020204030204" pitchFamily="34" charset="0"/>
              </a:rPr>
              <a: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There are two main categories of external validity: validity of design and validity of measurement.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Validity of measurement</a:t>
            </a:r>
            <a:r>
              <a:rPr lang="en-US" sz="1100" dirty="0">
                <a:effectLst/>
                <a:latin typeface="Calibri" panose="020F0502020204030204" pitchFamily="34" charset="0"/>
                <a:ea typeface="Times New Roman" panose="02020603050405020304" pitchFamily="18" charset="0"/>
                <a:cs typeface="Calibri" panose="020F0502020204030204" pitchFamily="34" charset="0"/>
              </a:rPr>
              <a:t> refers to whether or not the instrument being used measures what it is intended to measure.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There are five main types of validity of measurement: content validity, criterion validity, construct validity, convergent validity, and discriminant validity.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20</a:t>
            </a:fld>
            <a:endParaRPr lang="en-US"/>
          </a:p>
        </p:txBody>
      </p:sp>
    </p:spTree>
    <p:extLst>
      <p:ext uri="{BB962C8B-B14F-4D97-AF65-F5344CB8AC3E}">
        <p14:creationId xmlns:p14="http://schemas.microsoft.com/office/powerpoint/2010/main" val="3015825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10-1: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Define sampling-related terminology.</a:t>
            </a:r>
          </a:p>
          <a:p>
            <a:pPr marL="342900" marR="0" lvl="0" indent="-342900">
              <a:lnSpc>
                <a:spcPct val="115000"/>
              </a:lnSpc>
              <a:spcBef>
                <a:spcPts val="0"/>
              </a:spcBef>
              <a:spcAft>
                <a:spcPts val="0"/>
              </a:spcAft>
              <a:buFont typeface="+mj-lt"/>
              <a:buAutoNum type="romanU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Sampling-Related Terminology</a:t>
            </a:r>
          </a:p>
          <a:p>
            <a:pPr marL="742950" marR="0" lvl="1" indent="-285750">
              <a:lnSpc>
                <a:spcPct val="115000"/>
              </a:lnSpc>
              <a:spcBef>
                <a:spcPts val="0"/>
              </a:spcBef>
              <a:spcAft>
                <a:spcPts val="0"/>
              </a:spcAft>
              <a:buFont typeface="+mj-lt"/>
              <a:buAutoNum type="alphaUcPeriod" startAt="2"/>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Sampling Terminology</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Statistical terminology in sampling can be depicted in one of two </a:t>
            </a: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ways--either </a:t>
            </a:r>
            <a:r>
              <a:rPr lang="en-US" sz="1100" dirty="0">
                <a:effectLst/>
                <a:latin typeface="Calibri" panose="020F0502020204030204" pitchFamily="34" charset="0"/>
                <a:ea typeface="Times New Roman" panose="02020603050405020304" pitchFamily="18" charset="0"/>
                <a:cs typeface="Calibri" panose="020F0502020204030204" pitchFamily="34" charset="0"/>
              </a:rPr>
              <a:t>with words or with a dedicated symbol.</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Statistical symbols</a:t>
            </a:r>
            <a:r>
              <a:rPr lang="en-US" sz="1100" dirty="0">
                <a:effectLst/>
                <a:latin typeface="Calibri" panose="020F0502020204030204" pitchFamily="34" charset="0"/>
                <a:ea typeface="Times New Roman" panose="02020603050405020304" pitchFamily="18" charset="0"/>
                <a:cs typeface="Calibri" panose="020F0502020204030204" pitchFamily="34" charset="0"/>
              </a:rPr>
              <a:t> are commonly used in research to help communicate findings to the research community in a way that is efficient and universally understood.</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Generally, italicized Greek and Roman letters are used to depict specific terms in APA.</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For terminology and statistics that refer to the population, researchers primarily use Greek lettering.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symbol µ (mu) represents the population mean.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symbol σ (sigma) represents the population standard deviation.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For sample terminology and statistics, researchers emphasize Roman lettering.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i="1" dirty="0" smtClean="0">
                <a:effectLst/>
                <a:latin typeface="Calibri" panose="020F0502020204030204" pitchFamily="34" charset="0"/>
                <a:ea typeface="Times New Roman" panose="02020603050405020304" pitchFamily="18" charset="0"/>
                <a:cs typeface="Calibri" panose="020F0502020204030204" pitchFamily="34" charset="0"/>
              </a:rPr>
              <a:t>SD</a:t>
            </a: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 </a:t>
            </a:r>
            <a:r>
              <a:rPr lang="en-US" sz="1100" dirty="0">
                <a:effectLst/>
                <a:latin typeface="Calibri" panose="020F0502020204030204" pitchFamily="34" charset="0"/>
                <a:ea typeface="Times New Roman" panose="02020603050405020304" pitchFamily="18" charset="0"/>
                <a:cs typeface="Calibri" panose="020F0502020204030204" pitchFamily="34" charset="0"/>
              </a:rPr>
              <a:t>represents the sample standard deviation.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i="1" dirty="0" smtClean="0">
                <a:effectLst/>
                <a:latin typeface="Calibri" panose="020F0502020204030204" pitchFamily="34" charset="0"/>
                <a:ea typeface="Times New Roman" panose="02020603050405020304" pitchFamily="18" charset="0"/>
                <a:cs typeface="Calibri" panose="020F0502020204030204" pitchFamily="34" charset="0"/>
              </a:rPr>
              <a:t>r</a:t>
            </a: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 </a:t>
            </a:r>
            <a:r>
              <a:rPr lang="en-US" sz="1100" dirty="0">
                <a:effectLst/>
                <a:latin typeface="Calibri" panose="020F0502020204030204" pitchFamily="34" charset="0"/>
                <a:ea typeface="Times New Roman" panose="02020603050405020304" pitchFamily="18" charset="0"/>
                <a:cs typeface="Calibri" panose="020F0502020204030204" pitchFamily="34" charset="0"/>
              </a:rPr>
              <a:t>represents the sample correlation.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Sample Size</a:t>
            </a: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Sample size</a:t>
            </a:r>
            <a:r>
              <a:rPr lang="en-US" sz="1100" dirty="0">
                <a:effectLst/>
                <a:latin typeface="Calibri" panose="020F0502020204030204" pitchFamily="34" charset="0"/>
                <a:ea typeface="Times New Roman" panose="02020603050405020304" pitchFamily="18" charset="0"/>
                <a:cs typeface="Calibri" panose="020F0502020204030204" pitchFamily="34" charset="0"/>
              </a:rPr>
              <a:t> (</a:t>
            </a:r>
            <a:r>
              <a:rPr lang="en-US" sz="1100" i="1" dirty="0">
                <a:effectLst/>
                <a:latin typeface="Calibri" panose="020F0502020204030204" pitchFamily="34" charset="0"/>
                <a:ea typeface="Times New Roman" panose="02020603050405020304" pitchFamily="18" charset="0"/>
                <a:cs typeface="Calibri" panose="020F0502020204030204" pitchFamily="34" charset="0"/>
              </a:rPr>
              <a:t>n</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the number of individuals selected from a population for participation in a study.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It is important for research to include a sufficiently sized sample.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large sample size allows researchers to draw credible generalizations about the population, can help improve the representation of the population, can increase the value for statistical power, and may open greater opportunities for complex data analyses.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power analysis</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a systematic approach used to identify an appropriate sample size through the order of magnitude.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100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Power analysis will vary based on the unique characteristics of your study.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3</a:t>
            </a:fld>
            <a:endParaRPr lang="en-US"/>
          </a:p>
        </p:txBody>
      </p:sp>
    </p:spTree>
    <p:extLst>
      <p:ext uri="{BB962C8B-B14F-4D97-AF65-F5344CB8AC3E}">
        <p14:creationId xmlns:p14="http://schemas.microsoft.com/office/powerpoint/2010/main" val="29667762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10-6: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Describe different types of validity in measurement.</a:t>
            </a:r>
          </a:p>
          <a:p>
            <a:pPr marL="342900" marR="0" lvl="0" indent="-342900">
              <a:lnSpc>
                <a:spcPct val="115000"/>
              </a:lnSpc>
              <a:spcBef>
                <a:spcPts val="0"/>
              </a:spcBef>
              <a:spcAft>
                <a:spcPts val="0"/>
              </a:spcAft>
              <a:buFont typeface="+mj-lt"/>
              <a:buAutoNum type="romanUcPeriod" startAt="6"/>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Types of Validity in Measurement</a:t>
            </a:r>
          </a:p>
          <a:p>
            <a:pPr marL="742950" marR="0" lvl="1" indent="-285750">
              <a:lnSpc>
                <a:spcPct val="115000"/>
              </a:lnSpc>
              <a:spcBef>
                <a:spcPts val="0"/>
              </a:spcBef>
              <a:spcAft>
                <a:spcPts val="0"/>
              </a:spcAft>
              <a:buFont typeface="+mj-lt"/>
              <a:buAutoNum type="alphaUcPeriod" startAt="6"/>
            </a:pPr>
            <a:r>
              <a:rPr lang="en-US" sz="1100" dirty="0">
                <a:effectLst/>
                <a:latin typeface="Calibri" panose="020F0502020204030204" pitchFamily="34" charset="0"/>
                <a:ea typeface="Times New Roman" panose="02020603050405020304" pitchFamily="18" charset="0"/>
                <a:cs typeface="Calibri" panose="020F0502020204030204" pitchFamily="34" charset="0"/>
              </a:rPr>
              <a:t>Content Validity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Content validity</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the extent to which the items in a test are representative of the domain or construct of interest.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domain of interest needs to be clearly defined in order to assess the content validity of a particular measure.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Usually, objectives are clearly stated in the test specifications and are all equally weighted.</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Each item is examined to see how well it aligns with the larger construct.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This step is done by experts in that particular subject area.</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Correlation between the importance of the weighting of objectives and the number of items measuring those objectives is what is considered the content validity.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21</a:t>
            </a:fld>
            <a:endParaRPr lang="en-US"/>
          </a:p>
        </p:txBody>
      </p:sp>
    </p:spTree>
    <p:extLst>
      <p:ext uri="{BB962C8B-B14F-4D97-AF65-F5344CB8AC3E}">
        <p14:creationId xmlns:p14="http://schemas.microsoft.com/office/powerpoint/2010/main" val="38167332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10-6: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Describe different types of validity in measurement.</a:t>
            </a:r>
          </a:p>
          <a:p>
            <a:pPr marL="342900" marR="0" lvl="0" indent="-342900">
              <a:lnSpc>
                <a:spcPct val="115000"/>
              </a:lnSpc>
              <a:spcBef>
                <a:spcPts val="0"/>
              </a:spcBef>
              <a:spcAft>
                <a:spcPts val="0"/>
              </a:spcAft>
              <a:buFont typeface="+mj-lt"/>
              <a:buAutoNum type="romanUcPeriod" startAt="6"/>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Types of Validity in Measurement</a:t>
            </a:r>
          </a:p>
          <a:p>
            <a:pPr marL="742950" marR="0" lvl="1" indent="-285750">
              <a:lnSpc>
                <a:spcPct val="115000"/>
              </a:lnSpc>
              <a:spcBef>
                <a:spcPts val="0"/>
              </a:spcBef>
              <a:spcAft>
                <a:spcPts val="0"/>
              </a:spcAft>
              <a:buFont typeface="+mj-lt"/>
              <a:buAutoNum type="alphaUcPeriod" startAt="7"/>
            </a:pPr>
            <a:r>
              <a:rPr lang="en-US" sz="1100" dirty="0">
                <a:effectLst/>
                <a:latin typeface="Calibri" panose="020F0502020204030204" pitchFamily="34" charset="0"/>
                <a:ea typeface="Times New Roman" panose="02020603050405020304" pitchFamily="18" charset="0"/>
                <a:cs typeface="Calibri" panose="020F0502020204030204" pitchFamily="34" charset="0"/>
              </a:rPr>
              <a:t>Criterion Validity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In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criterion</a:t>
            </a:r>
            <a:r>
              <a:rPr lang="en-US" sz="1100" dirty="0">
                <a:effectLst/>
                <a:latin typeface="Calibri" panose="020F0502020204030204" pitchFamily="34" charset="0"/>
                <a:ea typeface="Times New Roman" panose="02020603050405020304" pitchFamily="18" charset="0"/>
                <a:cs typeface="Calibri" panose="020F0502020204030204" pitchFamily="34" charset="0"/>
              </a:rPr>
              <a:t>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validity</a:t>
            </a:r>
            <a:r>
              <a:rPr lang="en-US" sz="1100" dirty="0">
                <a:effectLst/>
                <a:latin typeface="Calibri" panose="020F0502020204030204" pitchFamily="34" charset="0"/>
                <a:ea typeface="Times New Roman" panose="02020603050405020304" pitchFamily="18" charset="0"/>
                <a:cs typeface="Calibri" panose="020F0502020204030204" pitchFamily="34" charset="0"/>
              </a:rPr>
              <a:t>, the main question of concern is whether or not scores on the test relate to the level of performance in a domain of interest.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This can be determined through predictive validity or concurrent validity.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strength of the relationship between test scores and criterion performance is determined by the correlation coefficient.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Criterion contamination and a restriction of range are potential challenges when addressing criterion validity.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22</a:t>
            </a:fld>
            <a:endParaRPr lang="en-US"/>
          </a:p>
        </p:txBody>
      </p:sp>
    </p:spTree>
    <p:extLst>
      <p:ext uri="{BB962C8B-B14F-4D97-AF65-F5344CB8AC3E}">
        <p14:creationId xmlns:p14="http://schemas.microsoft.com/office/powerpoint/2010/main" val="7738730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10-6: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Describe different types of validity in measurement.</a:t>
            </a:r>
          </a:p>
          <a:p>
            <a:pPr marL="342900" marR="0" lvl="0" indent="-342900">
              <a:lnSpc>
                <a:spcPct val="115000"/>
              </a:lnSpc>
              <a:spcBef>
                <a:spcPts val="0"/>
              </a:spcBef>
              <a:spcAft>
                <a:spcPts val="0"/>
              </a:spcAft>
              <a:buFont typeface="+mj-lt"/>
              <a:buAutoNum type="romanUcPeriod" startAt="6"/>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Types of Validity in Measurement</a:t>
            </a:r>
          </a:p>
          <a:p>
            <a:pPr marL="742950" marR="0" lvl="1" indent="-285750">
              <a:lnSpc>
                <a:spcPct val="115000"/>
              </a:lnSpc>
              <a:spcBef>
                <a:spcPts val="0"/>
              </a:spcBef>
              <a:spcAft>
                <a:spcPts val="0"/>
              </a:spcAft>
              <a:buFont typeface="+mj-lt"/>
              <a:buAutoNum type="alphaUcPeriod" startAt="5"/>
            </a:pPr>
            <a:r>
              <a:rPr lang="en-US" sz="1100" dirty="0">
                <a:effectLst/>
                <a:latin typeface="Calibri" panose="020F0502020204030204" pitchFamily="34" charset="0"/>
                <a:ea typeface="Times New Roman" panose="02020603050405020304" pitchFamily="18" charset="0"/>
                <a:cs typeface="Calibri" panose="020F0502020204030204" pitchFamily="34" charset="0"/>
              </a:rPr>
              <a:t>Construct Validity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In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construct validity</a:t>
            </a:r>
            <a:r>
              <a:rPr lang="en-US" sz="1100" dirty="0">
                <a:effectLst/>
                <a:latin typeface="Calibri" panose="020F0502020204030204" pitchFamily="34" charset="0"/>
                <a:ea typeface="Times New Roman" panose="02020603050405020304" pitchFamily="18" charset="0"/>
                <a:cs typeface="Calibri" panose="020F0502020204030204" pitchFamily="34" charset="0"/>
              </a:rPr>
              <a:t>, the main question addressed is does the test measure the construct that it is said to measure?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researcher would need to set a criterion which is the standard you want to predict in your study and from that, validity coefficients are used as correlational scores that show the strength of validity between the criterion and the actual test scores.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This information provided is considered to be evidence, which can present itself in one of two </a:t>
            </a:r>
            <a:r>
              <a:rPr lang="en-US" sz="1100" dirty="0" smtClean="0">
                <a:effectLst/>
                <a:latin typeface="Calibri" panose="020F0502020204030204" pitchFamily="34" charset="0"/>
                <a:ea typeface="Times New Roman" panose="02020603050405020304" pitchFamily="18" charset="0"/>
                <a:cs typeface="Calibri" panose="020F0502020204030204" pitchFamily="34" charset="0"/>
              </a:rPr>
              <a:t>ways--</a:t>
            </a:r>
            <a:r>
              <a:rPr lang="en-US" sz="1100" i="1" dirty="0" smtClean="0">
                <a:effectLst/>
                <a:latin typeface="Calibri" panose="020F0502020204030204" pitchFamily="34" charset="0"/>
                <a:ea typeface="Times New Roman" panose="02020603050405020304" pitchFamily="18" charset="0"/>
                <a:cs typeface="Calibri" panose="020F0502020204030204" pitchFamily="34" charset="0"/>
              </a:rPr>
              <a:t>concurrent </a:t>
            </a:r>
            <a:r>
              <a:rPr lang="en-US" sz="1100" i="1" dirty="0">
                <a:effectLst/>
                <a:latin typeface="Calibri" panose="020F0502020204030204" pitchFamily="34" charset="0"/>
                <a:ea typeface="Times New Roman" panose="02020603050405020304" pitchFamily="18" charset="0"/>
                <a:cs typeface="Calibri" panose="020F0502020204030204" pitchFamily="34" charset="0"/>
              </a:rPr>
              <a:t>evidence,</a:t>
            </a:r>
            <a:r>
              <a:rPr lang="en-US" sz="1100" dirty="0">
                <a:effectLst/>
                <a:latin typeface="Calibri" panose="020F0502020204030204" pitchFamily="34" charset="0"/>
                <a:ea typeface="Times New Roman" panose="02020603050405020304" pitchFamily="18" charset="0"/>
                <a:cs typeface="Calibri" panose="020F0502020204030204" pitchFamily="34" charset="0"/>
              </a:rPr>
              <a:t> where you would administer your focal test and your test for criterion at the same time, or </a:t>
            </a:r>
            <a:r>
              <a:rPr lang="en-US" sz="1100" i="1" dirty="0">
                <a:effectLst/>
                <a:latin typeface="Calibri" panose="020F0502020204030204" pitchFamily="34" charset="0"/>
                <a:ea typeface="Times New Roman" panose="02020603050405020304" pitchFamily="18" charset="0"/>
                <a:cs typeface="Calibri" panose="020F0502020204030204" pitchFamily="34" charset="0"/>
              </a:rPr>
              <a:t>predictive evidence,</a:t>
            </a:r>
            <a:r>
              <a:rPr lang="en-US" sz="1100" dirty="0">
                <a:effectLst/>
                <a:latin typeface="Calibri" panose="020F0502020204030204" pitchFamily="34" charset="0"/>
                <a:ea typeface="Times New Roman" panose="02020603050405020304" pitchFamily="18" charset="0"/>
                <a:cs typeface="Calibri" panose="020F0502020204030204" pitchFamily="34" charset="0"/>
              </a:rPr>
              <a:t> where you would administer the focal test, and then after a period of time you would administer the test for criterion.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measure should be an appropriate and meaningful assessment of the construct being examined and should lead to useful inferences about that construct.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23</a:t>
            </a:fld>
            <a:endParaRPr lang="en-US"/>
          </a:p>
        </p:txBody>
      </p:sp>
    </p:spTree>
    <p:extLst>
      <p:ext uri="{BB962C8B-B14F-4D97-AF65-F5344CB8AC3E}">
        <p14:creationId xmlns:p14="http://schemas.microsoft.com/office/powerpoint/2010/main" val="39258683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10-6: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Describe different types of validity in measurement.</a:t>
            </a:r>
          </a:p>
          <a:p>
            <a:pPr marL="342900" marR="0" lvl="0" indent="-342900">
              <a:lnSpc>
                <a:spcPct val="115000"/>
              </a:lnSpc>
              <a:spcBef>
                <a:spcPts val="0"/>
              </a:spcBef>
              <a:spcAft>
                <a:spcPts val="0"/>
              </a:spcAft>
              <a:buFont typeface="+mj-lt"/>
              <a:buAutoNum type="romanUcPeriod" startAt="6"/>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Types of Validity in Measurement</a:t>
            </a:r>
          </a:p>
          <a:p>
            <a:pPr marL="742950" marR="0" lvl="1" indent="-285750">
              <a:lnSpc>
                <a:spcPct val="115000"/>
              </a:lnSpc>
              <a:spcBef>
                <a:spcPts val="0"/>
              </a:spcBef>
              <a:spcAft>
                <a:spcPts val="0"/>
              </a:spcAft>
              <a:buFont typeface="+mj-lt"/>
              <a:buAutoNum type="alphaUcPeriod" startAt="8"/>
            </a:pPr>
            <a:r>
              <a:rPr lang="en-US" sz="1100" dirty="0">
                <a:effectLst/>
                <a:latin typeface="Calibri" panose="020F0502020204030204" pitchFamily="34" charset="0"/>
                <a:ea typeface="Times New Roman" panose="02020603050405020304" pitchFamily="18" charset="0"/>
                <a:cs typeface="Calibri" panose="020F0502020204030204" pitchFamily="34" charset="0"/>
              </a:rPr>
              <a:t>Convergent and Discriminant Validity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Convergent validity</a:t>
            </a:r>
            <a:r>
              <a:rPr lang="en-US" sz="1100" dirty="0">
                <a:effectLst/>
                <a:latin typeface="Calibri" panose="020F0502020204030204" pitchFamily="34" charset="0"/>
                <a:ea typeface="Times New Roman" panose="02020603050405020304" pitchFamily="18" charset="0"/>
                <a:cs typeface="Calibri" panose="020F0502020204030204" pitchFamily="34" charset="0"/>
              </a:rPr>
              <a:t> refers to when scores on one measure correlate with the scores on other similar measures which are designed to assess the same construct.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100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To support the evidence collected for convergent validity, many researchers will use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discriminant validity</a:t>
            </a:r>
            <a:r>
              <a:rPr lang="en-US" sz="1100" dirty="0">
                <a:effectLst/>
                <a:latin typeface="Calibri" panose="020F0502020204030204" pitchFamily="34" charset="0"/>
                <a:ea typeface="Times New Roman" panose="02020603050405020304" pitchFamily="18" charset="0"/>
                <a:cs typeface="Calibri" panose="020F0502020204030204" pitchFamily="34" charset="0"/>
              </a:rPr>
              <a:t> to justify validity by demonstrating that the scores on one measure do not correlate with the scores on other measures that are designed to assess different constructs.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24</a:t>
            </a:fld>
            <a:endParaRPr lang="en-US"/>
          </a:p>
        </p:txBody>
      </p:sp>
    </p:spTree>
    <p:extLst>
      <p:ext uri="{BB962C8B-B14F-4D97-AF65-F5344CB8AC3E}">
        <p14:creationId xmlns:p14="http://schemas.microsoft.com/office/powerpoint/2010/main" val="42097194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10-7: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Describe different types of reliability in measurement.</a:t>
            </a:r>
          </a:p>
          <a:p>
            <a:pPr marL="342900" marR="0" lvl="0" indent="-342900">
              <a:lnSpc>
                <a:spcPct val="115000"/>
              </a:lnSpc>
              <a:spcBef>
                <a:spcPts val="0"/>
              </a:spcBef>
              <a:spcAft>
                <a:spcPts val="0"/>
              </a:spcAft>
              <a:buFont typeface="+mj-lt"/>
              <a:buAutoNum type="romanUcPeriod" startAt="7"/>
            </a:pPr>
            <a:r>
              <a:rPr lang="en-US" sz="1100" dirty="0">
                <a:effectLst/>
                <a:latin typeface="Calibri" panose="020F0502020204030204" pitchFamily="34" charset="0"/>
                <a:ea typeface="Times New Roman" panose="02020603050405020304" pitchFamily="18" charset="0"/>
                <a:cs typeface="Calibri" panose="020F0502020204030204" pitchFamily="34" charset="0"/>
              </a:rPr>
              <a:t>Types of Reliability in Measurement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Reliability</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often referred to as consistency, or trustworthiness.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Reliability , is usually determined by a correlational coefficient, also called a reliability coefficient.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Cronbach’s alpha</a:t>
            </a:r>
            <a:r>
              <a:rPr lang="en-US" sz="1100" dirty="0">
                <a:effectLst/>
                <a:latin typeface="Calibri" panose="020F0502020204030204" pitchFamily="34" charset="0"/>
                <a:ea typeface="Times New Roman" panose="02020603050405020304" pitchFamily="18" charset="0"/>
                <a:cs typeface="Calibri" panose="020F0502020204030204" pitchFamily="34" charset="0"/>
              </a:rPr>
              <a:t>, the most commonly reported reliability coefficient, refers to the extent to which items are intercorrelated.</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Reliability coefficients can be determined by four main methods: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test-retest reliability, equivalent forms, internal consistency, and interrater reliability.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Test-retest reliability is used to test the reliability over time by repeated administration of the same test to the same participants.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Equivalent forms are used when one group of participants are asked to take two different versions of the same test. The goal of equivalent forms is to see if the participants score high on Test A and Test B or score lower on each. The closer the two scores are in relevance, the higher the reliability coefficient.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Internal consistency is used to see how homogenous the items of the test are, meaning how well each item measures the intended construct; there are numerous empirical methods to measure internal consistency.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100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Interrater reliability is used when you have two individuals take the same test, and then you compare their scores. The closer the scores are to each other the stronger the reliability.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25</a:t>
            </a:fld>
            <a:endParaRPr lang="en-US"/>
          </a:p>
        </p:txBody>
      </p:sp>
    </p:spTree>
    <p:extLst>
      <p:ext uri="{BB962C8B-B14F-4D97-AF65-F5344CB8AC3E}">
        <p14:creationId xmlns:p14="http://schemas.microsoft.com/office/powerpoint/2010/main" val="25063808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10-8: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Demonstrate knowledge of ethical issues when collecting, managing, and communicating information on sampling and measurement.</a:t>
            </a:r>
          </a:p>
          <a:p>
            <a:pPr marL="342900" marR="0" lvl="0" indent="-342900">
              <a:lnSpc>
                <a:spcPct val="115000"/>
              </a:lnSpc>
              <a:spcBef>
                <a:spcPts val="0"/>
              </a:spcBef>
              <a:spcAft>
                <a:spcPts val="0"/>
              </a:spcAft>
              <a:buFont typeface="+mj-lt"/>
              <a:buAutoNum type="romanUcPeriod" startAt="8"/>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Ethical Considerations</a:t>
            </a: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When considering collecting data and sampling, there are strict guidelines to adhere to for ethical purposes.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1000"/>
              </a:spcAft>
              <a:buFont typeface="+mj-lt"/>
              <a:buAutoNum type="alphaU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Includes the restriction of measurements that can cause harm to the participants, the importance of informed consent, avoiding an invasion of privacy, and deception.</a:t>
            </a: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26</a:t>
            </a:fld>
            <a:endParaRPr lang="en-US"/>
          </a:p>
        </p:txBody>
      </p:sp>
    </p:spTree>
    <p:extLst>
      <p:ext uri="{BB962C8B-B14F-4D97-AF65-F5344CB8AC3E}">
        <p14:creationId xmlns:p14="http://schemas.microsoft.com/office/powerpoint/2010/main" val="39484966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10-9: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Utilize the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Publication Manual of the American Psychological Association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reporting information on sampling and measurement.</a:t>
            </a:r>
          </a:p>
          <a:p>
            <a:pPr marL="342900" marR="0" lvl="0" indent="-342900">
              <a:lnSpc>
                <a:spcPct val="115000"/>
              </a:lnSpc>
              <a:spcBef>
                <a:spcPts val="0"/>
              </a:spcBef>
              <a:spcAft>
                <a:spcPts val="0"/>
              </a:spcAft>
              <a:buFont typeface="+mj-lt"/>
              <a:buAutoNum type="romanUcPeriod" startAt="9"/>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American Psychological Association Style</a:t>
            </a: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methods section of an empirical study should be detailed and written in a manner that makes it replicable for others.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It is important to report the sample size, or the number of participants in a study as well as sampling procedures.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100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 It’s important to provide citations of any measurement tools, describe the scoring/coding of the data collection instrument, and present evidence of validity/reliability discussed in terms of the measurement and its level of consistency.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27</a:t>
            </a:fld>
            <a:endParaRPr lang="en-US"/>
          </a:p>
        </p:txBody>
      </p:sp>
    </p:spTree>
    <p:extLst>
      <p:ext uri="{BB962C8B-B14F-4D97-AF65-F5344CB8AC3E}">
        <p14:creationId xmlns:p14="http://schemas.microsoft.com/office/powerpoint/2010/main" val="552169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10-2: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Describe probability and non-probability sampling techniques and sampling error.</a:t>
            </a:r>
          </a:p>
          <a:p>
            <a:pPr marL="342900" marR="0" lvl="0" indent="-342900">
              <a:lnSpc>
                <a:spcPct val="115000"/>
              </a:lnSpc>
              <a:spcBef>
                <a:spcPts val="0"/>
              </a:spcBef>
              <a:spcAft>
                <a:spcPts val="0"/>
              </a:spcAft>
              <a:buFont typeface="+mj-lt"/>
              <a:buAutoNum type="romanUcPeriod" startAt="2"/>
            </a:pPr>
            <a:r>
              <a:rPr lang="en-US" sz="1100" dirty="0">
                <a:effectLst/>
                <a:latin typeface="Calibri" panose="020F0502020204030204" pitchFamily="34" charset="0"/>
                <a:ea typeface="Times New Roman" panose="02020603050405020304" pitchFamily="18" charset="0"/>
                <a:cs typeface="Calibri" panose="020F0502020204030204" pitchFamily="34" charset="0"/>
              </a:rPr>
              <a:t>Probability and Non-Probability Sampling Techniques and Sampling Error</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Probability Sampling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Random, or probability, sampling</a:t>
            </a:r>
            <a:r>
              <a:rPr lang="en-US" sz="1100" dirty="0">
                <a:effectLst/>
                <a:latin typeface="Calibri" panose="020F0502020204030204" pitchFamily="34" charset="0"/>
                <a:ea typeface="Times New Roman" panose="02020603050405020304" pitchFamily="18" charset="0"/>
                <a:cs typeface="Calibri" panose="020F0502020204030204" pitchFamily="34" charset="0"/>
              </a:rPr>
              <a:t> occurs when each individual in a population has an equal probability of being selected for inclusion in a sample.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Random sampling is the best way to ensure the sample accurately represents the characteristics of the population.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Random selection</a:t>
            </a:r>
            <a:r>
              <a:rPr lang="en-US" sz="1100" dirty="0">
                <a:effectLst/>
                <a:latin typeface="Calibri" panose="020F0502020204030204" pitchFamily="34" charset="0"/>
                <a:ea typeface="Times New Roman" panose="02020603050405020304" pitchFamily="18" charset="0"/>
                <a:cs typeface="Calibri" panose="020F0502020204030204" pitchFamily="34" charset="0"/>
              </a:rPr>
              <a:t> involves choosing your participants for a study at random from the population.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Random assignment</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when you take your participants and you randomly assign them to the different groups in your study.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four main types include simple random sampling, systemic random sampling, stratified random sampling, and cluster sampling.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4</a:t>
            </a:fld>
            <a:endParaRPr lang="en-US"/>
          </a:p>
        </p:txBody>
      </p:sp>
    </p:spTree>
    <p:extLst>
      <p:ext uri="{BB962C8B-B14F-4D97-AF65-F5344CB8AC3E}">
        <p14:creationId xmlns:p14="http://schemas.microsoft.com/office/powerpoint/2010/main" val="13103742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10-2: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Describe probability and non-probability sampling techniques and sampling error.</a:t>
            </a:r>
          </a:p>
          <a:p>
            <a:pPr marL="342900" marR="0" lvl="0" indent="-342900">
              <a:lnSpc>
                <a:spcPct val="115000"/>
              </a:lnSpc>
              <a:spcBef>
                <a:spcPts val="0"/>
              </a:spcBef>
              <a:spcAft>
                <a:spcPts val="0"/>
              </a:spcAft>
              <a:buFont typeface="+mj-lt"/>
              <a:buAutoNum type="romanUcPeriod" startAt="2"/>
            </a:pPr>
            <a:r>
              <a:rPr lang="en-US" sz="1100" dirty="0">
                <a:effectLst/>
                <a:latin typeface="Calibri" panose="020F0502020204030204" pitchFamily="34" charset="0"/>
                <a:ea typeface="Times New Roman" panose="02020603050405020304" pitchFamily="18" charset="0"/>
                <a:cs typeface="Calibri" panose="020F0502020204030204" pitchFamily="34" charset="0"/>
              </a:rPr>
              <a:t>Probability and Non-Probability Sampling Techniques and Sampling Error</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Probability Sampling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Simple Random Sampling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Simple random sampling </a:t>
            </a:r>
            <a:r>
              <a:rPr lang="en-US" sz="1100" dirty="0">
                <a:effectLst/>
                <a:latin typeface="Calibri" panose="020F0502020204030204" pitchFamily="34" charset="0"/>
                <a:ea typeface="Times New Roman" panose="02020603050405020304" pitchFamily="18" charset="0"/>
                <a:cs typeface="Calibri" panose="020F0502020204030204" pitchFamily="34" charset="0"/>
              </a:rPr>
              <a:t>involves an approach whereby each sampling unit has an equal chance of being chosen.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Advantages: requires little knowledge of the population in advance; is free of possible classification errors.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Disadvantages: does not make use of any prior knowledge of the population, which results in larger errors for the same sample size than for example stratifies sampling.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This sampling method is advantageous because it limits human error and subjectivity, but this technique may not ensure a good representation of the population.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Systemic Random Sampling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Systematic random sampling</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another effective probability sampling technique that involves obtaining a list of every member in the population and selecting every </a:t>
            </a:r>
            <a:r>
              <a:rPr lang="en-US" sz="1100" i="1" dirty="0">
                <a:effectLst/>
                <a:latin typeface="Calibri" panose="020F0502020204030204" pitchFamily="34" charset="0"/>
                <a:ea typeface="Times New Roman" panose="02020603050405020304" pitchFamily="18" charset="0"/>
                <a:cs typeface="Calibri" panose="020F0502020204030204" pitchFamily="34" charset="0"/>
              </a:rPr>
              <a:t>n</a:t>
            </a:r>
            <a:r>
              <a:rPr lang="en-US" sz="1100" baseline="0" dirty="0">
                <a:effectLst/>
                <a:latin typeface="Calibri" panose="020F0502020204030204" pitchFamily="34" charset="0"/>
                <a:ea typeface="Times New Roman" panose="02020603050405020304" pitchFamily="18" charset="0"/>
                <a:cs typeface="Calibri" panose="020F0502020204030204" pitchFamily="34" charset="0"/>
              </a:rPr>
              <a:t>th</a:t>
            </a:r>
            <a:r>
              <a:rPr lang="en-US" sz="1100" dirty="0">
                <a:effectLst/>
                <a:latin typeface="Calibri" panose="020F0502020204030204" pitchFamily="34" charset="0"/>
                <a:ea typeface="Times New Roman" panose="02020603050405020304" pitchFamily="18" charset="0"/>
                <a:cs typeface="Calibri" panose="020F0502020204030204" pitchFamily="34" charset="0"/>
              </a:rPr>
              <a:t> individual for participation in the study.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The sampling interval (i.e., distance between each </a:t>
            </a:r>
            <a:r>
              <a:rPr lang="en-US" sz="1100" i="1" dirty="0">
                <a:effectLst/>
                <a:latin typeface="Calibri" panose="020F0502020204030204" pitchFamily="34" charset="0"/>
                <a:ea typeface="Times New Roman" panose="02020603050405020304" pitchFamily="18" charset="0"/>
                <a:cs typeface="Calibri" panose="020F0502020204030204" pitchFamily="34" charset="0"/>
              </a:rPr>
              <a:t>n</a:t>
            </a:r>
            <a:r>
              <a:rPr lang="en-US" sz="1100" i="1" baseline="0" dirty="0">
                <a:effectLst/>
                <a:latin typeface="Calibri" panose="020F0502020204030204" pitchFamily="34" charset="0"/>
                <a:ea typeface="Times New Roman" panose="02020603050405020304" pitchFamily="18" charset="0"/>
                <a:cs typeface="Calibri" panose="020F0502020204030204" pitchFamily="34" charset="0"/>
              </a:rPr>
              <a:t>th</a:t>
            </a:r>
            <a:r>
              <a:rPr lang="en-US" sz="1100" dirty="0">
                <a:effectLst/>
                <a:latin typeface="Calibri" panose="020F0502020204030204" pitchFamily="34" charset="0"/>
                <a:ea typeface="Times New Roman" panose="02020603050405020304" pitchFamily="18" charset="0"/>
                <a:cs typeface="Calibri" panose="020F0502020204030204" pitchFamily="34" charset="0"/>
              </a:rPr>
              <a:t> term) is calculated by dividing the size of the population (</a:t>
            </a:r>
            <a:r>
              <a:rPr lang="en-US" sz="1100" i="1" dirty="0">
                <a:effectLst/>
                <a:latin typeface="Calibri" panose="020F0502020204030204" pitchFamily="34" charset="0"/>
                <a:ea typeface="Times New Roman" panose="02020603050405020304" pitchFamily="18" charset="0"/>
                <a:cs typeface="Calibri" panose="020F0502020204030204" pitchFamily="34" charset="0"/>
              </a:rPr>
              <a:t>N</a:t>
            </a:r>
            <a:r>
              <a:rPr lang="en-US" sz="1100" dirty="0">
                <a:effectLst/>
                <a:latin typeface="Calibri" panose="020F0502020204030204" pitchFamily="34" charset="0"/>
                <a:ea typeface="Times New Roman" panose="02020603050405020304" pitchFamily="18" charset="0"/>
                <a:cs typeface="Calibri" panose="020F0502020204030204" pitchFamily="34" charset="0"/>
              </a:rPr>
              <a:t>)</a:t>
            </a:r>
            <a:r>
              <a:rPr lang="en-US" sz="1100" i="1" dirty="0">
                <a:effectLst/>
                <a:latin typeface="Calibri" panose="020F0502020204030204" pitchFamily="34" charset="0"/>
                <a:ea typeface="Times New Roman" panose="02020603050405020304" pitchFamily="18" charset="0"/>
                <a:cs typeface="Calibri" panose="020F0502020204030204" pitchFamily="34" charset="0"/>
              </a:rPr>
              <a:t> </a:t>
            </a:r>
            <a:r>
              <a:rPr lang="en-US" sz="1100" dirty="0">
                <a:effectLst/>
                <a:latin typeface="Calibri" panose="020F0502020204030204" pitchFamily="34" charset="0"/>
                <a:ea typeface="Times New Roman" panose="02020603050405020304" pitchFamily="18" charset="0"/>
                <a:cs typeface="Calibri" panose="020F0502020204030204" pitchFamily="34" charset="0"/>
              </a:rPr>
              <a:t>by the size of the desired sample (</a:t>
            </a:r>
            <a:r>
              <a:rPr lang="en-US" sz="1100" i="1" dirty="0">
                <a:effectLst/>
                <a:latin typeface="Calibri" panose="020F0502020204030204" pitchFamily="34" charset="0"/>
                <a:ea typeface="Times New Roman" panose="02020603050405020304" pitchFamily="18" charset="0"/>
                <a:cs typeface="Calibri" panose="020F0502020204030204" pitchFamily="34" charset="0"/>
              </a:rPr>
              <a:t>n</a:t>
            </a:r>
            <a:r>
              <a:rPr lang="en-US" sz="1100" dirty="0">
                <a:effectLst/>
                <a:latin typeface="Calibri" panose="020F0502020204030204" pitchFamily="34" charset="0"/>
                <a:ea typeface="Times New Roman" panose="02020603050405020304" pitchFamily="18" charset="0"/>
                <a:cs typeface="Calibri" panose="020F0502020204030204" pitchFamily="34" charset="0"/>
              </a:rPr>
              <a:t>), and a random number between one and that value is selected to count off every </a:t>
            </a:r>
            <a:r>
              <a:rPr lang="en-US" sz="1100" i="1" dirty="0">
                <a:effectLst/>
                <a:latin typeface="Calibri" panose="020F0502020204030204" pitchFamily="34" charset="0"/>
                <a:ea typeface="Times New Roman" panose="02020603050405020304" pitchFamily="18" charset="0"/>
                <a:cs typeface="Calibri" panose="020F0502020204030204" pitchFamily="34" charset="0"/>
              </a:rPr>
              <a:t>n</a:t>
            </a:r>
            <a:r>
              <a:rPr lang="en-US" sz="1100" baseline="0" dirty="0">
                <a:effectLst/>
                <a:latin typeface="Calibri" panose="020F0502020204030204" pitchFamily="34" charset="0"/>
                <a:ea typeface="Times New Roman" panose="02020603050405020304" pitchFamily="18" charset="0"/>
                <a:cs typeface="Calibri" panose="020F0502020204030204" pitchFamily="34" charset="0"/>
              </a:rPr>
              <a:t>th</a:t>
            </a:r>
            <a:r>
              <a:rPr lang="en-US" sz="1100" dirty="0">
                <a:effectLst/>
                <a:latin typeface="Calibri" panose="020F0502020204030204" pitchFamily="34" charset="0"/>
                <a:ea typeface="Times New Roman" panose="02020603050405020304" pitchFamily="18" charset="0"/>
                <a:cs typeface="Calibri" panose="020F0502020204030204" pitchFamily="34" charset="0"/>
              </a:rPr>
              <a:t> individual through the list of all population members.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Advantages: makes the sample easy to select.</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Disadvantages: any preexisting lists of population members may be organized in a way that makes the list nonrandom.</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Overall, this method of sampling is low cost and simple, but there needs to be background knowledge regarding the population if using this method.</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Stratified Random Sampling</a:t>
            </a: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Stratified random sampling</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an approach where the researcher divides the population into several groups based on a certain characteristic of sampling units, and then takes a random sample from each stratum.</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This method is highly effective for ensuring proper representation of a population when different aspects of the population are important to consider; however, it may be difficult to avoid generalization and can be costly/time consuming.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Advantages: there is homogeneity in each stratum, so each stratum can be represented by fewer cases, where those fewer cases yield equal accuracy.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Disadvantages: requires accurate information on a proportion of the population in each stratum; may be costly to obtain and prepare lists of classification information; typically risks of improper classification.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Cluster Sampling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Cluster sampling</a:t>
            </a:r>
            <a:r>
              <a:rPr lang="en-US" sz="1100" dirty="0">
                <a:effectLst/>
                <a:latin typeface="Calibri" panose="020F0502020204030204" pitchFamily="34" charset="0"/>
                <a:ea typeface="Times New Roman" panose="02020603050405020304" pitchFamily="18" charset="0"/>
                <a:cs typeface="Calibri" panose="020F0502020204030204" pitchFamily="34" charset="0"/>
              </a:rPr>
              <a:t> occurs when the researcher randomly selects a sample of naturally occurring groups (clusters) within a population for inclusion in the study.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This method is easy to perform, and it ensures adequate representation of a population, but it does not limit human error.</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Advantages: reduces travel; the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sampling frames</a:t>
            </a:r>
            <a:r>
              <a:rPr lang="en-US" sz="1100" dirty="0">
                <a:effectLst/>
                <a:latin typeface="Calibri" panose="020F0502020204030204" pitchFamily="34" charset="0"/>
                <a:ea typeface="Times New Roman" panose="02020603050405020304" pitchFamily="18" charset="0"/>
                <a:cs typeface="Calibri" panose="020F0502020204030204" pitchFamily="34" charset="0"/>
              </a:rPr>
              <a:t> need to be constructed only for units used in the sample.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Disadvantages: may result in a larger error in comparison to other sampling methods</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Other Sampling Methods</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Other random sampling methods that are not often used include proportional and disproportional stratified sampling, and adaptive cluster sampling.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Proportional stratified sampling is when the proportions of the sample match that of the population.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Disproportional stratified sampling is when the proportions of the sample are different than that of the population.</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Adaptive cluster sampling is then used when the population of interest is within a rare or unique sampling frame, and so a single cluster may not have a sufficient population to sample from.</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5</a:t>
            </a:fld>
            <a:endParaRPr lang="en-US"/>
          </a:p>
        </p:txBody>
      </p:sp>
    </p:spTree>
    <p:extLst>
      <p:ext uri="{BB962C8B-B14F-4D97-AF65-F5344CB8AC3E}">
        <p14:creationId xmlns:p14="http://schemas.microsoft.com/office/powerpoint/2010/main" val="15629565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10-2: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Describe probability and non-probability sampling techniques and sampling error.</a:t>
            </a:r>
          </a:p>
          <a:p>
            <a:pPr marL="342900" marR="0" lvl="0" indent="-342900">
              <a:lnSpc>
                <a:spcPct val="115000"/>
              </a:lnSpc>
              <a:spcBef>
                <a:spcPts val="0"/>
              </a:spcBef>
              <a:spcAft>
                <a:spcPts val="0"/>
              </a:spcAft>
              <a:buFont typeface="+mj-lt"/>
              <a:buAutoNum type="romanUcPeriod" startAt="2"/>
            </a:pPr>
            <a:r>
              <a:rPr lang="en-US" sz="1100" dirty="0">
                <a:effectLst/>
                <a:latin typeface="Calibri" panose="020F0502020204030204" pitchFamily="34" charset="0"/>
                <a:ea typeface="Times New Roman" panose="02020603050405020304" pitchFamily="18" charset="0"/>
                <a:cs typeface="Calibri" panose="020F0502020204030204" pitchFamily="34" charset="0"/>
              </a:rPr>
              <a:t>Probability and Non-Probability Sampling Techniques and Sampling Error</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startAt="2"/>
            </a:pPr>
            <a:r>
              <a:rPr lang="en-US" sz="1100" dirty="0">
                <a:effectLst/>
                <a:latin typeface="Calibri" panose="020F0502020204030204" pitchFamily="34" charset="0"/>
                <a:ea typeface="Times New Roman" panose="02020603050405020304" pitchFamily="18" charset="0"/>
                <a:cs typeface="Calibri" panose="020F0502020204030204" pitchFamily="34" charset="0"/>
              </a:rPr>
              <a:t>Non-Probability Sampling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When a sample is collected in a manner that is not random it is considered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non-probability sampling</a:t>
            </a:r>
            <a:r>
              <a:rPr lang="en-US" sz="1100" dirty="0">
                <a:effectLst/>
                <a:latin typeface="Calibri" panose="020F0502020204030204" pitchFamily="34" charset="0"/>
                <a:ea typeface="Times New Roman" panose="02020603050405020304" pitchFamily="18" charset="0"/>
                <a:cs typeface="Calibri" panose="020F0502020204030204" pitchFamily="34" charset="0"/>
              </a:rPr>
              <a: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This means that every individual in a population does not have an equal chance of being selected for participation in a study.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Some of the more common non-probability sampling techniques include convenience sampling, purposive sampling, quota sampling, and snowball sampling.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Convenience Sampling</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In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convenience sampling</a:t>
            </a:r>
            <a:r>
              <a:rPr lang="en-US" sz="1100" dirty="0">
                <a:effectLst/>
                <a:latin typeface="Calibri" panose="020F0502020204030204" pitchFamily="34" charset="0"/>
                <a:ea typeface="Times New Roman" panose="02020603050405020304" pitchFamily="18" charset="0"/>
                <a:cs typeface="Calibri" panose="020F0502020204030204" pitchFamily="34" charset="0"/>
              </a:rPr>
              <a:t>, the researcher selects subjects for participation in the study because they are easily accessible and available.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Convenience samples will often lack generalizability in that they are not appropriately representative of the population of interest.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Convenience sampling is arguably the easiest method to obtain participants.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Purposive Sampling</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In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purposive sampling </a:t>
            </a:r>
            <a:r>
              <a:rPr lang="en-US" sz="1100" dirty="0">
                <a:effectLst/>
                <a:latin typeface="Calibri" panose="020F0502020204030204" pitchFamily="34" charset="0"/>
                <a:ea typeface="Times New Roman" panose="02020603050405020304" pitchFamily="18" charset="0"/>
                <a:cs typeface="Calibri" panose="020F0502020204030204" pitchFamily="34" charset="0"/>
              </a:rPr>
              <a:t>(also sometimes referred to as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purposeful sampling</a:t>
            </a:r>
            <a:r>
              <a:rPr lang="en-US" sz="1100" dirty="0">
                <a:effectLst/>
                <a:latin typeface="Calibri" panose="020F0502020204030204" pitchFamily="34" charset="0"/>
                <a:ea typeface="Times New Roman" panose="02020603050405020304" pitchFamily="18" charset="0"/>
                <a:cs typeface="Calibri" panose="020F0502020204030204" pitchFamily="34" charset="0"/>
              </a:rPr>
              <a:t>), researchers will select individuals who meet the specifications of a particular study.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Ideal when a study is looking to focus on a certain characteristic of the sample.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Advantages: allows for control over variables; helps to ensure some level of homogeneity within the sample.</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Disadvantages: errors in selection process may be present; may be difficult to make generalizations from the sample to the population.</a:t>
            </a: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6</a:t>
            </a:fld>
            <a:endParaRPr lang="en-US"/>
          </a:p>
        </p:txBody>
      </p:sp>
    </p:spTree>
    <p:extLst>
      <p:ext uri="{BB962C8B-B14F-4D97-AF65-F5344CB8AC3E}">
        <p14:creationId xmlns:p14="http://schemas.microsoft.com/office/powerpoint/2010/main" val="4285042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10-2: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Describe probability and non-probability sampling techniques and sampling error.</a:t>
            </a:r>
          </a:p>
          <a:p>
            <a:pPr marL="342900" marR="0" lvl="0" indent="-342900">
              <a:lnSpc>
                <a:spcPct val="115000"/>
              </a:lnSpc>
              <a:spcBef>
                <a:spcPts val="0"/>
              </a:spcBef>
              <a:spcAft>
                <a:spcPts val="0"/>
              </a:spcAft>
              <a:buFont typeface="+mj-lt"/>
              <a:buAutoNum type="romanUcPeriod" startAt="2"/>
            </a:pPr>
            <a:r>
              <a:rPr lang="en-US" sz="1100" dirty="0">
                <a:effectLst/>
                <a:latin typeface="Calibri" panose="020F0502020204030204" pitchFamily="34" charset="0"/>
                <a:ea typeface="Times New Roman" panose="02020603050405020304" pitchFamily="18" charset="0"/>
                <a:cs typeface="Calibri" panose="020F0502020204030204" pitchFamily="34" charset="0"/>
              </a:rPr>
              <a:t>Probability and Non-Probability Sampling Techniques and Sampling Error</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startAt="2"/>
            </a:pPr>
            <a:r>
              <a:rPr lang="en-US" sz="1100" dirty="0">
                <a:effectLst/>
                <a:latin typeface="Calibri" panose="020F0502020204030204" pitchFamily="34" charset="0"/>
                <a:ea typeface="Times New Roman" panose="02020603050405020304" pitchFamily="18" charset="0"/>
                <a:cs typeface="Calibri" panose="020F0502020204030204" pitchFamily="34" charset="0"/>
              </a:rPr>
              <a:t>Non-Probability Sampling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Quota Sampling</a:t>
            </a: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Quota sampling</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a non-probability version of stratified random sampling where the researcher takes a convenience sample of each stratum, or group.</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Researchers determine the number of individuals they would like to include in their sample within each group at the beginning of the study, which then becomes the fixed number of participants.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Advantages: easy to conduct.</a:t>
            </a: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Disadvantages: may not be representative of the population; many factors that can play a role in the individuals selected for the study.</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Snowball Sampling</a:t>
            </a:r>
          </a:p>
          <a:p>
            <a:pPr marL="1600200" marR="0" lvl="3" indent="-228600">
              <a:lnSpc>
                <a:spcPct val="115000"/>
              </a:lnSpc>
              <a:spcBef>
                <a:spcPts val="0"/>
              </a:spcBef>
              <a:spcAft>
                <a:spcPts val="0"/>
              </a:spcAft>
              <a:buFont typeface="+mj-lt"/>
              <a:buAutoNum type="alpha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Snowball sampling </a:t>
            </a:r>
            <a:r>
              <a:rPr lang="en-US" sz="1100" dirty="0">
                <a:effectLst/>
                <a:latin typeface="Calibri" panose="020F0502020204030204" pitchFamily="34" charset="0"/>
                <a:ea typeface="Times New Roman" panose="02020603050405020304" pitchFamily="18" charset="0"/>
                <a:cs typeface="Calibri" panose="020F0502020204030204" pitchFamily="34" charset="0"/>
              </a:rPr>
              <a:t>(also sometimes referred to as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network sampling</a:t>
            </a:r>
            <a:r>
              <a:rPr lang="en-US" sz="1100" dirty="0">
                <a:effectLst/>
                <a:latin typeface="Calibri" panose="020F0502020204030204" pitchFamily="34" charset="0"/>
                <a:ea typeface="Times New Roman" panose="02020603050405020304" pitchFamily="18" charset="0"/>
                <a:cs typeface="Calibri" panose="020F0502020204030204" pitchFamily="34" charset="0"/>
              </a:rPr>
              <a:t>) occurs when researchers begin by using a convenience sample, asking for volunteers, and then request that the participants go out and ask others to join the study.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Sample may continue to grow as the study is continuously being conducted.</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Although snowball sampling is considered to be non-probability sampling, it is still possible for it to be probabilistic in part if the researcher chooses to randomly select from their pool of individuals identified through snowball sampling.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7</a:t>
            </a:fld>
            <a:endParaRPr lang="en-US"/>
          </a:p>
        </p:txBody>
      </p:sp>
    </p:spTree>
    <p:extLst>
      <p:ext uri="{BB962C8B-B14F-4D97-AF65-F5344CB8AC3E}">
        <p14:creationId xmlns:p14="http://schemas.microsoft.com/office/powerpoint/2010/main" val="1271073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10-2: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Describe probability and non-probability sampling techniques and sampling error.</a:t>
            </a:r>
          </a:p>
          <a:p>
            <a:pPr marL="342900" marR="0" lvl="0" indent="-342900">
              <a:lnSpc>
                <a:spcPct val="115000"/>
              </a:lnSpc>
              <a:spcBef>
                <a:spcPts val="0"/>
              </a:spcBef>
              <a:spcAft>
                <a:spcPts val="0"/>
              </a:spcAft>
              <a:buFont typeface="+mj-lt"/>
              <a:buAutoNum type="romanUcPeriod" startAt="2"/>
            </a:pPr>
            <a:r>
              <a:rPr lang="en-US" sz="1100" dirty="0">
                <a:effectLst/>
                <a:latin typeface="Calibri" panose="020F0502020204030204" pitchFamily="34" charset="0"/>
                <a:ea typeface="Times New Roman" panose="02020603050405020304" pitchFamily="18" charset="0"/>
                <a:cs typeface="Calibri" panose="020F0502020204030204" pitchFamily="34" charset="0"/>
              </a:rPr>
              <a:t>Probability and Non-Probability Sampling Techniques and Sampling Error</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startAt="3"/>
            </a:pPr>
            <a:r>
              <a:rPr lang="en-US" sz="1100" dirty="0">
                <a:effectLst/>
                <a:latin typeface="Calibri" panose="020F0502020204030204" pitchFamily="34" charset="0"/>
                <a:ea typeface="Times New Roman" panose="02020603050405020304" pitchFamily="18" charset="0"/>
                <a:cs typeface="Calibri" panose="020F0502020204030204" pitchFamily="34" charset="0"/>
              </a:rPr>
              <a:t>Sampling Error</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b="1" dirty="0">
                <a:effectLst/>
                <a:latin typeface="Calibri" panose="020F0502020204030204" pitchFamily="34" charset="0"/>
                <a:ea typeface="Times New Roman" panose="02020603050405020304" pitchFamily="18" charset="0"/>
                <a:cs typeface="Calibri" panose="020F0502020204030204" pitchFamily="34" charset="0"/>
              </a:rPr>
              <a:t>Sampling error</a:t>
            </a:r>
            <a:r>
              <a:rPr lang="en-US" sz="1100" dirty="0">
                <a:effectLst/>
                <a:latin typeface="Calibri" panose="020F0502020204030204" pitchFamily="34" charset="0"/>
                <a:ea typeface="Times New Roman" panose="02020603050405020304" pitchFamily="18" charset="0"/>
                <a:cs typeface="Calibri" panose="020F0502020204030204" pitchFamily="34" charset="0"/>
              </a:rPr>
              <a:t> is the difference between the sample mean and the population mean on one or more characteristics or variables.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When the sample mean is less than the population mean, the sampling error will be displayed as a negative number.</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When the sample mean is greater than the population mean, the sampling error will be positive.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100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If the sampling error is calculated as zero, then this indicates the two means are equal.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8</a:t>
            </a:fld>
            <a:endParaRPr lang="en-US"/>
          </a:p>
        </p:txBody>
      </p:sp>
    </p:spTree>
    <p:extLst>
      <p:ext uri="{BB962C8B-B14F-4D97-AF65-F5344CB8AC3E}">
        <p14:creationId xmlns:p14="http://schemas.microsoft.com/office/powerpoint/2010/main" val="35792652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10-3: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Compare sampling across quantitative, qualitative, mixed methods, and action research.</a:t>
            </a:r>
          </a:p>
          <a:p>
            <a:pPr marL="342900" marR="0" lvl="0" indent="-342900">
              <a:lnSpc>
                <a:spcPct val="115000"/>
              </a:lnSpc>
              <a:spcBef>
                <a:spcPts val="0"/>
              </a:spcBef>
              <a:spcAft>
                <a:spcPts val="0"/>
              </a:spcAft>
              <a:buFont typeface="+mj-lt"/>
              <a:buAutoNum type="romanUcPeriod" startAt="3"/>
            </a:pPr>
            <a:r>
              <a:rPr lang="en-US" sz="1100" dirty="0">
                <a:effectLst/>
                <a:latin typeface="Calibri" panose="020F0502020204030204" pitchFamily="34" charset="0"/>
                <a:ea typeface="Times New Roman" panose="02020603050405020304" pitchFamily="18" charset="0"/>
                <a:cs typeface="Calibri" panose="020F0502020204030204" pitchFamily="34" charset="0"/>
              </a:rPr>
              <a:t>Sampling Across Quantitative, Qualitative, Mixed Methods, and Action Research</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Participant Selection in Quantitative Research</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Quantitative sampling may use a combination of both probability and non-probability sampling.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 key rule of thumb to remember is to minimize sampling error by utilizing a larger sample.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Biggest limitation in using non-probability sampling is that it is more difficult to use the sample to generalize about the population, especially when the sample was collected in a nonrandom way.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When selecting participants for a quantitative study, the goal is for the participants to meet the characteristics of interest in the study.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9</a:t>
            </a:fld>
            <a:endParaRPr lang="en-US"/>
          </a:p>
        </p:txBody>
      </p:sp>
    </p:spTree>
    <p:extLst>
      <p:ext uri="{BB962C8B-B14F-4D97-AF65-F5344CB8AC3E}">
        <p14:creationId xmlns:p14="http://schemas.microsoft.com/office/powerpoint/2010/main" val="15904958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 </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10-3: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Compare sampling across quantitative, qualitative, mixed methods, and action research.</a:t>
            </a:r>
          </a:p>
          <a:p>
            <a:pPr marL="342900" marR="0" lvl="0" indent="-342900">
              <a:lnSpc>
                <a:spcPct val="115000"/>
              </a:lnSpc>
              <a:spcBef>
                <a:spcPts val="0"/>
              </a:spcBef>
              <a:spcAft>
                <a:spcPts val="0"/>
              </a:spcAft>
              <a:buFont typeface="+mj-lt"/>
              <a:buAutoNum type="romanUcPeriod" startAt="3"/>
            </a:pPr>
            <a:r>
              <a:rPr lang="en-US" sz="1100" dirty="0">
                <a:effectLst/>
                <a:latin typeface="Calibri" panose="020F0502020204030204" pitchFamily="34" charset="0"/>
                <a:ea typeface="Times New Roman" panose="02020603050405020304" pitchFamily="18" charset="0"/>
                <a:cs typeface="Calibri" panose="020F0502020204030204" pitchFamily="34" charset="0"/>
              </a:rPr>
              <a:t>Sampling Across Quantitative, Qualitative, Mixed Methods, and Action Research</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5000"/>
              </a:lnSpc>
              <a:spcBef>
                <a:spcPts val="0"/>
              </a:spcBef>
              <a:spcAft>
                <a:spcPts val="0"/>
              </a:spcAft>
              <a:buFont typeface="+mj-lt"/>
              <a:buAutoNum type="alphaUcPeriod" startAt="2"/>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Participant Selection in Qualitative Research</a:t>
            </a: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Qualitative researchers will typically seek to identify the most important sample characteristics and then use these characteristics as criterion to select their sample.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Purposive sampling is a very common approach.</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Another sampling approach used in qualitative research is extreme-case, or maximum variation, sampling.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lnSpc>
                <a:spcPct val="115000"/>
              </a:lnSpc>
              <a:spcBef>
                <a:spcPts val="0"/>
              </a:spcBef>
              <a:spcAft>
                <a:spcPts val="0"/>
              </a:spcAft>
              <a:buFont typeface="+mj-lt"/>
              <a:buAutoNum type="alpha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Researchers identify a particular concept or construct of interest and then select individuals who represent these extremes on that construct.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lnSpc>
                <a:spcPct val="115000"/>
              </a:lnSpc>
              <a:spcBef>
                <a:spcPts val="0"/>
              </a:spcBef>
              <a:spcAft>
                <a:spcPts val="0"/>
              </a:spcAft>
              <a:buFont typeface="+mj-lt"/>
              <a:buAutoNum type="romanLcPeriod"/>
            </a:pPr>
            <a:r>
              <a:rPr lang="en-US" sz="1100" dirty="0">
                <a:effectLst/>
                <a:latin typeface="Calibri" panose="020F0502020204030204" pitchFamily="34" charset="0"/>
                <a:ea typeface="Times New Roman" panose="02020603050405020304" pitchFamily="18" charset="0"/>
                <a:cs typeface="Calibri" panose="020F0502020204030204" pitchFamily="34" charset="0"/>
              </a:rPr>
              <a:t>As a researcher you are selecting your sample based on a set of criteria, therefore using </a:t>
            </a:r>
            <a:r>
              <a:rPr lang="en-US" sz="1100" b="1" dirty="0">
                <a:effectLst/>
                <a:latin typeface="Calibri" panose="020F0502020204030204" pitchFamily="34" charset="0"/>
                <a:ea typeface="Times New Roman" panose="02020603050405020304" pitchFamily="18" charset="0"/>
                <a:cs typeface="Calibri" panose="020F0502020204030204" pitchFamily="34" charset="0"/>
              </a:rPr>
              <a:t>criterion sampling</a:t>
            </a:r>
            <a:r>
              <a:rPr lang="en-US" sz="1100" dirty="0">
                <a:effectLst/>
                <a:latin typeface="Calibri" panose="020F0502020204030204" pitchFamily="34" charset="0"/>
                <a:ea typeface="Times New Roman" panose="02020603050405020304" pitchFamily="18" charset="0"/>
                <a:cs typeface="Calibri" panose="020F0502020204030204" pitchFamily="34" charset="0"/>
              </a:rPr>
              <a: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Font typeface="+mj-lt"/>
              <a:buNone/>
            </a:pPr>
            <a:endParaRPr lang="en-US" dirty="0"/>
          </a:p>
        </p:txBody>
      </p:sp>
      <p:sp>
        <p:nvSpPr>
          <p:cNvPr id="4" name="Slide Number Placeholder 3"/>
          <p:cNvSpPr>
            <a:spLocks noGrp="1"/>
          </p:cNvSpPr>
          <p:nvPr>
            <p:ph type="sldNum" sz="quarter" idx="10"/>
          </p:nvPr>
        </p:nvSpPr>
        <p:spPr/>
        <p:txBody>
          <a:bodyPr/>
          <a:lstStyle/>
          <a:p>
            <a:fld id="{39974C31-EB4A-4B21-8134-CB5741A1DC5F}" type="slidenum">
              <a:rPr lang="en-US" smtClean="0"/>
              <a:t>10</a:t>
            </a:fld>
            <a:endParaRPr lang="en-US"/>
          </a:p>
        </p:txBody>
      </p:sp>
    </p:spTree>
    <p:extLst>
      <p:ext uri="{BB962C8B-B14F-4D97-AF65-F5344CB8AC3E}">
        <p14:creationId xmlns:p14="http://schemas.microsoft.com/office/powerpoint/2010/main" val="3307554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E2F2F6"/>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Author, Title and Edition. © 20XX SAGE Publishing.</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a:xfrm>
            <a:off x="1371600" y="3733800"/>
            <a:ext cx="6400800" cy="1752600"/>
          </a:xfrm>
        </p:spPr>
        <p:txBody>
          <a:bodyPr>
            <a:normAutofit/>
          </a:bodyPr>
          <a:lstStyle>
            <a:lvl1pPr>
              <a:defRPr sz="3200">
                <a:solidFill>
                  <a:schemeClr val="tx1"/>
                </a:solidFill>
                <a:latin typeface="+mn-lt"/>
              </a:defRPr>
            </a:lvl1pPr>
          </a:lstStyle>
          <a:p>
            <a:r>
              <a:rPr lang="en-US" dirty="0"/>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3008313" cy="72831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838200"/>
            <a:ext cx="5111750" cy="5287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676400"/>
            <a:ext cx="3008313" cy="44497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6" name="Footer Placeholder 5"/>
          <p:cNvSpPr>
            <a:spLocks noGrp="1"/>
          </p:cNvSpPr>
          <p:nvPr>
            <p:ph type="ftr" sz="quarter" idx="11"/>
          </p:nvPr>
        </p:nvSpPr>
        <p:spPr/>
        <p:txBody>
          <a:bodyPr/>
          <a:lstStyle/>
          <a:p>
            <a:r>
              <a:rPr lang="en-US"/>
              <a:t>Author, Title and Edition. © 20XX SAGE Publishing.</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Author, Title and Edition. © 20XX SAGE Publishing.</a:t>
            </a:r>
            <a:endParaRPr lang="en-US" dirty="0"/>
          </a:p>
        </p:txBody>
      </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761999"/>
            <a:ext cx="5486400" cy="3965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5" name="Footer Placeholder 4"/>
          <p:cNvSpPr>
            <a:spLocks noGrp="1"/>
          </p:cNvSpPr>
          <p:nvPr>
            <p:ph type="ftr" sz="quarter" idx="11"/>
          </p:nvPr>
        </p:nvSpPr>
        <p:spPr/>
        <p:txBody>
          <a:bodyPr/>
          <a:lstStyle/>
          <a:p>
            <a:r>
              <a:rPr lang="en-US"/>
              <a:t>Author, Title and Edition. © 20XX SAGE Publishing.</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90600" y="304800"/>
            <a:ext cx="7696200" cy="1143000"/>
          </a:xfrm>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idx="1"/>
          </p:nvPr>
        </p:nvSpPr>
        <p:spPr>
          <a:xfrm>
            <a:off x="990600" y="1676400"/>
            <a:ext cx="7696200" cy="4449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990600" y="6356350"/>
            <a:ext cx="7010400" cy="365125"/>
          </a:xfrm>
        </p:spPr>
        <p:txBody>
          <a:bodyPr/>
          <a:lstStyle/>
          <a:p>
            <a:r>
              <a:rPr lang="en-US"/>
              <a:t>Author, Title and Edition. © 20XX SAGE Publishing.</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Rectangle 6"/>
          <p:cNvSpPr/>
          <p:nvPr userDrawn="1"/>
        </p:nvSpPr>
        <p:spPr>
          <a:xfrm>
            <a:off x="0" y="0"/>
            <a:ext cx="609600" cy="68580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0290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Author, Title and Edition. © 20XX SAGE Publishing.</a:t>
            </a:r>
            <a:endParaRPr lang="en-US" dirty="0"/>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Author, Title and Edition. © 20XX SAGE Publishing.</a:t>
            </a:r>
            <a:endParaRPr lang="en-US" dirty="0"/>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Author, Title and Edition. © 20XX SAGE Publishing.</a:t>
            </a:r>
            <a:endParaRPr lang="en-US" dirty="0"/>
          </a:p>
        </p:txBody>
      </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2027238"/>
            <a:ext cx="4040188" cy="5635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590799"/>
            <a:ext cx="4040188" cy="35353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2027238"/>
            <a:ext cx="4041775" cy="5635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590799"/>
            <a:ext cx="4041775" cy="35353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Author, Title and Edition. © 20XX SAGE Publishing.</a:t>
            </a:r>
            <a:endParaRPr lang="en-US" dirty="0"/>
          </a:p>
        </p:txBody>
      </p:sp>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Author, Title and Edition. © 20XX SAGE Publishing.</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536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8382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2133600"/>
            <a:ext cx="8229600" cy="39925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57200" y="6356350"/>
            <a:ext cx="7543800" cy="365125"/>
          </a:xfrm>
          <a:prstGeom prst="rect">
            <a:avLst/>
          </a:prstGeom>
        </p:spPr>
        <p:txBody>
          <a:bodyPr vert="horz" lIns="91440" tIns="45720" rIns="91440" bIns="45720" rtlCol="0" anchor="ctr"/>
          <a:lstStyle>
            <a:lvl1pPr algn="l">
              <a:defRPr sz="1050">
                <a:solidFill>
                  <a:schemeClr val="tx1">
                    <a:tint val="75000"/>
                  </a:schemeClr>
                </a:solidFill>
                <a:latin typeface="Arial" panose="020B0604020202020204" pitchFamily="34" charset="0"/>
                <a:cs typeface="Arial" panose="020B0604020202020204" pitchFamily="34" charset="0"/>
              </a:defRPr>
            </a:lvl1pPr>
          </a:lstStyle>
          <a:p>
            <a:r>
              <a:rPr lang="en-US"/>
              <a:t>Author, Title and Edition. © 20XX SAGE Publishing.</a:t>
            </a:r>
            <a:endParaRPr lang="en-US" dirty="0"/>
          </a:p>
        </p:txBody>
      </p:sp>
      <p:sp>
        <p:nvSpPr>
          <p:cNvPr id="6" name="Slide Number Placeholder 5"/>
          <p:cNvSpPr>
            <a:spLocks noGrp="1"/>
          </p:cNvSpPr>
          <p:nvPr>
            <p:ph type="sldNum" sz="quarter" idx="4"/>
          </p:nvPr>
        </p:nvSpPr>
        <p:spPr>
          <a:xfrm>
            <a:off x="8229600" y="6356350"/>
            <a:ext cx="457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
        <p:nvSpPr>
          <p:cNvPr id="7" name="Rectangle 6"/>
          <p:cNvSpPr/>
          <p:nvPr userDrawn="1"/>
        </p:nvSpPr>
        <p:spPr>
          <a:xfrm>
            <a:off x="0" y="0"/>
            <a:ext cx="9144000" cy="6096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61" r:id="rId9"/>
    <p:sldLayoutId id="2147483656" r:id="rId10"/>
    <p:sldLayoutId id="2147483657"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0A5FC1-C91F-143F-AD3D-0E9DC001287B}"/>
              </a:ext>
            </a:extLst>
          </p:cNvPr>
          <p:cNvSpPr>
            <a:spLocks noGrp="1"/>
          </p:cNvSpPr>
          <p:nvPr>
            <p:ph type="title"/>
          </p:nvPr>
        </p:nvSpPr>
        <p:spPr/>
        <p:txBody>
          <a:bodyPr>
            <a:normAutofit fontScale="90000"/>
          </a:bodyPr>
          <a:lstStyle/>
          <a:p>
            <a:r>
              <a:rPr lang="en-US" sz="2900" dirty="0">
                <a:latin typeface="Times New Roman" panose="02020603050405020304" pitchFamily="18" charset="0"/>
                <a:ea typeface="Times New Roman" panose="02020603050405020304" pitchFamily="18" charset="0"/>
                <a:cs typeface="Times New Roman" panose="02020603050405020304" pitchFamily="18" charset="0"/>
              </a:rPr>
              <a:t>Kitsantas</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900" i="1" dirty="0">
                <a:latin typeface="Times New Roman" panose="02020603050405020304" pitchFamily="18" charset="0"/>
                <a:ea typeface="Times New Roman" panose="02020603050405020304" pitchFamily="18" charset="0"/>
                <a:cs typeface="Times New Roman" panose="02020603050405020304" pitchFamily="18" charset="0"/>
              </a:rPr>
              <a:t>Essentials of Research Methods for </a:t>
            </a:r>
            <a:r>
              <a:rPr lang="en-US" sz="2900" i="1" dirty="0" smtClean="0">
                <a:latin typeface="Times New Roman" panose="02020603050405020304" pitchFamily="18" charset="0"/>
                <a:ea typeface="Times New Roman" panose="02020603050405020304" pitchFamily="18" charset="0"/>
                <a:cs typeface="Times New Roman" panose="02020603050405020304" pitchFamily="18" charset="0"/>
              </a:rPr>
              <a:t>Educators</a:t>
            </a:r>
            <a:r>
              <a:rPr lang="en-US" sz="2900" dirty="0" smtClean="0">
                <a:latin typeface="Times New Roman" panose="02020603050405020304" pitchFamily="18" charset="0"/>
                <a:ea typeface="Times New Roman" panose="02020603050405020304" pitchFamily="18" charset="0"/>
                <a:cs typeface="Times New Roman" panose="02020603050405020304" pitchFamily="18" charset="0"/>
              </a:rPr>
              <a:t/>
            </a:r>
            <a:br>
              <a:rPr lang="en-US" sz="2900" dirty="0" smtClean="0">
                <a:latin typeface="Times New Roman" panose="02020603050405020304" pitchFamily="18" charset="0"/>
                <a:ea typeface="Times New Roman" panose="02020603050405020304" pitchFamily="18" charset="0"/>
                <a:cs typeface="Times New Roman" panose="02020603050405020304" pitchFamily="18" charset="0"/>
              </a:rPr>
            </a:br>
            <a:r>
              <a:rPr lang="en-US" sz="2900" dirty="0" smtClean="0">
                <a:latin typeface="Times New Roman" panose="02020603050405020304" pitchFamily="18" charset="0"/>
                <a:ea typeface="Times New Roman" panose="02020603050405020304" pitchFamily="18" charset="0"/>
                <a:cs typeface="Times New Roman" panose="02020603050405020304" pitchFamily="18" charset="0"/>
              </a:rPr>
              <a:t>1st </a:t>
            </a:r>
            <a:r>
              <a:rPr lang="en-US" sz="2900" dirty="0">
                <a:latin typeface="Times New Roman" panose="02020603050405020304" pitchFamily="18" charset="0"/>
                <a:ea typeface="Times New Roman" panose="02020603050405020304" pitchFamily="18" charset="0"/>
                <a:cs typeface="Times New Roman" panose="02020603050405020304" pitchFamily="18" charset="0"/>
              </a:rPr>
              <a:t>Edition</a:t>
            </a:r>
            <a:br>
              <a:rPr lang="en-US" sz="2900" dirty="0">
                <a:latin typeface="Times New Roman" panose="02020603050405020304" pitchFamily="18" charset="0"/>
                <a:ea typeface="Times New Roman" panose="02020603050405020304" pitchFamily="18" charset="0"/>
                <a:cs typeface="Times New Roman" panose="02020603050405020304" pitchFamily="18" charset="0"/>
              </a:rPr>
            </a:br>
            <a:r>
              <a:rPr lang="en-US" sz="2900" dirty="0">
                <a:latin typeface="Times New Roman" panose="02020603050405020304" pitchFamily="18" charset="0"/>
                <a:ea typeface="Times New Roman" panose="02020603050405020304" pitchFamily="18" charset="0"/>
                <a:cs typeface="Times New Roman" panose="02020603050405020304" pitchFamily="18" charset="0"/>
              </a:rPr>
              <a:t>Chapter 10: Sampling and Measurement </a:t>
            </a:r>
          </a:p>
        </p:txBody>
      </p:sp>
    </p:spTree>
    <p:extLst>
      <p:ext uri="{BB962C8B-B14F-4D97-AF65-F5344CB8AC3E}">
        <p14:creationId xmlns:p14="http://schemas.microsoft.com/office/powerpoint/2010/main" val="3063040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200" dirty="0"/>
              <a:t>Sampling Across Quantitative, Qualitative, Mixed Methods, and Action Research</a:t>
            </a:r>
            <a:r>
              <a:rPr lang="en-US" sz="2400" dirty="0"/>
              <a:t> (2 of 4)</a:t>
            </a:r>
            <a:endParaRPr lang="en-US" sz="3200" dirty="0"/>
          </a:p>
        </p:txBody>
      </p:sp>
      <p:sp>
        <p:nvSpPr>
          <p:cNvPr id="4" name="Content Placeholder 3"/>
          <p:cNvSpPr>
            <a:spLocks noGrp="1"/>
          </p:cNvSpPr>
          <p:nvPr>
            <p:ph idx="1"/>
          </p:nvPr>
        </p:nvSpPr>
        <p:spPr/>
        <p:txBody>
          <a:bodyPr/>
          <a:lstStyle/>
          <a:p>
            <a:pPr marL="0" indent="0">
              <a:buNone/>
            </a:pPr>
            <a:r>
              <a:rPr lang="en-US" dirty="0"/>
              <a:t>Participant Selection in Qualitative Research</a:t>
            </a:r>
          </a:p>
          <a:p>
            <a:r>
              <a:rPr lang="en-US" dirty="0"/>
              <a:t>Identify most important characteristics as criterion.</a:t>
            </a:r>
          </a:p>
          <a:p>
            <a:r>
              <a:rPr lang="en-US" dirty="0"/>
              <a:t>Common use of purposive sampling.</a:t>
            </a:r>
          </a:p>
          <a:p>
            <a:r>
              <a:rPr lang="en-US" dirty="0"/>
              <a:t>Extreme-case, maximum variation sampling.</a:t>
            </a:r>
          </a:p>
          <a:p>
            <a:r>
              <a:rPr lang="en-US" dirty="0"/>
              <a:t>Use of criterion sampling.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232504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200" dirty="0"/>
              <a:t>Sampling Across Quantitative, Qualitative, Mixed Methods, and Action Research</a:t>
            </a:r>
            <a:r>
              <a:rPr lang="en-US" sz="2400" dirty="0"/>
              <a:t> (3 of 4)</a:t>
            </a:r>
            <a:endParaRPr lang="en-US" sz="3200" dirty="0"/>
          </a:p>
        </p:txBody>
      </p:sp>
      <p:sp>
        <p:nvSpPr>
          <p:cNvPr id="4" name="Content Placeholder 3"/>
          <p:cNvSpPr>
            <a:spLocks noGrp="1"/>
          </p:cNvSpPr>
          <p:nvPr>
            <p:ph idx="1"/>
          </p:nvPr>
        </p:nvSpPr>
        <p:spPr/>
        <p:txBody>
          <a:bodyPr/>
          <a:lstStyle/>
          <a:p>
            <a:pPr marL="0" indent="0">
              <a:buNone/>
            </a:pPr>
            <a:r>
              <a:rPr lang="en-US" dirty="0"/>
              <a:t>Participant Selection in Mixed Methods Research</a:t>
            </a:r>
          </a:p>
          <a:p>
            <a:r>
              <a:rPr lang="en-US" dirty="0"/>
              <a:t>Time orientation criterion.</a:t>
            </a:r>
          </a:p>
          <a:p>
            <a:r>
              <a:rPr lang="en-US" dirty="0"/>
              <a:t>Sample relationship criterion. </a:t>
            </a:r>
          </a:p>
          <a:p>
            <a:r>
              <a:rPr lang="en-US" dirty="0"/>
              <a:t>Identical parallel, nonparallel, multilevel.</a:t>
            </a:r>
          </a:p>
          <a:p>
            <a:endParaRPr lang="en-US" dirty="0"/>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3770479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200" dirty="0"/>
              <a:t>Sampling Across Quantitative, Qualitative, Mixed Methods, and Action Research</a:t>
            </a:r>
            <a:r>
              <a:rPr lang="en-US" sz="2400" dirty="0"/>
              <a:t> (4 of 4)</a:t>
            </a:r>
            <a:endParaRPr lang="en-US" sz="3200" dirty="0"/>
          </a:p>
        </p:txBody>
      </p:sp>
      <p:sp>
        <p:nvSpPr>
          <p:cNvPr id="4" name="Content Placeholder 3"/>
          <p:cNvSpPr>
            <a:spLocks noGrp="1"/>
          </p:cNvSpPr>
          <p:nvPr>
            <p:ph idx="1"/>
          </p:nvPr>
        </p:nvSpPr>
        <p:spPr/>
        <p:txBody>
          <a:bodyPr/>
          <a:lstStyle/>
          <a:p>
            <a:pPr marL="0" indent="0">
              <a:buNone/>
            </a:pPr>
            <a:r>
              <a:rPr lang="en-US" dirty="0"/>
              <a:t>Participant Selection in Action Research</a:t>
            </a:r>
          </a:p>
          <a:p>
            <a:r>
              <a:rPr lang="en-US" dirty="0"/>
              <a:t>Use of judgement sampling.</a:t>
            </a:r>
          </a:p>
          <a:p>
            <a:r>
              <a:rPr lang="en-US" dirty="0"/>
              <a:t>Must have knowledge on participant.</a:t>
            </a:r>
          </a:p>
          <a:p>
            <a:r>
              <a:rPr lang="en-US" dirty="0"/>
              <a:t>Incorrect selection may hinder outcome.</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13471053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4000" dirty="0"/>
              <a:t>Measurement and Measurement Error in Research</a:t>
            </a:r>
            <a:r>
              <a:rPr lang="en-US" sz="2700" dirty="0"/>
              <a:t> (1 of 2)</a:t>
            </a:r>
          </a:p>
        </p:txBody>
      </p:sp>
      <p:sp>
        <p:nvSpPr>
          <p:cNvPr id="4" name="Content Placeholder 3"/>
          <p:cNvSpPr>
            <a:spLocks noGrp="1"/>
          </p:cNvSpPr>
          <p:nvPr>
            <p:ph idx="1"/>
          </p:nvPr>
        </p:nvSpPr>
        <p:spPr/>
        <p:txBody>
          <a:bodyPr/>
          <a:lstStyle/>
          <a:p>
            <a:r>
              <a:rPr lang="en-US" dirty="0"/>
              <a:t>Requires assigning symbols to objects</a:t>
            </a:r>
            <a:r>
              <a:rPr lang="en-US" dirty="0" smtClean="0"/>
              <a:t>, and so on.</a:t>
            </a:r>
            <a:endParaRPr lang="en-US" dirty="0"/>
          </a:p>
          <a:p>
            <a:r>
              <a:rPr lang="en-US" dirty="0"/>
              <a:t>Related to plan to operationalize variable.</a:t>
            </a:r>
          </a:p>
          <a:p>
            <a:r>
              <a:rPr lang="en-US" dirty="0"/>
              <a:t>Note impacts to operational definition.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2977584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4000" dirty="0"/>
              <a:t>Measurement and Measurement Error in Research</a:t>
            </a:r>
            <a:r>
              <a:rPr lang="en-US" sz="2700" dirty="0"/>
              <a:t> (2 of 2)</a:t>
            </a:r>
            <a:endParaRPr lang="en-US" sz="4000" dirty="0"/>
          </a:p>
        </p:txBody>
      </p:sp>
      <p:sp>
        <p:nvSpPr>
          <p:cNvPr id="4" name="Content Placeholder 3"/>
          <p:cNvSpPr>
            <a:spLocks noGrp="1"/>
          </p:cNvSpPr>
          <p:nvPr>
            <p:ph idx="1"/>
          </p:nvPr>
        </p:nvSpPr>
        <p:spPr/>
        <p:txBody>
          <a:bodyPr/>
          <a:lstStyle/>
          <a:p>
            <a:pPr marL="0" indent="0">
              <a:buNone/>
            </a:pPr>
            <a:r>
              <a:rPr lang="en-US" dirty="0"/>
              <a:t>Measurement Error</a:t>
            </a:r>
          </a:p>
          <a:p>
            <a:r>
              <a:rPr lang="en-US" dirty="0"/>
              <a:t>Affects person’s true score.</a:t>
            </a:r>
          </a:p>
          <a:p>
            <a:r>
              <a:rPr lang="en-US" dirty="0"/>
              <a:t>Random error: Chance of presence.</a:t>
            </a:r>
          </a:p>
          <a:p>
            <a:r>
              <a:rPr lang="en-US" dirty="0"/>
              <a:t>Systematic error: Affects all participants.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2882164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000" dirty="0"/>
              <a:t>Levels of Measurement</a:t>
            </a:r>
            <a:r>
              <a:rPr lang="en-US" sz="2400" dirty="0"/>
              <a:t> (1 of 5)</a:t>
            </a:r>
          </a:p>
        </p:txBody>
      </p:sp>
      <p:sp>
        <p:nvSpPr>
          <p:cNvPr id="4" name="Content Placeholder 3"/>
          <p:cNvSpPr>
            <a:spLocks noGrp="1"/>
          </p:cNvSpPr>
          <p:nvPr>
            <p:ph idx="1"/>
          </p:nvPr>
        </p:nvSpPr>
        <p:spPr/>
        <p:txBody>
          <a:bodyPr/>
          <a:lstStyle/>
          <a:p>
            <a:r>
              <a:rPr lang="en-US" dirty="0"/>
              <a:t>Used to guide decision-making, quantity of information.</a:t>
            </a:r>
          </a:p>
          <a:p>
            <a:r>
              <a:rPr lang="en-US" dirty="0"/>
              <a:t>Four levels by S</a:t>
            </a:r>
            <a:r>
              <a:rPr lang="en-US" dirty="0" smtClean="0"/>
              <a:t>. S</a:t>
            </a:r>
            <a:r>
              <a:rPr lang="en-US" dirty="0"/>
              <a:t>. Stevens. </a:t>
            </a:r>
          </a:p>
          <a:p>
            <a:r>
              <a:rPr lang="en-US" dirty="0"/>
              <a:t>Nominal, ordinal, interval, ratio.</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19629930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000" dirty="0"/>
              <a:t>Levels of Measurement</a:t>
            </a:r>
            <a:r>
              <a:rPr lang="en-US" sz="2400" dirty="0"/>
              <a:t> (2 of 5)</a:t>
            </a:r>
            <a:endParaRPr lang="en-US" sz="4000" dirty="0"/>
          </a:p>
        </p:txBody>
      </p:sp>
      <p:sp>
        <p:nvSpPr>
          <p:cNvPr id="4" name="Content Placeholder 3"/>
          <p:cNvSpPr>
            <a:spLocks noGrp="1"/>
          </p:cNvSpPr>
          <p:nvPr>
            <p:ph idx="1"/>
          </p:nvPr>
        </p:nvSpPr>
        <p:spPr/>
        <p:txBody>
          <a:bodyPr/>
          <a:lstStyle/>
          <a:p>
            <a:pPr marL="0" indent="0">
              <a:buNone/>
            </a:pPr>
            <a:r>
              <a:rPr lang="en-US" dirty="0"/>
              <a:t>Nominal</a:t>
            </a:r>
          </a:p>
          <a:p>
            <a:r>
              <a:rPr lang="en-US" dirty="0"/>
              <a:t>Most basic level.</a:t>
            </a:r>
          </a:p>
          <a:p>
            <a:r>
              <a:rPr lang="en-US" dirty="0"/>
              <a:t>Assign category to characteristic.</a:t>
            </a:r>
          </a:p>
          <a:p>
            <a:r>
              <a:rPr lang="en-US" dirty="0"/>
              <a:t>Data represented with displayed groups, frequencies.</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2910686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000" dirty="0"/>
              <a:t>Levels of Measurement</a:t>
            </a:r>
            <a:r>
              <a:rPr lang="en-US" sz="2400" dirty="0"/>
              <a:t> (3 of 5)</a:t>
            </a:r>
            <a:endParaRPr lang="en-US" sz="4000" dirty="0"/>
          </a:p>
        </p:txBody>
      </p:sp>
      <p:sp>
        <p:nvSpPr>
          <p:cNvPr id="4" name="Content Placeholder 3"/>
          <p:cNvSpPr>
            <a:spLocks noGrp="1"/>
          </p:cNvSpPr>
          <p:nvPr>
            <p:ph idx="1"/>
          </p:nvPr>
        </p:nvSpPr>
        <p:spPr/>
        <p:txBody>
          <a:bodyPr/>
          <a:lstStyle/>
          <a:p>
            <a:pPr marL="0" indent="0">
              <a:buNone/>
            </a:pPr>
            <a:r>
              <a:rPr lang="en-US" dirty="0"/>
              <a:t>Ordinal</a:t>
            </a:r>
          </a:p>
          <a:p>
            <a:r>
              <a:rPr lang="en-US" dirty="0"/>
              <a:t>Order, rank of data points.</a:t>
            </a:r>
          </a:p>
          <a:p>
            <a:r>
              <a:rPr lang="en-US" dirty="0"/>
              <a:t>Variations in distance between ranks.</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31015541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000" dirty="0"/>
              <a:t>Levels of Measurement</a:t>
            </a:r>
            <a:r>
              <a:rPr lang="en-US" sz="2400" dirty="0"/>
              <a:t> (4 of 5)</a:t>
            </a:r>
            <a:endParaRPr lang="en-US" sz="4000" dirty="0"/>
          </a:p>
        </p:txBody>
      </p:sp>
      <p:sp>
        <p:nvSpPr>
          <p:cNvPr id="4" name="Content Placeholder 3"/>
          <p:cNvSpPr>
            <a:spLocks noGrp="1"/>
          </p:cNvSpPr>
          <p:nvPr>
            <p:ph idx="1"/>
          </p:nvPr>
        </p:nvSpPr>
        <p:spPr/>
        <p:txBody>
          <a:bodyPr/>
          <a:lstStyle/>
          <a:p>
            <a:pPr marL="0" indent="0">
              <a:buNone/>
            </a:pPr>
            <a:r>
              <a:rPr lang="en-US" dirty="0"/>
              <a:t>Interval</a:t>
            </a:r>
          </a:p>
          <a:p>
            <a:r>
              <a:rPr lang="en-US" dirty="0"/>
              <a:t>Ranked, ordered; equal distance between.</a:t>
            </a:r>
          </a:p>
          <a:p>
            <a:r>
              <a:rPr lang="en-US" dirty="0"/>
              <a:t>Common form, Likert scale.</a:t>
            </a:r>
          </a:p>
          <a:p>
            <a:r>
              <a:rPr lang="en-US" dirty="0"/>
              <a:t>Answer question from least to greatest. </a:t>
            </a:r>
          </a:p>
          <a:p>
            <a:r>
              <a:rPr lang="en-US" dirty="0"/>
              <a:t>No absolute zeros.</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5710805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000" dirty="0"/>
              <a:t>Levels of Measurement</a:t>
            </a:r>
            <a:r>
              <a:rPr lang="en-US" sz="2400" dirty="0"/>
              <a:t> (5 of 5)</a:t>
            </a:r>
            <a:endParaRPr lang="en-US" sz="4000" dirty="0"/>
          </a:p>
        </p:txBody>
      </p:sp>
      <p:sp>
        <p:nvSpPr>
          <p:cNvPr id="4" name="Content Placeholder 3"/>
          <p:cNvSpPr>
            <a:spLocks noGrp="1"/>
          </p:cNvSpPr>
          <p:nvPr>
            <p:ph idx="1"/>
          </p:nvPr>
        </p:nvSpPr>
        <p:spPr/>
        <p:txBody>
          <a:bodyPr/>
          <a:lstStyle/>
          <a:p>
            <a:pPr marL="0" indent="0">
              <a:buNone/>
            </a:pPr>
            <a:r>
              <a:rPr lang="en-US" dirty="0"/>
              <a:t>Ratio</a:t>
            </a:r>
          </a:p>
          <a:p>
            <a:r>
              <a:rPr lang="en-US" dirty="0"/>
              <a:t>Similar to interval; absolute zero.</a:t>
            </a:r>
          </a:p>
          <a:p>
            <a:r>
              <a:rPr lang="en-US" dirty="0"/>
              <a:t>Indicates absence of measured construct.</a:t>
            </a:r>
          </a:p>
          <a:p>
            <a:r>
              <a:rPr lang="en-US" dirty="0"/>
              <a:t>Allows ratios to exist when comparing.</a:t>
            </a:r>
          </a:p>
          <a:p>
            <a:r>
              <a:rPr lang="en-US" dirty="0"/>
              <a:t>Primarily used in scientific inquiry.</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4047380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Sampling-Related Terminology</a:t>
            </a:r>
            <a:r>
              <a:rPr lang="en-US" sz="2700" dirty="0"/>
              <a:t> (1 of 2)</a:t>
            </a:r>
          </a:p>
        </p:txBody>
      </p:sp>
      <p:sp>
        <p:nvSpPr>
          <p:cNvPr id="4" name="Content Placeholder 3"/>
          <p:cNvSpPr>
            <a:spLocks noGrp="1"/>
          </p:cNvSpPr>
          <p:nvPr>
            <p:ph idx="1"/>
          </p:nvPr>
        </p:nvSpPr>
        <p:spPr/>
        <p:txBody>
          <a:bodyPr/>
          <a:lstStyle/>
          <a:p>
            <a:pPr marL="0" indent="0">
              <a:buNone/>
            </a:pPr>
            <a:r>
              <a:rPr lang="en-US" dirty="0"/>
              <a:t>Define Sampling in Research</a:t>
            </a:r>
          </a:p>
          <a:p>
            <a:r>
              <a:rPr lang="en-US" dirty="0"/>
              <a:t>Population: Representative individuals.</a:t>
            </a:r>
          </a:p>
          <a:p>
            <a:r>
              <a:rPr lang="en-US" dirty="0"/>
              <a:t>Sample: Subset representing population of interest. </a:t>
            </a:r>
          </a:p>
          <a:p>
            <a:r>
              <a:rPr lang="en-US" dirty="0"/>
              <a:t>Participants: Members of sample.</a:t>
            </a:r>
          </a:p>
          <a:p>
            <a:r>
              <a:rPr lang="en-US" dirty="0"/>
              <a:t>Sampling: Process of selecting participants.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30159003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000" dirty="0"/>
              <a:t>Types of Validity in Measurement</a:t>
            </a:r>
            <a:r>
              <a:rPr lang="en-US" sz="2400" dirty="0"/>
              <a:t/>
            </a:r>
            <a:br>
              <a:rPr lang="en-US" sz="2400" dirty="0"/>
            </a:br>
            <a:r>
              <a:rPr lang="en-US" sz="2400" dirty="0"/>
              <a:t> (1 of 5)</a:t>
            </a:r>
          </a:p>
        </p:txBody>
      </p:sp>
      <p:sp>
        <p:nvSpPr>
          <p:cNvPr id="4" name="Content Placeholder 3"/>
          <p:cNvSpPr>
            <a:spLocks noGrp="1"/>
          </p:cNvSpPr>
          <p:nvPr>
            <p:ph idx="1"/>
          </p:nvPr>
        </p:nvSpPr>
        <p:spPr/>
        <p:txBody>
          <a:bodyPr/>
          <a:lstStyle/>
          <a:p>
            <a:r>
              <a:rPr lang="en-US" dirty="0"/>
              <a:t>External: Conclusions made from results.</a:t>
            </a:r>
          </a:p>
          <a:p>
            <a:r>
              <a:rPr lang="en-US" dirty="0"/>
              <a:t>Validity of measurement, validity of design.</a:t>
            </a:r>
          </a:p>
          <a:p>
            <a:r>
              <a:rPr lang="en-US" dirty="0"/>
              <a:t>Five main types.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10255599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000" dirty="0"/>
              <a:t>Types of Validity in Measurement</a:t>
            </a:r>
            <a:r>
              <a:rPr lang="en-US" sz="2400" dirty="0"/>
              <a:t/>
            </a:r>
            <a:br>
              <a:rPr lang="en-US" sz="2400" dirty="0"/>
            </a:br>
            <a:r>
              <a:rPr lang="en-US" sz="2400" dirty="0"/>
              <a:t> (2 of 5)</a:t>
            </a:r>
            <a:endParaRPr lang="en-US" sz="4000" dirty="0"/>
          </a:p>
        </p:txBody>
      </p:sp>
      <p:sp>
        <p:nvSpPr>
          <p:cNvPr id="4" name="Content Placeholder 3"/>
          <p:cNvSpPr>
            <a:spLocks noGrp="1"/>
          </p:cNvSpPr>
          <p:nvPr>
            <p:ph idx="1"/>
          </p:nvPr>
        </p:nvSpPr>
        <p:spPr/>
        <p:txBody>
          <a:bodyPr/>
          <a:lstStyle/>
          <a:p>
            <a:pPr marL="0" indent="0">
              <a:buNone/>
            </a:pPr>
            <a:r>
              <a:rPr lang="en-US" dirty="0"/>
              <a:t>Content Validity</a:t>
            </a:r>
          </a:p>
          <a:p>
            <a:r>
              <a:rPr lang="en-US" dirty="0"/>
              <a:t>Items in test representative of interest.</a:t>
            </a:r>
          </a:p>
          <a:p>
            <a:r>
              <a:rPr lang="en-US" dirty="0"/>
              <a:t>Domain to be clearly defined. </a:t>
            </a:r>
          </a:p>
          <a:p>
            <a:r>
              <a:rPr lang="en-US" dirty="0"/>
              <a:t>Objectives stated in test specifications.</a:t>
            </a:r>
          </a:p>
          <a:p>
            <a:r>
              <a:rPr lang="en-US" dirty="0"/>
              <a:t>Correlation between weight, number of items.</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25557346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000" dirty="0"/>
              <a:t>Types of Validity in Measurement</a:t>
            </a:r>
            <a:r>
              <a:rPr lang="en-US" sz="2400" dirty="0"/>
              <a:t/>
            </a:r>
            <a:br>
              <a:rPr lang="en-US" sz="2400" dirty="0"/>
            </a:br>
            <a:r>
              <a:rPr lang="en-US" sz="2400" dirty="0"/>
              <a:t> (3 of 5)</a:t>
            </a:r>
            <a:endParaRPr lang="en-US" sz="4000" dirty="0"/>
          </a:p>
        </p:txBody>
      </p:sp>
      <p:sp>
        <p:nvSpPr>
          <p:cNvPr id="4" name="Content Placeholder 3"/>
          <p:cNvSpPr>
            <a:spLocks noGrp="1"/>
          </p:cNvSpPr>
          <p:nvPr>
            <p:ph idx="1"/>
          </p:nvPr>
        </p:nvSpPr>
        <p:spPr/>
        <p:txBody>
          <a:bodyPr>
            <a:noAutofit/>
          </a:bodyPr>
          <a:lstStyle/>
          <a:p>
            <a:pPr marL="0" indent="0">
              <a:buNone/>
            </a:pPr>
            <a:r>
              <a:rPr lang="en-US" dirty="0"/>
              <a:t>Criterion Validity</a:t>
            </a:r>
          </a:p>
          <a:p>
            <a:r>
              <a:rPr lang="en-US" dirty="0"/>
              <a:t>Scores’ relation to performance level.</a:t>
            </a:r>
          </a:p>
          <a:p>
            <a:r>
              <a:rPr lang="en-US" dirty="0"/>
              <a:t>Determined through predictive or concurrent validity.</a:t>
            </a:r>
          </a:p>
          <a:p>
            <a:r>
              <a:rPr lang="en-US" dirty="0"/>
              <a:t>Strength determined by correlation coefficient.</a:t>
            </a:r>
          </a:p>
          <a:p>
            <a:r>
              <a:rPr lang="en-US" dirty="0"/>
              <a:t>Challenge: Contamination, range restriction.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28659173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000" dirty="0"/>
              <a:t>Types of Validity in Measurement</a:t>
            </a:r>
            <a:r>
              <a:rPr lang="en-US" sz="2400" dirty="0"/>
              <a:t/>
            </a:r>
            <a:br>
              <a:rPr lang="en-US" sz="2400" dirty="0"/>
            </a:br>
            <a:r>
              <a:rPr lang="en-US" sz="2400"/>
              <a:t> (5 </a:t>
            </a:r>
            <a:r>
              <a:rPr lang="en-US" sz="2400" dirty="0"/>
              <a:t>of 5)</a:t>
            </a:r>
            <a:endParaRPr lang="en-US" sz="4000" dirty="0"/>
          </a:p>
        </p:txBody>
      </p:sp>
      <p:sp>
        <p:nvSpPr>
          <p:cNvPr id="4" name="Content Placeholder 3"/>
          <p:cNvSpPr>
            <a:spLocks noGrp="1"/>
          </p:cNvSpPr>
          <p:nvPr>
            <p:ph idx="1"/>
          </p:nvPr>
        </p:nvSpPr>
        <p:spPr/>
        <p:txBody>
          <a:bodyPr/>
          <a:lstStyle/>
          <a:p>
            <a:pPr marL="0" indent="0">
              <a:buNone/>
            </a:pPr>
            <a:r>
              <a:rPr lang="en-US" dirty="0"/>
              <a:t>Construct Validity</a:t>
            </a:r>
          </a:p>
          <a:p>
            <a:r>
              <a:rPr lang="en-US" dirty="0"/>
              <a:t>Does test measure construct?</a:t>
            </a:r>
          </a:p>
          <a:p>
            <a:r>
              <a:rPr lang="en-US" dirty="0"/>
              <a:t>Set criterion as the standard.</a:t>
            </a:r>
          </a:p>
          <a:p>
            <a:r>
              <a:rPr lang="en-US" dirty="0"/>
              <a:t>Concurrent versus predictive evidence. </a:t>
            </a:r>
          </a:p>
          <a:p>
            <a:r>
              <a:rPr lang="en-US" dirty="0"/>
              <a:t>Measure should be appropriate, meaningful assessment.</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2762010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000" dirty="0"/>
              <a:t>Types of Validity in Measurement</a:t>
            </a:r>
            <a:r>
              <a:rPr lang="en-US" sz="2400" dirty="0"/>
              <a:t/>
            </a:r>
            <a:br>
              <a:rPr lang="en-US" sz="2400" dirty="0"/>
            </a:br>
            <a:r>
              <a:rPr lang="en-US" sz="2400" dirty="0"/>
              <a:t> (5 of 5)</a:t>
            </a:r>
            <a:endParaRPr lang="en-US" sz="4000" dirty="0"/>
          </a:p>
        </p:txBody>
      </p:sp>
      <p:sp>
        <p:nvSpPr>
          <p:cNvPr id="4" name="Content Placeholder 3"/>
          <p:cNvSpPr>
            <a:spLocks noGrp="1"/>
          </p:cNvSpPr>
          <p:nvPr>
            <p:ph idx="1"/>
          </p:nvPr>
        </p:nvSpPr>
        <p:spPr/>
        <p:txBody>
          <a:bodyPr>
            <a:noAutofit/>
          </a:bodyPr>
          <a:lstStyle/>
          <a:p>
            <a:pPr marL="0" indent="0">
              <a:buNone/>
            </a:pPr>
            <a:r>
              <a:rPr lang="en-US" dirty="0"/>
              <a:t>Convergent and Discriminant Validity</a:t>
            </a:r>
          </a:p>
          <a:p>
            <a:r>
              <a:rPr lang="en-US" dirty="0"/>
              <a:t>Convergent: Correlating scores between measures.</a:t>
            </a:r>
          </a:p>
          <a:p>
            <a:r>
              <a:rPr lang="en-US" dirty="0"/>
              <a:t>Discriminant: Non-correlating scores. </a:t>
            </a:r>
          </a:p>
          <a:p>
            <a:endParaRPr lang="en-US" dirty="0"/>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24</a:t>
            </a:fld>
            <a:endParaRPr lang="en-US"/>
          </a:p>
        </p:txBody>
      </p:sp>
    </p:spTree>
    <p:extLst>
      <p:ext uri="{BB962C8B-B14F-4D97-AF65-F5344CB8AC3E}">
        <p14:creationId xmlns:p14="http://schemas.microsoft.com/office/powerpoint/2010/main" val="1170811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000" dirty="0"/>
              <a:t>Types of Reliability in Measurement </a:t>
            </a:r>
          </a:p>
        </p:txBody>
      </p:sp>
      <p:sp>
        <p:nvSpPr>
          <p:cNvPr id="4" name="Content Placeholder 3"/>
          <p:cNvSpPr>
            <a:spLocks noGrp="1"/>
          </p:cNvSpPr>
          <p:nvPr>
            <p:ph idx="1"/>
          </p:nvPr>
        </p:nvSpPr>
        <p:spPr/>
        <p:txBody>
          <a:bodyPr>
            <a:noAutofit/>
          </a:bodyPr>
          <a:lstStyle/>
          <a:p>
            <a:r>
              <a:rPr lang="en-US" dirty="0"/>
              <a:t>Reliability: Consistency, trustworthiness. </a:t>
            </a:r>
          </a:p>
          <a:p>
            <a:r>
              <a:rPr lang="en-US" dirty="0"/>
              <a:t>Determined by correlational coefficient.</a:t>
            </a:r>
          </a:p>
          <a:p>
            <a:r>
              <a:rPr lang="en-US" dirty="0"/>
              <a:t>Cronbach’s alpha: Extent of intercorrelation.</a:t>
            </a:r>
          </a:p>
          <a:p>
            <a:r>
              <a:rPr lang="en-US" dirty="0"/>
              <a:t>Test-retest, equivalent, internal, interrater reliability.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25</a:t>
            </a:fld>
            <a:endParaRPr lang="en-US"/>
          </a:p>
        </p:txBody>
      </p:sp>
    </p:spTree>
    <p:extLst>
      <p:ext uri="{BB962C8B-B14F-4D97-AF65-F5344CB8AC3E}">
        <p14:creationId xmlns:p14="http://schemas.microsoft.com/office/powerpoint/2010/main" val="30479045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000" dirty="0"/>
              <a:t>Ethical Considerations</a:t>
            </a:r>
          </a:p>
        </p:txBody>
      </p:sp>
      <p:sp>
        <p:nvSpPr>
          <p:cNvPr id="4" name="Content Placeholder 3"/>
          <p:cNvSpPr>
            <a:spLocks noGrp="1"/>
          </p:cNvSpPr>
          <p:nvPr>
            <p:ph idx="1"/>
          </p:nvPr>
        </p:nvSpPr>
        <p:spPr/>
        <p:txBody>
          <a:bodyPr>
            <a:noAutofit/>
          </a:bodyPr>
          <a:lstStyle/>
          <a:p>
            <a:r>
              <a:rPr lang="en-US" dirty="0"/>
              <a:t>Strict guidelines for ethical purposes.</a:t>
            </a:r>
          </a:p>
          <a:p>
            <a:r>
              <a:rPr lang="en-US" dirty="0"/>
              <a:t>Restriction of harmful measurements.</a:t>
            </a:r>
          </a:p>
          <a:p>
            <a:r>
              <a:rPr lang="en-US" dirty="0"/>
              <a:t>Importance of informed consent. </a:t>
            </a:r>
          </a:p>
          <a:p>
            <a:r>
              <a:rPr lang="en-US" dirty="0"/>
              <a:t>Avoid invading privacy, deception.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26</a:t>
            </a:fld>
            <a:endParaRPr lang="en-US"/>
          </a:p>
        </p:txBody>
      </p:sp>
    </p:spTree>
    <p:extLst>
      <p:ext uri="{BB962C8B-B14F-4D97-AF65-F5344CB8AC3E}">
        <p14:creationId xmlns:p14="http://schemas.microsoft.com/office/powerpoint/2010/main" val="14361007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4000" dirty="0"/>
              <a:t>American Psychological Association Style</a:t>
            </a:r>
          </a:p>
        </p:txBody>
      </p:sp>
      <p:sp>
        <p:nvSpPr>
          <p:cNvPr id="4" name="Content Placeholder 3"/>
          <p:cNvSpPr>
            <a:spLocks noGrp="1"/>
          </p:cNvSpPr>
          <p:nvPr>
            <p:ph idx="1"/>
          </p:nvPr>
        </p:nvSpPr>
        <p:spPr/>
        <p:txBody>
          <a:bodyPr>
            <a:noAutofit/>
          </a:bodyPr>
          <a:lstStyle/>
          <a:p>
            <a:r>
              <a:rPr lang="en-US" dirty="0"/>
              <a:t>Methods section: Detailed, replicable for others.</a:t>
            </a:r>
          </a:p>
          <a:p>
            <a:r>
              <a:rPr lang="en-US" dirty="0"/>
              <a:t>Report sample size, participant number.</a:t>
            </a:r>
          </a:p>
          <a:p>
            <a:r>
              <a:rPr lang="en-US" dirty="0"/>
              <a:t>Report sampling procedures.</a:t>
            </a:r>
          </a:p>
          <a:p>
            <a:r>
              <a:rPr lang="en-US" dirty="0"/>
              <a:t>Discuss validity, reliability, consistency.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27</a:t>
            </a:fld>
            <a:endParaRPr lang="en-US"/>
          </a:p>
        </p:txBody>
      </p:sp>
    </p:spTree>
    <p:extLst>
      <p:ext uri="{BB962C8B-B14F-4D97-AF65-F5344CB8AC3E}">
        <p14:creationId xmlns:p14="http://schemas.microsoft.com/office/powerpoint/2010/main" val="3325453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Sampling-Related Terminology</a:t>
            </a:r>
            <a:r>
              <a:rPr lang="en-US" sz="2700" dirty="0"/>
              <a:t> (2 of 2)</a:t>
            </a:r>
          </a:p>
        </p:txBody>
      </p:sp>
      <p:sp>
        <p:nvSpPr>
          <p:cNvPr id="4" name="Content Placeholder 3"/>
          <p:cNvSpPr>
            <a:spLocks noGrp="1"/>
          </p:cNvSpPr>
          <p:nvPr>
            <p:ph idx="1"/>
          </p:nvPr>
        </p:nvSpPr>
        <p:spPr/>
        <p:txBody>
          <a:bodyPr/>
          <a:lstStyle/>
          <a:p>
            <a:pPr marL="0" indent="0">
              <a:buNone/>
            </a:pPr>
            <a:r>
              <a:rPr lang="en-US" dirty="0"/>
              <a:t>Sampling Terminology</a:t>
            </a:r>
          </a:p>
          <a:p>
            <a:r>
              <a:rPr lang="en-US" dirty="0"/>
              <a:t>Depicted two ways: Words, dedicated symbol.</a:t>
            </a:r>
          </a:p>
          <a:p>
            <a:r>
              <a:rPr lang="en-US" dirty="0"/>
              <a:t>Symbols to efficiently communicate findings.</a:t>
            </a:r>
          </a:p>
          <a:p>
            <a:r>
              <a:rPr lang="en-US" dirty="0"/>
              <a:t>Greek for population, Roman for sample.</a:t>
            </a:r>
          </a:p>
          <a:p>
            <a:r>
              <a:rPr lang="en-US" dirty="0"/>
              <a:t>Sample Size.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157708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200" dirty="0"/>
              <a:t>Probability and Non-Probability Sampling Techniques and Sampling Error</a:t>
            </a:r>
            <a:r>
              <a:rPr lang="en-US" sz="2400" dirty="0"/>
              <a:t> (1 of 5)</a:t>
            </a:r>
          </a:p>
        </p:txBody>
      </p:sp>
      <p:sp>
        <p:nvSpPr>
          <p:cNvPr id="4" name="Content Placeholder 3"/>
          <p:cNvSpPr>
            <a:spLocks noGrp="1"/>
          </p:cNvSpPr>
          <p:nvPr>
            <p:ph idx="1"/>
          </p:nvPr>
        </p:nvSpPr>
        <p:spPr/>
        <p:txBody>
          <a:bodyPr/>
          <a:lstStyle/>
          <a:p>
            <a:pPr marL="0" indent="0">
              <a:buNone/>
            </a:pPr>
            <a:r>
              <a:rPr lang="en-US" dirty="0"/>
              <a:t>Probability Sampling</a:t>
            </a:r>
          </a:p>
          <a:p>
            <a:r>
              <a:rPr lang="en-US" dirty="0"/>
              <a:t>Random; equal probability of selection.</a:t>
            </a:r>
          </a:p>
          <a:p>
            <a:r>
              <a:rPr lang="en-US" dirty="0"/>
              <a:t>Selection: Choosing participants at random.</a:t>
            </a:r>
          </a:p>
          <a:p>
            <a:r>
              <a:rPr lang="en-US" dirty="0"/>
              <a:t>Assignment: Randomly assigned to groups.</a:t>
            </a:r>
          </a:p>
          <a:p>
            <a:r>
              <a:rPr lang="en-US" dirty="0"/>
              <a:t>Four main types. </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351927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200" dirty="0"/>
              <a:t>Probability and Non-Probability Sampling Techniques and Sampling Error</a:t>
            </a:r>
            <a:r>
              <a:rPr lang="en-US" sz="2400" dirty="0"/>
              <a:t> (2 of 5)</a:t>
            </a:r>
            <a:endParaRPr lang="en-US" sz="3200" dirty="0"/>
          </a:p>
        </p:txBody>
      </p:sp>
      <p:sp>
        <p:nvSpPr>
          <p:cNvPr id="4" name="Content Placeholder 3"/>
          <p:cNvSpPr>
            <a:spLocks noGrp="1"/>
          </p:cNvSpPr>
          <p:nvPr>
            <p:ph idx="1"/>
          </p:nvPr>
        </p:nvSpPr>
        <p:spPr/>
        <p:txBody>
          <a:bodyPr/>
          <a:lstStyle/>
          <a:p>
            <a:pPr marL="0" indent="0">
              <a:buNone/>
            </a:pPr>
            <a:r>
              <a:rPr lang="en-US" dirty="0"/>
              <a:t>Probability Sampling</a:t>
            </a:r>
          </a:p>
          <a:p>
            <a:r>
              <a:rPr lang="en-US" dirty="0"/>
              <a:t>Simple Random Sampling.</a:t>
            </a:r>
          </a:p>
          <a:p>
            <a:r>
              <a:rPr lang="en-US" dirty="0"/>
              <a:t>Systematic Random Sampling.</a:t>
            </a:r>
          </a:p>
          <a:p>
            <a:r>
              <a:rPr lang="en-US" dirty="0"/>
              <a:t>Stratified Random Sampling.</a:t>
            </a:r>
          </a:p>
          <a:p>
            <a:r>
              <a:rPr lang="en-US" dirty="0"/>
              <a:t>Cluster Sampling.</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2632762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200" dirty="0"/>
              <a:t>Probability and Non-Probability Sampling Techniques and Sampling Error</a:t>
            </a:r>
            <a:r>
              <a:rPr lang="en-US" sz="2400" dirty="0"/>
              <a:t> (3 of 5)</a:t>
            </a:r>
            <a:endParaRPr lang="en-US" sz="3200" dirty="0"/>
          </a:p>
        </p:txBody>
      </p:sp>
      <p:sp>
        <p:nvSpPr>
          <p:cNvPr id="4" name="Content Placeholder 3"/>
          <p:cNvSpPr>
            <a:spLocks noGrp="1"/>
          </p:cNvSpPr>
          <p:nvPr>
            <p:ph idx="1"/>
          </p:nvPr>
        </p:nvSpPr>
        <p:spPr/>
        <p:txBody>
          <a:bodyPr/>
          <a:lstStyle/>
          <a:p>
            <a:pPr marL="0" indent="0">
              <a:buNone/>
            </a:pPr>
            <a:r>
              <a:rPr lang="en-US" dirty="0"/>
              <a:t>Non-Probability Sampling</a:t>
            </a:r>
          </a:p>
          <a:p>
            <a:r>
              <a:rPr lang="en-US" dirty="0"/>
              <a:t>Collection is not random.</a:t>
            </a:r>
          </a:p>
          <a:p>
            <a:r>
              <a:rPr lang="en-US" dirty="0"/>
              <a:t>Several techniques. </a:t>
            </a:r>
          </a:p>
          <a:p>
            <a:r>
              <a:rPr lang="en-US" dirty="0"/>
              <a:t>Convenience Sampling.</a:t>
            </a:r>
          </a:p>
          <a:p>
            <a:r>
              <a:rPr lang="en-US" dirty="0"/>
              <a:t>Purposive Sampling.</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375355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200" dirty="0"/>
              <a:t>Probability and Non-Probability Sampling Techniques and Sampling Error</a:t>
            </a:r>
            <a:r>
              <a:rPr lang="en-US" sz="2400" dirty="0"/>
              <a:t> (4 of 5)</a:t>
            </a:r>
            <a:endParaRPr lang="en-US" sz="3200" dirty="0"/>
          </a:p>
        </p:txBody>
      </p:sp>
      <p:sp>
        <p:nvSpPr>
          <p:cNvPr id="4" name="Content Placeholder 3"/>
          <p:cNvSpPr>
            <a:spLocks noGrp="1"/>
          </p:cNvSpPr>
          <p:nvPr>
            <p:ph idx="1"/>
          </p:nvPr>
        </p:nvSpPr>
        <p:spPr/>
        <p:txBody>
          <a:bodyPr/>
          <a:lstStyle/>
          <a:p>
            <a:pPr marL="0" indent="0">
              <a:buNone/>
            </a:pPr>
            <a:r>
              <a:rPr lang="en-US" dirty="0"/>
              <a:t>Non-Probability Sampling</a:t>
            </a:r>
          </a:p>
          <a:p>
            <a:r>
              <a:rPr lang="en-US" dirty="0"/>
              <a:t>Quota Sampling.</a:t>
            </a:r>
          </a:p>
          <a:p>
            <a:r>
              <a:rPr lang="en-US" dirty="0"/>
              <a:t>Snowball Sampling.</a:t>
            </a:r>
          </a:p>
          <a:p>
            <a:endParaRPr lang="en-US" dirty="0"/>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841764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200" dirty="0"/>
              <a:t>Probability and Non-Probability Sampling Techniques and Sampling Error</a:t>
            </a:r>
            <a:r>
              <a:rPr lang="en-US" sz="2400" dirty="0"/>
              <a:t> (5 of 5)</a:t>
            </a:r>
            <a:endParaRPr lang="en-US" sz="3200" dirty="0"/>
          </a:p>
        </p:txBody>
      </p:sp>
      <p:sp>
        <p:nvSpPr>
          <p:cNvPr id="4" name="Content Placeholder 3"/>
          <p:cNvSpPr>
            <a:spLocks noGrp="1"/>
          </p:cNvSpPr>
          <p:nvPr>
            <p:ph idx="1"/>
          </p:nvPr>
        </p:nvSpPr>
        <p:spPr/>
        <p:txBody>
          <a:bodyPr/>
          <a:lstStyle/>
          <a:p>
            <a:pPr marL="0" indent="0">
              <a:buNone/>
            </a:pPr>
            <a:r>
              <a:rPr lang="en-US" dirty="0"/>
              <a:t>Sampling Error</a:t>
            </a:r>
          </a:p>
          <a:p>
            <a:r>
              <a:rPr lang="en-US" dirty="0"/>
              <a:t>Difference between sample mean, population mean.</a:t>
            </a:r>
          </a:p>
          <a:p>
            <a:r>
              <a:rPr lang="en-US" dirty="0"/>
              <a:t>Lower sample mean, negative error.</a:t>
            </a:r>
          </a:p>
          <a:p>
            <a:r>
              <a:rPr lang="en-US" dirty="0"/>
              <a:t>Higher sample mean, positive error.</a:t>
            </a:r>
          </a:p>
          <a:p>
            <a:r>
              <a:rPr lang="en-US" dirty="0"/>
              <a:t>Equal means, zero.</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510340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200" dirty="0"/>
              <a:t>Sampling Across Quantitative, Qualitative, Mixed Methods, and Action Research</a:t>
            </a:r>
            <a:r>
              <a:rPr lang="en-US" sz="2400" dirty="0"/>
              <a:t> (1 of 4)</a:t>
            </a:r>
          </a:p>
        </p:txBody>
      </p:sp>
      <p:sp>
        <p:nvSpPr>
          <p:cNvPr id="4" name="Content Placeholder 3"/>
          <p:cNvSpPr>
            <a:spLocks noGrp="1"/>
          </p:cNvSpPr>
          <p:nvPr>
            <p:ph idx="1"/>
          </p:nvPr>
        </p:nvSpPr>
        <p:spPr/>
        <p:txBody>
          <a:bodyPr/>
          <a:lstStyle/>
          <a:p>
            <a:pPr marL="0" indent="0">
              <a:buNone/>
            </a:pPr>
            <a:r>
              <a:rPr lang="en-US" dirty="0"/>
              <a:t>Participant Selection in Quantitative Research</a:t>
            </a:r>
          </a:p>
          <a:p>
            <a:r>
              <a:rPr lang="en-US" dirty="0"/>
              <a:t>May combine probability, non-probability sampling. </a:t>
            </a:r>
          </a:p>
          <a:p>
            <a:r>
              <a:rPr lang="en-US" dirty="0"/>
              <a:t>Minimize error with larger sample.</a:t>
            </a:r>
          </a:p>
          <a:p>
            <a:r>
              <a:rPr lang="en-US" dirty="0"/>
              <a:t>Difficult to generalize with non-probability.</a:t>
            </a:r>
          </a:p>
          <a:p>
            <a:r>
              <a:rPr lang="en-US" dirty="0"/>
              <a:t>Goal to meet characteristics of interest.</a:t>
            </a:r>
          </a:p>
        </p:txBody>
      </p:sp>
      <p:sp>
        <p:nvSpPr>
          <p:cNvPr id="2" name="Footer Placeholder 1"/>
          <p:cNvSpPr>
            <a:spLocks noGrp="1"/>
          </p:cNvSpPr>
          <p:nvPr>
            <p:ph type="ftr" sz="quarter" idx="11"/>
          </p:nvPr>
        </p:nvSpPr>
        <p:spPr/>
        <p:txBody>
          <a:bodyPr/>
          <a:lstStyle/>
          <a:p>
            <a:r>
              <a:rPr lang="en-US" dirty="0">
                <a:solidFill>
                  <a:schemeClr val="tx1"/>
                </a:solidFill>
              </a:rPr>
              <a:t>Kitsantas,</a:t>
            </a:r>
            <a:r>
              <a:rPr lang="en-US" i="1" dirty="0">
                <a:solidFill>
                  <a:schemeClr val="tx1"/>
                </a:solidFill>
              </a:rPr>
              <a:t> Essentials of Research Methods for Educators</a:t>
            </a:r>
            <a:r>
              <a:rPr lang="en-US" dirty="0">
                <a:solidFill>
                  <a:schemeClr val="tx1"/>
                </a:solidFill>
              </a:rPr>
              <a:t>, 1e. © 2025 SAGE Publishing.</a:t>
            </a:r>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8120777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1314</TotalTime>
  <Words>5006</Words>
  <Application>Microsoft Office PowerPoint</Application>
  <PresentationFormat>On-screen Show (4:3)</PresentationFormat>
  <Paragraphs>444</Paragraphs>
  <Slides>27</Slides>
  <Notes>26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Times New Roman</vt:lpstr>
      <vt:lpstr>Office Theme</vt:lpstr>
      <vt:lpstr>Kitsantas, Essentials of Research Methods for Educators 1st Edition Chapter 10: Sampling and Measurement </vt:lpstr>
      <vt:lpstr>Sampling-Related Terminology (1 of 2)</vt:lpstr>
      <vt:lpstr>Sampling-Related Terminology (2 of 2)</vt:lpstr>
      <vt:lpstr>Probability and Non-Probability Sampling Techniques and Sampling Error (1 of 5)</vt:lpstr>
      <vt:lpstr>Probability and Non-Probability Sampling Techniques and Sampling Error (2 of 5)</vt:lpstr>
      <vt:lpstr>Probability and Non-Probability Sampling Techniques and Sampling Error (3 of 5)</vt:lpstr>
      <vt:lpstr>Probability and Non-Probability Sampling Techniques and Sampling Error (4 of 5)</vt:lpstr>
      <vt:lpstr>Probability and Non-Probability Sampling Techniques and Sampling Error (5 of 5)</vt:lpstr>
      <vt:lpstr>Sampling Across Quantitative, Qualitative, Mixed Methods, and Action Research (1 of 4)</vt:lpstr>
      <vt:lpstr>Sampling Across Quantitative, Qualitative, Mixed Methods, and Action Research (2 of 4)</vt:lpstr>
      <vt:lpstr>Sampling Across Quantitative, Qualitative, Mixed Methods, and Action Research (3 of 4)</vt:lpstr>
      <vt:lpstr>Sampling Across Quantitative, Qualitative, Mixed Methods, and Action Research (4 of 4)</vt:lpstr>
      <vt:lpstr>Measurement and Measurement Error in Research (1 of 2)</vt:lpstr>
      <vt:lpstr>Measurement and Measurement Error in Research (2 of 2)</vt:lpstr>
      <vt:lpstr>Levels of Measurement (1 of 5)</vt:lpstr>
      <vt:lpstr>Levels of Measurement (2 of 5)</vt:lpstr>
      <vt:lpstr>Levels of Measurement (3 of 5)</vt:lpstr>
      <vt:lpstr>Levels of Measurement (4 of 5)</vt:lpstr>
      <vt:lpstr>Levels of Measurement (5 of 5)</vt:lpstr>
      <vt:lpstr>Types of Validity in Measurement  (1 of 5)</vt:lpstr>
      <vt:lpstr>Types of Validity in Measurement  (2 of 5)</vt:lpstr>
      <vt:lpstr>Types of Validity in Measurement  (3 of 5)</vt:lpstr>
      <vt:lpstr>Types of Validity in Measurement  (5 of 5)</vt:lpstr>
      <vt:lpstr>Types of Validity in Measurement  (5 of 5)</vt:lpstr>
      <vt:lpstr>Types of Reliability in Measurement </vt:lpstr>
      <vt:lpstr>Ethical Considerations</vt:lpstr>
      <vt:lpstr>American Psychological Association Style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Kitsantas 1e Chapter 10 PowerPoints</dc:title>
  <dc:creator>Ancheta, Katie</dc:creator>
  <cp:lastModifiedBy>Jeba Kezi Johnson</cp:lastModifiedBy>
  <cp:revision>29</cp:revision>
  <dcterms:created xsi:type="dcterms:W3CDTF">2006-08-16T00:00:00Z</dcterms:created>
  <dcterms:modified xsi:type="dcterms:W3CDTF">2023-10-20T17:03:52Z</dcterms:modified>
</cp:coreProperties>
</file>