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F5989C0-E245-4309-B975-11D9E3CA77AA}">
          <p14:sldIdLst>
            <p14:sldId id="257"/>
          </p14:sldIdLst>
        </p14:section>
        <p14:section name="Untitled Section" id="{9915EA99-5F9B-444A-9555-2A70AB6046BB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AD365-2FDA-4B8A-9936-FB79A5D94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3361E-7BE8-45B0-8B6D-6B31F0437F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C619A-A332-4244-840B-A2650644A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16329-9BF7-4C98-9036-B3EFC9176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847E8-B5BC-449B-8641-0C73F340A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9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431DB-9DD2-4D25-8B3A-4CF027DA3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B14AF1-113E-4635-99EF-675AC80D3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2767C-4321-4E23-99AE-944F9A69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4AE90-595A-46F8-A8CE-398CA3E3B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2B0D5-6401-4374-8ABE-258187305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6A6436-760C-4655-BE79-1F6CBB8A27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AC0518-1E3A-4541-9E69-9AE204EBC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1834D-7EFB-4A30-B684-D3EB60F67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6A783-2FFF-4320-83A8-E0033DBAE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3E98E-349D-470D-8A1E-64B9F50C6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8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A087-22E9-4958-942C-69FD4A25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EEAC4-6F56-4B14-BBE5-295EEE1D5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23E14-119C-487A-A2CE-E2F80A489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46C04-BDF4-4DFD-A9C4-262AD3892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F4EB3-25F7-498C-A2DC-B59C427D5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2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D73A1-D2BC-4011-8877-CB4AB3BD7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4D1E5-FF20-4A6F-9360-7D0691A5D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C52B6-DA79-4D52-BD5E-FECB918B2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A6EB1-73A2-4AAF-A3A8-858B2C242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473EB-232A-4BEF-89C0-3569E0A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4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F7D92-538E-416A-8F5F-909DD3532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DC95F-0144-4D95-8639-59D0527C5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3B1DD-D027-4EE5-B452-4D4148A3A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55DFA-CE2E-4686-A85F-D13243422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15ABE-37F5-4CDA-B041-0FBC8911F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18B6D7-D4A8-4522-A497-A4F2EE69B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5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0E5A-A302-4DBE-83F4-88C04633E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7C28B-6413-4E8E-A099-2DF2ABC2C3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11CAF-C768-4589-98D4-6D2240D2F3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FB0A4B-303B-4B93-9909-2E53C3D739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2EA84-6644-4C4E-B6EE-819BCB8EC5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4E9306-D30D-4F33-AA6A-01701F053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B254BC-B84E-4BF7-9401-FE56ECE62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BCE865-4B54-4AF3-9C72-C533B8BCC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92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41C60-A9AC-4403-B6E0-3EE56F511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E62821-5904-4843-AAF7-562E1E6CF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C5C7C1-52B2-4793-A0E9-789F84DB4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DBAE30-7CB5-4348-B623-5B74DF051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7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A928C9-AAE1-4F44-9F71-934028A18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ED0B4A-F651-4D35-9A32-A97AFD251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86191-F369-4BFE-9EBA-A30886933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27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127C0-7AEF-4986-8C23-7FA60B4F5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C1DAD-8729-4E55-8750-A003E6ED6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FBFE3-8037-4DAC-8060-5C69C1B15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62B3D3-2327-45FD-BCE9-B432127A8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66ED4-A449-4E41-B6D8-87277B09E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AB7E0-ABA5-4143-B2F5-580C9E87B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39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C9CEC-E111-4D97-AF25-5D1BAD6A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B8BFD9-4B8F-4DAA-B5E5-39D93A6AF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7B64D6-783B-4D6C-AD6F-51C5383B5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7B2B13-BEC0-43A3-9310-1578564D0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AE4A9-1007-4530-B8D6-F409EEA80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2D43A-D756-41A4-9648-30C2584E7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8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68C276-D919-42FA-882A-EF005BA32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19005-9033-41CB-8235-1F939A8AB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75897-ED13-4AC1-A5C7-FE9D8A7F6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70AFA-9AAF-432D-95F9-147059E80513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D45C3-E421-441C-9142-B50E7A48BC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DE62E-120E-474B-996F-5A60681DEC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EED58-06E7-43D3-BDD9-01A9CE80B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4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6EA4F0-9E42-4489-9FA2-1DB17B245255}"/>
              </a:ext>
            </a:extLst>
          </p:cNvPr>
          <p:cNvSpPr txBox="1"/>
          <p:nvPr/>
        </p:nvSpPr>
        <p:spPr>
          <a:xfrm>
            <a:off x="913230" y="335845"/>
            <a:ext cx="1081377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Book (With a Single Author)</a:t>
            </a:r>
          </a:p>
          <a:p>
            <a:r>
              <a:rPr lang="en-US" dirty="0"/>
              <a:t>Author’s Last name, First name. </a:t>
            </a:r>
            <a:r>
              <a:rPr lang="en-US" i="1" dirty="0"/>
              <a:t>Book Title: Subtitle. </a:t>
            </a:r>
            <a:r>
              <a:rPr lang="en-US" dirty="0"/>
              <a:t>Publisher, Year.</a:t>
            </a:r>
          </a:p>
          <a:p>
            <a:endParaRPr lang="en-US" dirty="0"/>
          </a:p>
          <a:p>
            <a:r>
              <a:rPr lang="en-US" b="1" dirty="0"/>
              <a:t>Ex: </a:t>
            </a:r>
            <a:r>
              <a:rPr lang="en-US" dirty="0"/>
              <a:t>Doe, Jane. </a:t>
            </a:r>
            <a:r>
              <a:rPr lang="en-US" i="1" dirty="0"/>
              <a:t>A Great Book. </a:t>
            </a:r>
            <a:r>
              <a:rPr lang="en-US" dirty="0"/>
              <a:t>Norton, 2012.</a:t>
            </a:r>
          </a:p>
          <a:p>
            <a:endParaRPr lang="en-US" dirty="0"/>
          </a:p>
          <a:p>
            <a:r>
              <a:rPr lang="en-US" b="1" u="sng" dirty="0"/>
              <a:t>Book (With Two Authors)</a:t>
            </a:r>
          </a:p>
          <a:p>
            <a:r>
              <a:rPr lang="en-US" dirty="0"/>
              <a:t>Author’s Last name, First name and Author’s First name, Last name. </a:t>
            </a:r>
            <a:r>
              <a:rPr lang="en-US" i="1" dirty="0"/>
              <a:t>Book Title: Subtitle. </a:t>
            </a:r>
            <a:r>
              <a:rPr lang="en-US" dirty="0"/>
              <a:t>Publisher, Year.</a:t>
            </a:r>
          </a:p>
          <a:p>
            <a:endParaRPr lang="en-US" dirty="0"/>
          </a:p>
          <a:p>
            <a:r>
              <a:rPr lang="en-US" b="1" dirty="0"/>
              <a:t>Ex: </a:t>
            </a:r>
            <a:r>
              <a:rPr lang="en-US" dirty="0" err="1"/>
              <a:t>Vedantam</a:t>
            </a:r>
            <a:r>
              <a:rPr lang="en-US" dirty="0"/>
              <a:t>, Shankar, and Bill </a:t>
            </a:r>
            <a:r>
              <a:rPr lang="en-US" dirty="0" err="1"/>
              <a:t>Mesler</a:t>
            </a:r>
            <a:r>
              <a:rPr lang="en-US" dirty="0"/>
              <a:t>. </a:t>
            </a:r>
            <a:r>
              <a:rPr lang="en-US" i="1" dirty="0"/>
              <a:t>Useful Delusions: The Power and Paradox of the Self-Deceiving Brain</a:t>
            </a:r>
            <a:r>
              <a:rPr lang="en-US" dirty="0"/>
              <a:t>. W.      	W. Norton &amp; Company, 2021.</a:t>
            </a:r>
            <a:endParaRPr lang="en-US" b="1" u="sng" dirty="0"/>
          </a:p>
          <a:p>
            <a:pPr indent="-457200"/>
            <a:endParaRPr lang="en-US" b="1" dirty="0"/>
          </a:p>
          <a:p>
            <a:pPr indent="-457200"/>
            <a:r>
              <a:rPr lang="en-US" b="1" u="sng" dirty="0"/>
              <a:t>Scholarly Article From A Library Database:</a:t>
            </a:r>
          </a:p>
          <a:p>
            <a:pPr indent="-457200"/>
            <a:r>
              <a:rPr lang="en-US" dirty="0"/>
              <a:t>Last name, First Name. “Article Title.” </a:t>
            </a:r>
            <a:r>
              <a:rPr lang="en-US" i="1" dirty="0"/>
              <a:t>Journal Title, </a:t>
            </a:r>
            <a:r>
              <a:rPr lang="en-US" dirty="0"/>
              <a:t>vol. #, </a:t>
            </a:r>
            <a:r>
              <a:rPr lang="en-US"/>
              <a:t>no. </a:t>
            </a:r>
            <a:r>
              <a:rPr lang="en-US" dirty="0"/>
              <a:t>#, Year, pp. Page Range. </a:t>
            </a:r>
            <a:r>
              <a:rPr lang="en-US" i="1" dirty="0"/>
              <a:t>Database, </a:t>
            </a:r>
            <a:r>
              <a:rPr lang="en-US" dirty="0"/>
              <a:t>DOI or URL.</a:t>
            </a:r>
          </a:p>
          <a:p>
            <a:pPr indent="-457200"/>
            <a:endParaRPr lang="en-US" dirty="0"/>
          </a:p>
          <a:p>
            <a:pPr indent="-457200"/>
            <a:r>
              <a:rPr lang="en-US" b="1" dirty="0"/>
              <a:t>EX: </a:t>
            </a:r>
            <a:r>
              <a:rPr lang="en-US" dirty="0"/>
              <a:t>Goldman, Anne. “Questions of Transport: Reading Primo Levi Reading Dante.” </a:t>
            </a:r>
            <a:r>
              <a:rPr lang="en-US" i="1" dirty="0"/>
              <a:t>The Georgian Review, </a:t>
            </a:r>
            <a:r>
              <a:rPr lang="en-US" dirty="0"/>
              <a:t>vol. 64, 	no. 1, 2010, pp. 69-88. </a:t>
            </a:r>
            <a:r>
              <a:rPr lang="en-US" i="1" dirty="0"/>
              <a:t>JSTOR, </a:t>
            </a:r>
            <a:r>
              <a:rPr lang="en-US" dirty="0" err="1"/>
              <a:t>doi</a:t>
            </a:r>
            <a:r>
              <a:rPr lang="en-US" dirty="0"/>
              <a:t>: 10.1353/pmc.2000.0021.</a:t>
            </a:r>
          </a:p>
          <a:p>
            <a:pPr indent="-457200"/>
            <a:endParaRPr lang="en-US" b="1" dirty="0"/>
          </a:p>
          <a:p>
            <a:pPr indent="-457200"/>
            <a:r>
              <a:rPr lang="en-US" b="1" u="sng" dirty="0"/>
              <a:t>Web Article</a:t>
            </a:r>
          </a:p>
          <a:p>
            <a:pPr indent="-457200"/>
            <a:r>
              <a:rPr lang="en-US" dirty="0"/>
              <a:t>Last name, First Name. “Article Title.” </a:t>
            </a:r>
            <a:r>
              <a:rPr lang="en-US" i="1" dirty="0"/>
              <a:t>Website Title, </a:t>
            </a:r>
            <a:r>
              <a:rPr lang="en-US" dirty="0"/>
              <a:t>Date of web publishing in Day Month Year format, URL.</a:t>
            </a:r>
          </a:p>
          <a:p>
            <a:pPr indent="-457200"/>
            <a:endParaRPr lang="en-US" dirty="0"/>
          </a:p>
          <a:p>
            <a:pPr indent="-457200"/>
            <a:r>
              <a:rPr lang="en-US" b="1" dirty="0"/>
              <a:t>EX: </a:t>
            </a:r>
            <a:r>
              <a:rPr lang="en-US" dirty="0"/>
              <a:t>Wayne, John. “Sir </a:t>
            </a:r>
            <a:r>
              <a:rPr lang="en-US" dirty="0" err="1"/>
              <a:t>Gaiwan</a:t>
            </a:r>
            <a:r>
              <a:rPr lang="en-US" dirty="0"/>
              <a:t> and the Green Night.” </a:t>
            </a:r>
            <a:r>
              <a:rPr lang="en-US" i="1" dirty="0"/>
              <a:t>The Green Toast, </a:t>
            </a:r>
            <a:r>
              <a:rPr lang="en-US" dirty="0"/>
              <a:t>3 June 2018, https://www.poetryintran 	slation.com/PITBR/English/GawainAndTheGreenKnight.com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2575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250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Barry Ramirez</dc:creator>
  <cp:lastModifiedBy>barry.ramirez</cp:lastModifiedBy>
  <cp:revision>15</cp:revision>
  <cp:lastPrinted>2025-02-24T23:27:43Z</cp:lastPrinted>
  <dcterms:created xsi:type="dcterms:W3CDTF">2018-10-18T13:28:38Z</dcterms:created>
  <dcterms:modified xsi:type="dcterms:W3CDTF">2025-02-25T00:06:02Z</dcterms:modified>
</cp:coreProperties>
</file>