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6" r:id="rId6"/>
    <p:sldId id="271" r:id="rId7"/>
    <p:sldId id="272" r:id="rId8"/>
    <p:sldId id="267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F40"/>
    <a:srgbClr val="423500"/>
    <a:srgbClr val="00657C"/>
    <a:srgbClr val="7D603C"/>
    <a:srgbClr val="C89A3F"/>
    <a:srgbClr val="D3A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A399E-9B36-4636-84B1-D3C8F90767E0}" v="1" dt="2024-02-06T15:50:52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523"/>
  </p:normalViewPr>
  <p:slideViewPr>
    <p:cSldViewPr snapToGrid="0" snapToObjects="1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C-44C2-A5AF-0F413CE6C4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C-44C2-A5AF-0F413CE6C4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7C-44C2-A5AF-0F413CE6C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452895"/>
        <c:axId val="1"/>
      </c:barChart>
      <c:catAx>
        <c:axId val="1991452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1452895"/>
        <c:crosses val="autoZero"/>
        <c:crossBetween val="between"/>
      </c:valAx>
      <c:spPr>
        <a:noFill/>
        <a:ln w="32468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30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F7327-6FC7-4E48-83EA-67CC23E29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6CF7B-0889-425A-93D6-CA12610501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DBA5-B21E-4471-BB77-5BDD26B7EED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F05C7-DDD3-4DCB-981B-49F244FCB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0DC71-B972-4E52-AF5F-417EA6C47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A084-33BA-4D2D-BF6A-8C41E0C7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20C1-AD15-FF4B-931E-6A74A4A59EB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EAB8-0AFB-9942-A30C-047B0929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2873829"/>
            <a:ext cx="10515600" cy="623888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3602038"/>
            <a:ext cx="10515600" cy="520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presenter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945257" y="2772229"/>
            <a:ext cx="246743" cy="225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19709" y="2772228"/>
            <a:ext cx="45719" cy="1465943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8415510" y="231909"/>
            <a:ext cx="3529747" cy="3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A33DF-36D8-40E1-AD3C-BE870908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056" y="0"/>
            <a:ext cx="4005943" cy="671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431688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6" y="1509487"/>
            <a:ext cx="7242630" cy="4499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2342" y="1182914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86056" y="0"/>
            <a:ext cx="4005943" cy="6712543"/>
          </a:xfrm>
          <a:prstGeom prst="rect">
            <a:avLst/>
          </a:prstGeom>
          <a:solidFill>
            <a:srgbClr val="0065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84E3F-93E8-43E8-B466-F464818CE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rgbClr val="4235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6D719-86CB-46A6-A4AC-8DBCB0EE1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02215-44A1-4D99-4BE3-126C9D9C6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177" y="6246072"/>
            <a:ext cx="1326194" cy="52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rgbClr val="00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216535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5" y="1181061"/>
            <a:ext cx="11153803" cy="48278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0998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216535"/>
            <a:ext cx="11153802" cy="512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heading or title of chart/graph/image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65776" y="2191871"/>
            <a:ext cx="3052482" cy="37786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longer description of the chart, graph, or image on the left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7540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509221" y="1719965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380998" y="1048871"/>
            <a:ext cx="7808261" cy="535192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7CF4EE7-670E-4403-85FD-93CF772DB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505" y="1237128"/>
            <a:ext cx="5015752" cy="8566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2506" y="2420471"/>
            <a:ext cx="5015752" cy="3550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27586" y="819012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876365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60A39A4-ED7C-4F18-AEC1-C626CD168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49" r:id="rId3"/>
    <p:sldLayoutId id="2147483669" r:id="rId4"/>
    <p:sldLayoutId id="2147483666" r:id="rId5"/>
    <p:sldLayoutId id="2147483667" r:id="rId6"/>
    <p:sldLayoutId id="2147483668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writingcenter/apa/other/seriation" TargetMode="External"/><Relationship Id="rId2" Type="http://schemas.openxmlformats.org/officeDocument/2006/relationships/hyperlink" Target="https://academicguides.waldenu.edu/writingcenter/grammar/parallelconstructi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guides.waldenu.edu/writingcenter/assignments/abstracts#s-lg-box-8414282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3.45/abc" TargetMode="External"/><Relationship Id="rId2" Type="http://schemas.openxmlformats.org/officeDocument/2006/relationships/hyperlink" Target="https://academicguides.waldenu.edu/writingcenter/apa/tablesandfigures/tables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academic-skills-center/skills/ms-office/powerpoint" TargetMode="External"/><Relationship Id="rId2" Type="http://schemas.openxmlformats.org/officeDocument/2006/relationships/hyperlink" Target="https://academicguides.waldenu.edu/writingcenter/assignments/presentation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office.com/en-us/powerpoi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3.45/abc" TargetMode="External"/><Relationship Id="rId2" Type="http://schemas.openxmlformats.org/officeDocument/2006/relationships/hyperlink" Target="https://academicguides.waldenu.edu/writingcenter/apa/references/exampl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229" y="3862047"/>
            <a:ext cx="10515600" cy="520019"/>
          </a:xfrm>
        </p:spPr>
        <p:txBody>
          <a:bodyPr/>
          <a:lstStyle/>
          <a:p>
            <a:r>
              <a:rPr lang="en-US" b="1" dirty="0"/>
              <a:t>Your Name</a:t>
            </a:r>
          </a:p>
          <a:p>
            <a:r>
              <a:rPr lang="en-US" dirty="0"/>
              <a:t>Program Name or Degree Name, Walden University</a:t>
            </a:r>
          </a:p>
          <a:p>
            <a:r>
              <a:rPr lang="en-US" dirty="0"/>
              <a:t>COURSE XXX: Title of Course</a:t>
            </a:r>
          </a:p>
          <a:p>
            <a:r>
              <a:rPr lang="en-US" dirty="0"/>
              <a:t>Instructor Name</a:t>
            </a:r>
          </a:p>
          <a:p>
            <a:r>
              <a:rPr lang="en-US" dirty="0"/>
              <a:t>Month XX, 202X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Go to the “Home” tab at the top and click the “New Slide” or “Layout” button to access different formatting for your slides.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Choose formatting that presents your information in the most logical way.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consistent, grammatically parallel format </a:t>
            </a:r>
            <a:r>
              <a:rPr lang="en-US" dirty="0"/>
              <a:t>for bulleted lists (for example, on this slide, each element begins with an imperative verb).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You can also consult APA’s suggestions on </a:t>
            </a:r>
            <a:r>
              <a:rPr lang="en-US" dirty="0">
                <a:hlinkClick r:id="rId3"/>
              </a:rPr>
              <a:t>formatting lists</a:t>
            </a:r>
            <a:r>
              <a:rPr lang="en-US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End bullet points consistently, either with or without a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Keep font of text consistent.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Be sure headings are consistent in their spacing, placement, size, etc.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Consider using the slide after the title slide to summarize your presentation’s points (like an </a:t>
            </a:r>
            <a:r>
              <a:rPr lang="en-US" dirty="0">
                <a:hlinkClick r:id="rId2"/>
              </a:rPr>
              <a:t>abstract for a paper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688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slides can also contain entire paragraphs, like this one does. In both paragraphs and bulleted lists in your presentation, citation rules apply just as they do in papers: when using or referencing another author’s ideas, you must cite that source. When incorporating a citation in a slide, do so just as you would in a traditional paper: According to Jones (2020), presentations are not very different from papers.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According to Smith and Cat (2020), you should make your presentation great, not just good.</a:t>
            </a:r>
          </a:p>
        </p:txBody>
      </p:sp>
    </p:spTree>
    <p:extLst>
      <p:ext uri="{BB962C8B-B14F-4D97-AF65-F5344CB8AC3E}">
        <p14:creationId xmlns:p14="http://schemas.microsoft.com/office/powerpoint/2010/main" val="12856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APA style rules to format any </a:t>
            </a:r>
            <a:r>
              <a:rPr lang="en-US" dirty="0">
                <a:hlinkClick r:id="rId2"/>
              </a:rPr>
              <a:t>tables and figures </a:t>
            </a:r>
            <a:r>
              <a:rPr lang="en-US" dirty="0"/>
              <a:t>in your presentation: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5776" y="2177143"/>
            <a:ext cx="3052482" cy="3793350"/>
          </a:xfrm>
        </p:spPr>
        <p:txBody>
          <a:bodyPr/>
          <a:lstStyle/>
          <a:p>
            <a:r>
              <a:rPr lang="en-US" b="1" dirty="0"/>
              <a:t>Figure 1</a:t>
            </a:r>
          </a:p>
          <a:p>
            <a:r>
              <a:rPr lang="en-US" i="1" dirty="0"/>
              <a:t>Title Reflecting Figure Information </a:t>
            </a:r>
          </a:p>
          <a:p>
            <a:r>
              <a:rPr lang="en-US" i="1" dirty="0"/>
              <a:t>Note. </a:t>
            </a:r>
            <a:r>
              <a:rPr lang="en-US" dirty="0"/>
              <a:t>Any needed general notes on figure. From “Utilizing Bar Graphs,” by A. Jones, 2020, </a:t>
            </a:r>
            <a:r>
              <a:rPr lang="en-US" i="1" dirty="0"/>
              <a:t>Journal of Handy Graphs, 76</a:t>
            </a:r>
            <a:r>
              <a:rPr lang="en-US" dirty="0"/>
              <a:t>(2), p. 3 (</a:t>
            </a:r>
            <a:r>
              <a:rPr lang="en-US" dirty="0">
                <a:hlinkClick r:id="rId3"/>
              </a:rPr>
              <a:t>https://doi.org/10.123.45/abc</a:t>
            </a:r>
            <a:r>
              <a:rPr lang="en-US" dirty="0"/>
              <a:t>). Reprinted with permission.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9199EA-F089-4BBC-A858-6A8CE7F7C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17805"/>
              </p:ext>
            </p:extLst>
          </p:nvPr>
        </p:nvGraphicFramePr>
        <p:xfrm>
          <a:off x="624542" y="2156808"/>
          <a:ext cx="7494454" cy="383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35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Remember to </a:t>
            </a:r>
            <a:r>
              <a:rPr lang="en-US" b="1" dirty="0"/>
              <a:t>adhere to any assignment guidelines regarding presentation format</a:t>
            </a:r>
            <a:r>
              <a:rPr lang="en-US" dirty="0"/>
              <a:t>.  This template contains suggestions only.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Keep in mind that </a:t>
            </a:r>
            <a:r>
              <a:rPr lang="en-US" b="1" dirty="0"/>
              <a:t>there is no such thing as an “APA standard PowerPoint.” </a:t>
            </a:r>
            <a:r>
              <a:rPr lang="en-US" dirty="0"/>
              <a:t>Review our </a:t>
            </a:r>
            <a:r>
              <a:rPr lang="en-US" dirty="0">
                <a:hlinkClick r:id="rId2"/>
              </a:rPr>
              <a:t>presentation tips </a:t>
            </a:r>
            <a:r>
              <a:rPr lang="en-US" dirty="0"/>
              <a:t>for more information!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Visit the Academic Skills Center for more </a:t>
            </a:r>
            <a:r>
              <a:rPr lang="en-US" dirty="0">
                <a:hlinkClick r:id="rId3"/>
              </a:rPr>
              <a:t>tips on how to use PowerPoint</a:t>
            </a:r>
            <a:r>
              <a:rPr lang="en-US" dirty="0"/>
              <a:t> or visit </a:t>
            </a:r>
            <a:r>
              <a:rPr lang="en-US" dirty="0">
                <a:hlinkClick r:id="rId4"/>
              </a:rPr>
              <a:t>Microsoft’s PowerPoint help and learning website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8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Always include a reference list at the end of your presentation, just like you would in a paper.  Reference list entries take the same format they would in a paper, including a hanging indent. Visit the </a:t>
            </a:r>
            <a:r>
              <a:rPr lang="en-US" dirty="0">
                <a:hlinkClick r:id="rId2"/>
              </a:rPr>
              <a:t>Common Reference List Examples page </a:t>
            </a:r>
            <a:r>
              <a:rPr lang="en-US" dirty="0"/>
              <a:t>for the correct APA format. Here are a few examples: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indent="-685800"/>
            <a:r>
              <a:rPr lang="en-US" dirty="0"/>
              <a:t>Jones, P. (2020). </a:t>
            </a:r>
            <a:r>
              <a:rPr lang="en-US" i="1" dirty="0"/>
              <a:t>This great book. </a:t>
            </a:r>
            <a:r>
              <a:rPr lang="en-US" dirty="0"/>
              <a:t>Publisher.</a:t>
            </a:r>
          </a:p>
          <a:p>
            <a:pPr marL="914400" indent="-685800"/>
            <a:r>
              <a:rPr lang="en-US" dirty="0"/>
              <a:t>Smith, W., &amp; Cat, D. (2020). How to make a good presentation great. </a:t>
            </a:r>
            <a:r>
              <a:rPr lang="en-US" i="1" dirty="0"/>
              <a:t>Presentations Quarterly, 45</a:t>
            </a:r>
            <a:r>
              <a:rPr lang="en-US" dirty="0"/>
              <a:t>(4), 56-59. </a:t>
            </a:r>
            <a:r>
              <a:rPr lang="en-US" dirty="0">
                <a:hlinkClick r:id="rId3"/>
              </a:rPr>
              <a:t>https://doi.org/10.123.45/abc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9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3"/>
      </a:accent1>
      <a:accent2>
        <a:srgbClr val="FBB84B"/>
      </a:accent2>
      <a:accent3>
        <a:srgbClr val="5A5D66"/>
      </a:accent3>
      <a:accent4>
        <a:srgbClr val="45B29C"/>
      </a:accent4>
      <a:accent5>
        <a:srgbClr val="DFE0DB"/>
      </a:accent5>
      <a:accent6>
        <a:srgbClr val="5A5D66"/>
      </a:accent6>
      <a:hlink>
        <a:srgbClr val="0085A3"/>
      </a:hlink>
      <a:folHlink>
        <a:srgbClr val="0085A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denPowerpoint_2017" id="{24313F1E-116F-E24E-A1EE-4458AFCA02F3}" vid="{B7FEFC8E-A950-BF4E-8ACF-4E9D112343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1b4f1-f50d-4aa5-9679-d259c0c69a16" xsi:nil="true"/>
    <lcf76f155ced4ddcb4097134ff3c332f xmlns="42faebf3-165a-43d4-a890-254fb0f76761">
      <Terms xmlns="http://schemas.microsoft.com/office/infopath/2007/PartnerControls"/>
    </lcf76f155ced4ddcb4097134ff3c332f>
    <Notes0 xmlns="42faebf3-165a-43d4-a890-254fb0f767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79FCEFB13674589D388C9E45B5440" ma:contentTypeVersion="24" ma:contentTypeDescription="Create a new document." ma:contentTypeScope="" ma:versionID="35f4995e4e2105eded5cd40c2d9c6647">
  <xsd:schema xmlns:xsd="http://www.w3.org/2001/XMLSchema" xmlns:xs="http://www.w3.org/2001/XMLSchema" xmlns:p="http://schemas.microsoft.com/office/2006/metadata/properties" xmlns:ns2="42faebf3-165a-43d4-a890-254fb0f76761" xmlns:ns3="7006420f-a573-481b-b63e-226f188d5fd7" xmlns:ns4="7811b4f1-f50d-4aa5-9679-d259c0c69a16" targetNamespace="http://schemas.microsoft.com/office/2006/metadata/properties" ma:root="true" ma:fieldsID="d3a932e29730b122d7c58e8f0cdfd456" ns2:_="" ns3:_="" ns4:_="">
    <xsd:import namespace="42faebf3-165a-43d4-a890-254fb0f76761"/>
    <xsd:import namespace="7006420f-a573-481b-b63e-226f188d5fd7"/>
    <xsd:import namespace="7811b4f1-f50d-4aa5-9679-d259c0c69a16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aebf3-165a-43d4-a890-254fb0f76761" elementFormDefault="qualified">
    <xsd:import namespace="http://schemas.microsoft.com/office/2006/documentManagement/types"/>
    <xsd:import namespace="http://schemas.microsoft.com/office/infopath/2007/PartnerControls"/>
    <xsd:element name="Notes0" ma:index="2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7" nillable="true" ma:displayName="MediaLengthInSeconds" ma:description="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ca446d-c166-4ca0-b6cc-4db8fda31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6420f-a573-481b-b63e-226f188d5fd7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1b4f1-f50d-4aa5-9679-d259c0c69a1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6770995-5b7d-4f03-9312-6c457ee514e0}" ma:internalName="TaxCatchAll" ma:showField="CatchAllData" ma:web="7006420f-a573-481b-b63e-226f188d5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5E1AB-EEB4-4788-AB53-41461B5B0EEE}">
  <ds:schemaRefs>
    <ds:schemaRef ds:uri="http://purl.org/dc/elements/1.1/"/>
    <ds:schemaRef ds:uri="http://schemas.microsoft.com/office/2006/metadata/properties"/>
    <ds:schemaRef ds:uri="7006420f-a573-481b-b63e-226f188d5fd7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7811b4f1-f50d-4aa5-9679-d259c0c69a16"/>
    <ds:schemaRef ds:uri="42faebf3-165a-43d4-a890-254fb0f76761"/>
  </ds:schemaRefs>
</ds:datastoreItem>
</file>

<file path=customXml/itemProps2.xml><?xml version="1.0" encoding="utf-8"?>
<ds:datastoreItem xmlns:ds="http://schemas.openxmlformats.org/officeDocument/2006/customXml" ds:itemID="{4D2E75C4-4A2D-4557-9F39-A04E9B457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aebf3-165a-43d4-a890-254fb0f76761"/>
    <ds:schemaRef ds:uri="7006420f-a573-481b-b63e-226f188d5fd7"/>
    <ds:schemaRef ds:uri="7811b4f1-f50d-4aa5-9679-d259c0c69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AA0F14-310D-4F9F-83DD-E3E6B074BC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4307</TotalTime>
  <Words>500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Presentation Title</vt:lpstr>
      <vt:lpstr>Slide Title</vt:lpstr>
      <vt:lpstr>Slide Title </vt:lpstr>
      <vt:lpstr>Slide Title  </vt:lpstr>
      <vt:lpstr>Use APA style rules to format any tables and figures in your presentation:</vt:lpstr>
      <vt:lpstr>Slide Title   </vt:lpstr>
      <vt:lpstr>Slide Title    </vt:lpstr>
    </vt:vector>
  </TitlesOfParts>
  <Company>Laureate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 4300 Week 6 PowerPoint Presentation</dc:title>
  <dc:creator>Dillon, Michael</dc:creator>
  <cp:lastModifiedBy>Dillon, Michael</cp:lastModifiedBy>
  <cp:revision>25</cp:revision>
  <dcterms:created xsi:type="dcterms:W3CDTF">2018-06-19T13:34:05Z</dcterms:created>
  <dcterms:modified xsi:type="dcterms:W3CDTF">2024-02-06T15:51:01Z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0x010100B1979FCEFB13674589D388C9E45B5440</vt:lpwstr>
  </property>
</Properties>
</file>