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 id="2147483692" r:id="rId2"/>
  </p:sldMasterIdLst>
  <p:notesMasterIdLst>
    <p:notesMasterId r:id="rId51"/>
  </p:notesMasterIdLst>
  <p:handoutMasterIdLst>
    <p:handoutMasterId r:id="rId52"/>
  </p:handoutMasterIdLst>
  <p:sldIdLst>
    <p:sldId id="256" r:id="rId3"/>
    <p:sldId id="659" r:id="rId4"/>
    <p:sldId id="660" r:id="rId5"/>
    <p:sldId id="699" r:id="rId6"/>
    <p:sldId id="661" r:id="rId7"/>
    <p:sldId id="662" r:id="rId8"/>
    <p:sldId id="663" r:id="rId9"/>
    <p:sldId id="664" r:id="rId10"/>
    <p:sldId id="694" r:id="rId11"/>
    <p:sldId id="665" r:id="rId12"/>
    <p:sldId id="666" r:id="rId13"/>
    <p:sldId id="667" r:id="rId14"/>
    <p:sldId id="668" r:id="rId15"/>
    <p:sldId id="669" r:id="rId16"/>
    <p:sldId id="670" r:id="rId17"/>
    <p:sldId id="671" r:id="rId18"/>
    <p:sldId id="672" r:id="rId19"/>
    <p:sldId id="673" r:id="rId20"/>
    <p:sldId id="674" r:id="rId21"/>
    <p:sldId id="675" r:id="rId22"/>
    <p:sldId id="676" r:id="rId23"/>
    <p:sldId id="677" r:id="rId24"/>
    <p:sldId id="678" r:id="rId25"/>
    <p:sldId id="679" r:id="rId26"/>
    <p:sldId id="680" r:id="rId27"/>
    <p:sldId id="681" r:id="rId28"/>
    <p:sldId id="682" r:id="rId29"/>
    <p:sldId id="683" r:id="rId30"/>
    <p:sldId id="684" r:id="rId31"/>
    <p:sldId id="685" r:id="rId32"/>
    <p:sldId id="686" r:id="rId33"/>
    <p:sldId id="687" r:id="rId34"/>
    <p:sldId id="688" r:id="rId35"/>
    <p:sldId id="689" r:id="rId36"/>
    <p:sldId id="690" r:id="rId37"/>
    <p:sldId id="691" r:id="rId38"/>
    <p:sldId id="698" r:id="rId39"/>
    <p:sldId id="697" r:id="rId40"/>
    <p:sldId id="700" r:id="rId41"/>
    <p:sldId id="701" r:id="rId42"/>
    <p:sldId id="702" r:id="rId43"/>
    <p:sldId id="703" r:id="rId44"/>
    <p:sldId id="704" r:id="rId45"/>
    <p:sldId id="705" r:id="rId46"/>
    <p:sldId id="706" r:id="rId47"/>
    <p:sldId id="708" r:id="rId48"/>
    <p:sldId id="709" r:id="rId49"/>
    <p:sldId id="696" r:id="rId50"/>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Moran" initials="RM" lastIdx="3" clrIdx="0">
    <p:extLst>
      <p:ext uri="{19B8F6BF-5375-455C-9EA6-DF929625EA0E}">
        <p15:presenceInfo xmlns:p15="http://schemas.microsoft.com/office/powerpoint/2012/main" userId="S::Rebecca.Moran@barbaricum.com::8649bb43-b5c2-4a74-b65e-97f6be52fbed" providerId="AD"/>
      </p:ext>
    </p:extLst>
  </p:cmAuthor>
  <p:cmAuthor id="2" name="Karin Drinkhall" initials="KD" lastIdx="39" clrIdx="1">
    <p:extLst>
      <p:ext uri="{19B8F6BF-5375-455C-9EA6-DF929625EA0E}">
        <p15:presenceInfo xmlns:p15="http://schemas.microsoft.com/office/powerpoint/2012/main" userId="S::karin.drinkhall@barbaricum.com::c4d23764-2ccd-442c-8ab8-30ec7b3028b3" providerId="AD"/>
      </p:ext>
    </p:extLst>
  </p:cmAuthor>
  <p:cmAuthor id="3" name="Cady Susswein" initials="CS" lastIdx="16" clrIdx="2">
    <p:extLst>
      <p:ext uri="{19B8F6BF-5375-455C-9EA6-DF929625EA0E}">
        <p15:presenceInfo xmlns:p15="http://schemas.microsoft.com/office/powerpoint/2012/main" userId="S-1-5-21-1382969165-1514556056-3839793607-4237" providerId="AD"/>
      </p:ext>
    </p:extLst>
  </p:cmAuthor>
  <p:cmAuthor id="4" name="Adam Genest" initials="AG" lastIdx="4" clrIdx="3">
    <p:extLst>
      <p:ext uri="{19B8F6BF-5375-455C-9EA6-DF929625EA0E}">
        <p15:presenceInfo xmlns:p15="http://schemas.microsoft.com/office/powerpoint/2012/main" userId="S-1-5-21-1382969165-1514556056-3839793607-4246" providerId="AD"/>
      </p:ext>
    </p:extLst>
  </p:cmAuthor>
  <p:cmAuthor id="5" name="McGovern, Cindy, CIV, DSS" initials="MCCD" lastIdx="11" clrIdx="4">
    <p:extLst>
      <p:ext uri="{19B8F6BF-5375-455C-9EA6-DF929625EA0E}">
        <p15:presenceInfo xmlns:p15="http://schemas.microsoft.com/office/powerpoint/2012/main" userId="McGovern, Cindy, CIV, DS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2B46"/>
    <a:srgbClr val="7C7937"/>
    <a:srgbClr val="082F49"/>
    <a:srgbClr val="248AC5"/>
    <a:srgbClr val="DBB94F"/>
    <a:srgbClr val="4370A5"/>
    <a:srgbClr val="233D5F"/>
    <a:srgbClr val="185B75"/>
    <a:srgbClr val="B9CDE5"/>
    <a:srgbClr val="4A7E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79" autoAdjust="0"/>
    <p:restoredTop sz="77356" autoAdjust="0"/>
  </p:normalViewPr>
  <p:slideViewPr>
    <p:cSldViewPr snapToGrid="0">
      <p:cViewPr varScale="1">
        <p:scale>
          <a:sx n="64" d="100"/>
          <a:sy n="64" d="100"/>
        </p:scale>
        <p:origin x="2371" y="53"/>
      </p:cViewPr>
      <p:guideLst/>
    </p:cSldViewPr>
  </p:slideViewPr>
  <p:notesTextViewPr>
    <p:cViewPr>
      <p:scale>
        <a:sx n="125" d="100"/>
        <a:sy n="125" d="100"/>
      </p:scale>
      <p:origin x="0" y="0"/>
    </p:cViewPr>
  </p:notesTextViewPr>
  <p:notesViewPr>
    <p:cSldViewPr snapToGrid="0">
      <p:cViewPr varScale="1">
        <p:scale>
          <a:sx n="50" d="100"/>
          <a:sy n="50" d="100"/>
        </p:scale>
        <p:origin x="2612" y="3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ommentAuthors" Target="commentAuthor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6A2303-A828-4868-BCD2-43E6ADBA1714}"/>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r>
              <a:rPr lang="en-US" dirty="0"/>
              <a:t>UNCLASSIFIED</a:t>
            </a:r>
          </a:p>
        </p:txBody>
      </p:sp>
      <p:sp>
        <p:nvSpPr>
          <p:cNvPr id="3" name="Date Placeholder 2">
            <a:extLst>
              <a:ext uri="{FF2B5EF4-FFF2-40B4-BE49-F238E27FC236}">
                <a16:creationId xmlns:a16="http://schemas.microsoft.com/office/drawing/2014/main" id="{C4465AD4-7C1C-481B-9B1B-4775FC264E7D}"/>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41050DF1-B193-47D9-AEA7-8FA64C7DA567}" type="datetimeFigureOut">
              <a:rPr lang="en-US" smtClean="0"/>
              <a:t>3/24/2026</a:t>
            </a:fld>
            <a:endParaRPr lang="en-US" dirty="0"/>
          </a:p>
        </p:txBody>
      </p:sp>
      <p:sp>
        <p:nvSpPr>
          <p:cNvPr id="4" name="Footer Placeholder 3">
            <a:extLst>
              <a:ext uri="{FF2B5EF4-FFF2-40B4-BE49-F238E27FC236}">
                <a16:creationId xmlns:a16="http://schemas.microsoft.com/office/drawing/2014/main" id="{3B66AD05-A455-4CBD-A44B-4AE539CC5526}"/>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r>
              <a:rPr lang="en-US" dirty="0"/>
              <a:t>UNCLASSIFIED</a:t>
            </a:r>
          </a:p>
        </p:txBody>
      </p:sp>
      <p:sp>
        <p:nvSpPr>
          <p:cNvPr id="5" name="Slide Number Placeholder 4">
            <a:extLst>
              <a:ext uri="{FF2B5EF4-FFF2-40B4-BE49-F238E27FC236}">
                <a16:creationId xmlns:a16="http://schemas.microsoft.com/office/drawing/2014/main" id="{AB01C8A2-8249-478E-A411-E502EF845655}"/>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63C07AFA-A8CC-4461-899E-76FF8C518BC3}" type="slidenum">
              <a:rPr lang="en-US" smtClean="0"/>
              <a:t>‹#›</a:t>
            </a:fld>
            <a:endParaRPr lang="en-US" dirty="0"/>
          </a:p>
        </p:txBody>
      </p:sp>
    </p:spTree>
    <p:extLst>
      <p:ext uri="{BB962C8B-B14F-4D97-AF65-F5344CB8AC3E}">
        <p14:creationId xmlns:p14="http://schemas.microsoft.com/office/powerpoint/2010/main" val="35766275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r>
              <a:rPr lang="en-US" dirty="0"/>
              <a:t>UNCLASSIFIED</a:t>
            </a:r>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E5BC464-4157-45DD-9AF9-856C192248A6}" type="datetimeFigureOut">
              <a:rPr lang="en-US" smtClean="0"/>
              <a:t>3/21/2026</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r>
              <a:rPr lang="en-US" dirty="0"/>
              <a:t>UNCLASSIFIED</a:t>
            </a:r>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F60B5419-D896-412E-9D97-3EB44132F001}" type="slidenum">
              <a:rPr lang="en-US" smtClean="0"/>
              <a:t>‹#›</a:t>
            </a:fld>
            <a:endParaRPr lang="en-US" dirty="0"/>
          </a:p>
        </p:txBody>
      </p:sp>
    </p:spTree>
    <p:extLst>
      <p:ext uri="{BB962C8B-B14F-4D97-AF65-F5344CB8AC3E}">
        <p14:creationId xmlns:p14="http://schemas.microsoft.com/office/powerpoint/2010/main" val="110144647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0B5419-D896-412E-9D97-3EB44132F001}" type="slidenum">
              <a:rPr lang="en-US" smtClean="0"/>
              <a:t>1</a:t>
            </a:fld>
            <a:endParaRPr lang="en-US" dirty="0"/>
          </a:p>
        </p:txBody>
      </p:sp>
    </p:spTree>
    <p:extLst>
      <p:ext uri="{BB962C8B-B14F-4D97-AF65-F5344CB8AC3E}">
        <p14:creationId xmlns:p14="http://schemas.microsoft.com/office/powerpoint/2010/main" val="1886804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Requirements</a:t>
            </a:r>
            <a:r>
              <a:rPr lang="en-US" baseline="0" dirty="0"/>
              <a:t> for </a:t>
            </a:r>
            <a:r>
              <a:rPr lang="en-US" dirty="0"/>
              <a:t>enrolling a subject in CE start with a set of classifiable</a:t>
            </a:r>
            <a:r>
              <a:rPr lang="en-US" baseline="0" dirty="0"/>
              <a:t> fingerprints on file with DCSA. In addition, there are </a:t>
            </a:r>
            <a:r>
              <a:rPr lang="en-US" dirty="0"/>
              <a:t>a few technical fields associated</a:t>
            </a:r>
            <a:r>
              <a:rPr lang="en-US" baseline="0" dirty="0"/>
              <a:t> with the fingerprint that are required in order to subscribe with the FBI, which </a:t>
            </a:r>
            <a:r>
              <a:rPr lang="en-US" b="0" i="1" baseline="0" dirty="0"/>
              <a:t>DCSA has only begun to collect these fields, starting May 6, 2018</a:t>
            </a:r>
            <a:r>
              <a:rPr lang="en-US" b="0" baseline="0" dirty="0"/>
              <a:t>.  DCSA will work with the agency to help determine which subjects need new fingerprints.</a:t>
            </a:r>
          </a:p>
          <a:p>
            <a:endParaRPr lang="en-US" baseline="0" dirty="0"/>
          </a:p>
          <a:p>
            <a:r>
              <a:rPr lang="en-US" baseline="0" dirty="0"/>
              <a:t> - given a conditional offer of employment, per 5 CFR 731.103(d), </a:t>
            </a:r>
          </a:p>
          <a:p>
            <a:r>
              <a:rPr lang="en-US" baseline="0" dirty="0"/>
              <a:t> - has been notified that they have been enrolled in Rap Back (this is satisfied by the subject signing the release of the SF86</a:t>
            </a:r>
            <a:r>
              <a:rPr lang="en-US" baseline="0"/>
              <a:t>, SF85</a:t>
            </a:r>
            <a:r>
              <a:rPr lang="en-US" baseline="0" dirty="0"/>
              <a:t>, </a:t>
            </a:r>
            <a:r>
              <a:rPr lang="en-US" baseline="0"/>
              <a:t>and SF85P</a:t>
            </a:r>
            <a:r>
              <a:rPr lang="en-US" baseline="0" dirty="0"/>
              <a:t>).  The subject also must be presented with verbal/written notification making the subject aware of the present and potential future use of their fingerprints, including they will remain in NGI which can cause notices of future criminal/other activity.</a:t>
            </a:r>
          </a:p>
          <a:p>
            <a:r>
              <a:rPr lang="en-US" baseline="0" dirty="0"/>
              <a:t> - </a:t>
            </a:r>
            <a:r>
              <a:rPr lang="en-US" sz="1200" b="0" i="0" u="none" strike="noStrike" kern="1200" baseline="0" dirty="0">
                <a:solidFill>
                  <a:schemeClr val="tx1"/>
                </a:solidFill>
                <a:latin typeface="+mn-lt"/>
                <a:ea typeface="+mn-ea"/>
                <a:cs typeface="+mn-cs"/>
              </a:rPr>
              <a:t>the enrollee has been notified or the requirement to self‐report in accordance with 5 U.S.C., section 11001 for national security positions. </a:t>
            </a:r>
            <a:endParaRPr lang="en-US" b="1" i="1" dirty="0"/>
          </a:p>
        </p:txBody>
      </p:sp>
      <p:sp>
        <p:nvSpPr>
          <p:cNvPr id="4" name="Slide Number Placeholder 3"/>
          <p:cNvSpPr>
            <a:spLocks noGrp="1"/>
          </p:cNvSpPr>
          <p:nvPr>
            <p:ph type="sldNum" sz="quarter" idx="10"/>
          </p:nvPr>
        </p:nvSpPr>
        <p:spPr/>
        <p:txBody>
          <a:bodyPr/>
          <a:lstStyle/>
          <a:p>
            <a:fld id="{F60B5419-D896-412E-9D97-3EB44132F001}" type="slidenum">
              <a:rPr lang="en-US" smtClean="0"/>
              <a:t>10</a:t>
            </a:fld>
            <a:endParaRPr lang="en-US" dirty="0"/>
          </a:p>
        </p:txBody>
      </p:sp>
    </p:spTree>
    <p:extLst>
      <p:ext uri="{BB962C8B-B14F-4D97-AF65-F5344CB8AC3E}">
        <p14:creationId xmlns:p14="http://schemas.microsoft.com/office/powerpoint/2010/main" val="3913982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individual being enrolled,</a:t>
            </a:r>
            <a:r>
              <a:rPr lang="en-US" baseline="0" dirty="0"/>
              <a:t> </a:t>
            </a:r>
            <a:r>
              <a:rPr lang="en-US" dirty="0"/>
              <a:t>will be presented</a:t>
            </a:r>
            <a:r>
              <a:rPr lang="en-US" baseline="0" dirty="0"/>
              <a:t> with the FBI Privacy Act Notices.  The agency will record the presentation of these notices for FBI audit purposes. </a:t>
            </a:r>
          </a:p>
          <a:p>
            <a:endParaRPr lang="en-US" baseline="0" dirty="0"/>
          </a:p>
          <a:p>
            <a:r>
              <a:rPr lang="en-US" baseline="0" dirty="0"/>
              <a:t>The website for FBI Privacy Act Notice: https://www.fbi.gov/services/cjis/compact-council/privacy-act-statement</a:t>
            </a:r>
          </a:p>
          <a:p>
            <a:r>
              <a:rPr lang="en-US" baseline="0" dirty="0"/>
              <a:t>The website for Noncriminal Justice Applicant’s Privacy Rights: https://www.fbi.gov/services/cjis/compact-council/guiding-principles-noncriminal-justice-applicants-privacy-rights</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F60B5419-D896-412E-9D97-3EB44132F001}" type="slidenum">
              <a:rPr lang="en-US" smtClean="0"/>
              <a:t>11</a:t>
            </a:fld>
            <a:endParaRPr lang="en-US" dirty="0"/>
          </a:p>
        </p:txBody>
      </p:sp>
    </p:spTree>
    <p:extLst>
      <p:ext uri="{BB962C8B-B14F-4D97-AF65-F5344CB8AC3E}">
        <p14:creationId xmlns:p14="http://schemas.microsoft.com/office/powerpoint/2010/main" val="572115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enroll a subject</a:t>
            </a:r>
            <a:r>
              <a:rPr lang="en-US" baseline="0" dirty="0"/>
              <a:t> someone in your agency must have the Continuous Evaluation Enrollment role within CVS. This can be accomplished by the appropriate personnel requesting the access via the INV 70B Form, Request for CVS/User ID Access.</a:t>
            </a:r>
          </a:p>
          <a:p>
            <a:endParaRPr lang="en-US" baseline="0" dirty="0"/>
          </a:p>
          <a:p>
            <a:r>
              <a:rPr lang="en-US" baseline="0" dirty="0"/>
              <a:t>Once logged in the CVS user would click function 2 on the Agency Menu.</a:t>
            </a:r>
            <a:endParaRPr lang="en-US" dirty="0"/>
          </a:p>
          <a:p>
            <a:endParaRPr lang="en-US" dirty="0"/>
          </a:p>
        </p:txBody>
      </p:sp>
      <p:sp>
        <p:nvSpPr>
          <p:cNvPr id="4" name="Slide Number Placeholder 3"/>
          <p:cNvSpPr>
            <a:spLocks noGrp="1"/>
          </p:cNvSpPr>
          <p:nvPr>
            <p:ph type="sldNum" sz="quarter" idx="10"/>
          </p:nvPr>
        </p:nvSpPr>
        <p:spPr/>
        <p:txBody>
          <a:bodyPr/>
          <a:lstStyle/>
          <a:p>
            <a:fld id="{F60B5419-D896-412E-9D97-3EB44132F001}" type="slidenum">
              <a:rPr lang="en-US" smtClean="0"/>
              <a:t>12</a:t>
            </a:fld>
            <a:endParaRPr lang="en-US" dirty="0"/>
          </a:p>
        </p:txBody>
      </p:sp>
    </p:spTree>
    <p:extLst>
      <p:ext uri="{BB962C8B-B14F-4D97-AF65-F5344CB8AC3E}">
        <p14:creationId xmlns:p14="http://schemas.microsoft.com/office/powerpoint/2010/main" val="2616343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a:t>
            </a:r>
            <a:r>
              <a:rPr lang="en-US" baseline="0" dirty="0"/>
              <a:t> the user would click the “Continuous Evaluation” link on the CVS menu.</a:t>
            </a:r>
            <a:endParaRPr lang="en-US" dirty="0"/>
          </a:p>
        </p:txBody>
      </p:sp>
      <p:sp>
        <p:nvSpPr>
          <p:cNvPr id="4" name="Slide Number Placeholder 3"/>
          <p:cNvSpPr>
            <a:spLocks noGrp="1"/>
          </p:cNvSpPr>
          <p:nvPr>
            <p:ph type="sldNum" sz="quarter" idx="10"/>
          </p:nvPr>
        </p:nvSpPr>
        <p:spPr/>
        <p:txBody>
          <a:bodyPr/>
          <a:lstStyle/>
          <a:p>
            <a:fld id="{F60B5419-D896-412E-9D97-3EB44132F001}" type="slidenum">
              <a:rPr lang="en-US" smtClean="0"/>
              <a:t>13</a:t>
            </a:fld>
            <a:endParaRPr lang="en-US" dirty="0"/>
          </a:p>
        </p:txBody>
      </p:sp>
    </p:spTree>
    <p:extLst>
      <p:ext uri="{BB962C8B-B14F-4D97-AF65-F5344CB8AC3E}">
        <p14:creationId xmlns:p14="http://schemas.microsoft.com/office/powerpoint/2010/main" val="1277857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a:effectLst/>
              </a:rPr>
              <a:t>1. Click the radio button next to the </a:t>
            </a:r>
            <a:r>
              <a:rPr lang="en-US" sz="1200" i="1" dirty="0">
                <a:effectLst/>
              </a:rPr>
              <a:t>Rap Back Enrollment</a:t>
            </a:r>
            <a:r>
              <a:rPr lang="en-US" sz="1200" dirty="0">
                <a:effectLst/>
              </a:rPr>
              <a:t> option </a:t>
            </a:r>
            <a:endParaRPr lang="en-US" dirty="0">
              <a:effectLst/>
            </a:endParaRPr>
          </a:p>
          <a:p>
            <a:pPr lvl="0"/>
            <a:r>
              <a:rPr lang="en-US" sz="1200" dirty="0">
                <a:effectLst/>
              </a:rPr>
              <a:t>2. After confirming the subject was notified of Rap Back enrollment, choose “Y” from the drop-down menu next to </a:t>
            </a:r>
            <a:r>
              <a:rPr lang="en-US" sz="1200" i="1" dirty="0">
                <a:effectLst/>
              </a:rPr>
              <a:t>“Was the subject provided with a copy of the CJIS Privacy Act and notified of enrollment in Rap Back?”</a:t>
            </a:r>
            <a:endParaRPr lang="en-US" dirty="0">
              <a:effectLst/>
            </a:endParaRPr>
          </a:p>
          <a:p>
            <a:pPr lvl="0"/>
            <a:r>
              <a:rPr lang="en-US" sz="1200" dirty="0">
                <a:effectLst/>
              </a:rPr>
              <a:t>3. Enter the subject’s Last Name, SSN, Date of Birth and State of Birth or country of birth if foreign born.</a:t>
            </a:r>
          </a:p>
          <a:p>
            <a:pPr lvl="0"/>
            <a:r>
              <a:rPr lang="en-US" sz="1200" dirty="0">
                <a:effectLst/>
              </a:rPr>
              <a:t>4. Press “Enter” on the keyboard or click the “Enter” button on the screen.</a:t>
            </a:r>
            <a:endParaRPr lang="en-US" dirty="0">
              <a:effectLst/>
            </a:endParaRPr>
          </a:p>
          <a:p>
            <a:endParaRPr lang="en-US" dirty="0"/>
          </a:p>
          <a:p>
            <a:endParaRPr lang="en-US" dirty="0"/>
          </a:p>
          <a:p>
            <a:r>
              <a:rPr lang="en-US" dirty="0"/>
              <a:t>To cancel Rap</a:t>
            </a:r>
            <a:r>
              <a:rPr lang="en-US" baseline="0" dirty="0"/>
              <a:t> Back subscriptions- This must be done within 5 days of an enrollee no longer being affiliated with agency.  No longer affiliated with means that the enrollee is no longer employed by the agency or the agency is no longer sponsoring their eligibility or access to facilities or classified information.</a:t>
            </a:r>
            <a:endParaRPr lang="en-US" dirty="0"/>
          </a:p>
        </p:txBody>
      </p:sp>
      <p:sp>
        <p:nvSpPr>
          <p:cNvPr id="4" name="Slide Number Placeholder 3"/>
          <p:cNvSpPr>
            <a:spLocks noGrp="1"/>
          </p:cNvSpPr>
          <p:nvPr>
            <p:ph type="sldNum" sz="quarter" idx="10"/>
          </p:nvPr>
        </p:nvSpPr>
        <p:spPr/>
        <p:txBody>
          <a:bodyPr/>
          <a:lstStyle/>
          <a:p>
            <a:fld id="{F60B5419-D896-412E-9D97-3EB44132F001}" type="slidenum">
              <a:rPr lang="en-US" smtClean="0"/>
              <a:t>14</a:t>
            </a:fld>
            <a:endParaRPr lang="en-US" dirty="0"/>
          </a:p>
        </p:txBody>
      </p:sp>
    </p:spTree>
    <p:extLst>
      <p:ext uri="{BB962C8B-B14F-4D97-AF65-F5344CB8AC3E}">
        <p14:creationId xmlns:p14="http://schemas.microsoft.com/office/powerpoint/2010/main" val="919879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enrollment is successful, a notification stating “Subscription</a:t>
            </a:r>
            <a:r>
              <a:rPr lang="en-US" baseline="0" dirty="0"/>
              <a:t> Submitted” will display in the top-left corner of the screen.  DCSA will work with the agency when there is a data discrepancy with the subject information that does not correlate with subject information in CVS. </a:t>
            </a:r>
          </a:p>
          <a:p>
            <a:endParaRPr lang="en-US" baseline="0" dirty="0"/>
          </a:p>
          <a:p>
            <a:endParaRPr lang="en-US" baseline="0" dirty="0"/>
          </a:p>
          <a:p>
            <a:r>
              <a:rPr lang="en-US" baseline="0" dirty="0"/>
              <a:t>*Please note if there are any red lines in PIPS/CVS, they must be deleted first prior to entering required information.*</a:t>
            </a:r>
          </a:p>
          <a:p>
            <a:endParaRPr lang="en-US" baseline="0" dirty="0"/>
          </a:p>
        </p:txBody>
      </p:sp>
      <p:sp>
        <p:nvSpPr>
          <p:cNvPr id="4" name="Slide Number Placeholder 3"/>
          <p:cNvSpPr>
            <a:spLocks noGrp="1"/>
          </p:cNvSpPr>
          <p:nvPr>
            <p:ph type="sldNum" sz="quarter" idx="10"/>
          </p:nvPr>
        </p:nvSpPr>
        <p:spPr/>
        <p:txBody>
          <a:bodyPr/>
          <a:lstStyle/>
          <a:p>
            <a:fld id="{F60B5419-D896-412E-9D97-3EB44132F001}" type="slidenum">
              <a:rPr lang="en-US" smtClean="0"/>
              <a:t>15</a:t>
            </a:fld>
            <a:endParaRPr lang="en-US" dirty="0"/>
          </a:p>
        </p:txBody>
      </p:sp>
    </p:spTree>
    <p:extLst>
      <p:ext uri="{BB962C8B-B14F-4D97-AF65-F5344CB8AC3E}">
        <p14:creationId xmlns:p14="http://schemas.microsoft.com/office/powerpoint/2010/main" val="3336668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0B5419-D896-412E-9D97-3EB44132F001}" type="slidenum">
              <a:rPr lang="en-US" smtClean="0"/>
              <a:t>16</a:t>
            </a:fld>
            <a:endParaRPr lang="en-US" dirty="0"/>
          </a:p>
        </p:txBody>
      </p:sp>
    </p:spTree>
    <p:extLst>
      <p:ext uri="{BB962C8B-B14F-4D97-AF65-F5344CB8AC3E}">
        <p14:creationId xmlns:p14="http://schemas.microsoft.com/office/powerpoint/2010/main" val="1182965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Agencies will receive an email notification for the initial Continuous Vetting Rap Back subscription along with subsequent notifications for adjudication, if applicable.  The email</a:t>
            </a:r>
            <a:r>
              <a:rPr lang="en-US" sz="1200" kern="1200" baseline="0" dirty="0">
                <a:solidFill>
                  <a:schemeClr val="tx1"/>
                </a:solidFill>
                <a:effectLst/>
                <a:latin typeface="+mn-lt"/>
                <a:ea typeface="+mn-ea"/>
                <a:cs typeface="+mn-cs"/>
              </a:rPr>
              <a:t> will contain the verbiage Continuous Evaluation but as presented earlier DCSA is moving towards using Continuous Vetting.</a:t>
            </a:r>
            <a:endParaRPr lang="en-US" dirty="0"/>
          </a:p>
        </p:txBody>
      </p:sp>
      <p:sp>
        <p:nvSpPr>
          <p:cNvPr id="4" name="Slide Number Placeholder 3"/>
          <p:cNvSpPr>
            <a:spLocks noGrp="1"/>
          </p:cNvSpPr>
          <p:nvPr>
            <p:ph type="sldNum" sz="quarter" idx="10"/>
          </p:nvPr>
        </p:nvSpPr>
        <p:spPr/>
        <p:txBody>
          <a:bodyPr/>
          <a:lstStyle/>
          <a:p>
            <a:fld id="{F60B5419-D896-412E-9D97-3EB44132F001}" type="slidenum">
              <a:rPr lang="en-US" smtClean="0"/>
              <a:t>17</a:t>
            </a:fld>
            <a:endParaRPr lang="en-US" dirty="0"/>
          </a:p>
        </p:txBody>
      </p:sp>
    </p:spTree>
    <p:extLst>
      <p:ext uri="{BB962C8B-B14F-4D97-AF65-F5344CB8AC3E}">
        <p14:creationId xmlns:p14="http://schemas.microsoft.com/office/powerpoint/2010/main" val="2755000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After receiving a notification, navigate to the PIPS/CVS application in NP2. Click “2 - CVS Menu/Continuous Vetting”.</a:t>
            </a:r>
            <a:endParaRPr lang="en-US" dirty="0"/>
          </a:p>
        </p:txBody>
      </p:sp>
      <p:sp>
        <p:nvSpPr>
          <p:cNvPr id="4" name="Slide Number Placeholder 3"/>
          <p:cNvSpPr>
            <a:spLocks noGrp="1"/>
          </p:cNvSpPr>
          <p:nvPr>
            <p:ph type="sldNum" sz="quarter" idx="10"/>
          </p:nvPr>
        </p:nvSpPr>
        <p:spPr/>
        <p:txBody>
          <a:bodyPr/>
          <a:lstStyle/>
          <a:p>
            <a:fld id="{F60B5419-D896-412E-9D97-3EB44132F001}" type="slidenum">
              <a:rPr lang="en-US" smtClean="0"/>
              <a:t>18</a:t>
            </a:fld>
            <a:endParaRPr lang="en-US" dirty="0"/>
          </a:p>
        </p:txBody>
      </p:sp>
    </p:spTree>
    <p:extLst>
      <p:ext uri="{BB962C8B-B14F-4D97-AF65-F5344CB8AC3E}">
        <p14:creationId xmlns:p14="http://schemas.microsoft.com/office/powerpoint/2010/main" val="9809732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Click the “Search SII/CVS/Continuous Evaluation” link on the CVS Menu.</a:t>
            </a:r>
            <a:endParaRPr lang="en-US" dirty="0"/>
          </a:p>
        </p:txBody>
      </p:sp>
      <p:sp>
        <p:nvSpPr>
          <p:cNvPr id="4" name="Slide Number Placeholder 3"/>
          <p:cNvSpPr>
            <a:spLocks noGrp="1"/>
          </p:cNvSpPr>
          <p:nvPr>
            <p:ph type="sldNum" sz="quarter" idx="10"/>
          </p:nvPr>
        </p:nvSpPr>
        <p:spPr/>
        <p:txBody>
          <a:bodyPr/>
          <a:lstStyle/>
          <a:p>
            <a:fld id="{F60B5419-D896-412E-9D97-3EB44132F001}" type="slidenum">
              <a:rPr lang="en-US" smtClean="0"/>
              <a:t>19</a:t>
            </a:fld>
            <a:endParaRPr lang="en-US" dirty="0"/>
          </a:p>
        </p:txBody>
      </p:sp>
    </p:spTree>
    <p:extLst>
      <p:ext uri="{BB962C8B-B14F-4D97-AF65-F5344CB8AC3E}">
        <p14:creationId xmlns:p14="http://schemas.microsoft.com/office/powerpoint/2010/main" val="2058167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0B5419-D896-412E-9D97-3EB44132F001}" type="slidenum">
              <a:rPr lang="en-US" smtClean="0"/>
              <a:t>2</a:t>
            </a:fld>
            <a:endParaRPr lang="en-US" dirty="0"/>
          </a:p>
        </p:txBody>
      </p:sp>
    </p:spTree>
    <p:extLst>
      <p:ext uri="{BB962C8B-B14F-4D97-AF65-F5344CB8AC3E}">
        <p14:creationId xmlns:p14="http://schemas.microsoft.com/office/powerpoint/2010/main" val="5508273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Read the message in the pop-up and then click “close”.</a:t>
            </a:r>
            <a:endParaRPr lang="en-US" dirty="0"/>
          </a:p>
        </p:txBody>
      </p:sp>
      <p:sp>
        <p:nvSpPr>
          <p:cNvPr id="4" name="Slide Number Placeholder 3"/>
          <p:cNvSpPr>
            <a:spLocks noGrp="1"/>
          </p:cNvSpPr>
          <p:nvPr>
            <p:ph type="sldNum" sz="quarter" idx="10"/>
          </p:nvPr>
        </p:nvSpPr>
        <p:spPr/>
        <p:txBody>
          <a:bodyPr/>
          <a:lstStyle/>
          <a:p>
            <a:fld id="{F60B5419-D896-412E-9D97-3EB44132F001}" type="slidenum">
              <a:rPr lang="en-US" smtClean="0"/>
              <a:t>20</a:t>
            </a:fld>
            <a:endParaRPr lang="en-US" dirty="0"/>
          </a:p>
        </p:txBody>
      </p:sp>
    </p:spTree>
    <p:extLst>
      <p:ext uri="{BB962C8B-B14F-4D97-AF65-F5344CB8AC3E}">
        <p14:creationId xmlns:p14="http://schemas.microsoft.com/office/powerpoint/2010/main" val="32633001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Enter the SSN and Last Name or the Case Number and Last Name (first 5 characters), then click “Search”.</a:t>
            </a:r>
          </a:p>
          <a:p>
            <a:endParaRPr lang="en-US" dirty="0"/>
          </a:p>
        </p:txBody>
      </p:sp>
      <p:sp>
        <p:nvSpPr>
          <p:cNvPr id="4" name="Slide Number Placeholder 3"/>
          <p:cNvSpPr>
            <a:spLocks noGrp="1"/>
          </p:cNvSpPr>
          <p:nvPr>
            <p:ph type="sldNum" sz="quarter" idx="10"/>
          </p:nvPr>
        </p:nvSpPr>
        <p:spPr/>
        <p:txBody>
          <a:bodyPr/>
          <a:lstStyle/>
          <a:p>
            <a:fld id="{F60B5419-D896-412E-9D97-3EB44132F001}" type="slidenum">
              <a:rPr lang="en-US" smtClean="0"/>
              <a:t>21</a:t>
            </a:fld>
            <a:endParaRPr lang="en-US" dirty="0"/>
          </a:p>
        </p:txBody>
      </p:sp>
    </p:spTree>
    <p:extLst>
      <p:ext uri="{BB962C8B-B14F-4D97-AF65-F5344CB8AC3E}">
        <p14:creationId xmlns:p14="http://schemas.microsoft.com/office/powerpoint/2010/main" val="20870650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on the Investigation tab.  Here the</a:t>
            </a:r>
            <a:r>
              <a:rPr lang="en-US" baseline="0" dirty="0"/>
              <a:t> agency </a:t>
            </a:r>
            <a:r>
              <a:rPr lang="en-US" dirty="0"/>
              <a:t>should</a:t>
            </a:r>
            <a:r>
              <a:rPr lang="en-US" baseline="0" dirty="0"/>
              <a:t> see the subject record of the individual for whom the agency is searching.</a:t>
            </a:r>
            <a:endParaRPr lang="en-US" dirty="0"/>
          </a:p>
          <a:p>
            <a:endParaRPr lang="en-US" dirty="0"/>
          </a:p>
        </p:txBody>
      </p:sp>
      <p:sp>
        <p:nvSpPr>
          <p:cNvPr id="4" name="Slide Number Placeholder 3"/>
          <p:cNvSpPr>
            <a:spLocks noGrp="1"/>
          </p:cNvSpPr>
          <p:nvPr>
            <p:ph type="sldNum" sz="quarter" idx="10"/>
          </p:nvPr>
        </p:nvSpPr>
        <p:spPr/>
        <p:txBody>
          <a:bodyPr/>
          <a:lstStyle/>
          <a:p>
            <a:fld id="{F60B5419-D896-412E-9D97-3EB44132F001}" type="slidenum">
              <a:rPr lang="en-US" smtClean="0"/>
              <a:t>22</a:t>
            </a:fld>
            <a:endParaRPr lang="en-US" dirty="0"/>
          </a:p>
        </p:txBody>
      </p:sp>
    </p:spTree>
    <p:extLst>
      <p:ext uri="{BB962C8B-B14F-4D97-AF65-F5344CB8AC3E}">
        <p14:creationId xmlns:p14="http://schemas.microsoft.com/office/powerpoint/2010/main" val="21922217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Agencies will</a:t>
            </a:r>
            <a:r>
              <a:rPr lang="en-US" baseline="0" dirty="0"/>
              <a:t> see a section at the bottom of the screen with a result labeled “RAP BACK”. Double-click on the RAP BACK line to open to the Rap Back subscription details.</a:t>
            </a:r>
            <a:r>
              <a:rPr lang="en-US" dirty="0"/>
              <a:t> </a:t>
            </a:r>
          </a:p>
          <a:p>
            <a:endParaRPr lang="en-US" dirty="0"/>
          </a:p>
        </p:txBody>
      </p:sp>
      <p:sp>
        <p:nvSpPr>
          <p:cNvPr id="4" name="Slide Number Placeholder 3"/>
          <p:cNvSpPr>
            <a:spLocks noGrp="1"/>
          </p:cNvSpPr>
          <p:nvPr>
            <p:ph type="sldNum" sz="quarter" idx="10"/>
          </p:nvPr>
        </p:nvSpPr>
        <p:spPr/>
        <p:txBody>
          <a:bodyPr/>
          <a:lstStyle/>
          <a:p>
            <a:fld id="{F60B5419-D896-412E-9D97-3EB44132F001}" type="slidenum">
              <a:rPr lang="en-US" smtClean="0"/>
              <a:t>23</a:t>
            </a:fld>
            <a:endParaRPr lang="en-US" dirty="0"/>
          </a:p>
        </p:txBody>
      </p:sp>
    </p:spTree>
    <p:extLst>
      <p:ext uri="{BB962C8B-B14F-4D97-AF65-F5344CB8AC3E}">
        <p14:creationId xmlns:p14="http://schemas.microsoft.com/office/powerpoint/2010/main" val="26536180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Rap Back Subscription information will display to include the date it began, the date it expires and the date it was last revalidated. Click the “Case/Rap Sheet Summary” tab.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*Please</a:t>
            </a:r>
            <a:r>
              <a:rPr lang="en-US" sz="1200" kern="1200" baseline="0" dirty="0">
                <a:solidFill>
                  <a:schemeClr val="tx1"/>
                </a:solidFill>
                <a:effectLst/>
                <a:latin typeface="+mn-lt"/>
                <a:ea typeface="+mn-ea"/>
                <a:cs typeface="+mn-cs"/>
              </a:rPr>
              <a:t> note that no real PII was used.</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60B5419-D896-412E-9D97-3EB44132F001}" type="slidenum">
              <a:rPr lang="en-US" smtClean="0"/>
              <a:t>24</a:t>
            </a:fld>
            <a:endParaRPr lang="en-US" dirty="0"/>
          </a:p>
        </p:txBody>
      </p:sp>
    </p:spTree>
    <p:extLst>
      <p:ext uri="{BB962C8B-B14F-4D97-AF65-F5344CB8AC3E}">
        <p14:creationId xmlns:p14="http://schemas.microsoft.com/office/powerpoint/2010/main" val="4932805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you reach the Case / Rap Sheet Summary page, you will see the summary of cases / rap sheets for the subject. Double-click each case number for more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*Please</a:t>
            </a:r>
            <a:r>
              <a:rPr lang="en-US" sz="1200" kern="1200" baseline="0" dirty="0">
                <a:solidFill>
                  <a:schemeClr val="tx1"/>
                </a:solidFill>
                <a:effectLst/>
                <a:latin typeface="+mn-lt"/>
                <a:ea typeface="+mn-ea"/>
                <a:cs typeface="+mn-cs"/>
              </a:rPr>
              <a:t> note that no real PII was used.</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60B5419-D896-412E-9D97-3EB44132F001}" type="slidenum">
              <a:rPr lang="en-US" smtClean="0"/>
              <a:t>25</a:t>
            </a:fld>
            <a:endParaRPr lang="en-US" dirty="0"/>
          </a:p>
        </p:txBody>
      </p:sp>
    </p:spTree>
    <p:extLst>
      <p:ext uri="{BB962C8B-B14F-4D97-AF65-F5344CB8AC3E}">
        <p14:creationId xmlns:p14="http://schemas.microsoft.com/office/powerpoint/2010/main" val="16231217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you reach the Rap Back Trigger Details page, you can view summary information for the selected case. Click “View Rap Sheet”.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*Please</a:t>
            </a:r>
            <a:r>
              <a:rPr lang="en-US" sz="1200" kern="1200" baseline="0" dirty="0">
                <a:solidFill>
                  <a:schemeClr val="tx1"/>
                </a:solidFill>
                <a:effectLst/>
                <a:latin typeface="+mn-lt"/>
                <a:ea typeface="+mn-ea"/>
                <a:cs typeface="+mn-cs"/>
              </a:rPr>
              <a:t> note that no real PII was used.</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60B5419-D896-412E-9D97-3EB44132F001}" type="slidenum">
              <a:rPr lang="en-US" smtClean="0"/>
              <a:t>26</a:t>
            </a:fld>
            <a:endParaRPr lang="en-US" dirty="0"/>
          </a:p>
        </p:txBody>
      </p:sp>
    </p:spTree>
    <p:extLst>
      <p:ext uri="{BB962C8B-B14F-4D97-AF65-F5344CB8AC3E}">
        <p14:creationId xmlns:p14="http://schemas.microsoft.com/office/powerpoint/2010/main" val="1874267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 can view the Rap Sheet in the pop-up box using the scroll bar. If you would like to print the Rap Sheet, you can Select “ALL” by right clicking in the pop-up box, copy the information and paste it in a Word document or Notepad. Click “Close” at the bottom of the document or you may click the “X” in the top right corner to return to the Rap Back Trigger Details page</a:t>
            </a:r>
            <a:endParaRPr lang="en-US" dirty="0"/>
          </a:p>
        </p:txBody>
      </p:sp>
      <p:sp>
        <p:nvSpPr>
          <p:cNvPr id="4" name="Slide Number Placeholder 3"/>
          <p:cNvSpPr>
            <a:spLocks noGrp="1"/>
          </p:cNvSpPr>
          <p:nvPr>
            <p:ph type="sldNum" sz="quarter" idx="10"/>
          </p:nvPr>
        </p:nvSpPr>
        <p:spPr/>
        <p:txBody>
          <a:bodyPr/>
          <a:lstStyle/>
          <a:p>
            <a:fld id="{F60B5419-D896-412E-9D97-3EB44132F001}" type="slidenum">
              <a:rPr lang="en-US" smtClean="0"/>
              <a:t>27</a:t>
            </a:fld>
            <a:endParaRPr lang="en-US" dirty="0"/>
          </a:p>
        </p:txBody>
      </p:sp>
    </p:spTree>
    <p:extLst>
      <p:ext uri="{BB962C8B-B14F-4D97-AF65-F5344CB8AC3E}">
        <p14:creationId xmlns:p14="http://schemas.microsoft.com/office/powerpoint/2010/main" val="2151538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 may view adjudication information for the associated record by clicking the “Agency Adjudication” tab.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*Please</a:t>
            </a:r>
            <a:r>
              <a:rPr lang="en-US" sz="1200" kern="1200" baseline="0" dirty="0">
                <a:solidFill>
                  <a:schemeClr val="tx1"/>
                </a:solidFill>
                <a:effectLst/>
                <a:latin typeface="+mn-lt"/>
                <a:ea typeface="+mn-ea"/>
                <a:cs typeface="+mn-cs"/>
              </a:rPr>
              <a:t> note that no real PII was used.</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60B5419-D896-412E-9D97-3EB44132F001}" type="slidenum">
              <a:rPr lang="en-US" smtClean="0"/>
              <a:t>28</a:t>
            </a:fld>
            <a:endParaRPr lang="en-US" dirty="0"/>
          </a:p>
        </p:txBody>
      </p:sp>
    </p:spTree>
    <p:extLst>
      <p:ext uri="{BB962C8B-B14F-4D97-AF65-F5344CB8AC3E}">
        <p14:creationId xmlns:p14="http://schemas.microsoft.com/office/powerpoint/2010/main" val="33097618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Agency Adjudication tab displays the adjudication code for the record along with the date of action and any applicable Please Call notifications.</a:t>
            </a:r>
            <a:endParaRPr lang="en-US" dirty="0"/>
          </a:p>
        </p:txBody>
      </p:sp>
      <p:sp>
        <p:nvSpPr>
          <p:cNvPr id="4" name="Slide Number Placeholder 3"/>
          <p:cNvSpPr>
            <a:spLocks noGrp="1"/>
          </p:cNvSpPr>
          <p:nvPr>
            <p:ph type="sldNum" sz="quarter" idx="10"/>
          </p:nvPr>
        </p:nvSpPr>
        <p:spPr/>
        <p:txBody>
          <a:bodyPr/>
          <a:lstStyle/>
          <a:p>
            <a:fld id="{F60B5419-D896-412E-9D97-3EB44132F001}" type="slidenum">
              <a:rPr lang="en-US" smtClean="0"/>
              <a:t>29</a:t>
            </a:fld>
            <a:endParaRPr lang="en-US" dirty="0"/>
          </a:p>
        </p:txBody>
      </p:sp>
    </p:spTree>
    <p:extLst>
      <p:ext uri="{BB962C8B-B14F-4D97-AF65-F5344CB8AC3E}">
        <p14:creationId xmlns:p14="http://schemas.microsoft.com/office/powerpoint/2010/main" val="3489166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B5419-D896-412E-9D97-3EB44132F001}" type="slidenum">
              <a:rPr lang="en-US" smtClean="0"/>
              <a:t>3</a:t>
            </a:fld>
            <a:endParaRPr lang="en-US" dirty="0"/>
          </a:p>
        </p:txBody>
      </p:sp>
    </p:spTree>
    <p:extLst>
      <p:ext uri="{BB962C8B-B14F-4D97-AF65-F5344CB8AC3E}">
        <p14:creationId xmlns:p14="http://schemas.microsoft.com/office/powerpoint/2010/main" val="15790472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wish to submit</a:t>
            </a:r>
            <a:r>
              <a:rPr lang="en-US" baseline="0" dirty="0"/>
              <a:t> mass/bulk adjudication via the 79A flat file, please contact the CVS team for further guidance as programming may be required.</a:t>
            </a:r>
            <a:endParaRPr lang="en-US" dirty="0"/>
          </a:p>
        </p:txBody>
      </p:sp>
      <p:sp>
        <p:nvSpPr>
          <p:cNvPr id="4" name="Slide Number Placeholder 3"/>
          <p:cNvSpPr>
            <a:spLocks noGrp="1"/>
          </p:cNvSpPr>
          <p:nvPr>
            <p:ph type="sldNum" sz="quarter" idx="10"/>
          </p:nvPr>
        </p:nvSpPr>
        <p:spPr/>
        <p:txBody>
          <a:bodyPr/>
          <a:lstStyle/>
          <a:p>
            <a:fld id="{F60B5419-D896-412E-9D97-3EB44132F001}" type="slidenum">
              <a:rPr lang="en-US" smtClean="0"/>
              <a:t>30</a:t>
            </a:fld>
            <a:endParaRPr lang="en-US" dirty="0"/>
          </a:p>
        </p:txBody>
      </p:sp>
    </p:spTree>
    <p:extLst>
      <p:ext uri="{BB962C8B-B14F-4D97-AF65-F5344CB8AC3E}">
        <p14:creationId xmlns:p14="http://schemas.microsoft.com/office/powerpoint/2010/main" val="10756156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the FBI returns a result to DCSA, an email notification is sent to the subscribing agency requesting the required adjudication. The agency will not receive a hardcopy INV-79A form and is required to report the adjudication electronically.</a:t>
            </a:r>
          </a:p>
          <a:p>
            <a:endParaRPr lang="en-US" dirty="0"/>
          </a:p>
        </p:txBody>
      </p:sp>
      <p:sp>
        <p:nvSpPr>
          <p:cNvPr id="4" name="Slide Number Placeholder 3"/>
          <p:cNvSpPr>
            <a:spLocks noGrp="1"/>
          </p:cNvSpPr>
          <p:nvPr>
            <p:ph type="sldNum" sz="quarter" idx="10"/>
          </p:nvPr>
        </p:nvSpPr>
        <p:spPr/>
        <p:txBody>
          <a:bodyPr/>
          <a:lstStyle/>
          <a:p>
            <a:fld id="{F60B5419-D896-412E-9D97-3EB44132F001}" type="slidenum">
              <a:rPr lang="en-US" smtClean="0"/>
              <a:t>31</a:t>
            </a:fld>
            <a:endParaRPr lang="en-US" dirty="0"/>
          </a:p>
        </p:txBody>
      </p:sp>
    </p:spTree>
    <p:extLst>
      <p:ext uri="{BB962C8B-B14F-4D97-AF65-F5344CB8AC3E}">
        <p14:creationId xmlns:p14="http://schemas.microsoft.com/office/powerpoint/2010/main" val="11162818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After receiving a notification, navigate to the PIPS/CVS application in NP2. Click “</a:t>
            </a:r>
            <a:r>
              <a:rPr lang="en-US" sz="1200" b="1" kern="1200" dirty="0">
                <a:solidFill>
                  <a:schemeClr val="tx1"/>
                </a:solidFill>
                <a:effectLst/>
                <a:latin typeface="+mn-lt"/>
                <a:ea typeface="+mn-ea"/>
                <a:cs typeface="+mn-cs"/>
              </a:rPr>
              <a:t>8</a:t>
            </a:r>
            <a:r>
              <a:rPr lang="en-US" sz="1200" kern="1200" dirty="0">
                <a:solidFill>
                  <a:schemeClr val="tx1"/>
                </a:solidFill>
                <a:effectLst/>
                <a:latin typeface="+mn-lt"/>
                <a:ea typeface="+mn-ea"/>
                <a:cs typeface="+mn-cs"/>
              </a:rPr>
              <a:t> - </a:t>
            </a:r>
            <a:r>
              <a:rPr lang="en-US" sz="1200" b="1" kern="1200" dirty="0">
                <a:solidFill>
                  <a:schemeClr val="tx1"/>
                </a:solidFill>
                <a:effectLst/>
                <a:latin typeface="+mn-lt"/>
                <a:ea typeface="+mn-ea"/>
                <a:cs typeface="+mn-cs"/>
              </a:rPr>
              <a:t>Enter Agency Adjudication</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F60B5419-D896-412E-9D97-3EB44132F001}" type="slidenum">
              <a:rPr lang="en-US" smtClean="0"/>
              <a:t>32</a:t>
            </a:fld>
            <a:endParaRPr lang="en-US" dirty="0"/>
          </a:p>
        </p:txBody>
      </p:sp>
    </p:spTree>
    <p:extLst>
      <p:ext uri="{BB962C8B-B14F-4D97-AF65-F5344CB8AC3E}">
        <p14:creationId xmlns:p14="http://schemas.microsoft.com/office/powerpoint/2010/main" val="13873143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would like to report a single adjudication, type a “1” in the box, provide the subject’s case number and SSN, and press Enter on your keyboard.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**If there are red lines in the field, delete and then add the information required.**</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60B5419-D896-412E-9D97-3EB44132F001}" type="slidenum">
              <a:rPr lang="en-US" smtClean="0"/>
              <a:t>33</a:t>
            </a:fld>
            <a:endParaRPr lang="en-US" dirty="0"/>
          </a:p>
        </p:txBody>
      </p:sp>
    </p:spTree>
    <p:extLst>
      <p:ext uri="{BB962C8B-B14F-4D97-AF65-F5344CB8AC3E}">
        <p14:creationId xmlns:p14="http://schemas.microsoft.com/office/powerpoint/2010/main" val="13184063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Leave the Function box blank. Provide the adjudication code in the field next to Adjudication/Action and the Date of Action. You may also provide the Date Subject was Notified and/or a comment, if applicable. Press Enter on your keyboard. Re-enter the data for verification and press Enter. You will receive a confirmation message in the top left corner when the adjudication is added.</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**If there are red lines in the field, delete and then add the information required.**</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60B5419-D896-412E-9D97-3EB44132F001}" type="slidenum">
              <a:rPr lang="en-US" smtClean="0"/>
              <a:t>34</a:t>
            </a:fld>
            <a:endParaRPr lang="en-US" dirty="0"/>
          </a:p>
        </p:txBody>
      </p:sp>
    </p:spTree>
    <p:extLst>
      <p:ext uri="{BB962C8B-B14F-4D97-AF65-F5344CB8AC3E}">
        <p14:creationId xmlns:p14="http://schemas.microsoft.com/office/powerpoint/2010/main" val="21034395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would like to report multiple adjudications, type a “2” next to Function and press Enter on your keyboard.  Please note that if a comment is needed for an adjudication, add that adjudication individually as there is no option to add a comment when adding multiple adjudications.</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**If there are red lines in the field, delete and then add the information required.**</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60B5419-D896-412E-9D97-3EB44132F001}" type="slidenum">
              <a:rPr lang="en-US" smtClean="0"/>
              <a:t>35</a:t>
            </a:fld>
            <a:endParaRPr lang="en-US" dirty="0"/>
          </a:p>
        </p:txBody>
      </p:sp>
    </p:spTree>
    <p:extLst>
      <p:ext uri="{BB962C8B-B14F-4D97-AF65-F5344CB8AC3E}">
        <p14:creationId xmlns:p14="http://schemas.microsoft.com/office/powerpoint/2010/main" val="10682261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Provide the Case Number, the first 5 characters of the Case Name, the Date of Action, the Agency Adjudication Action Code, and the Date Subject Notified of Action, if applicable. Press Enter on your keyboard. Re-enter the data and press Enter. You will receive a confirmation message in the top left corner when the adjudications are added.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**If there are red lines in the field, delete and then add the information required.**</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60B5419-D896-412E-9D97-3EB44132F001}" type="slidenum">
              <a:rPr lang="en-US" smtClean="0"/>
              <a:t>36</a:t>
            </a:fld>
            <a:endParaRPr lang="en-US" dirty="0"/>
          </a:p>
        </p:txBody>
      </p:sp>
    </p:spTree>
    <p:extLst>
      <p:ext uri="{BB962C8B-B14F-4D97-AF65-F5344CB8AC3E}">
        <p14:creationId xmlns:p14="http://schemas.microsoft.com/office/powerpoint/2010/main" val="42664537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document is located in the public library within</a:t>
            </a:r>
            <a:r>
              <a:rPr lang="en-US" baseline="0" dirty="0"/>
              <a:t> the NP2 portal system under the file name CVS Batch File Documents/Training.</a:t>
            </a:r>
            <a:endParaRPr lang="en-US" dirty="0"/>
          </a:p>
        </p:txBody>
      </p:sp>
      <p:sp>
        <p:nvSpPr>
          <p:cNvPr id="4" name="Slide Number Placeholder 3"/>
          <p:cNvSpPr>
            <a:spLocks noGrp="1"/>
          </p:cNvSpPr>
          <p:nvPr>
            <p:ph type="sldNum" sz="quarter" idx="10"/>
          </p:nvPr>
        </p:nvSpPr>
        <p:spPr/>
        <p:txBody>
          <a:bodyPr/>
          <a:lstStyle/>
          <a:p>
            <a:fld id="{F60B5419-D896-412E-9D97-3EB44132F001}" type="slidenum">
              <a:rPr lang="en-US" smtClean="0"/>
              <a:t>37</a:t>
            </a:fld>
            <a:endParaRPr lang="en-US" dirty="0"/>
          </a:p>
        </p:txBody>
      </p:sp>
    </p:spTree>
    <p:extLst>
      <p:ext uri="{BB962C8B-B14F-4D97-AF65-F5344CB8AC3E}">
        <p14:creationId xmlns:p14="http://schemas.microsoft.com/office/powerpoint/2010/main" val="36803759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following is the layout of the Rap Back Continuous Vetting Flat File for agency use when subscribing, revalidating or canceling multiple individuals’ Rap Back subscriptions. (Note: These same functions are also available within CVS if you wish to update one individual at a time.)</a:t>
            </a:r>
          </a:p>
          <a:p>
            <a:endParaRPr lang="en-US" dirty="0"/>
          </a:p>
        </p:txBody>
      </p:sp>
      <p:sp>
        <p:nvSpPr>
          <p:cNvPr id="4" name="Slide Number Placeholder 3"/>
          <p:cNvSpPr>
            <a:spLocks noGrp="1"/>
          </p:cNvSpPr>
          <p:nvPr>
            <p:ph type="sldNum" sz="quarter" idx="10"/>
          </p:nvPr>
        </p:nvSpPr>
        <p:spPr/>
        <p:txBody>
          <a:bodyPr/>
          <a:lstStyle/>
          <a:p>
            <a:fld id="{F60B5419-D896-412E-9D97-3EB44132F001}" type="slidenum">
              <a:rPr lang="en-US" smtClean="0"/>
              <a:t>38</a:t>
            </a:fld>
            <a:endParaRPr lang="en-US" dirty="0"/>
          </a:p>
        </p:txBody>
      </p:sp>
    </p:spTree>
    <p:extLst>
      <p:ext uri="{BB962C8B-B14F-4D97-AF65-F5344CB8AC3E}">
        <p14:creationId xmlns:p14="http://schemas.microsoft.com/office/powerpoint/2010/main" val="490965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60B5419-D896-412E-9D97-3EB44132F001}" type="slidenum">
              <a:rPr lang="en-US" smtClean="0"/>
              <a:t>39</a:t>
            </a:fld>
            <a:endParaRPr lang="en-US" dirty="0"/>
          </a:p>
        </p:txBody>
      </p:sp>
    </p:spTree>
    <p:extLst>
      <p:ext uri="{BB962C8B-B14F-4D97-AF65-F5344CB8AC3E}">
        <p14:creationId xmlns:p14="http://schemas.microsoft.com/office/powerpoint/2010/main" val="1721127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enterprise</a:t>
            </a:r>
            <a:r>
              <a:rPr lang="en-US" baseline="0" dirty="0"/>
              <a:t> is moving towards CV for both national security and public trust population.  </a:t>
            </a:r>
          </a:p>
          <a:p>
            <a:endParaRPr lang="en-US" baseline="0" dirty="0"/>
          </a:p>
          <a:p>
            <a:r>
              <a:rPr lang="en-US" baseline="0" dirty="0"/>
              <a:t>For national security population, the enterprise has been given a target to get 100% of their population into a minimum of TW 1.25 by 30SEPT2021.  When enrolled in a compliant TW 1.25 continuous vetting capability, those enrolled will no longer be subject to a PR.  Upgrades to a TW 1.5 solution is required by 30SEPT2022.  PR’s and CE are going away and CV is the wave of the future.</a:t>
            </a:r>
          </a:p>
          <a:p>
            <a:endParaRPr lang="en-US" baseline="0" dirty="0"/>
          </a:p>
          <a:p>
            <a:r>
              <a:rPr lang="en-US" baseline="0" dirty="0"/>
              <a:t>The public trust population has not been given a target date but has been notified of the upcoming changes.</a:t>
            </a:r>
            <a:endParaRPr lang="en-US" dirty="0"/>
          </a:p>
        </p:txBody>
      </p:sp>
      <p:sp>
        <p:nvSpPr>
          <p:cNvPr id="4" name="Slide Number Placeholder 3"/>
          <p:cNvSpPr>
            <a:spLocks noGrp="1"/>
          </p:cNvSpPr>
          <p:nvPr>
            <p:ph type="sldNum" sz="quarter" idx="10"/>
          </p:nvPr>
        </p:nvSpPr>
        <p:spPr/>
        <p:txBody>
          <a:bodyPr/>
          <a:lstStyle/>
          <a:p>
            <a:fld id="{F60B5419-D896-412E-9D97-3EB44132F001}" type="slidenum">
              <a:rPr lang="en-US" smtClean="0"/>
              <a:t>4</a:t>
            </a:fld>
            <a:endParaRPr lang="en-US" dirty="0"/>
          </a:p>
        </p:txBody>
      </p:sp>
    </p:spTree>
    <p:extLst>
      <p:ext uri="{BB962C8B-B14F-4D97-AF65-F5344CB8AC3E}">
        <p14:creationId xmlns:p14="http://schemas.microsoft.com/office/powerpoint/2010/main" val="10277781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60B5419-D896-412E-9D97-3EB44132F001}" type="slidenum">
              <a:rPr lang="en-US" smtClean="0"/>
              <a:t>40</a:t>
            </a:fld>
            <a:endParaRPr lang="en-US" dirty="0"/>
          </a:p>
        </p:txBody>
      </p:sp>
    </p:spTree>
    <p:extLst>
      <p:ext uri="{BB962C8B-B14F-4D97-AF65-F5344CB8AC3E}">
        <p14:creationId xmlns:p14="http://schemas.microsoft.com/office/powerpoint/2010/main" val="3172184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B5419-D896-412E-9D97-3EB44132F001}" type="slidenum">
              <a:rPr lang="en-US" smtClean="0"/>
              <a:t>41</a:t>
            </a:fld>
            <a:endParaRPr lang="en-US" dirty="0"/>
          </a:p>
        </p:txBody>
      </p:sp>
    </p:spTree>
    <p:extLst>
      <p:ext uri="{BB962C8B-B14F-4D97-AF65-F5344CB8AC3E}">
        <p14:creationId xmlns:p14="http://schemas.microsoft.com/office/powerpoint/2010/main" val="5463661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B5419-D896-412E-9D97-3EB44132F001}" type="slidenum">
              <a:rPr lang="en-US" smtClean="0"/>
              <a:t>42</a:t>
            </a:fld>
            <a:endParaRPr lang="en-US" dirty="0"/>
          </a:p>
        </p:txBody>
      </p:sp>
    </p:spTree>
    <p:extLst>
      <p:ext uri="{BB962C8B-B14F-4D97-AF65-F5344CB8AC3E}">
        <p14:creationId xmlns:p14="http://schemas.microsoft.com/office/powerpoint/2010/main" val="15115639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B5419-D896-412E-9D97-3EB44132F001}" type="slidenum">
              <a:rPr lang="en-US" smtClean="0"/>
              <a:t>43</a:t>
            </a:fld>
            <a:endParaRPr lang="en-US" dirty="0"/>
          </a:p>
        </p:txBody>
      </p:sp>
    </p:spTree>
    <p:extLst>
      <p:ext uri="{BB962C8B-B14F-4D97-AF65-F5344CB8AC3E}">
        <p14:creationId xmlns:p14="http://schemas.microsoft.com/office/powerpoint/2010/main" val="21375553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B5419-D896-412E-9D97-3EB44132F001}" type="slidenum">
              <a:rPr lang="en-US" smtClean="0"/>
              <a:t>44</a:t>
            </a:fld>
            <a:endParaRPr lang="en-US" dirty="0"/>
          </a:p>
        </p:txBody>
      </p:sp>
    </p:spTree>
    <p:extLst>
      <p:ext uri="{BB962C8B-B14F-4D97-AF65-F5344CB8AC3E}">
        <p14:creationId xmlns:p14="http://schemas.microsoft.com/office/powerpoint/2010/main" val="34310696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B5419-D896-412E-9D97-3EB44132F001}" type="slidenum">
              <a:rPr lang="en-US" smtClean="0"/>
              <a:t>45</a:t>
            </a:fld>
            <a:endParaRPr lang="en-US" dirty="0"/>
          </a:p>
        </p:txBody>
      </p:sp>
    </p:spTree>
    <p:extLst>
      <p:ext uri="{BB962C8B-B14F-4D97-AF65-F5344CB8AC3E}">
        <p14:creationId xmlns:p14="http://schemas.microsoft.com/office/powerpoint/2010/main" val="40222160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B5419-D896-412E-9D97-3EB44132F001}" type="slidenum">
              <a:rPr lang="en-US" smtClean="0"/>
              <a:t>46</a:t>
            </a:fld>
            <a:endParaRPr lang="en-US" dirty="0"/>
          </a:p>
        </p:txBody>
      </p:sp>
    </p:spTree>
    <p:extLst>
      <p:ext uri="{BB962C8B-B14F-4D97-AF65-F5344CB8AC3E}">
        <p14:creationId xmlns:p14="http://schemas.microsoft.com/office/powerpoint/2010/main" val="41787158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Nothing different needs done for dual enrollments. DCSA would</a:t>
            </a:r>
            <a:r>
              <a:rPr lang="en-US" sz="1200" kern="1200" dirty="0">
                <a:solidFill>
                  <a:schemeClr val="tx1"/>
                </a:solidFill>
                <a:effectLst/>
                <a:latin typeface="+mn-lt"/>
                <a:ea typeface="+mn-ea"/>
                <a:cs typeface="+mn-cs"/>
              </a:rPr>
              <a:t> identify any "dups" and keep track of them internally.  If more than one SOI has an interest in a subject and an activity occurs, DCSA</a:t>
            </a:r>
            <a:r>
              <a:rPr lang="en-US" sz="1200" kern="1200" baseline="0" dirty="0">
                <a:solidFill>
                  <a:schemeClr val="tx1"/>
                </a:solidFill>
                <a:effectLst/>
                <a:latin typeface="+mn-lt"/>
                <a:ea typeface="+mn-ea"/>
                <a:cs typeface="+mn-cs"/>
              </a:rPr>
              <a:t> would </a:t>
            </a:r>
            <a:r>
              <a:rPr lang="en-US" sz="1200" kern="1200" dirty="0">
                <a:solidFill>
                  <a:schemeClr val="tx1"/>
                </a:solidFill>
                <a:effectLst/>
                <a:latin typeface="+mn-lt"/>
                <a:ea typeface="+mn-ea"/>
                <a:cs typeface="+mn-cs"/>
              </a:rPr>
              <a:t>notify both (or more) SOIs as needed.</a:t>
            </a:r>
            <a:endParaRPr lang="en-US" dirty="0"/>
          </a:p>
        </p:txBody>
      </p:sp>
      <p:sp>
        <p:nvSpPr>
          <p:cNvPr id="4" name="Slide Number Placeholder 3"/>
          <p:cNvSpPr>
            <a:spLocks noGrp="1"/>
          </p:cNvSpPr>
          <p:nvPr>
            <p:ph type="sldNum" sz="quarter" idx="10"/>
          </p:nvPr>
        </p:nvSpPr>
        <p:spPr/>
        <p:txBody>
          <a:bodyPr/>
          <a:lstStyle/>
          <a:p>
            <a:fld id="{F60B5419-D896-412E-9D97-3EB44132F001}" type="slidenum">
              <a:rPr lang="en-US" smtClean="0"/>
              <a:t>47</a:t>
            </a:fld>
            <a:endParaRPr lang="en-US" dirty="0"/>
          </a:p>
        </p:txBody>
      </p:sp>
    </p:spTree>
    <p:extLst>
      <p:ext uri="{BB962C8B-B14F-4D97-AF65-F5344CB8AC3E}">
        <p14:creationId xmlns:p14="http://schemas.microsoft.com/office/powerpoint/2010/main" val="34210940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0B5419-D896-412E-9D97-3EB44132F001}" type="slidenum">
              <a:rPr lang="en-US" smtClean="0"/>
              <a:t>48</a:t>
            </a:fld>
            <a:endParaRPr lang="en-US" dirty="0"/>
          </a:p>
        </p:txBody>
      </p:sp>
    </p:spTree>
    <p:extLst>
      <p:ext uri="{BB962C8B-B14F-4D97-AF65-F5344CB8AC3E}">
        <p14:creationId xmlns:p14="http://schemas.microsoft.com/office/powerpoint/2010/main" val="4203542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In</a:t>
            </a:r>
            <a:r>
              <a:rPr lang="en-US" sz="1000" baseline="0" dirty="0"/>
              <a:t> of June 2018, the Defense Counterintelligence and Security Agency’s (DCSA’s) predecessor, the National Background Investigations Bureau (NBIB), </a:t>
            </a:r>
            <a:r>
              <a:rPr lang="en-US" sz="1000" kern="1200" dirty="0">
                <a:solidFill>
                  <a:schemeClr val="tx1"/>
                </a:solidFill>
                <a:effectLst/>
                <a:latin typeface="+mn-lt"/>
                <a:ea typeface="+mn-ea"/>
                <a:cs typeface="+mn-cs"/>
              </a:rPr>
              <a:t>began to offer subscriptions to the Federal Bureau of Investigation’s Next Generation Identification (NGI) Rap Back program, which provides a continuous vetting model and an ongoing ability to gather real-time information about an individual’s behavior. Rap Back supports CV efforts as defined in Executive Order (E.O.) 13467, as amended, and Trusted Workforce 1.5 . </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Additional</a:t>
            </a:r>
            <a:r>
              <a:rPr lang="en-US" sz="1000" kern="1200" baseline="0" dirty="0">
                <a:solidFill>
                  <a:schemeClr val="tx1"/>
                </a:solidFill>
                <a:effectLst/>
                <a:latin typeface="+mn-lt"/>
                <a:ea typeface="+mn-ea"/>
                <a:cs typeface="+mn-cs"/>
              </a:rPr>
              <a:t> </a:t>
            </a:r>
            <a:r>
              <a:rPr lang="en-US" sz="1000" kern="1200" dirty="0">
                <a:solidFill>
                  <a:schemeClr val="tx1"/>
                </a:solidFill>
                <a:effectLst/>
                <a:latin typeface="+mn-lt"/>
                <a:ea typeface="+mn-ea"/>
                <a:cs typeface="+mn-cs"/>
              </a:rPr>
              <a:t>CE guidelines can be found in the following documents: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000" kern="1200" dirty="0">
                <a:solidFill>
                  <a:schemeClr val="tx1"/>
                </a:solidFill>
                <a:effectLst/>
                <a:latin typeface="+mn-lt"/>
                <a:ea typeface="+mn-ea"/>
                <a:cs typeface="+mn-cs"/>
              </a:rPr>
              <a:t>2012 Federal</a:t>
            </a:r>
            <a:r>
              <a:rPr lang="en-US" sz="1000" kern="1200" baseline="0" dirty="0">
                <a:solidFill>
                  <a:schemeClr val="tx1"/>
                </a:solidFill>
                <a:effectLst/>
                <a:latin typeface="+mn-lt"/>
                <a:ea typeface="+mn-ea"/>
                <a:cs typeface="+mn-cs"/>
              </a:rPr>
              <a:t> Investigative Standards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000" kern="1200" baseline="0" dirty="0">
                <a:solidFill>
                  <a:schemeClr val="tx1"/>
                </a:solidFill>
                <a:effectLst/>
                <a:latin typeface="+mn-lt"/>
                <a:ea typeface="+mn-ea"/>
                <a:cs typeface="+mn-cs"/>
              </a:rPr>
              <a:t>Title 5, United States Code, Part 11001</a:t>
            </a:r>
            <a:endParaRPr lang="en-US" sz="100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000" kern="1200" baseline="0" dirty="0">
                <a:solidFill>
                  <a:schemeClr val="tx1"/>
                </a:solidFill>
                <a:effectLst/>
                <a:latin typeface="+mn-lt"/>
                <a:ea typeface="+mn-ea"/>
                <a:cs typeface="+mn-cs"/>
              </a:rPr>
              <a:t>ODNI Memo: ES 2016-00828, “Continuous Evaluation Phased Implementation and Options for Automated Record Checks”; 22 December 2016</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000" kern="1200" baseline="0" dirty="0">
                <a:solidFill>
                  <a:schemeClr val="tx1"/>
                </a:solidFill>
                <a:effectLst/>
                <a:latin typeface="+mn-lt"/>
                <a:ea typeface="+mn-ea"/>
                <a:cs typeface="+mn-cs"/>
              </a:rPr>
              <a:t>Security Executive Agent Directive (SEAD) 6, “Continuous Evaluation”; 12 January 2018</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000" kern="1200" baseline="0" dirty="0">
                <a:solidFill>
                  <a:schemeClr val="tx1"/>
                </a:solidFill>
                <a:effectLst/>
                <a:latin typeface="+mn-lt"/>
                <a:ea typeface="+mn-ea"/>
                <a:cs typeface="+mn-cs"/>
              </a:rPr>
              <a:t>Joint OPM and ODNI Memo, “Transforming Workforce Vetting: Measures to Reduce the Federal Government’s Background Investigation Inventory in Fiscal Year 2018”; 5 June 2018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000" kern="1200" baseline="0" dirty="0">
                <a:solidFill>
                  <a:schemeClr val="tx1"/>
                </a:solidFill>
                <a:effectLst/>
                <a:latin typeface="+mn-lt"/>
                <a:ea typeface="+mn-ea"/>
                <a:cs typeface="+mn-cs"/>
              </a:rPr>
              <a:t>Joint OPM and ODNI Memo, “Transforming Workforce Vetting: Measures to Expedite Reform and Further Reduce the Federal Government’s Background Investigation Inventory”; 3 February 2020</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000" kern="1200" baseline="0" dirty="0">
                <a:solidFill>
                  <a:schemeClr val="tx1"/>
                </a:solidFill>
                <a:effectLst/>
                <a:latin typeface="+mn-lt"/>
                <a:ea typeface="+mn-ea"/>
                <a:cs typeface="+mn-cs"/>
              </a:rPr>
              <a:t>Joint OPM and ODNI Memo, “Transforming Workforce Vetting: Continuous Vetting and Other Measures to Expedite Reform and Transition to Trusted Workforce 2.0,” 15 January 2021</a:t>
            </a:r>
          </a:p>
          <a:p>
            <a:endParaRPr lang="en-US" sz="1000" dirty="0"/>
          </a:p>
        </p:txBody>
      </p:sp>
      <p:sp>
        <p:nvSpPr>
          <p:cNvPr id="4" name="Slide Number Placeholder 3"/>
          <p:cNvSpPr>
            <a:spLocks noGrp="1"/>
          </p:cNvSpPr>
          <p:nvPr>
            <p:ph type="sldNum" sz="quarter" idx="10"/>
          </p:nvPr>
        </p:nvSpPr>
        <p:spPr/>
        <p:txBody>
          <a:bodyPr/>
          <a:lstStyle/>
          <a:p>
            <a:fld id="{F60B5419-D896-412E-9D97-3EB44132F001}" type="slidenum">
              <a:rPr lang="en-US" smtClean="0"/>
              <a:t>5</a:t>
            </a:fld>
            <a:endParaRPr lang="en-US" dirty="0"/>
          </a:p>
        </p:txBody>
      </p:sp>
    </p:spTree>
    <p:extLst>
      <p:ext uri="{BB962C8B-B14F-4D97-AF65-F5344CB8AC3E}">
        <p14:creationId xmlns:p14="http://schemas.microsoft.com/office/powerpoint/2010/main" val="3803232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75" kern="1200" dirty="0">
                <a:solidFill>
                  <a:schemeClr val="tx1"/>
                </a:solidFill>
                <a:effectLst/>
                <a:latin typeface="+mn-lt"/>
                <a:ea typeface="+mn-ea"/>
                <a:cs typeface="+mn-cs"/>
              </a:rPr>
              <a:t>National Background Investigations Bureau</a:t>
            </a:r>
            <a:r>
              <a:rPr lang="en-US" sz="975" kern="1200" baseline="0" dirty="0">
                <a:solidFill>
                  <a:schemeClr val="tx1"/>
                </a:solidFill>
                <a:effectLst/>
                <a:latin typeface="+mn-lt"/>
                <a:ea typeface="+mn-ea"/>
                <a:cs typeface="+mn-cs"/>
              </a:rPr>
              <a:t> (NBIB),</a:t>
            </a:r>
            <a:r>
              <a:rPr lang="en-US" sz="975" baseline="0" dirty="0"/>
              <a:t> the Defense Counterintelligence and Security Agency’s (DCSA’s) predecessor,</a:t>
            </a:r>
            <a:r>
              <a:rPr lang="en-US" sz="975" kern="1200" baseline="0" dirty="0">
                <a:solidFill>
                  <a:schemeClr val="tx1"/>
                </a:solidFill>
                <a:effectLst/>
                <a:latin typeface="+mn-lt"/>
                <a:ea typeface="+mn-ea"/>
                <a:cs typeface="+mn-cs"/>
              </a:rPr>
              <a:t> </a:t>
            </a:r>
            <a:r>
              <a:rPr lang="en-US" sz="975" kern="1200" dirty="0">
                <a:solidFill>
                  <a:schemeClr val="tx1"/>
                </a:solidFill>
                <a:effectLst/>
                <a:latin typeface="+mn-lt"/>
                <a:ea typeface="+mn-ea"/>
                <a:cs typeface="+mn-cs"/>
              </a:rPr>
              <a:t>began to offer the Periodic Assessment (PA) Special Agreement Check (SAC) in August of 2010.  This is now known as the Continuous Evaluation (CE)</a:t>
            </a:r>
            <a:r>
              <a:rPr lang="en-US" sz="975" kern="1200" baseline="0" dirty="0">
                <a:solidFill>
                  <a:schemeClr val="tx1"/>
                </a:solidFill>
                <a:effectLst/>
                <a:latin typeface="+mn-lt"/>
                <a:ea typeface="+mn-ea"/>
                <a:cs typeface="+mn-cs"/>
              </a:rPr>
              <a:t> SAC. </a:t>
            </a:r>
            <a:r>
              <a:rPr lang="en-US" sz="975" kern="1200" dirty="0">
                <a:solidFill>
                  <a:schemeClr val="tx1"/>
                </a:solidFill>
                <a:effectLst/>
                <a:latin typeface="+mn-lt"/>
                <a:ea typeface="+mn-ea"/>
                <a:cs typeface="+mn-cs"/>
              </a:rPr>
              <a:t>The CE SAC collects information from certain repositories in order to create a snapshot in time of an individual’s credit worthiness, criminal history, and OPM’s Suitability and Security Index (SII). For more information concerning the CE SAC please see Federal Investigations Notice 17-03,</a:t>
            </a:r>
            <a:r>
              <a:rPr lang="en-US" sz="975" kern="1200" baseline="0" dirty="0">
                <a:solidFill>
                  <a:schemeClr val="tx1"/>
                </a:solidFill>
                <a:effectLst/>
                <a:latin typeface="+mn-lt"/>
                <a:ea typeface="+mn-ea"/>
                <a:cs typeface="+mn-cs"/>
              </a:rPr>
              <a:t> </a:t>
            </a:r>
            <a:r>
              <a:rPr lang="en-US" sz="975" i="1" kern="1200" baseline="0" dirty="0">
                <a:solidFill>
                  <a:schemeClr val="tx1"/>
                </a:solidFill>
                <a:effectLst/>
                <a:latin typeface="+mn-lt"/>
                <a:ea typeface="+mn-ea"/>
                <a:cs typeface="+mn-cs"/>
              </a:rPr>
              <a:t>Continuous Evaluation Special Agreement Check</a:t>
            </a:r>
            <a:r>
              <a:rPr lang="en-US" sz="975" kern="1200" baseline="0" dirty="0">
                <a:solidFill>
                  <a:schemeClr val="tx1"/>
                </a:solidFill>
                <a:effectLst/>
                <a:latin typeface="+mn-lt"/>
                <a:ea typeface="+mn-ea"/>
                <a:cs typeface="+mn-cs"/>
              </a:rPr>
              <a:t>. </a:t>
            </a:r>
            <a:r>
              <a:rPr lang="en-US" sz="975" kern="1200" dirty="0">
                <a:solidFill>
                  <a:schemeClr val="tx1"/>
                </a:solidFill>
                <a:effectLst/>
                <a:latin typeface="+mn-lt"/>
                <a:ea typeface="+mn-ea"/>
                <a:cs typeface="+mn-cs"/>
              </a:rPr>
              <a:t>In</a:t>
            </a:r>
            <a:r>
              <a:rPr lang="en-US" sz="975" kern="1200" dirty="0">
                <a:solidFill>
                  <a:srgbClr val="FF0000"/>
                </a:solidFill>
                <a:effectLst/>
                <a:latin typeface="+mn-lt"/>
                <a:ea typeface="+mn-ea"/>
                <a:cs typeface="+mn-cs"/>
              </a:rPr>
              <a:t> </a:t>
            </a:r>
            <a:r>
              <a:rPr lang="en-US" sz="975" b="0" i="0" kern="1200" dirty="0">
                <a:solidFill>
                  <a:srgbClr val="FF0000"/>
                </a:solidFill>
                <a:effectLst/>
                <a:latin typeface="+mn-lt"/>
                <a:ea typeface="+mn-ea"/>
                <a:cs typeface="+mn-cs"/>
              </a:rPr>
              <a:t>June of 2018, NBIB began</a:t>
            </a:r>
            <a:r>
              <a:rPr lang="en-US" sz="975" b="0" i="0" kern="1200" baseline="0" dirty="0">
                <a:solidFill>
                  <a:srgbClr val="FF0000"/>
                </a:solidFill>
                <a:effectLst/>
                <a:latin typeface="+mn-lt"/>
                <a:ea typeface="+mn-ea"/>
                <a:cs typeface="+mn-cs"/>
              </a:rPr>
              <a:t> </a:t>
            </a:r>
            <a:r>
              <a:rPr lang="en-US" sz="975" b="0" i="0" kern="1200" dirty="0">
                <a:solidFill>
                  <a:srgbClr val="FF0000"/>
                </a:solidFill>
                <a:effectLst/>
                <a:latin typeface="+mn-lt"/>
                <a:ea typeface="+mn-ea"/>
                <a:cs typeface="+mn-cs"/>
              </a:rPr>
              <a:t>to offer subscriptions to the Federal Bureau of Investigation’s Next Generation Identification (NGI) Rap Back program</a:t>
            </a:r>
            <a:r>
              <a:rPr lang="en-US" sz="975" b="0" i="0" kern="1200" dirty="0">
                <a:solidFill>
                  <a:schemeClr val="tx1"/>
                </a:solidFill>
                <a:effectLst/>
                <a:latin typeface="+mn-lt"/>
                <a:ea typeface="+mn-ea"/>
                <a:cs typeface="+mn-cs"/>
              </a:rPr>
              <a:t>,</a:t>
            </a:r>
            <a:r>
              <a:rPr lang="en-US" sz="975" kern="1200" dirty="0">
                <a:solidFill>
                  <a:schemeClr val="tx1"/>
                </a:solidFill>
                <a:effectLst/>
                <a:latin typeface="+mn-lt"/>
                <a:ea typeface="+mn-ea"/>
                <a:cs typeface="+mn-cs"/>
              </a:rPr>
              <a:t> which provides a continuous vetting model and an ongoing ability to gather real-time information about an individual’s behavior. </a:t>
            </a:r>
          </a:p>
          <a:p>
            <a:endParaRPr lang="en-US" sz="975" kern="1200" dirty="0">
              <a:solidFill>
                <a:schemeClr val="tx1"/>
              </a:solidFill>
              <a:effectLst/>
              <a:latin typeface="+mn-lt"/>
              <a:ea typeface="+mn-ea"/>
              <a:cs typeface="+mn-cs"/>
            </a:endParaRPr>
          </a:p>
          <a:p>
            <a:r>
              <a:rPr lang="en-US" sz="975" kern="1200" dirty="0">
                <a:solidFill>
                  <a:schemeClr val="tx1"/>
                </a:solidFill>
                <a:effectLst/>
                <a:latin typeface="+mn-lt"/>
                <a:ea typeface="+mn-ea"/>
                <a:cs typeface="+mn-cs"/>
              </a:rPr>
              <a:t>When an agency enrolls (subscribes) an individual in Rap Back, the FBI’s Rap Back program uses a set of classifiable fingerprints provided by the subscribing agency and continuously compares those fingerprints with new criminal history and civil records, provided to the FBI by State Identification Bureaus (SIBs). If the FBI receives information on the enrolled individual, the FBI provides DCSA with the rap sheet. DCSA then immediately notifies the subscribed </a:t>
            </a:r>
            <a:r>
              <a:rPr lang="en-US" sz="975" kern="1200" baseline="0" dirty="0">
                <a:solidFill>
                  <a:schemeClr val="tx1"/>
                </a:solidFill>
                <a:effectLst/>
                <a:latin typeface="+mn-lt"/>
                <a:ea typeface="+mn-ea"/>
                <a:cs typeface="+mn-cs"/>
              </a:rPr>
              <a:t>agency(ies)</a:t>
            </a:r>
            <a:r>
              <a:rPr lang="en-US" sz="975" kern="1200" dirty="0">
                <a:solidFill>
                  <a:schemeClr val="tx1"/>
                </a:solidFill>
                <a:effectLst/>
                <a:latin typeface="+mn-lt"/>
                <a:ea typeface="+mn-ea"/>
                <a:cs typeface="+mn-cs"/>
              </a:rPr>
              <a:t> via email, while also making the new Identity History Summary (IdHS) immediately available within the CVS to the subscribed agency(ies).  </a:t>
            </a:r>
          </a:p>
          <a:p>
            <a:endParaRPr lang="en-US" sz="975" kern="1200" dirty="0">
              <a:solidFill>
                <a:schemeClr val="tx1"/>
              </a:solidFill>
              <a:effectLst/>
              <a:latin typeface="+mn-lt"/>
              <a:ea typeface="+mn-ea"/>
              <a:cs typeface="+mn-cs"/>
            </a:endParaRPr>
          </a:p>
          <a:p>
            <a:r>
              <a:rPr lang="en-US" sz="975" kern="1200" dirty="0">
                <a:solidFill>
                  <a:schemeClr val="tx1"/>
                </a:solidFill>
                <a:effectLst/>
                <a:latin typeface="+mn-lt"/>
                <a:ea typeface="+mn-ea"/>
                <a:cs typeface="+mn-cs"/>
              </a:rPr>
              <a:t>The</a:t>
            </a:r>
            <a:r>
              <a:rPr lang="en-US" sz="975" kern="1200" baseline="0" dirty="0">
                <a:solidFill>
                  <a:schemeClr val="tx1"/>
                </a:solidFill>
                <a:effectLst/>
                <a:latin typeface="+mn-lt"/>
                <a:ea typeface="+mn-ea"/>
                <a:cs typeface="+mn-cs"/>
              </a:rPr>
              <a:t> agency is responsible for the protection of the data as contained in FBI guidelines.</a:t>
            </a:r>
            <a:endParaRPr lang="en-US" sz="975" kern="1200" dirty="0">
              <a:solidFill>
                <a:schemeClr val="tx1"/>
              </a:solidFill>
              <a:effectLst/>
              <a:latin typeface="+mn-lt"/>
              <a:ea typeface="+mn-ea"/>
              <a:cs typeface="+mn-cs"/>
            </a:endParaRPr>
          </a:p>
          <a:p>
            <a:r>
              <a:rPr lang="en-US" sz="975" kern="1200" dirty="0">
                <a:solidFill>
                  <a:schemeClr val="tx1"/>
                </a:solidFill>
                <a:effectLst/>
                <a:latin typeface="+mn-lt"/>
                <a:ea typeface="+mn-ea"/>
                <a:cs typeface="+mn-cs"/>
              </a:rPr>
              <a:t> </a:t>
            </a:r>
          </a:p>
          <a:p>
            <a:r>
              <a:rPr lang="en-US" sz="975" b="0" i="0" kern="1200" dirty="0">
                <a:solidFill>
                  <a:schemeClr val="tx1"/>
                </a:solidFill>
                <a:effectLst/>
                <a:latin typeface="+mn-lt"/>
                <a:ea typeface="+mn-ea"/>
                <a:cs typeface="+mn-cs"/>
              </a:rPr>
              <a:t>As of June 2018, the CE product does not include issue expansion or resolution</a:t>
            </a:r>
            <a:r>
              <a:rPr lang="en-US" sz="975" kern="1200" dirty="0">
                <a:solidFill>
                  <a:schemeClr val="tx1"/>
                </a:solidFill>
                <a:effectLst/>
                <a:latin typeface="+mn-lt"/>
                <a:ea typeface="+mn-ea"/>
                <a:cs typeface="+mn-cs"/>
              </a:rPr>
              <a:t>. If agencies are not able to resolve issues present in a product result (in accordance with the requirements of the Expandable Focused Investigation Model of the Federal Investigative Standards) and would like to request additional investigative work, Reimbursable Suitability/Security Investigations (RSI) are available for order from DCSA.</a:t>
            </a:r>
          </a:p>
          <a:p>
            <a:endParaRPr lang="en-US" sz="975" dirty="0"/>
          </a:p>
        </p:txBody>
      </p:sp>
      <p:sp>
        <p:nvSpPr>
          <p:cNvPr id="4" name="Slide Number Placeholder 3"/>
          <p:cNvSpPr>
            <a:spLocks noGrp="1"/>
          </p:cNvSpPr>
          <p:nvPr>
            <p:ph type="sldNum" sz="quarter" idx="10"/>
          </p:nvPr>
        </p:nvSpPr>
        <p:spPr/>
        <p:txBody>
          <a:bodyPr/>
          <a:lstStyle/>
          <a:p>
            <a:fld id="{F60B5419-D896-412E-9D97-3EB44132F001}" type="slidenum">
              <a:rPr lang="en-US" smtClean="0"/>
              <a:t>6</a:t>
            </a:fld>
            <a:endParaRPr lang="en-US" dirty="0"/>
          </a:p>
        </p:txBody>
      </p:sp>
    </p:spTree>
    <p:extLst>
      <p:ext uri="{BB962C8B-B14F-4D97-AF65-F5344CB8AC3E}">
        <p14:creationId xmlns:p14="http://schemas.microsoft.com/office/powerpoint/2010/main" val="1696350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DCSA</a:t>
            </a:r>
            <a:r>
              <a:rPr lang="en-US" baseline="0" dirty="0"/>
              <a:t> will provide Privacy Act request services for future Rap Back products that may come through this subscription process.</a:t>
            </a:r>
          </a:p>
          <a:p>
            <a:pPr marL="228600" indent="-228600">
              <a:buAutoNum type="arabicPeriod"/>
            </a:pPr>
            <a:r>
              <a:rPr lang="en-US" baseline="0" dirty="0"/>
              <a:t>Use of DCSA for this product automatically means that record of the CV hit and associated adjudication will be present in an authorized system for Government-wide reciprocity of investigations and adjudications.</a:t>
            </a:r>
          </a:p>
          <a:p>
            <a:pPr marL="228600" indent="-228600">
              <a:buAutoNum type="arabicPeriod"/>
            </a:pPr>
            <a:r>
              <a:rPr lang="en-US" baseline="0" dirty="0"/>
              <a:t>The Rap Back product can help support and agency’s reinvestigation deferral process, </a:t>
            </a:r>
            <a:r>
              <a:rPr lang="en-US" b="0" i="0" baseline="0" dirty="0"/>
              <a:t>set forth in the “Transforming Workforce Vetting: Measures to Reduce the Federal Government’s Background Investigation Inventory in Fiscal Year 2018”. </a:t>
            </a:r>
          </a:p>
          <a:p>
            <a:endParaRPr lang="en-US" dirty="0"/>
          </a:p>
        </p:txBody>
      </p:sp>
      <p:sp>
        <p:nvSpPr>
          <p:cNvPr id="4" name="Slide Number Placeholder 3"/>
          <p:cNvSpPr>
            <a:spLocks noGrp="1"/>
          </p:cNvSpPr>
          <p:nvPr>
            <p:ph type="sldNum" sz="quarter" idx="10"/>
          </p:nvPr>
        </p:nvSpPr>
        <p:spPr/>
        <p:txBody>
          <a:bodyPr/>
          <a:lstStyle/>
          <a:p>
            <a:fld id="{F60B5419-D896-412E-9D97-3EB44132F001}" type="slidenum">
              <a:rPr lang="en-US" smtClean="0"/>
              <a:t>7</a:t>
            </a:fld>
            <a:endParaRPr lang="en-US" dirty="0"/>
          </a:p>
        </p:txBody>
      </p:sp>
    </p:spTree>
    <p:extLst>
      <p:ext uri="{BB962C8B-B14F-4D97-AF65-F5344CB8AC3E}">
        <p14:creationId xmlns:p14="http://schemas.microsoft.com/office/powerpoint/2010/main" val="2649073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B5419-D896-412E-9D97-3EB44132F001}" type="slidenum">
              <a:rPr lang="en-US" smtClean="0"/>
              <a:t>8</a:t>
            </a:fld>
            <a:endParaRPr lang="en-US" dirty="0"/>
          </a:p>
        </p:txBody>
      </p:sp>
    </p:spTree>
    <p:extLst>
      <p:ext uri="{BB962C8B-B14F-4D97-AF65-F5344CB8AC3E}">
        <p14:creationId xmlns:p14="http://schemas.microsoft.com/office/powerpoint/2010/main" val="2484685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MOU-To</a:t>
            </a:r>
            <a:r>
              <a:rPr lang="en-US" baseline="0" dirty="0"/>
              <a:t> enroll in Rap Back, your agency must execute an MOU, which can be coordinated with your agency liaison and the MOU staff.  To initiate the MOU process, your agency will be asked for agency name/address, MOU point of contact, phone number, email address and the MOU signatory.  A draft will be provided specific to your agency for your review. </a:t>
            </a:r>
          </a:p>
          <a:p>
            <a:r>
              <a:rPr lang="en-US" baseline="0" dirty="0"/>
              <a:t>As part of the MOU, your agency will be required to complete the MOU appendix, providing your group email address to where your agency wishes Rap Back notifications be sent.  The correct agency structure, which lists all of the SOIs, you wish to participate in Rap Back, will also need identified, including individuals having access to perform this function.</a:t>
            </a:r>
          </a:p>
          <a:p>
            <a:endParaRPr lang="en-US" baseline="0" dirty="0"/>
          </a:p>
          <a:p>
            <a:r>
              <a:rPr lang="en-US" baseline="0" dirty="0"/>
              <a:t>When enrolling individuals, the users associated Security Office Identifier (SOI) will receive the investigative materials. </a:t>
            </a:r>
          </a:p>
          <a:p>
            <a:r>
              <a:rPr lang="en-US" baseline="0" dirty="0"/>
              <a:t>The agency must have at least one CVS user with the add adjudication and continuous vetting functions.  The CVS user must be associated with the SOI group.  If an additional CVS user is required, please complete an INV70B and send it via the NP2 portal to (S) CVS Help.</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60B5419-D896-412E-9D97-3EB44132F001}" type="slidenum">
              <a:rPr lang="en-US" smtClean="0"/>
              <a:t>9</a:t>
            </a:fld>
            <a:endParaRPr lang="en-US" dirty="0"/>
          </a:p>
        </p:txBody>
      </p:sp>
    </p:spTree>
    <p:extLst>
      <p:ext uri="{BB962C8B-B14F-4D97-AF65-F5344CB8AC3E}">
        <p14:creationId xmlns:p14="http://schemas.microsoft.com/office/powerpoint/2010/main" val="36940219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96859B-88E1-41DF-8CBF-5A60D928533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820174"/>
            <a:ext cx="8787937" cy="2029900"/>
          </a:xfrm>
          <a:prstGeom prst="rect">
            <a:avLst/>
          </a:prstGeom>
        </p:spPr>
      </p:pic>
      <p:sp>
        <p:nvSpPr>
          <p:cNvPr id="4" name="Date Placeholder 3">
            <a:extLst>
              <a:ext uri="{FF2B5EF4-FFF2-40B4-BE49-F238E27FC236}">
                <a16:creationId xmlns:a16="http://schemas.microsoft.com/office/drawing/2014/main" id="{25CF7A21-577F-4C10-A626-B594A5E84BDD}"/>
              </a:ext>
            </a:extLst>
          </p:cNvPr>
          <p:cNvSpPr>
            <a:spLocks noGrp="1"/>
          </p:cNvSpPr>
          <p:nvPr>
            <p:ph type="dt" sz="half" idx="10"/>
          </p:nvPr>
        </p:nvSpPr>
        <p:spPr/>
        <p:txBody>
          <a:bodyPr/>
          <a:lstStyle/>
          <a:p>
            <a:r>
              <a:rPr lang="en-US" dirty="0"/>
              <a:t>7/3/2019</a:t>
            </a:r>
          </a:p>
        </p:txBody>
      </p:sp>
      <p:sp>
        <p:nvSpPr>
          <p:cNvPr id="5" name="Footer Placeholder 4">
            <a:extLst>
              <a:ext uri="{FF2B5EF4-FFF2-40B4-BE49-F238E27FC236}">
                <a16:creationId xmlns:a16="http://schemas.microsoft.com/office/drawing/2014/main" id="{DB6F36E4-9E0C-4238-87AD-489D7A191D5B}"/>
              </a:ext>
            </a:extLst>
          </p:cNvPr>
          <p:cNvSpPr>
            <a:spLocks noGrp="1"/>
          </p:cNvSpPr>
          <p:nvPr>
            <p:ph type="ftr" sz="quarter" idx="11"/>
          </p:nvPr>
        </p:nvSpPr>
        <p:spPr/>
        <p:txBody>
          <a:bodyPr/>
          <a:lstStyle>
            <a:lvl1pPr>
              <a:defRPr/>
            </a:lvl1pPr>
          </a:lstStyle>
          <a:p>
            <a:r>
              <a:rPr lang="en-US" dirty="0"/>
              <a:t>ADD CLASSIFICATION HERE</a:t>
            </a:r>
          </a:p>
        </p:txBody>
      </p:sp>
      <p:sp>
        <p:nvSpPr>
          <p:cNvPr id="7" name="Title 1">
            <a:extLst>
              <a:ext uri="{FF2B5EF4-FFF2-40B4-BE49-F238E27FC236}">
                <a16:creationId xmlns:a16="http://schemas.microsoft.com/office/drawing/2014/main" id="{AB0EE162-D9AD-4C6B-9E7C-2FCD73B3C273}"/>
              </a:ext>
            </a:extLst>
          </p:cNvPr>
          <p:cNvSpPr>
            <a:spLocks noGrp="1"/>
          </p:cNvSpPr>
          <p:nvPr>
            <p:ph type="ctrTitle" hasCustomPrompt="1"/>
          </p:nvPr>
        </p:nvSpPr>
        <p:spPr>
          <a:xfrm>
            <a:off x="1188720" y="847587"/>
            <a:ext cx="6766560" cy="2223444"/>
          </a:xfrm>
        </p:spPr>
        <p:txBody>
          <a:bodyPr tIns="0" bIns="0" anchor="b">
            <a:normAutofit/>
          </a:bodyPr>
          <a:lstStyle>
            <a:lvl1pPr algn="ctr">
              <a:defRPr sz="6000" b="1">
                <a:solidFill>
                  <a:srgbClr val="022B46"/>
                </a:solidFill>
                <a:latin typeface="Calibri" panose="020F0502020204030204" pitchFamily="34" charset="0"/>
                <a:cs typeface="Calibri" panose="020F0502020204030204" pitchFamily="34" charset="0"/>
              </a:defRPr>
            </a:lvl1pPr>
          </a:lstStyle>
          <a:p>
            <a:r>
              <a:rPr lang="en-US" dirty="0"/>
              <a:t>TITLE HERE</a:t>
            </a:r>
          </a:p>
        </p:txBody>
      </p:sp>
      <p:sp>
        <p:nvSpPr>
          <p:cNvPr id="8" name="Content Placeholder 9">
            <a:extLst>
              <a:ext uri="{FF2B5EF4-FFF2-40B4-BE49-F238E27FC236}">
                <a16:creationId xmlns:a16="http://schemas.microsoft.com/office/drawing/2014/main" id="{733A8D14-EA56-468D-844A-4A8391E3783A}"/>
              </a:ext>
            </a:extLst>
          </p:cNvPr>
          <p:cNvSpPr>
            <a:spLocks noGrp="1"/>
          </p:cNvSpPr>
          <p:nvPr>
            <p:ph sz="quarter" idx="19" hasCustomPrompt="1"/>
          </p:nvPr>
        </p:nvSpPr>
        <p:spPr>
          <a:xfrm>
            <a:off x="1188720" y="3063240"/>
            <a:ext cx="6765925" cy="674688"/>
          </a:xfrm>
        </p:spPr>
        <p:txBody>
          <a:bodyPr>
            <a:normAutofit/>
          </a:bodyPr>
          <a:lstStyle>
            <a:lvl1pPr marL="0" indent="0" algn="ctr">
              <a:buNone/>
              <a:defRPr sz="2800" b="0" i="0">
                <a:solidFill>
                  <a:srgbClr val="022B46"/>
                </a:solidFill>
                <a:latin typeface="Calibri" panose="020F0502020204030204" pitchFamily="34" charset="0"/>
                <a:cs typeface="Calibri" panose="020F0502020204030204" pitchFamily="34" charset="0"/>
              </a:defRPr>
            </a:lvl1pPr>
          </a:lstStyle>
          <a:p>
            <a:pPr lvl="0"/>
            <a:r>
              <a:rPr lang="en-US" dirty="0"/>
              <a:t>SUBTITLE HERE</a:t>
            </a:r>
          </a:p>
        </p:txBody>
      </p:sp>
      <p:sp>
        <p:nvSpPr>
          <p:cNvPr id="9" name="Subtitle 2">
            <a:extLst>
              <a:ext uri="{FF2B5EF4-FFF2-40B4-BE49-F238E27FC236}">
                <a16:creationId xmlns:a16="http://schemas.microsoft.com/office/drawing/2014/main" id="{3FB3A57E-8894-41D7-B2EA-DD1CE9604D0A}"/>
              </a:ext>
            </a:extLst>
          </p:cNvPr>
          <p:cNvSpPr>
            <a:spLocks noGrp="1"/>
          </p:cNvSpPr>
          <p:nvPr>
            <p:ph type="subTitle" idx="1" hasCustomPrompt="1"/>
          </p:nvPr>
        </p:nvSpPr>
        <p:spPr>
          <a:xfrm>
            <a:off x="436626" y="5336236"/>
            <a:ext cx="3624628" cy="674178"/>
          </a:xfrm>
        </p:spPr>
        <p:txBody>
          <a:bodyPr anchor="ctr">
            <a:normAutofit/>
          </a:bodyPr>
          <a:lstStyle>
            <a:lvl1pPr marL="0" indent="0" algn="l">
              <a:lnSpc>
                <a:spcPct val="100000"/>
              </a:lnSpc>
              <a:spcBef>
                <a:spcPts val="0"/>
              </a:spcBef>
              <a:buNone/>
              <a:defRPr sz="1800" b="1">
                <a:solidFill>
                  <a:srgbClr val="022B4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Name</a:t>
            </a:r>
          </a:p>
        </p:txBody>
      </p:sp>
      <p:sp>
        <p:nvSpPr>
          <p:cNvPr id="10" name="Text Placeholder 4">
            <a:extLst>
              <a:ext uri="{FF2B5EF4-FFF2-40B4-BE49-F238E27FC236}">
                <a16:creationId xmlns:a16="http://schemas.microsoft.com/office/drawing/2014/main" id="{21D40AFB-D374-4353-9FE6-84D16B679E42}"/>
              </a:ext>
            </a:extLst>
          </p:cNvPr>
          <p:cNvSpPr>
            <a:spLocks noGrp="1"/>
          </p:cNvSpPr>
          <p:nvPr>
            <p:ph type="body" sz="quarter" idx="17" hasCustomPrompt="1"/>
          </p:nvPr>
        </p:nvSpPr>
        <p:spPr>
          <a:xfrm>
            <a:off x="3028950" y="-926"/>
            <a:ext cx="3086100" cy="338859"/>
          </a:xfrm>
        </p:spPr>
        <p:txBody>
          <a:bodyPr anchor="b">
            <a:normAutofit/>
          </a:bodyPr>
          <a:lstStyle>
            <a:lvl1pPr marL="0" indent="0" algn="ctr">
              <a:buNone/>
              <a:defRPr sz="1200" b="1">
                <a:solidFill>
                  <a:schemeClr val="bg1">
                    <a:lumMod val="50000"/>
                  </a:schemeClr>
                </a:solidFill>
                <a:latin typeface="Calibri" panose="020F0502020204030204" pitchFamily="34" charset="0"/>
                <a:cs typeface="Calibri" panose="020F0502020204030204" pitchFamily="34" charset="0"/>
              </a:defRPr>
            </a:lvl1pPr>
          </a:lstStyle>
          <a:p>
            <a:pPr lvl="0"/>
            <a:r>
              <a:rPr lang="en-US" dirty="0"/>
              <a:t>ADD CLASSIFICATION HERE</a:t>
            </a:r>
          </a:p>
        </p:txBody>
      </p:sp>
    </p:spTree>
    <p:extLst>
      <p:ext uri="{BB962C8B-B14F-4D97-AF65-F5344CB8AC3E}">
        <p14:creationId xmlns:p14="http://schemas.microsoft.com/office/powerpoint/2010/main" val="439092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5927D7E-6C4B-4CD6-B7AF-17E6D7F171F6}"/>
              </a:ext>
            </a:extLst>
          </p:cNvPr>
          <p:cNvSpPr>
            <a:spLocks noGrp="1"/>
          </p:cNvSpPr>
          <p:nvPr>
            <p:ph type="dt" sz="half" idx="10"/>
          </p:nvPr>
        </p:nvSpPr>
        <p:spPr/>
        <p:txBody>
          <a:bodyPr/>
          <a:lstStyle/>
          <a:p>
            <a:r>
              <a:rPr lang="en-US" dirty="0"/>
              <a:t>7/3/2019</a:t>
            </a:r>
          </a:p>
        </p:txBody>
      </p:sp>
      <p:sp>
        <p:nvSpPr>
          <p:cNvPr id="5" name="Footer Placeholder 4">
            <a:extLst>
              <a:ext uri="{FF2B5EF4-FFF2-40B4-BE49-F238E27FC236}">
                <a16:creationId xmlns:a16="http://schemas.microsoft.com/office/drawing/2014/main" id="{5E9F1C9E-E3CB-4D45-9985-F06F33E79337}"/>
              </a:ext>
            </a:extLst>
          </p:cNvPr>
          <p:cNvSpPr>
            <a:spLocks noGrp="1"/>
          </p:cNvSpPr>
          <p:nvPr>
            <p:ph type="ftr" sz="quarter" idx="11"/>
          </p:nvPr>
        </p:nvSpPr>
        <p:spPr/>
        <p:txBody>
          <a:bodyPr/>
          <a:lstStyle>
            <a:lvl1pPr>
              <a:defRPr b="1">
                <a:solidFill>
                  <a:schemeClr val="bg1">
                    <a:lumMod val="50000"/>
                  </a:schemeClr>
                </a:solidFill>
                <a:latin typeface="Calibri" panose="020F0502020204030204" pitchFamily="34" charset="0"/>
                <a:cs typeface="Calibri" panose="020F0502020204030204" pitchFamily="34" charset="0"/>
              </a:defRPr>
            </a:lvl1pPr>
          </a:lstStyle>
          <a:p>
            <a:r>
              <a:rPr lang="en-US" dirty="0"/>
              <a:t>ADD CLASSIFICATION HERE</a:t>
            </a:r>
          </a:p>
        </p:txBody>
      </p:sp>
      <p:sp>
        <p:nvSpPr>
          <p:cNvPr id="6" name="Slide Number Placeholder 5">
            <a:extLst>
              <a:ext uri="{FF2B5EF4-FFF2-40B4-BE49-F238E27FC236}">
                <a16:creationId xmlns:a16="http://schemas.microsoft.com/office/drawing/2014/main" id="{3870DD75-7247-4D23-9BEF-6BDE3C64D50D}"/>
              </a:ext>
            </a:extLst>
          </p:cNvPr>
          <p:cNvSpPr>
            <a:spLocks noGrp="1"/>
          </p:cNvSpPr>
          <p:nvPr>
            <p:ph type="sldNum" sz="quarter" idx="12"/>
          </p:nvPr>
        </p:nvSpPr>
        <p:spPr/>
        <p:txBody>
          <a:bodyPr/>
          <a:lstStyle/>
          <a:p>
            <a:fld id="{98FDB9DF-6B57-45C2-A666-B3AE8126FA43}" type="slidenum">
              <a:rPr lang="en-US" smtClean="0"/>
              <a:t>‹#›</a:t>
            </a:fld>
            <a:endParaRPr lang="en-US" dirty="0"/>
          </a:p>
        </p:txBody>
      </p:sp>
      <p:sp>
        <p:nvSpPr>
          <p:cNvPr id="7" name="Title 1">
            <a:extLst>
              <a:ext uri="{FF2B5EF4-FFF2-40B4-BE49-F238E27FC236}">
                <a16:creationId xmlns:a16="http://schemas.microsoft.com/office/drawing/2014/main" id="{A82FB851-1FEB-4C2B-B143-5C99021B6074}"/>
              </a:ext>
            </a:extLst>
          </p:cNvPr>
          <p:cNvSpPr>
            <a:spLocks noGrp="1"/>
          </p:cNvSpPr>
          <p:nvPr>
            <p:ph type="title" hasCustomPrompt="1"/>
          </p:nvPr>
        </p:nvSpPr>
        <p:spPr>
          <a:xfrm>
            <a:off x="1371600" y="2448571"/>
            <a:ext cx="6400800" cy="1292662"/>
          </a:xfrm>
        </p:spPr>
        <p:txBody>
          <a:bodyPr lIns="0" tIns="91440" rIns="0" bIns="91440" anchor="ctr" anchorCtr="1">
            <a:spAutoFit/>
          </a:bodyPr>
          <a:lstStyle>
            <a:lvl1pPr algn="ctr">
              <a:defRPr sz="4000" b="1">
                <a:solidFill>
                  <a:srgbClr val="022B46"/>
                </a:solidFill>
                <a:latin typeface="Calibri" panose="020F0502020204030204" pitchFamily="34" charset="0"/>
                <a:cs typeface="Calibri" panose="020F0502020204030204" pitchFamily="34" charset="0"/>
              </a:defRPr>
            </a:lvl1pPr>
          </a:lstStyle>
          <a:p>
            <a:r>
              <a:rPr lang="en-US" dirty="0"/>
              <a:t>CLICK TO EDIT </a:t>
            </a:r>
            <a:br>
              <a:rPr lang="en-US" dirty="0"/>
            </a:br>
            <a:r>
              <a:rPr lang="en-US" dirty="0"/>
              <a:t>MASTER TITLE STYLE</a:t>
            </a:r>
          </a:p>
        </p:txBody>
      </p:sp>
      <p:cxnSp>
        <p:nvCxnSpPr>
          <p:cNvPr id="8" name="Straight Connector 7">
            <a:extLst>
              <a:ext uri="{FF2B5EF4-FFF2-40B4-BE49-F238E27FC236}">
                <a16:creationId xmlns:a16="http://schemas.microsoft.com/office/drawing/2014/main" id="{AD2012A7-B79C-451F-8DE7-B2F6589664BB}"/>
              </a:ext>
            </a:extLst>
          </p:cNvPr>
          <p:cNvCxnSpPr/>
          <p:nvPr userDrawn="1"/>
        </p:nvCxnSpPr>
        <p:spPr>
          <a:xfrm>
            <a:off x="1371600" y="2277381"/>
            <a:ext cx="6400800" cy="0"/>
          </a:xfrm>
          <a:prstGeom prst="line">
            <a:avLst/>
          </a:prstGeom>
          <a:ln w="28575">
            <a:solidFill>
              <a:srgbClr val="022B4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E439FAF-1705-46C4-881C-65AB31F476D4}"/>
              </a:ext>
            </a:extLst>
          </p:cNvPr>
          <p:cNvCxnSpPr/>
          <p:nvPr userDrawn="1"/>
        </p:nvCxnSpPr>
        <p:spPr>
          <a:xfrm>
            <a:off x="1371600" y="3879735"/>
            <a:ext cx="6400800" cy="0"/>
          </a:xfrm>
          <a:prstGeom prst="line">
            <a:avLst/>
          </a:prstGeom>
          <a:ln w="28575">
            <a:solidFill>
              <a:srgbClr val="022B46"/>
            </a:solidFill>
          </a:ln>
        </p:spPr>
        <p:style>
          <a:lnRef idx="1">
            <a:schemeClr val="accent1"/>
          </a:lnRef>
          <a:fillRef idx="0">
            <a:schemeClr val="accent1"/>
          </a:fillRef>
          <a:effectRef idx="0">
            <a:schemeClr val="accent1"/>
          </a:effectRef>
          <a:fontRef idx="minor">
            <a:schemeClr val="tx1"/>
          </a:fontRef>
        </p:style>
      </p:cxnSp>
      <p:sp>
        <p:nvSpPr>
          <p:cNvPr id="10" name="Text Placeholder 4">
            <a:extLst>
              <a:ext uri="{FF2B5EF4-FFF2-40B4-BE49-F238E27FC236}">
                <a16:creationId xmlns:a16="http://schemas.microsoft.com/office/drawing/2014/main" id="{B0136D15-5E9F-4BD5-8053-1559033E121B}"/>
              </a:ext>
            </a:extLst>
          </p:cNvPr>
          <p:cNvSpPr>
            <a:spLocks noGrp="1"/>
          </p:cNvSpPr>
          <p:nvPr>
            <p:ph type="body" sz="quarter" idx="17" hasCustomPrompt="1"/>
          </p:nvPr>
        </p:nvSpPr>
        <p:spPr>
          <a:xfrm>
            <a:off x="3028950" y="-926"/>
            <a:ext cx="3086100" cy="338859"/>
          </a:xfrm>
        </p:spPr>
        <p:txBody>
          <a:bodyPr anchor="b">
            <a:normAutofit/>
          </a:bodyPr>
          <a:lstStyle>
            <a:lvl1pPr marL="0" indent="0" algn="ctr">
              <a:buNone/>
              <a:defRPr sz="1200" b="1">
                <a:solidFill>
                  <a:schemeClr val="bg1">
                    <a:lumMod val="50000"/>
                  </a:schemeClr>
                </a:solidFill>
                <a:latin typeface="Calibri" panose="020F0502020204030204" pitchFamily="34" charset="0"/>
                <a:cs typeface="Calibri" panose="020F0502020204030204" pitchFamily="34" charset="0"/>
              </a:defRPr>
            </a:lvl1pPr>
          </a:lstStyle>
          <a:p>
            <a:pPr lvl="0"/>
            <a:r>
              <a:rPr lang="en-US" dirty="0"/>
              <a:t>ADD CLASSIFICATION HERE</a:t>
            </a:r>
          </a:p>
        </p:txBody>
      </p:sp>
      <p:pic>
        <p:nvPicPr>
          <p:cNvPr id="14" name="Picture 13">
            <a:extLst>
              <a:ext uri="{FF2B5EF4-FFF2-40B4-BE49-F238E27FC236}">
                <a16:creationId xmlns:a16="http://schemas.microsoft.com/office/drawing/2014/main" id="{3B880FBF-DEFE-4F5E-A730-26F97D705A3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981574" y="4530707"/>
            <a:ext cx="3804194" cy="1735619"/>
          </a:xfrm>
          <a:prstGeom prst="rect">
            <a:avLst/>
          </a:prstGeom>
        </p:spPr>
      </p:pic>
    </p:spTree>
    <p:extLst>
      <p:ext uri="{BB962C8B-B14F-4D97-AF65-F5344CB8AC3E}">
        <p14:creationId xmlns:p14="http://schemas.microsoft.com/office/powerpoint/2010/main" val="486004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97280"/>
            <a:ext cx="7886700" cy="5029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dirty="0"/>
              <a:t>7/3/2019</a:t>
            </a:r>
          </a:p>
        </p:txBody>
      </p:sp>
      <p:sp>
        <p:nvSpPr>
          <p:cNvPr id="5" name="Footer Placeholder 4"/>
          <p:cNvSpPr>
            <a:spLocks noGrp="1"/>
          </p:cNvSpPr>
          <p:nvPr>
            <p:ph type="ftr" sz="quarter" idx="11"/>
          </p:nvPr>
        </p:nvSpPr>
        <p:spPr/>
        <p:txBody>
          <a:bodyPr/>
          <a:lstStyle>
            <a:lvl1pPr>
              <a:defRPr/>
            </a:lvl1pPr>
          </a:lstStyle>
          <a:p>
            <a:r>
              <a:rPr lang="en-US" dirty="0"/>
              <a:t>ADD CLASSIFICATION HERE</a:t>
            </a:r>
          </a:p>
        </p:txBody>
      </p:sp>
      <p:sp>
        <p:nvSpPr>
          <p:cNvPr id="6" name="Slide Number Placeholder 5"/>
          <p:cNvSpPr>
            <a:spLocks noGrp="1"/>
          </p:cNvSpPr>
          <p:nvPr>
            <p:ph type="sldNum" sz="quarter" idx="12"/>
          </p:nvPr>
        </p:nvSpPr>
        <p:spPr/>
        <p:txBody>
          <a:bodyPr/>
          <a:lstStyle/>
          <a:p>
            <a:fld id="{B4935736-6DC4-47F4-9AC4-BE352C6182E9}" type="slidenum">
              <a:rPr lang="en-US" smtClean="0"/>
              <a:t>‹#›</a:t>
            </a:fld>
            <a:endParaRPr lang="en-US" dirty="0"/>
          </a:p>
        </p:txBody>
      </p:sp>
      <p:sp>
        <p:nvSpPr>
          <p:cNvPr id="7" name="Text Placeholder 4">
            <a:extLst>
              <a:ext uri="{FF2B5EF4-FFF2-40B4-BE49-F238E27FC236}">
                <a16:creationId xmlns:a16="http://schemas.microsoft.com/office/drawing/2014/main" id="{524ED0E8-897D-4E18-A06C-1A0F5902354A}"/>
              </a:ext>
            </a:extLst>
          </p:cNvPr>
          <p:cNvSpPr>
            <a:spLocks noGrp="1"/>
          </p:cNvSpPr>
          <p:nvPr>
            <p:ph type="body" sz="quarter" idx="17" hasCustomPrompt="1"/>
          </p:nvPr>
        </p:nvSpPr>
        <p:spPr>
          <a:xfrm>
            <a:off x="3028950" y="-926"/>
            <a:ext cx="3086100" cy="338859"/>
          </a:xfrm>
        </p:spPr>
        <p:txBody>
          <a:bodyPr anchor="b">
            <a:normAutofit/>
          </a:bodyPr>
          <a:lstStyle>
            <a:lvl1pPr marL="0" indent="0" algn="ctr">
              <a:buNone/>
              <a:defRPr sz="1200" b="1">
                <a:solidFill>
                  <a:schemeClr val="bg1">
                    <a:lumMod val="50000"/>
                  </a:schemeClr>
                </a:solidFill>
                <a:latin typeface="Calibri" panose="020F0502020204030204" pitchFamily="34" charset="0"/>
                <a:cs typeface="Calibri" panose="020F0502020204030204" pitchFamily="34" charset="0"/>
              </a:defRPr>
            </a:lvl1pPr>
          </a:lstStyle>
          <a:p>
            <a:pPr lvl="0"/>
            <a:r>
              <a:rPr lang="en-US" dirty="0"/>
              <a:t>ADD CLASSIFICATION HERE</a:t>
            </a:r>
          </a:p>
        </p:txBody>
      </p:sp>
      <p:sp>
        <p:nvSpPr>
          <p:cNvPr id="10" name="Title Placeholder 1">
            <a:extLst>
              <a:ext uri="{FF2B5EF4-FFF2-40B4-BE49-F238E27FC236}">
                <a16:creationId xmlns:a16="http://schemas.microsoft.com/office/drawing/2014/main" id="{C981A91C-8EDB-41C9-91FD-F6A5E8DF33C6}"/>
              </a:ext>
            </a:extLst>
          </p:cNvPr>
          <p:cNvSpPr>
            <a:spLocks noGrp="1"/>
          </p:cNvSpPr>
          <p:nvPr>
            <p:ph type="title"/>
          </p:nvPr>
        </p:nvSpPr>
        <p:spPr>
          <a:xfrm>
            <a:off x="628650" y="217284"/>
            <a:ext cx="7195508" cy="543208"/>
          </a:xfrm>
          <a:prstGeom prst="rect">
            <a:avLst/>
          </a:prstGeom>
        </p:spPr>
        <p:txBody>
          <a:bodyPr vert="horz" lIns="91440" tIns="45720" rIns="91440" bIns="45720" rtlCol="0" anchor="b">
            <a:normAutofit/>
          </a:bodyPr>
          <a:lstStyle/>
          <a:p>
            <a:r>
              <a:rPr lang="en-US" dirty="0"/>
              <a:t>Click to edit Master title style</a:t>
            </a:r>
          </a:p>
        </p:txBody>
      </p:sp>
    </p:spTree>
    <p:extLst>
      <p:ext uri="{BB962C8B-B14F-4D97-AF65-F5344CB8AC3E}">
        <p14:creationId xmlns:p14="http://schemas.microsoft.com/office/powerpoint/2010/main" val="1175716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two line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t>7/3/2019</a:t>
            </a:r>
          </a:p>
        </p:txBody>
      </p:sp>
      <p:sp>
        <p:nvSpPr>
          <p:cNvPr id="5" name="Footer Placeholder 4"/>
          <p:cNvSpPr>
            <a:spLocks noGrp="1"/>
          </p:cNvSpPr>
          <p:nvPr>
            <p:ph type="ftr" sz="quarter" idx="11"/>
          </p:nvPr>
        </p:nvSpPr>
        <p:spPr/>
        <p:txBody>
          <a:bodyPr/>
          <a:lstStyle>
            <a:lvl1pPr>
              <a:defRPr/>
            </a:lvl1pPr>
          </a:lstStyle>
          <a:p>
            <a:r>
              <a:rPr lang="en-US" dirty="0"/>
              <a:t>ADD CLASSIFICATION HERE</a:t>
            </a:r>
          </a:p>
        </p:txBody>
      </p:sp>
      <p:sp>
        <p:nvSpPr>
          <p:cNvPr id="6" name="Slide Number Placeholder 5"/>
          <p:cNvSpPr>
            <a:spLocks noGrp="1"/>
          </p:cNvSpPr>
          <p:nvPr>
            <p:ph type="sldNum" sz="quarter" idx="12"/>
          </p:nvPr>
        </p:nvSpPr>
        <p:spPr/>
        <p:txBody>
          <a:bodyPr/>
          <a:lstStyle/>
          <a:p>
            <a:fld id="{B4935736-6DC4-47F4-9AC4-BE352C6182E9}" type="slidenum">
              <a:rPr lang="en-US" smtClean="0"/>
              <a:t>‹#›</a:t>
            </a:fld>
            <a:endParaRPr lang="en-US" dirty="0"/>
          </a:p>
        </p:txBody>
      </p:sp>
      <p:sp>
        <p:nvSpPr>
          <p:cNvPr id="7" name="Text Placeholder 4">
            <a:extLst>
              <a:ext uri="{FF2B5EF4-FFF2-40B4-BE49-F238E27FC236}">
                <a16:creationId xmlns:a16="http://schemas.microsoft.com/office/drawing/2014/main" id="{524ED0E8-897D-4E18-A06C-1A0F5902354A}"/>
              </a:ext>
            </a:extLst>
          </p:cNvPr>
          <p:cNvSpPr>
            <a:spLocks noGrp="1"/>
          </p:cNvSpPr>
          <p:nvPr>
            <p:ph type="body" sz="quarter" idx="17" hasCustomPrompt="1"/>
          </p:nvPr>
        </p:nvSpPr>
        <p:spPr>
          <a:xfrm>
            <a:off x="3028950" y="-926"/>
            <a:ext cx="3086100" cy="338859"/>
          </a:xfrm>
        </p:spPr>
        <p:txBody>
          <a:bodyPr anchor="b">
            <a:normAutofit/>
          </a:bodyPr>
          <a:lstStyle>
            <a:lvl1pPr marL="0" indent="0" algn="ctr">
              <a:buNone/>
              <a:defRPr sz="1200" b="1">
                <a:solidFill>
                  <a:schemeClr val="bg1">
                    <a:lumMod val="50000"/>
                  </a:schemeClr>
                </a:solidFill>
                <a:latin typeface="Calibri" panose="020F0502020204030204" pitchFamily="34" charset="0"/>
                <a:cs typeface="Calibri" panose="020F0502020204030204" pitchFamily="34" charset="0"/>
              </a:defRPr>
            </a:lvl1pPr>
          </a:lstStyle>
          <a:p>
            <a:pPr lvl="0"/>
            <a:r>
              <a:rPr lang="en-US" dirty="0"/>
              <a:t>ADD CLASSIFICATION HERE</a:t>
            </a:r>
          </a:p>
        </p:txBody>
      </p:sp>
      <p:sp>
        <p:nvSpPr>
          <p:cNvPr id="12" name="Content Placeholder 2">
            <a:extLst>
              <a:ext uri="{FF2B5EF4-FFF2-40B4-BE49-F238E27FC236}">
                <a16:creationId xmlns:a16="http://schemas.microsoft.com/office/drawing/2014/main" id="{16A3FA92-E7AB-4CBA-BCD0-2E59B9C15646}"/>
              </a:ext>
            </a:extLst>
          </p:cNvPr>
          <p:cNvSpPr>
            <a:spLocks noGrp="1"/>
          </p:cNvSpPr>
          <p:nvPr>
            <p:ph idx="1"/>
          </p:nvPr>
        </p:nvSpPr>
        <p:spPr>
          <a:xfrm>
            <a:off x="628650" y="1391054"/>
            <a:ext cx="7886700" cy="47354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Placeholder 1">
            <a:extLst>
              <a:ext uri="{FF2B5EF4-FFF2-40B4-BE49-F238E27FC236}">
                <a16:creationId xmlns:a16="http://schemas.microsoft.com/office/drawing/2014/main" id="{13C0DE74-EF76-4E6D-8695-930528D3715E}"/>
              </a:ext>
            </a:extLst>
          </p:cNvPr>
          <p:cNvSpPr>
            <a:spLocks noGrp="1"/>
          </p:cNvSpPr>
          <p:nvPr>
            <p:ph type="title" hasCustomPrompt="1"/>
          </p:nvPr>
        </p:nvSpPr>
        <p:spPr>
          <a:xfrm>
            <a:off x="628650" y="177466"/>
            <a:ext cx="7195508" cy="1057039"/>
          </a:xfrm>
          <a:prstGeom prst="rect">
            <a:avLst/>
          </a:prstGeom>
        </p:spPr>
        <p:txBody>
          <a:bodyPr vert="horz" lIns="91440" tIns="45720" rIns="91440" bIns="45720" rtlCol="0" anchor="t">
            <a:normAutofit/>
          </a:bodyPr>
          <a:lstStyle>
            <a:lvl1pPr>
              <a:lnSpc>
                <a:spcPts val="4200"/>
              </a:lnSpc>
              <a:defRPr/>
            </a:lvl1pPr>
          </a:lstStyle>
          <a:p>
            <a:r>
              <a:rPr lang="en-US" dirty="0"/>
              <a:t>Click to edit Master title style</a:t>
            </a:r>
            <a:br>
              <a:rPr lang="en-US" dirty="0"/>
            </a:br>
            <a:endParaRPr lang="en-US" dirty="0"/>
          </a:p>
        </p:txBody>
      </p:sp>
    </p:spTree>
    <p:extLst>
      <p:ext uri="{BB962C8B-B14F-4D97-AF65-F5344CB8AC3E}">
        <p14:creationId xmlns:p14="http://schemas.microsoft.com/office/powerpoint/2010/main" val="221660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097280"/>
            <a:ext cx="3886200" cy="5029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097280"/>
            <a:ext cx="38862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dirty="0"/>
              <a:t>7/3/2019</a:t>
            </a:r>
          </a:p>
        </p:txBody>
      </p:sp>
      <p:sp>
        <p:nvSpPr>
          <p:cNvPr id="6" name="Footer Placeholder 5"/>
          <p:cNvSpPr>
            <a:spLocks noGrp="1"/>
          </p:cNvSpPr>
          <p:nvPr>
            <p:ph type="ftr" sz="quarter" idx="11"/>
          </p:nvPr>
        </p:nvSpPr>
        <p:spPr/>
        <p:txBody>
          <a:bodyPr/>
          <a:lstStyle>
            <a:lvl1pPr>
              <a:defRPr/>
            </a:lvl1pPr>
          </a:lstStyle>
          <a:p>
            <a:r>
              <a:rPr lang="en-US" dirty="0"/>
              <a:t>ADD CLASSIFICATION HERE</a:t>
            </a:r>
          </a:p>
        </p:txBody>
      </p:sp>
      <p:sp>
        <p:nvSpPr>
          <p:cNvPr id="7" name="Slide Number Placeholder 6"/>
          <p:cNvSpPr>
            <a:spLocks noGrp="1"/>
          </p:cNvSpPr>
          <p:nvPr>
            <p:ph type="sldNum" sz="quarter" idx="12"/>
          </p:nvPr>
        </p:nvSpPr>
        <p:spPr/>
        <p:txBody>
          <a:bodyPr/>
          <a:lstStyle/>
          <a:p>
            <a:fld id="{B4935736-6DC4-47F4-9AC4-BE352C6182E9}" type="slidenum">
              <a:rPr lang="en-US" smtClean="0"/>
              <a:t>‹#›</a:t>
            </a:fld>
            <a:endParaRPr lang="en-US" dirty="0"/>
          </a:p>
        </p:txBody>
      </p:sp>
      <p:sp>
        <p:nvSpPr>
          <p:cNvPr id="8" name="Text Placeholder 4">
            <a:extLst>
              <a:ext uri="{FF2B5EF4-FFF2-40B4-BE49-F238E27FC236}">
                <a16:creationId xmlns:a16="http://schemas.microsoft.com/office/drawing/2014/main" id="{7917B9F1-A1C0-4886-9B3D-9AADDFECB7D8}"/>
              </a:ext>
            </a:extLst>
          </p:cNvPr>
          <p:cNvSpPr>
            <a:spLocks noGrp="1"/>
          </p:cNvSpPr>
          <p:nvPr>
            <p:ph type="body" sz="quarter" idx="17" hasCustomPrompt="1"/>
          </p:nvPr>
        </p:nvSpPr>
        <p:spPr>
          <a:xfrm>
            <a:off x="3028950" y="-926"/>
            <a:ext cx="3086100" cy="338859"/>
          </a:xfrm>
        </p:spPr>
        <p:txBody>
          <a:bodyPr anchor="b">
            <a:normAutofit/>
          </a:bodyPr>
          <a:lstStyle>
            <a:lvl1pPr marL="0" indent="0" algn="ctr">
              <a:buNone/>
              <a:defRPr sz="1200" b="1">
                <a:solidFill>
                  <a:schemeClr val="bg1">
                    <a:lumMod val="50000"/>
                  </a:schemeClr>
                </a:solidFill>
                <a:latin typeface="Calibri" panose="020F0502020204030204" pitchFamily="34" charset="0"/>
                <a:cs typeface="Calibri" panose="020F0502020204030204" pitchFamily="34" charset="0"/>
              </a:defRPr>
            </a:lvl1pPr>
          </a:lstStyle>
          <a:p>
            <a:pPr lvl="0"/>
            <a:r>
              <a:rPr lang="en-US" dirty="0"/>
              <a:t>ADD CLASSIFICATION HERE</a:t>
            </a:r>
          </a:p>
        </p:txBody>
      </p:sp>
      <p:sp>
        <p:nvSpPr>
          <p:cNvPr id="11" name="Title Placeholder 1">
            <a:extLst>
              <a:ext uri="{FF2B5EF4-FFF2-40B4-BE49-F238E27FC236}">
                <a16:creationId xmlns:a16="http://schemas.microsoft.com/office/drawing/2014/main" id="{6ADFAA41-13F2-41E5-9CB2-FBB958558C13}"/>
              </a:ext>
            </a:extLst>
          </p:cNvPr>
          <p:cNvSpPr>
            <a:spLocks noGrp="1"/>
          </p:cNvSpPr>
          <p:nvPr>
            <p:ph type="title"/>
          </p:nvPr>
        </p:nvSpPr>
        <p:spPr>
          <a:xfrm>
            <a:off x="628650" y="217284"/>
            <a:ext cx="7195508" cy="543208"/>
          </a:xfrm>
          <a:prstGeom prst="rect">
            <a:avLst/>
          </a:prstGeom>
        </p:spPr>
        <p:txBody>
          <a:bodyPr vert="horz" lIns="91440" tIns="45720" rIns="91440" bIns="45720" rtlCol="0" anchor="b">
            <a:normAutofit/>
          </a:bodyPr>
          <a:lstStyle/>
          <a:p>
            <a:r>
              <a:rPr lang="en-US" dirty="0"/>
              <a:t>Click to edit Master title style</a:t>
            </a:r>
          </a:p>
        </p:txBody>
      </p:sp>
    </p:spTree>
    <p:extLst>
      <p:ext uri="{BB962C8B-B14F-4D97-AF65-F5344CB8AC3E}">
        <p14:creationId xmlns:p14="http://schemas.microsoft.com/office/powerpoint/2010/main" val="801831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005840"/>
            <a:ext cx="3868340" cy="502920"/>
          </a:xfrm>
        </p:spPr>
        <p:txBody>
          <a:bodyPr anchor="b"/>
          <a:lstStyle>
            <a:lvl1pPr marL="0" indent="0">
              <a:buNone/>
              <a:defRPr sz="2400" b="1">
                <a:solidFill>
                  <a:srgbClr val="022B4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1634836"/>
            <a:ext cx="3868340" cy="44876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1" y="1005840"/>
            <a:ext cx="3887391" cy="502920"/>
          </a:xfrm>
        </p:spPr>
        <p:txBody>
          <a:bodyPr anchor="b"/>
          <a:lstStyle>
            <a:lvl1pPr marL="0" indent="0">
              <a:buNone/>
              <a:defRPr sz="2400" b="1">
                <a:solidFill>
                  <a:srgbClr val="022B4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1" y="1634836"/>
            <a:ext cx="3887391" cy="44876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r>
              <a:rPr lang="en-US" dirty="0"/>
              <a:t>7/3/2019</a:t>
            </a:r>
          </a:p>
        </p:txBody>
      </p:sp>
      <p:sp>
        <p:nvSpPr>
          <p:cNvPr id="8" name="Footer Placeholder 7"/>
          <p:cNvSpPr>
            <a:spLocks noGrp="1"/>
          </p:cNvSpPr>
          <p:nvPr>
            <p:ph type="ftr" sz="quarter" idx="11"/>
          </p:nvPr>
        </p:nvSpPr>
        <p:spPr/>
        <p:txBody>
          <a:bodyPr/>
          <a:lstStyle>
            <a:lvl1pPr>
              <a:defRPr/>
            </a:lvl1pPr>
          </a:lstStyle>
          <a:p>
            <a:r>
              <a:rPr lang="en-US" dirty="0"/>
              <a:t>ADD CLASSIFICATION HERE</a:t>
            </a:r>
          </a:p>
        </p:txBody>
      </p:sp>
      <p:sp>
        <p:nvSpPr>
          <p:cNvPr id="9" name="Slide Number Placeholder 8"/>
          <p:cNvSpPr>
            <a:spLocks noGrp="1"/>
          </p:cNvSpPr>
          <p:nvPr>
            <p:ph type="sldNum" sz="quarter" idx="12"/>
          </p:nvPr>
        </p:nvSpPr>
        <p:spPr/>
        <p:txBody>
          <a:bodyPr/>
          <a:lstStyle/>
          <a:p>
            <a:fld id="{B4935736-6DC4-47F4-9AC4-BE352C6182E9}" type="slidenum">
              <a:rPr lang="en-US" smtClean="0"/>
              <a:t>‹#›</a:t>
            </a:fld>
            <a:endParaRPr lang="en-US" dirty="0"/>
          </a:p>
        </p:txBody>
      </p:sp>
      <p:sp>
        <p:nvSpPr>
          <p:cNvPr id="10" name="Text Placeholder 4">
            <a:extLst>
              <a:ext uri="{FF2B5EF4-FFF2-40B4-BE49-F238E27FC236}">
                <a16:creationId xmlns:a16="http://schemas.microsoft.com/office/drawing/2014/main" id="{CBC872CA-997C-43B8-AE42-799C502ECED9}"/>
              </a:ext>
            </a:extLst>
          </p:cNvPr>
          <p:cNvSpPr>
            <a:spLocks noGrp="1"/>
          </p:cNvSpPr>
          <p:nvPr>
            <p:ph type="body" sz="quarter" idx="17" hasCustomPrompt="1"/>
          </p:nvPr>
        </p:nvSpPr>
        <p:spPr>
          <a:xfrm>
            <a:off x="3028950" y="-926"/>
            <a:ext cx="3086100" cy="338859"/>
          </a:xfrm>
        </p:spPr>
        <p:txBody>
          <a:bodyPr anchor="b">
            <a:normAutofit/>
          </a:bodyPr>
          <a:lstStyle>
            <a:lvl1pPr marL="0" indent="0" algn="ctr">
              <a:buNone/>
              <a:defRPr sz="1200" b="1">
                <a:solidFill>
                  <a:schemeClr val="bg1">
                    <a:lumMod val="50000"/>
                  </a:schemeClr>
                </a:solidFill>
                <a:latin typeface="Calibri" panose="020F0502020204030204" pitchFamily="34" charset="0"/>
                <a:cs typeface="Calibri" panose="020F0502020204030204" pitchFamily="34" charset="0"/>
              </a:defRPr>
            </a:lvl1pPr>
          </a:lstStyle>
          <a:p>
            <a:pPr lvl="0"/>
            <a:r>
              <a:rPr lang="en-US" dirty="0"/>
              <a:t>ADD CLASSIFICATION HERE</a:t>
            </a:r>
          </a:p>
        </p:txBody>
      </p:sp>
      <p:sp>
        <p:nvSpPr>
          <p:cNvPr id="13" name="Title Placeholder 1">
            <a:extLst>
              <a:ext uri="{FF2B5EF4-FFF2-40B4-BE49-F238E27FC236}">
                <a16:creationId xmlns:a16="http://schemas.microsoft.com/office/drawing/2014/main" id="{13D4F0BD-3276-4AD3-8A29-3827BFAC87ED}"/>
              </a:ext>
            </a:extLst>
          </p:cNvPr>
          <p:cNvSpPr>
            <a:spLocks noGrp="1"/>
          </p:cNvSpPr>
          <p:nvPr>
            <p:ph type="title"/>
          </p:nvPr>
        </p:nvSpPr>
        <p:spPr>
          <a:xfrm>
            <a:off x="628650" y="217284"/>
            <a:ext cx="7195508" cy="543208"/>
          </a:xfrm>
          <a:prstGeom prst="rect">
            <a:avLst/>
          </a:prstGeom>
        </p:spPr>
        <p:txBody>
          <a:bodyPr vert="horz" lIns="91440" tIns="45720" rIns="91440" bIns="45720" rtlCol="0" anchor="b">
            <a:normAutofit/>
          </a:bodyPr>
          <a:lstStyle/>
          <a:p>
            <a:r>
              <a:rPr lang="en-US" dirty="0"/>
              <a:t>Click to edit Master title style</a:t>
            </a:r>
          </a:p>
        </p:txBody>
      </p:sp>
    </p:spTree>
    <p:extLst>
      <p:ext uri="{BB962C8B-B14F-4D97-AF65-F5344CB8AC3E}">
        <p14:creationId xmlns:p14="http://schemas.microsoft.com/office/powerpoint/2010/main" val="131846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005840"/>
            <a:ext cx="4629150" cy="5029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1005839"/>
            <a:ext cx="2949178" cy="50291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r>
              <a:rPr lang="en-US" dirty="0"/>
              <a:t>7/3/2019</a:t>
            </a:r>
          </a:p>
        </p:txBody>
      </p:sp>
      <p:sp>
        <p:nvSpPr>
          <p:cNvPr id="6" name="Footer Placeholder 5"/>
          <p:cNvSpPr>
            <a:spLocks noGrp="1"/>
          </p:cNvSpPr>
          <p:nvPr>
            <p:ph type="ftr" sz="quarter" idx="11"/>
          </p:nvPr>
        </p:nvSpPr>
        <p:spPr/>
        <p:txBody>
          <a:bodyPr/>
          <a:lstStyle>
            <a:lvl1pPr>
              <a:defRPr/>
            </a:lvl1pPr>
          </a:lstStyle>
          <a:p>
            <a:r>
              <a:rPr lang="en-US" dirty="0"/>
              <a:t>ADD CLASSIFICATION HERE</a:t>
            </a:r>
          </a:p>
        </p:txBody>
      </p:sp>
      <p:sp>
        <p:nvSpPr>
          <p:cNvPr id="7" name="Slide Number Placeholder 6"/>
          <p:cNvSpPr>
            <a:spLocks noGrp="1"/>
          </p:cNvSpPr>
          <p:nvPr>
            <p:ph type="sldNum" sz="quarter" idx="12"/>
          </p:nvPr>
        </p:nvSpPr>
        <p:spPr/>
        <p:txBody>
          <a:bodyPr/>
          <a:lstStyle/>
          <a:p>
            <a:fld id="{B4935736-6DC4-47F4-9AC4-BE352C6182E9}" type="slidenum">
              <a:rPr lang="en-US" smtClean="0"/>
              <a:t>‹#›</a:t>
            </a:fld>
            <a:endParaRPr lang="en-US" dirty="0"/>
          </a:p>
        </p:txBody>
      </p:sp>
      <p:sp>
        <p:nvSpPr>
          <p:cNvPr id="8" name="Text Placeholder 4">
            <a:extLst>
              <a:ext uri="{FF2B5EF4-FFF2-40B4-BE49-F238E27FC236}">
                <a16:creationId xmlns:a16="http://schemas.microsoft.com/office/drawing/2014/main" id="{1B3344F8-6BD3-4D8B-A9AF-B62EE014C8DA}"/>
              </a:ext>
            </a:extLst>
          </p:cNvPr>
          <p:cNvSpPr>
            <a:spLocks noGrp="1"/>
          </p:cNvSpPr>
          <p:nvPr>
            <p:ph type="body" sz="quarter" idx="17" hasCustomPrompt="1"/>
          </p:nvPr>
        </p:nvSpPr>
        <p:spPr>
          <a:xfrm>
            <a:off x="3028950" y="-926"/>
            <a:ext cx="3086100" cy="338859"/>
          </a:xfrm>
        </p:spPr>
        <p:txBody>
          <a:bodyPr anchor="b">
            <a:normAutofit/>
          </a:bodyPr>
          <a:lstStyle>
            <a:lvl1pPr marL="0" indent="0" algn="ctr">
              <a:buNone/>
              <a:defRPr sz="1200" b="1">
                <a:solidFill>
                  <a:schemeClr val="bg1">
                    <a:lumMod val="50000"/>
                  </a:schemeClr>
                </a:solidFill>
                <a:latin typeface="Calibri" panose="020F0502020204030204" pitchFamily="34" charset="0"/>
                <a:cs typeface="Calibri" panose="020F0502020204030204" pitchFamily="34" charset="0"/>
              </a:defRPr>
            </a:lvl1pPr>
          </a:lstStyle>
          <a:p>
            <a:pPr lvl="0"/>
            <a:r>
              <a:rPr lang="en-US" dirty="0"/>
              <a:t>ADD CLASSIFICATION HERE</a:t>
            </a:r>
          </a:p>
        </p:txBody>
      </p:sp>
      <p:sp>
        <p:nvSpPr>
          <p:cNvPr id="11" name="Title Placeholder 1">
            <a:extLst>
              <a:ext uri="{FF2B5EF4-FFF2-40B4-BE49-F238E27FC236}">
                <a16:creationId xmlns:a16="http://schemas.microsoft.com/office/drawing/2014/main" id="{204BC1A7-696B-4654-A76F-BE9A884F4BE9}"/>
              </a:ext>
            </a:extLst>
          </p:cNvPr>
          <p:cNvSpPr>
            <a:spLocks noGrp="1"/>
          </p:cNvSpPr>
          <p:nvPr>
            <p:ph type="title"/>
          </p:nvPr>
        </p:nvSpPr>
        <p:spPr>
          <a:xfrm>
            <a:off x="628650" y="217284"/>
            <a:ext cx="7195508" cy="543208"/>
          </a:xfrm>
          <a:prstGeom prst="rect">
            <a:avLst/>
          </a:prstGeom>
        </p:spPr>
        <p:txBody>
          <a:bodyPr vert="horz" lIns="91440" tIns="45720" rIns="91440" bIns="45720" rtlCol="0" anchor="b">
            <a:normAutofit/>
          </a:bodyPr>
          <a:lstStyle/>
          <a:p>
            <a:r>
              <a:rPr lang="en-US" dirty="0"/>
              <a:t>Click to edit Master title style</a:t>
            </a:r>
          </a:p>
        </p:txBody>
      </p:sp>
    </p:spTree>
    <p:extLst>
      <p:ext uri="{BB962C8B-B14F-4D97-AF65-F5344CB8AC3E}">
        <p14:creationId xmlns:p14="http://schemas.microsoft.com/office/powerpoint/2010/main" val="4003275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1097280"/>
            <a:ext cx="7886700" cy="50292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dirty="0"/>
              <a:t>7/3/2019</a:t>
            </a:r>
          </a:p>
        </p:txBody>
      </p:sp>
      <p:sp>
        <p:nvSpPr>
          <p:cNvPr id="5" name="Footer Placeholder 4"/>
          <p:cNvSpPr>
            <a:spLocks noGrp="1"/>
          </p:cNvSpPr>
          <p:nvPr>
            <p:ph type="ftr" sz="quarter" idx="11"/>
          </p:nvPr>
        </p:nvSpPr>
        <p:spPr/>
        <p:txBody>
          <a:bodyPr/>
          <a:lstStyle>
            <a:lvl1pPr>
              <a:defRPr/>
            </a:lvl1pPr>
          </a:lstStyle>
          <a:p>
            <a:r>
              <a:rPr lang="en-US" dirty="0"/>
              <a:t>ADD CLASSIFICATION HERE</a:t>
            </a:r>
          </a:p>
        </p:txBody>
      </p:sp>
      <p:sp>
        <p:nvSpPr>
          <p:cNvPr id="6" name="Slide Number Placeholder 5"/>
          <p:cNvSpPr>
            <a:spLocks noGrp="1"/>
          </p:cNvSpPr>
          <p:nvPr>
            <p:ph type="sldNum" sz="quarter" idx="12"/>
          </p:nvPr>
        </p:nvSpPr>
        <p:spPr/>
        <p:txBody>
          <a:bodyPr/>
          <a:lstStyle/>
          <a:p>
            <a:fld id="{B4935736-6DC4-47F4-9AC4-BE352C6182E9}" type="slidenum">
              <a:rPr lang="en-US" smtClean="0"/>
              <a:t>‹#›</a:t>
            </a:fld>
            <a:endParaRPr lang="en-US" dirty="0"/>
          </a:p>
        </p:txBody>
      </p:sp>
      <p:sp>
        <p:nvSpPr>
          <p:cNvPr id="7" name="Text Placeholder 4">
            <a:extLst>
              <a:ext uri="{FF2B5EF4-FFF2-40B4-BE49-F238E27FC236}">
                <a16:creationId xmlns:a16="http://schemas.microsoft.com/office/drawing/2014/main" id="{93CD98F7-CD32-4D9C-A5BF-265E185DD940}"/>
              </a:ext>
            </a:extLst>
          </p:cNvPr>
          <p:cNvSpPr>
            <a:spLocks noGrp="1"/>
          </p:cNvSpPr>
          <p:nvPr>
            <p:ph type="body" sz="quarter" idx="17" hasCustomPrompt="1"/>
          </p:nvPr>
        </p:nvSpPr>
        <p:spPr>
          <a:xfrm>
            <a:off x="3028950" y="-926"/>
            <a:ext cx="3086100" cy="338859"/>
          </a:xfrm>
        </p:spPr>
        <p:txBody>
          <a:bodyPr anchor="b">
            <a:normAutofit/>
          </a:bodyPr>
          <a:lstStyle>
            <a:lvl1pPr marL="0" indent="0" algn="ctr">
              <a:buNone/>
              <a:defRPr sz="1200" b="1">
                <a:solidFill>
                  <a:schemeClr val="bg1">
                    <a:lumMod val="50000"/>
                  </a:schemeClr>
                </a:solidFill>
                <a:latin typeface="Calibri" panose="020F0502020204030204" pitchFamily="34" charset="0"/>
                <a:cs typeface="Calibri" panose="020F0502020204030204" pitchFamily="34" charset="0"/>
              </a:defRPr>
            </a:lvl1pPr>
          </a:lstStyle>
          <a:p>
            <a:pPr lvl="0"/>
            <a:r>
              <a:rPr lang="en-US" dirty="0"/>
              <a:t>ADD CLASSIFICATION HERE</a:t>
            </a:r>
          </a:p>
        </p:txBody>
      </p:sp>
      <p:sp>
        <p:nvSpPr>
          <p:cNvPr id="10" name="Title Placeholder 1">
            <a:extLst>
              <a:ext uri="{FF2B5EF4-FFF2-40B4-BE49-F238E27FC236}">
                <a16:creationId xmlns:a16="http://schemas.microsoft.com/office/drawing/2014/main" id="{1666D084-8E94-4D2A-A315-C61D7ABB1550}"/>
              </a:ext>
            </a:extLst>
          </p:cNvPr>
          <p:cNvSpPr>
            <a:spLocks noGrp="1"/>
          </p:cNvSpPr>
          <p:nvPr>
            <p:ph type="title"/>
          </p:nvPr>
        </p:nvSpPr>
        <p:spPr>
          <a:xfrm>
            <a:off x="628650" y="217284"/>
            <a:ext cx="7195508" cy="543208"/>
          </a:xfrm>
          <a:prstGeom prst="rect">
            <a:avLst/>
          </a:prstGeom>
        </p:spPr>
        <p:txBody>
          <a:bodyPr vert="horz" lIns="91440" tIns="45720" rIns="91440" bIns="45720" rtlCol="0" anchor="b">
            <a:normAutofit/>
          </a:bodyPr>
          <a:lstStyle/>
          <a:p>
            <a:r>
              <a:rPr lang="en-US" dirty="0"/>
              <a:t>Click to edit Master title style</a:t>
            </a:r>
          </a:p>
        </p:txBody>
      </p:sp>
    </p:spTree>
    <p:extLst>
      <p:ext uri="{BB962C8B-B14F-4D97-AF65-F5344CB8AC3E}">
        <p14:creationId xmlns:p14="http://schemas.microsoft.com/office/powerpoint/2010/main" val="2589773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7/3/2019</a:t>
            </a:r>
          </a:p>
        </p:txBody>
      </p:sp>
      <p:sp>
        <p:nvSpPr>
          <p:cNvPr id="3" name="Footer Placeholder 2"/>
          <p:cNvSpPr>
            <a:spLocks noGrp="1"/>
          </p:cNvSpPr>
          <p:nvPr>
            <p:ph type="ftr" sz="quarter" idx="11"/>
          </p:nvPr>
        </p:nvSpPr>
        <p:spPr/>
        <p:txBody>
          <a:bodyPr/>
          <a:lstStyle>
            <a:lvl1pPr>
              <a:defRPr/>
            </a:lvl1pPr>
          </a:lstStyle>
          <a:p>
            <a:r>
              <a:rPr lang="en-US" dirty="0"/>
              <a:t>ADD CLASSIFICATION HERE</a:t>
            </a:r>
          </a:p>
        </p:txBody>
      </p:sp>
      <p:sp>
        <p:nvSpPr>
          <p:cNvPr id="4" name="Slide Number Placeholder 3"/>
          <p:cNvSpPr>
            <a:spLocks noGrp="1"/>
          </p:cNvSpPr>
          <p:nvPr>
            <p:ph type="sldNum" sz="quarter" idx="12"/>
          </p:nvPr>
        </p:nvSpPr>
        <p:spPr/>
        <p:txBody>
          <a:bodyPr/>
          <a:lstStyle/>
          <a:p>
            <a:fld id="{B4935736-6DC4-47F4-9AC4-BE352C6182E9}" type="slidenum">
              <a:rPr lang="en-US" smtClean="0"/>
              <a:t>‹#›</a:t>
            </a:fld>
            <a:endParaRPr lang="en-US" dirty="0"/>
          </a:p>
        </p:txBody>
      </p:sp>
      <p:sp>
        <p:nvSpPr>
          <p:cNvPr id="5" name="Text Placeholder 4">
            <a:extLst>
              <a:ext uri="{FF2B5EF4-FFF2-40B4-BE49-F238E27FC236}">
                <a16:creationId xmlns:a16="http://schemas.microsoft.com/office/drawing/2014/main" id="{264398E5-342E-456C-ADC1-F4D256A31FCB}"/>
              </a:ext>
            </a:extLst>
          </p:cNvPr>
          <p:cNvSpPr>
            <a:spLocks noGrp="1"/>
          </p:cNvSpPr>
          <p:nvPr>
            <p:ph type="body" sz="quarter" idx="17" hasCustomPrompt="1"/>
          </p:nvPr>
        </p:nvSpPr>
        <p:spPr>
          <a:xfrm>
            <a:off x="3028950" y="-926"/>
            <a:ext cx="3086100" cy="338859"/>
          </a:xfrm>
        </p:spPr>
        <p:txBody>
          <a:bodyPr anchor="b">
            <a:normAutofit/>
          </a:bodyPr>
          <a:lstStyle>
            <a:lvl1pPr marL="0" indent="0" algn="ctr">
              <a:buNone/>
              <a:defRPr sz="1200" b="1">
                <a:solidFill>
                  <a:schemeClr val="bg1">
                    <a:lumMod val="50000"/>
                  </a:schemeClr>
                </a:solidFill>
                <a:latin typeface="Calibri" panose="020F0502020204030204" pitchFamily="34" charset="0"/>
                <a:cs typeface="Calibri" panose="020F0502020204030204" pitchFamily="34" charset="0"/>
              </a:defRPr>
            </a:lvl1pPr>
          </a:lstStyle>
          <a:p>
            <a:pPr lvl="0"/>
            <a:r>
              <a:rPr lang="en-US" dirty="0"/>
              <a:t>ADD CLASSIFICATION HERE</a:t>
            </a:r>
          </a:p>
        </p:txBody>
      </p:sp>
    </p:spTree>
    <p:extLst>
      <p:ext uri="{BB962C8B-B14F-4D97-AF65-F5344CB8AC3E}">
        <p14:creationId xmlns:p14="http://schemas.microsoft.com/office/powerpoint/2010/main" val="8264789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picture containing text, map&#10;&#10;Description automatically generated">
            <a:extLst>
              <a:ext uri="{FF2B5EF4-FFF2-40B4-BE49-F238E27FC236}">
                <a16:creationId xmlns:a16="http://schemas.microsoft.com/office/drawing/2014/main" id="{1B456D8E-0DF4-44E2-AC7E-4923F12C3F5A}"/>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Date Placeholder 3">
            <a:extLst>
              <a:ext uri="{FF2B5EF4-FFF2-40B4-BE49-F238E27FC236}">
                <a16:creationId xmlns:a16="http://schemas.microsoft.com/office/drawing/2014/main" id="{B10614AF-7227-459A-B4D9-6D8F682FF0A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7/3/2019</a:t>
            </a:r>
          </a:p>
        </p:txBody>
      </p:sp>
      <p:sp>
        <p:nvSpPr>
          <p:cNvPr id="5" name="Footer Placeholder 4">
            <a:extLst>
              <a:ext uri="{FF2B5EF4-FFF2-40B4-BE49-F238E27FC236}">
                <a16:creationId xmlns:a16="http://schemas.microsoft.com/office/drawing/2014/main" id="{19CFDEC1-3448-4997-A15A-658868D476F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1">
                <a:solidFill>
                  <a:schemeClr val="bg1">
                    <a:lumMod val="50000"/>
                  </a:schemeClr>
                </a:solidFill>
                <a:latin typeface="Calibri" panose="020F0502020204030204" pitchFamily="34" charset="0"/>
                <a:cs typeface="Calibri" panose="020F0502020204030204" pitchFamily="34" charset="0"/>
              </a:defRPr>
            </a:lvl1pPr>
          </a:lstStyle>
          <a:p>
            <a:r>
              <a:rPr lang="en-US" dirty="0"/>
              <a:t>ADD CLASSIFICATION HERE</a:t>
            </a:r>
          </a:p>
        </p:txBody>
      </p:sp>
      <p:sp>
        <p:nvSpPr>
          <p:cNvPr id="6" name="Slide Number Placeholder 5">
            <a:extLst>
              <a:ext uri="{FF2B5EF4-FFF2-40B4-BE49-F238E27FC236}">
                <a16:creationId xmlns:a16="http://schemas.microsoft.com/office/drawing/2014/main" id="{D837ADB5-900B-4470-86CF-EAC1844B556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FDB9DF-6B57-45C2-A666-B3AE8126FA43}" type="slidenum">
              <a:rPr lang="en-US" smtClean="0"/>
              <a:t>‹#›</a:t>
            </a:fld>
            <a:endParaRPr lang="en-US" dirty="0"/>
          </a:p>
        </p:txBody>
      </p:sp>
      <p:sp>
        <p:nvSpPr>
          <p:cNvPr id="13" name="Title Placeholder 12">
            <a:extLst>
              <a:ext uri="{FF2B5EF4-FFF2-40B4-BE49-F238E27FC236}">
                <a16:creationId xmlns:a16="http://schemas.microsoft.com/office/drawing/2014/main" id="{F201C723-1F18-4881-9A2D-9878F94C703A}"/>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14" name="Text Placeholder 13">
            <a:extLst>
              <a:ext uri="{FF2B5EF4-FFF2-40B4-BE49-F238E27FC236}">
                <a16:creationId xmlns:a16="http://schemas.microsoft.com/office/drawing/2014/main" id="{00FD1F32-FDC3-4029-B2A5-15A8A1B4DBF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8891348"/>
      </p:ext>
    </p:extLst>
  </p:cSld>
  <p:clrMap bg1="lt1" tx1="dk1" bg2="lt2" tx2="dk2" accent1="accent1" accent2="accent2" accent3="accent3" accent4="accent4" accent5="accent5" accent6="accent6" hlink="hlink" folHlink="folHlink"/>
  <p:sldLayoutIdLst>
    <p:sldLayoutId id="2147483705" r:id="rId1"/>
    <p:sldLayoutId id="2147483707" r:id="rId2"/>
  </p:sldLayoutIdLst>
  <p:hf hdr="0"/>
  <p:txStyles>
    <p:titleStyle>
      <a:lvl1pPr algn="l" defTabSz="914400" rtl="0" eaLnBrk="1" latinLnBrk="0" hangingPunct="1">
        <a:lnSpc>
          <a:spcPct val="90000"/>
        </a:lnSpc>
        <a:spcBef>
          <a:spcPct val="0"/>
        </a:spcBef>
        <a:buNone/>
        <a:defRPr sz="3600" b="1" kern="1200">
          <a:solidFill>
            <a:srgbClr val="022B4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076C6C2-3FAE-486F-92F5-1FEECE9499CB}"/>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0" y="3624"/>
            <a:ext cx="9144000" cy="1085850"/>
          </a:xfrm>
          <a:prstGeom prst="rect">
            <a:avLst/>
          </a:prstGeom>
        </p:spPr>
      </p:pic>
      <p:sp>
        <p:nvSpPr>
          <p:cNvPr id="2" name="Title Placeholder 1"/>
          <p:cNvSpPr>
            <a:spLocks noGrp="1"/>
          </p:cNvSpPr>
          <p:nvPr>
            <p:ph type="title"/>
          </p:nvPr>
        </p:nvSpPr>
        <p:spPr>
          <a:xfrm>
            <a:off x="628650" y="217284"/>
            <a:ext cx="7195508" cy="543208"/>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123122"/>
            <a:ext cx="7886700" cy="505384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7/3/2019</a:t>
            </a:r>
          </a:p>
        </p:txBody>
      </p:sp>
      <p:sp>
        <p:nvSpPr>
          <p:cNvPr id="5" name="Footer Placeholder 4"/>
          <p:cNvSpPr>
            <a:spLocks noGrp="1"/>
          </p:cNvSpPr>
          <p:nvPr>
            <p:ph type="ftr" sz="quarter" idx="3"/>
          </p:nvPr>
        </p:nvSpPr>
        <p:spPr>
          <a:xfrm>
            <a:off x="3028950" y="6356353"/>
            <a:ext cx="3086100" cy="365125"/>
          </a:xfrm>
          <a:prstGeom prst="rect">
            <a:avLst/>
          </a:prstGeom>
          <a:noFill/>
        </p:spPr>
        <p:txBody>
          <a:bodyPr vert="horz" lIns="91440" tIns="45720" rIns="91440" bIns="45720" rtlCol="0" anchor="ctr"/>
          <a:lstStyle>
            <a:lvl1pPr algn="ctr">
              <a:defRPr sz="1200" b="1">
                <a:solidFill>
                  <a:schemeClr val="tx1">
                    <a:lumMod val="50000"/>
                    <a:lumOff val="50000"/>
                  </a:schemeClr>
                </a:solidFill>
                <a:latin typeface="Calibri" panose="020F0502020204030204" pitchFamily="34" charset="0"/>
                <a:cs typeface="Calibri" panose="020F0502020204030204" pitchFamily="34" charset="0"/>
              </a:defRPr>
            </a:lvl1pPr>
          </a:lstStyle>
          <a:p>
            <a:r>
              <a:rPr lang="en-US" dirty="0"/>
              <a:t>ADD CLASSIFICATION HERE</a:t>
            </a: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935736-6DC4-47F4-9AC4-BE352C6182E9}" type="slidenum">
              <a:rPr lang="en-US" smtClean="0"/>
              <a:t>‹#›</a:t>
            </a:fld>
            <a:endParaRPr lang="en-US" dirty="0"/>
          </a:p>
        </p:txBody>
      </p:sp>
      <p:cxnSp>
        <p:nvCxnSpPr>
          <p:cNvPr id="8" name="Straight Connector 7">
            <a:extLst>
              <a:ext uri="{FF2B5EF4-FFF2-40B4-BE49-F238E27FC236}">
                <a16:creationId xmlns:a16="http://schemas.microsoft.com/office/drawing/2014/main" id="{5887033E-1393-4CBB-BF87-C285C3CAF98B}"/>
              </a:ext>
            </a:extLst>
          </p:cNvPr>
          <p:cNvCxnSpPr/>
          <p:nvPr userDrawn="1"/>
        </p:nvCxnSpPr>
        <p:spPr>
          <a:xfrm>
            <a:off x="8179055" y="6356353"/>
            <a:ext cx="0" cy="365125"/>
          </a:xfrm>
          <a:prstGeom prst="line">
            <a:avLst/>
          </a:prstGeom>
          <a:ln w="19050">
            <a:solidFill>
              <a:srgbClr val="022B46"/>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126C770-4F33-47E0-97CD-FA88E8FFCC4F}"/>
              </a:ext>
            </a:extLst>
          </p:cNvPr>
          <p:cNvSpPr txBox="1"/>
          <p:nvPr userDrawn="1"/>
        </p:nvSpPr>
        <p:spPr>
          <a:xfrm>
            <a:off x="6245161" y="6292023"/>
            <a:ext cx="1920111" cy="517514"/>
          </a:xfrm>
          <a:prstGeom prst="rect">
            <a:avLst/>
          </a:prstGeom>
          <a:noFill/>
        </p:spPr>
        <p:txBody>
          <a:bodyPr wrap="square" rtlCol="0">
            <a:spAutoFit/>
          </a:bodyPr>
          <a:lstStyle/>
          <a:p>
            <a:pPr algn="r">
              <a:lnSpc>
                <a:spcPts val="1100"/>
              </a:lnSpc>
            </a:pPr>
            <a:r>
              <a:rPr lang="en-US" sz="1100" b="1" kern="0" spc="20" baseline="0" dirty="0">
                <a:solidFill>
                  <a:srgbClr val="022B46"/>
                </a:solidFill>
                <a:latin typeface="Calibri" panose="020F0502020204030204" pitchFamily="34" charset="0"/>
                <a:cs typeface="Calibri" panose="020F0502020204030204" pitchFamily="34" charset="0"/>
              </a:rPr>
              <a:t>DEFENSE COUNTERINTELLIGENCE </a:t>
            </a:r>
            <a:br>
              <a:rPr lang="en-US" sz="1100" b="1" kern="0" spc="20" baseline="0" dirty="0">
                <a:solidFill>
                  <a:srgbClr val="022B46"/>
                </a:solidFill>
                <a:latin typeface="Calibri" panose="020F0502020204030204" pitchFamily="34" charset="0"/>
                <a:cs typeface="Calibri" panose="020F0502020204030204" pitchFamily="34" charset="0"/>
              </a:rPr>
            </a:br>
            <a:r>
              <a:rPr lang="en-US" sz="1100" b="1" kern="0" spc="20" baseline="0" dirty="0">
                <a:solidFill>
                  <a:srgbClr val="022B46"/>
                </a:solidFill>
                <a:latin typeface="Calibri" panose="020F0502020204030204" pitchFamily="34" charset="0"/>
                <a:cs typeface="Calibri" panose="020F0502020204030204" pitchFamily="34" charset="0"/>
              </a:rPr>
              <a:t>AND SECURITY AGENCY</a:t>
            </a:r>
          </a:p>
        </p:txBody>
      </p:sp>
    </p:spTree>
    <p:extLst>
      <p:ext uri="{BB962C8B-B14F-4D97-AF65-F5344CB8AC3E}">
        <p14:creationId xmlns:p14="http://schemas.microsoft.com/office/powerpoint/2010/main" val="1318362519"/>
      </p:ext>
    </p:extLst>
  </p:cSld>
  <p:clrMap bg1="lt1" tx1="dk1" bg2="lt2" tx2="dk2" accent1="accent1" accent2="accent2" accent3="accent3" accent4="accent4" accent5="accent5" accent6="accent6" hlink="hlink" folHlink="folHlink"/>
  <p:sldLayoutIdLst>
    <p:sldLayoutId id="2147483694" r:id="rId1"/>
    <p:sldLayoutId id="2147483703" r:id="rId2"/>
    <p:sldLayoutId id="2147483696" r:id="rId3"/>
    <p:sldLayoutId id="2147483697" r:id="rId4"/>
    <p:sldLayoutId id="2147483700" r:id="rId5"/>
    <p:sldLayoutId id="2147483702" r:id="rId6"/>
    <p:sldLayoutId id="2147483699" r:id="rId7"/>
  </p:sldLayoutIdLst>
  <p:hf hdr="0"/>
  <p:txStyles>
    <p:titleStyle>
      <a:lvl1pPr algn="l" defTabSz="914400" rtl="0" eaLnBrk="1" latinLnBrk="0" hangingPunct="1">
        <a:lnSpc>
          <a:spcPct val="90000"/>
        </a:lnSpc>
        <a:spcBef>
          <a:spcPct val="0"/>
        </a:spcBef>
        <a:buNone/>
        <a:defRPr sz="2800" b="1" kern="1200">
          <a:solidFill>
            <a:srgbClr val="022B46"/>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hyperlink" Target="mailto:DCSACVSTeam@mail.mil" TargetMode="External"/><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0818004F-7922-4B2E-AB9D-F163F2D57862}"/>
              </a:ext>
            </a:extLst>
          </p:cNvPr>
          <p:cNvSpPr>
            <a:spLocks noGrp="1"/>
          </p:cNvSpPr>
          <p:nvPr>
            <p:ph type="dt" sz="half" idx="10"/>
          </p:nvPr>
        </p:nvSpPr>
        <p:spPr/>
        <p:txBody>
          <a:bodyPr/>
          <a:lstStyle/>
          <a:p>
            <a:r>
              <a:rPr lang="en-US" dirty="0"/>
              <a:t>01/10/2022</a:t>
            </a:r>
          </a:p>
        </p:txBody>
      </p:sp>
      <p:sp>
        <p:nvSpPr>
          <p:cNvPr id="8" name="Footer Placeholder 7">
            <a:extLst>
              <a:ext uri="{FF2B5EF4-FFF2-40B4-BE49-F238E27FC236}">
                <a16:creationId xmlns:a16="http://schemas.microsoft.com/office/drawing/2014/main" id="{9A2342C1-8128-464A-917A-65F30DD3929D}"/>
              </a:ext>
            </a:extLst>
          </p:cNvPr>
          <p:cNvSpPr>
            <a:spLocks noGrp="1"/>
          </p:cNvSpPr>
          <p:nvPr>
            <p:ph type="ftr" sz="quarter" idx="11"/>
          </p:nvPr>
        </p:nvSpPr>
        <p:spPr/>
        <p:txBody>
          <a:bodyPr/>
          <a:lstStyle/>
          <a:p>
            <a:r>
              <a:rPr lang="en-US" dirty="0"/>
              <a:t>UNCLASSIFIED// FOR OFFICIAL USE ONLY</a:t>
            </a:r>
          </a:p>
        </p:txBody>
      </p:sp>
      <p:sp>
        <p:nvSpPr>
          <p:cNvPr id="16" name="Title 15">
            <a:extLst>
              <a:ext uri="{FF2B5EF4-FFF2-40B4-BE49-F238E27FC236}">
                <a16:creationId xmlns:a16="http://schemas.microsoft.com/office/drawing/2014/main" id="{D760BD8B-36D8-42A3-97D0-12CBB2BF584C}"/>
              </a:ext>
            </a:extLst>
          </p:cNvPr>
          <p:cNvSpPr>
            <a:spLocks noGrp="1"/>
          </p:cNvSpPr>
          <p:nvPr>
            <p:ph type="ctrTitle"/>
          </p:nvPr>
        </p:nvSpPr>
        <p:spPr/>
        <p:txBody>
          <a:bodyPr/>
          <a:lstStyle/>
          <a:p>
            <a:r>
              <a:rPr lang="en-US" dirty="0"/>
              <a:t>Introduction to </a:t>
            </a:r>
            <a:br>
              <a:rPr lang="en-US" dirty="0"/>
            </a:br>
            <a:r>
              <a:rPr lang="en-US" dirty="0"/>
              <a:t>Rap Back</a:t>
            </a:r>
          </a:p>
        </p:txBody>
      </p:sp>
      <p:sp>
        <p:nvSpPr>
          <p:cNvPr id="19" name="Content Placeholder 18">
            <a:extLst>
              <a:ext uri="{FF2B5EF4-FFF2-40B4-BE49-F238E27FC236}">
                <a16:creationId xmlns:a16="http://schemas.microsoft.com/office/drawing/2014/main" id="{79C4BA2E-2FE0-40C0-BCF9-DF682D0609D8}"/>
              </a:ext>
            </a:extLst>
          </p:cNvPr>
          <p:cNvSpPr>
            <a:spLocks noGrp="1"/>
          </p:cNvSpPr>
          <p:nvPr>
            <p:ph sz="quarter" idx="19"/>
          </p:nvPr>
        </p:nvSpPr>
        <p:spPr/>
        <p:txBody>
          <a:bodyPr>
            <a:normAutofit/>
          </a:bodyPr>
          <a:lstStyle/>
          <a:p>
            <a:r>
              <a:rPr lang="en-US" dirty="0"/>
              <a:t>A Continuous Vetting Product</a:t>
            </a:r>
          </a:p>
        </p:txBody>
      </p:sp>
      <p:sp>
        <p:nvSpPr>
          <p:cNvPr id="17" name="Subtitle 16">
            <a:extLst>
              <a:ext uri="{FF2B5EF4-FFF2-40B4-BE49-F238E27FC236}">
                <a16:creationId xmlns:a16="http://schemas.microsoft.com/office/drawing/2014/main" id="{6276570D-32D2-4A9B-88F1-F825ED6E9648}"/>
              </a:ext>
            </a:extLst>
          </p:cNvPr>
          <p:cNvSpPr>
            <a:spLocks noGrp="1"/>
          </p:cNvSpPr>
          <p:nvPr>
            <p:ph type="subTitle" idx="1"/>
          </p:nvPr>
        </p:nvSpPr>
        <p:spPr/>
        <p:txBody>
          <a:bodyPr>
            <a:normAutofit/>
          </a:bodyPr>
          <a:lstStyle/>
          <a:p>
            <a:r>
              <a:rPr lang="en-US" dirty="0"/>
              <a:t>Customer &amp; Stakeholder Engagements</a:t>
            </a:r>
          </a:p>
        </p:txBody>
      </p:sp>
    </p:spTree>
    <p:extLst>
      <p:ext uri="{BB962C8B-B14F-4D97-AF65-F5344CB8AC3E}">
        <p14:creationId xmlns:p14="http://schemas.microsoft.com/office/powerpoint/2010/main" val="3279694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Classifiable fingerprints on file with DCSA</a:t>
            </a:r>
          </a:p>
          <a:p>
            <a:r>
              <a:rPr lang="en-US" dirty="0"/>
              <a:t>Enrollee has conditional offer of employment per 5 CFR, part 731.103(d)</a:t>
            </a:r>
          </a:p>
          <a:p>
            <a:r>
              <a:rPr lang="en-US" dirty="0"/>
              <a:t>Enrollee was notified of enrollment</a:t>
            </a:r>
          </a:p>
          <a:p>
            <a:pPr marL="0" indent="0">
              <a:buNone/>
            </a:pPr>
            <a:r>
              <a:rPr lang="en-US" dirty="0"/>
              <a:t>	- Ensuring collection/retention of a current Standard 	Form release (SF86, SF85, SF85P), signed by the 	subject.</a:t>
            </a:r>
          </a:p>
          <a:p>
            <a:pPr marL="0" indent="0">
              <a:buNone/>
            </a:pPr>
            <a:r>
              <a:rPr lang="en-US" dirty="0"/>
              <a:t>	- Presenting subject with verbal/written notification 	making subj aware of the present and potential future 	use of their fingerprints, including they will remain in 	NGI (Next Generation Identification) which can cause 	notices of future criminal/other activity.</a:t>
            </a:r>
          </a:p>
          <a:p>
            <a:r>
              <a:rPr lang="en-US" dirty="0"/>
              <a:t>Enrollee was notified of the requirement to self-report 120 days prior to enrolling. </a:t>
            </a:r>
          </a:p>
        </p:txBody>
      </p:sp>
      <p:sp>
        <p:nvSpPr>
          <p:cNvPr id="3" name="Date Placeholder 2"/>
          <p:cNvSpPr>
            <a:spLocks noGrp="1"/>
          </p:cNvSpPr>
          <p:nvPr>
            <p:ph type="dt" sz="half" idx="10"/>
          </p:nvPr>
        </p:nvSpPr>
        <p:spPr/>
        <p:txBody>
          <a:bodyPr/>
          <a:lstStyle/>
          <a:p>
            <a:r>
              <a:rPr lang="en-US" dirty="0"/>
              <a:t>01/10/2022</a:t>
            </a:r>
          </a:p>
        </p:txBody>
      </p:sp>
      <p:sp>
        <p:nvSpPr>
          <p:cNvPr id="4" name="Footer Placeholder 3"/>
          <p:cNvSpPr>
            <a:spLocks noGrp="1"/>
          </p:cNvSpPr>
          <p:nvPr>
            <p:ph type="ftr" sz="quarter" idx="11"/>
          </p:nvPr>
        </p:nvSpPr>
        <p:spPr/>
        <p:txBody>
          <a:bodyPr/>
          <a:lstStyle/>
          <a:p>
            <a:r>
              <a:rPr lang="en-US" dirty="0"/>
              <a:t>UNCLASSIFIED// FOR OFFICIAL USE ONLY</a:t>
            </a:r>
          </a:p>
          <a:p>
            <a:endParaRPr lang="en-US" dirty="0"/>
          </a:p>
        </p:txBody>
      </p:sp>
      <p:sp>
        <p:nvSpPr>
          <p:cNvPr id="5" name="Slide Number Placeholder 4"/>
          <p:cNvSpPr>
            <a:spLocks noGrp="1"/>
          </p:cNvSpPr>
          <p:nvPr>
            <p:ph type="sldNum" sz="quarter" idx="12"/>
          </p:nvPr>
        </p:nvSpPr>
        <p:spPr/>
        <p:txBody>
          <a:bodyPr/>
          <a:lstStyle/>
          <a:p>
            <a:fld id="{B4935736-6DC4-47F4-9AC4-BE352C6182E9}" type="slidenum">
              <a:rPr lang="en-US" smtClean="0"/>
              <a:t>10</a:t>
            </a:fld>
            <a:endParaRPr lang="en-US" dirty="0"/>
          </a:p>
        </p:txBody>
      </p:sp>
      <p:sp>
        <p:nvSpPr>
          <p:cNvPr id="7" name="Title 6"/>
          <p:cNvSpPr>
            <a:spLocks noGrp="1"/>
          </p:cNvSpPr>
          <p:nvPr>
            <p:ph type="title"/>
          </p:nvPr>
        </p:nvSpPr>
        <p:spPr/>
        <p:txBody>
          <a:bodyPr/>
          <a:lstStyle/>
          <a:p>
            <a:r>
              <a:rPr lang="en-US" dirty="0"/>
              <a:t>Requirements for Enrolling into Rap Back</a:t>
            </a:r>
          </a:p>
        </p:txBody>
      </p:sp>
    </p:spTree>
    <p:extLst>
      <p:ext uri="{BB962C8B-B14F-4D97-AF65-F5344CB8AC3E}">
        <p14:creationId xmlns:p14="http://schemas.microsoft.com/office/powerpoint/2010/main" val="1055903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Enrollee was presented with FBI Privacy Act Notices</a:t>
            </a:r>
          </a:p>
          <a:p>
            <a:r>
              <a:rPr lang="en-US" sz="2800" dirty="0"/>
              <a:t>Agency revalidates every 30 days</a:t>
            </a:r>
          </a:p>
        </p:txBody>
      </p:sp>
      <p:sp>
        <p:nvSpPr>
          <p:cNvPr id="3" name="Date Placeholder 2"/>
          <p:cNvSpPr>
            <a:spLocks noGrp="1"/>
          </p:cNvSpPr>
          <p:nvPr>
            <p:ph type="dt" sz="half" idx="10"/>
          </p:nvPr>
        </p:nvSpPr>
        <p:spPr/>
        <p:txBody>
          <a:bodyPr/>
          <a:lstStyle/>
          <a:p>
            <a:r>
              <a:rPr lang="en-US" dirty="0"/>
              <a:t>01/10/2022</a:t>
            </a:r>
          </a:p>
        </p:txBody>
      </p:sp>
      <p:sp>
        <p:nvSpPr>
          <p:cNvPr id="4" name="Footer Placeholder 3"/>
          <p:cNvSpPr>
            <a:spLocks noGrp="1"/>
          </p:cNvSpPr>
          <p:nvPr>
            <p:ph type="ftr" sz="quarter" idx="11"/>
          </p:nvPr>
        </p:nvSpPr>
        <p:spPr/>
        <p:txBody>
          <a:bodyPr/>
          <a:lstStyle/>
          <a:p>
            <a:r>
              <a:rPr lang="en-US" dirty="0"/>
              <a:t>UNCLASSIFIED// FOR OFFICIAL USE ONLY</a:t>
            </a:r>
          </a:p>
          <a:p>
            <a:endParaRPr lang="en-US" dirty="0"/>
          </a:p>
        </p:txBody>
      </p:sp>
      <p:sp>
        <p:nvSpPr>
          <p:cNvPr id="5" name="Slide Number Placeholder 4"/>
          <p:cNvSpPr>
            <a:spLocks noGrp="1"/>
          </p:cNvSpPr>
          <p:nvPr>
            <p:ph type="sldNum" sz="quarter" idx="12"/>
          </p:nvPr>
        </p:nvSpPr>
        <p:spPr/>
        <p:txBody>
          <a:bodyPr/>
          <a:lstStyle/>
          <a:p>
            <a:fld id="{B4935736-6DC4-47F4-9AC4-BE352C6182E9}" type="slidenum">
              <a:rPr lang="en-US" smtClean="0"/>
              <a:t>11</a:t>
            </a:fld>
            <a:endParaRPr lang="en-US" dirty="0"/>
          </a:p>
        </p:txBody>
      </p:sp>
      <p:sp>
        <p:nvSpPr>
          <p:cNvPr id="7" name="Title 6"/>
          <p:cNvSpPr>
            <a:spLocks noGrp="1"/>
          </p:cNvSpPr>
          <p:nvPr>
            <p:ph type="title"/>
          </p:nvPr>
        </p:nvSpPr>
        <p:spPr/>
        <p:txBody>
          <a:bodyPr>
            <a:normAutofit/>
          </a:bodyPr>
          <a:lstStyle/>
          <a:p>
            <a:r>
              <a:rPr lang="en-US" dirty="0"/>
              <a:t>Requirements for Subscribing into Rap Back</a:t>
            </a:r>
          </a:p>
        </p:txBody>
      </p:sp>
    </p:spTree>
    <p:extLst>
      <p:ext uri="{BB962C8B-B14F-4D97-AF65-F5344CB8AC3E}">
        <p14:creationId xmlns:p14="http://schemas.microsoft.com/office/powerpoint/2010/main" val="2467775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t>01/10/2022</a:t>
            </a:r>
          </a:p>
        </p:txBody>
      </p:sp>
      <p:sp>
        <p:nvSpPr>
          <p:cNvPr id="4" name="Footer Placeholder 3"/>
          <p:cNvSpPr>
            <a:spLocks noGrp="1"/>
          </p:cNvSpPr>
          <p:nvPr>
            <p:ph type="ftr" sz="quarter" idx="11"/>
          </p:nvPr>
        </p:nvSpPr>
        <p:spPr/>
        <p:txBody>
          <a:bodyPr/>
          <a:lstStyle/>
          <a:p>
            <a:r>
              <a:rPr lang="en-US" dirty="0"/>
              <a:t>UNCLASSIFIED// FOR OFFICIAL USE ONLY</a:t>
            </a:r>
          </a:p>
          <a:p>
            <a:endParaRPr lang="en-US" dirty="0"/>
          </a:p>
        </p:txBody>
      </p:sp>
      <p:sp>
        <p:nvSpPr>
          <p:cNvPr id="5" name="Slide Number Placeholder 4"/>
          <p:cNvSpPr>
            <a:spLocks noGrp="1"/>
          </p:cNvSpPr>
          <p:nvPr>
            <p:ph type="sldNum" sz="quarter" idx="12"/>
          </p:nvPr>
        </p:nvSpPr>
        <p:spPr/>
        <p:txBody>
          <a:bodyPr/>
          <a:lstStyle/>
          <a:p>
            <a:fld id="{B4935736-6DC4-47F4-9AC4-BE352C6182E9}" type="slidenum">
              <a:rPr lang="en-US" smtClean="0"/>
              <a:t>12</a:t>
            </a:fld>
            <a:endParaRPr lang="en-US" dirty="0"/>
          </a:p>
        </p:txBody>
      </p:sp>
      <p:sp>
        <p:nvSpPr>
          <p:cNvPr id="7" name="Title 6"/>
          <p:cNvSpPr>
            <a:spLocks noGrp="1"/>
          </p:cNvSpPr>
          <p:nvPr>
            <p:ph type="title"/>
          </p:nvPr>
        </p:nvSpPr>
        <p:spPr/>
        <p:txBody>
          <a:bodyPr/>
          <a:lstStyle/>
          <a:p>
            <a:r>
              <a:rPr lang="en-US" dirty="0"/>
              <a:t>Enrolling a Subject	</a:t>
            </a:r>
          </a:p>
        </p:txBody>
      </p:sp>
      <p:pic>
        <p:nvPicPr>
          <p:cNvPr id="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7719" y="1096963"/>
            <a:ext cx="7628562"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5810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01/10/2022</a:t>
            </a:r>
          </a:p>
        </p:txBody>
      </p:sp>
      <p:sp>
        <p:nvSpPr>
          <p:cNvPr id="3" name="Footer Placeholder 2"/>
          <p:cNvSpPr>
            <a:spLocks noGrp="1"/>
          </p:cNvSpPr>
          <p:nvPr>
            <p:ph type="ftr" sz="quarter" idx="11"/>
          </p:nvPr>
        </p:nvSpPr>
        <p:spPr/>
        <p:txBody>
          <a:bodyPr/>
          <a:lstStyle/>
          <a:p>
            <a:r>
              <a:rPr lang="en-US" dirty="0"/>
              <a:t>UNCLASSIFIED// FOR OFFICIAL USE ONLY</a:t>
            </a:r>
          </a:p>
          <a:p>
            <a:endParaRPr lang="en-US" dirty="0"/>
          </a:p>
        </p:txBody>
      </p:sp>
      <p:sp>
        <p:nvSpPr>
          <p:cNvPr id="4" name="Slide Number Placeholder 3"/>
          <p:cNvSpPr>
            <a:spLocks noGrp="1"/>
          </p:cNvSpPr>
          <p:nvPr>
            <p:ph type="sldNum" sz="quarter" idx="12"/>
          </p:nvPr>
        </p:nvSpPr>
        <p:spPr/>
        <p:txBody>
          <a:bodyPr/>
          <a:lstStyle/>
          <a:p>
            <a:fld id="{B4935736-6DC4-47F4-9AC4-BE352C6182E9}" type="slidenum">
              <a:rPr lang="en-US" smtClean="0"/>
              <a:t>13</a:t>
            </a:fld>
            <a:endParaRPr lang="en-US" dirty="0"/>
          </a:p>
        </p:txBody>
      </p:sp>
      <p:sp>
        <p:nvSpPr>
          <p:cNvPr id="7" name="Title 6"/>
          <p:cNvSpPr>
            <a:spLocks noGrp="1"/>
          </p:cNvSpPr>
          <p:nvPr>
            <p:ph type="title"/>
          </p:nvPr>
        </p:nvSpPr>
        <p:spPr/>
        <p:txBody>
          <a:bodyPr/>
          <a:lstStyle/>
          <a:p>
            <a:r>
              <a:rPr lang="en-US" dirty="0"/>
              <a:t>Enrolling a Subject</a:t>
            </a:r>
          </a:p>
        </p:txBody>
      </p:sp>
      <p:pic>
        <p:nvPicPr>
          <p:cNvPr id="8" name="Content Placeholder 7"/>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628650" y="1539357"/>
            <a:ext cx="7886700" cy="4438098"/>
          </a:xfrm>
          <a:prstGeom prst="rect">
            <a:avLst/>
          </a:prstGeom>
        </p:spPr>
      </p:pic>
    </p:spTree>
    <p:extLst>
      <p:ext uri="{BB962C8B-B14F-4D97-AF65-F5344CB8AC3E}">
        <p14:creationId xmlns:p14="http://schemas.microsoft.com/office/powerpoint/2010/main" val="1573840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01/10/2022</a:t>
            </a:r>
          </a:p>
        </p:txBody>
      </p:sp>
      <p:sp>
        <p:nvSpPr>
          <p:cNvPr id="3" name="Footer Placeholder 2"/>
          <p:cNvSpPr>
            <a:spLocks noGrp="1"/>
          </p:cNvSpPr>
          <p:nvPr>
            <p:ph type="ftr" sz="quarter" idx="11"/>
          </p:nvPr>
        </p:nvSpPr>
        <p:spPr/>
        <p:txBody>
          <a:bodyPr/>
          <a:lstStyle/>
          <a:p>
            <a:r>
              <a:rPr lang="en-US" dirty="0"/>
              <a:t>UNCLASSIFIED// FOR OFFICIAL USE ONLY</a:t>
            </a:r>
          </a:p>
          <a:p>
            <a:endParaRPr lang="en-US" dirty="0"/>
          </a:p>
        </p:txBody>
      </p:sp>
      <p:sp>
        <p:nvSpPr>
          <p:cNvPr id="4" name="Slide Number Placeholder 3"/>
          <p:cNvSpPr>
            <a:spLocks noGrp="1"/>
          </p:cNvSpPr>
          <p:nvPr>
            <p:ph type="sldNum" sz="quarter" idx="12"/>
          </p:nvPr>
        </p:nvSpPr>
        <p:spPr/>
        <p:txBody>
          <a:bodyPr/>
          <a:lstStyle/>
          <a:p>
            <a:fld id="{B4935736-6DC4-47F4-9AC4-BE352C6182E9}" type="slidenum">
              <a:rPr lang="en-US" smtClean="0"/>
              <a:t>14</a:t>
            </a:fld>
            <a:endParaRPr lang="en-US" dirty="0"/>
          </a:p>
        </p:txBody>
      </p:sp>
      <p:sp>
        <p:nvSpPr>
          <p:cNvPr id="7" name="Title 6"/>
          <p:cNvSpPr>
            <a:spLocks noGrp="1"/>
          </p:cNvSpPr>
          <p:nvPr>
            <p:ph type="title"/>
          </p:nvPr>
        </p:nvSpPr>
        <p:spPr/>
        <p:txBody>
          <a:bodyPr/>
          <a:lstStyle/>
          <a:p>
            <a:r>
              <a:rPr lang="en-US" dirty="0"/>
              <a:t>Enrolling a Subject</a:t>
            </a:r>
          </a:p>
        </p:txBody>
      </p:sp>
      <p:pic>
        <p:nvPicPr>
          <p:cNvPr id="8" name="Content Placeholder 7"/>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628650" y="1421492"/>
            <a:ext cx="7886700" cy="4673829"/>
          </a:xfrm>
          <a:prstGeom prst="rect">
            <a:avLst/>
          </a:prstGeom>
        </p:spPr>
      </p:pic>
    </p:spTree>
    <p:extLst>
      <p:ext uri="{BB962C8B-B14F-4D97-AF65-F5344CB8AC3E}">
        <p14:creationId xmlns:p14="http://schemas.microsoft.com/office/powerpoint/2010/main" val="4079531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01/10/2022</a:t>
            </a:r>
          </a:p>
        </p:txBody>
      </p:sp>
      <p:sp>
        <p:nvSpPr>
          <p:cNvPr id="3" name="Footer Placeholder 2"/>
          <p:cNvSpPr>
            <a:spLocks noGrp="1"/>
          </p:cNvSpPr>
          <p:nvPr>
            <p:ph type="ftr" sz="quarter" idx="11"/>
          </p:nvPr>
        </p:nvSpPr>
        <p:spPr/>
        <p:txBody>
          <a:bodyPr/>
          <a:lstStyle/>
          <a:p>
            <a:r>
              <a:rPr lang="en-US" dirty="0"/>
              <a:t>UNCLASSIFIED// FOR OFFICIAL USE ONLY</a:t>
            </a:r>
          </a:p>
        </p:txBody>
      </p:sp>
      <p:sp>
        <p:nvSpPr>
          <p:cNvPr id="4" name="Slide Number Placeholder 3"/>
          <p:cNvSpPr>
            <a:spLocks noGrp="1"/>
          </p:cNvSpPr>
          <p:nvPr>
            <p:ph type="sldNum" sz="quarter" idx="12"/>
          </p:nvPr>
        </p:nvSpPr>
        <p:spPr/>
        <p:txBody>
          <a:bodyPr/>
          <a:lstStyle/>
          <a:p>
            <a:fld id="{B4935736-6DC4-47F4-9AC4-BE352C6182E9}" type="slidenum">
              <a:rPr lang="en-US" smtClean="0"/>
              <a:t>15</a:t>
            </a:fld>
            <a:endParaRPr lang="en-US" dirty="0"/>
          </a:p>
        </p:txBody>
      </p:sp>
      <p:sp>
        <p:nvSpPr>
          <p:cNvPr id="7" name="Title 6"/>
          <p:cNvSpPr>
            <a:spLocks noGrp="1"/>
          </p:cNvSpPr>
          <p:nvPr>
            <p:ph type="title"/>
          </p:nvPr>
        </p:nvSpPr>
        <p:spPr/>
        <p:txBody>
          <a:bodyPr/>
          <a:lstStyle/>
          <a:p>
            <a:r>
              <a:rPr lang="en-US" dirty="0"/>
              <a:t>Enrolling a Subject</a:t>
            </a:r>
          </a:p>
        </p:txBody>
      </p:sp>
      <p:pic>
        <p:nvPicPr>
          <p:cNvPr id="8" name="Content Placeholder 7"/>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1603967" y="1390650"/>
            <a:ext cx="5936065" cy="4735513"/>
          </a:xfrm>
          <a:prstGeom prst="rect">
            <a:avLst/>
          </a:prstGeom>
        </p:spPr>
      </p:pic>
    </p:spTree>
    <p:extLst>
      <p:ext uri="{BB962C8B-B14F-4D97-AF65-F5344CB8AC3E}">
        <p14:creationId xmlns:p14="http://schemas.microsoft.com/office/powerpoint/2010/main" val="114652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01/10/2022</a:t>
            </a:r>
          </a:p>
        </p:txBody>
      </p:sp>
      <p:sp>
        <p:nvSpPr>
          <p:cNvPr id="3" name="Footer Placeholder 2"/>
          <p:cNvSpPr>
            <a:spLocks noGrp="1"/>
          </p:cNvSpPr>
          <p:nvPr>
            <p:ph type="ftr" sz="quarter" idx="11"/>
          </p:nvPr>
        </p:nvSpPr>
        <p:spPr/>
        <p:txBody>
          <a:bodyPr/>
          <a:lstStyle/>
          <a:p>
            <a:r>
              <a:rPr lang="en-US" dirty="0"/>
              <a:t>UNCLASSIFIED// FOR OFFICIAL USE ONLY</a:t>
            </a:r>
          </a:p>
        </p:txBody>
      </p:sp>
      <p:sp>
        <p:nvSpPr>
          <p:cNvPr id="4" name="Slide Number Placeholder 3"/>
          <p:cNvSpPr>
            <a:spLocks noGrp="1"/>
          </p:cNvSpPr>
          <p:nvPr>
            <p:ph type="sldNum" sz="quarter" idx="12"/>
          </p:nvPr>
        </p:nvSpPr>
        <p:spPr/>
        <p:txBody>
          <a:bodyPr/>
          <a:lstStyle/>
          <a:p>
            <a:fld id="{B4935736-6DC4-47F4-9AC4-BE352C6182E9}" type="slidenum">
              <a:rPr lang="en-US" smtClean="0"/>
              <a:t>16</a:t>
            </a:fld>
            <a:endParaRPr lang="en-US" dirty="0"/>
          </a:p>
        </p:txBody>
      </p:sp>
      <p:sp>
        <p:nvSpPr>
          <p:cNvPr id="6" name="Content Placeholder 5"/>
          <p:cNvSpPr>
            <a:spLocks noGrp="1"/>
          </p:cNvSpPr>
          <p:nvPr>
            <p:ph idx="1"/>
          </p:nvPr>
        </p:nvSpPr>
        <p:spPr/>
        <p:txBody>
          <a:bodyPr>
            <a:normAutofit/>
          </a:bodyPr>
          <a:lstStyle/>
          <a:p>
            <a:r>
              <a:rPr lang="en-US" sz="2800" dirty="0"/>
              <a:t>Agency will receive an email notification if a result is received</a:t>
            </a:r>
          </a:p>
          <a:p>
            <a:r>
              <a:rPr lang="en-US" sz="2800" dirty="0"/>
              <a:t>Results will be sent to agency as a closed case (case type 94)</a:t>
            </a:r>
          </a:p>
          <a:p>
            <a:r>
              <a:rPr lang="en-US" sz="2800" dirty="0"/>
              <a:t>Agency users with appropriate adjudication access will have immediate access to view the rap sheet in CVS</a:t>
            </a:r>
          </a:p>
          <a:p>
            <a:r>
              <a:rPr lang="en-US" sz="2800" dirty="0"/>
              <a:t>The Agency is responsible for adjudicating initial enrollments.</a:t>
            </a:r>
          </a:p>
        </p:txBody>
      </p:sp>
      <p:sp>
        <p:nvSpPr>
          <p:cNvPr id="7" name="Title 6"/>
          <p:cNvSpPr>
            <a:spLocks noGrp="1"/>
          </p:cNvSpPr>
          <p:nvPr>
            <p:ph type="title"/>
          </p:nvPr>
        </p:nvSpPr>
        <p:spPr/>
        <p:txBody>
          <a:bodyPr/>
          <a:lstStyle/>
          <a:p>
            <a:r>
              <a:rPr lang="en-US" dirty="0"/>
              <a:t>CE Results</a:t>
            </a:r>
          </a:p>
        </p:txBody>
      </p:sp>
    </p:spTree>
    <p:extLst>
      <p:ext uri="{BB962C8B-B14F-4D97-AF65-F5344CB8AC3E}">
        <p14:creationId xmlns:p14="http://schemas.microsoft.com/office/powerpoint/2010/main" val="1816189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01/10/2022</a:t>
            </a:r>
          </a:p>
        </p:txBody>
      </p:sp>
      <p:sp>
        <p:nvSpPr>
          <p:cNvPr id="3" name="Footer Placeholder 2"/>
          <p:cNvSpPr>
            <a:spLocks noGrp="1"/>
          </p:cNvSpPr>
          <p:nvPr>
            <p:ph type="ftr" sz="quarter" idx="11"/>
          </p:nvPr>
        </p:nvSpPr>
        <p:spPr/>
        <p:txBody>
          <a:bodyPr/>
          <a:lstStyle/>
          <a:p>
            <a:r>
              <a:rPr lang="en-US" dirty="0"/>
              <a:t>UNCLASSIFIED// FOR OFFICIAL USE ONLY</a:t>
            </a:r>
          </a:p>
        </p:txBody>
      </p:sp>
      <p:sp>
        <p:nvSpPr>
          <p:cNvPr id="4" name="Slide Number Placeholder 3"/>
          <p:cNvSpPr>
            <a:spLocks noGrp="1"/>
          </p:cNvSpPr>
          <p:nvPr>
            <p:ph type="sldNum" sz="quarter" idx="12"/>
          </p:nvPr>
        </p:nvSpPr>
        <p:spPr/>
        <p:txBody>
          <a:bodyPr/>
          <a:lstStyle/>
          <a:p>
            <a:fld id="{B4935736-6DC4-47F4-9AC4-BE352C6182E9}" type="slidenum">
              <a:rPr lang="en-US" smtClean="0"/>
              <a:t>17</a:t>
            </a:fld>
            <a:endParaRPr lang="en-US" dirty="0"/>
          </a:p>
        </p:txBody>
      </p:sp>
      <p:sp>
        <p:nvSpPr>
          <p:cNvPr id="7" name="Title 6"/>
          <p:cNvSpPr>
            <a:spLocks noGrp="1"/>
          </p:cNvSpPr>
          <p:nvPr>
            <p:ph type="title"/>
          </p:nvPr>
        </p:nvSpPr>
        <p:spPr/>
        <p:txBody>
          <a:bodyPr/>
          <a:lstStyle/>
          <a:p>
            <a:r>
              <a:rPr lang="en-US" dirty="0"/>
              <a:t>CE Results</a:t>
            </a:r>
          </a:p>
        </p:txBody>
      </p:sp>
      <p:pic>
        <p:nvPicPr>
          <p:cNvPr id="8" name="Picture 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8906" y="952893"/>
            <a:ext cx="7886700" cy="1580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906" y="3521144"/>
            <a:ext cx="8866187"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5826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01/10/2022</a:t>
            </a:r>
          </a:p>
        </p:txBody>
      </p:sp>
      <p:sp>
        <p:nvSpPr>
          <p:cNvPr id="3" name="Footer Placeholder 2"/>
          <p:cNvSpPr>
            <a:spLocks noGrp="1"/>
          </p:cNvSpPr>
          <p:nvPr>
            <p:ph type="ftr" sz="quarter" idx="11"/>
          </p:nvPr>
        </p:nvSpPr>
        <p:spPr/>
        <p:txBody>
          <a:bodyPr/>
          <a:lstStyle/>
          <a:p>
            <a:r>
              <a:rPr lang="en-US" dirty="0"/>
              <a:t>UNCLASSIFIED// FOR OFFICIAL USE ONLY</a:t>
            </a:r>
          </a:p>
        </p:txBody>
      </p:sp>
      <p:sp>
        <p:nvSpPr>
          <p:cNvPr id="4" name="Slide Number Placeholder 3"/>
          <p:cNvSpPr>
            <a:spLocks noGrp="1"/>
          </p:cNvSpPr>
          <p:nvPr>
            <p:ph type="sldNum" sz="quarter" idx="12"/>
          </p:nvPr>
        </p:nvSpPr>
        <p:spPr/>
        <p:txBody>
          <a:bodyPr/>
          <a:lstStyle/>
          <a:p>
            <a:fld id="{B4935736-6DC4-47F4-9AC4-BE352C6182E9}" type="slidenum">
              <a:rPr lang="en-US" smtClean="0"/>
              <a:t>18</a:t>
            </a:fld>
            <a:endParaRPr lang="en-US" dirty="0"/>
          </a:p>
        </p:txBody>
      </p:sp>
      <p:sp>
        <p:nvSpPr>
          <p:cNvPr id="7" name="Title 6"/>
          <p:cNvSpPr>
            <a:spLocks noGrp="1"/>
          </p:cNvSpPr>
          <p:nvPr>
            <p:ph type="title"/>
          </p:nvPr>
        </p:nvSpPr>
        <p:spPr/>
        <p:txBody>
          <a:bodyPr/>
          <a:lstStyle/>
          <a:p>
            <a:r>
              <a:rPr lang="en-US" dirty="0"/>
              <a:t>Viewing a Rap Sheet</a:t>
            </a:r>
          </a:p>
        </p:txBody>
      </p:sp>
      <p:pic>
        <p:nvPicPr>
          <p:cNvPr id="8" name="Content Placeholder 7"/>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776287" y="2053431"/>
            <a:ext cx="7591425" cy="3409950"/>
          </a:xfrm>
          <a:prstGeom prst="rect">
            <a:avLst/>
          </a:prstGeom>
        </p:spPr>
      </p:pic>
      <p:sp>
        <p:nvSpPr>
          <p:cNvPr id="9" name="Rectangle 8"/>
          <p:cNvSpPr/>
          <p:nvPr/>
        </p:nvSpPr>
        <p:spPr>
          <a:xfrm>
            <a:off x="1727199" y="3064934"/>
            <a:ext cx="2844800" cy="270933"/>
          </a:xfrm>
          <a:prstGeom prst="rect">
            <a:avLst/>
          </a:prstGeom>
          <a:noFill/>
          <a:ln w="317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41762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01/10/2022</a:t>
            </a:r>
          </a:p>
        </p:txBody>
      </p:sp>
      <p:sp>
        <p:nvSpPr>
          <p:cNvPr id="3" name="Footer Placeholder 2"/>
          <p:cNvSpPr>
            <a:spLocks noGrp="1"/>
          </p:cNvSpPr>
          <p:nvPr>
            <p:ph type="ftr" sz="quarter" idx="11"/>
          </p:nvPr>
        </p:nvSpPr>
        <p:spPr/>
        <p:txBody>
          <a:bodyPr/>
          <a:lstStyle/>
          <a:p>
            <a:r>
              <a:rPr lang="en-US" dirty="0"/>
              <a:t>UNCLASSIFIED// FOR OFFICIAL USE ONLY</a:t>
            </a:r>
          </a:p>
        </p:txBody>
      </p:sp>
      <p:sp>
        <p:nvSpPr>
          <p:cNvPr id="4" name="Slide Number Placeholder 3"/>
          <p:cNvSpPr>
            <a:spLocks noGrp="1"/>
          </p:cNvSpPr>
          <p:nvPr>
            <p:ph type="sldNum" sz="quarter" idx="12"/>
          </p:nvPr>
        </p:nvSpPr>
        <p:spPr/>
        <p:txBody>
          <a:bodyPr/>
          <a:lstStyle/>
          <a:p>
            <a:fld id="{B4935736-6DC4-47F4-9AC4-BE352C6182E9}" type="slidenum">
              <a:rPr lang="en-US" smtClean="0"/>
              <a:t>19</a:t>
            </a:fld>
            <a:endParaRPr lang="en-US" dirty="0"/>
          </a:p>
        </p:txBody>
      </p:sp>
      <p:sp>
        <p:nvSpPr>
          <p:cNvPr id="7" name="Title 6"/>
          <p:cNvSpPr>
            <a:spLocks noGrp="1"/>
          </p:cNvSpPr>
          <p:nvPr>
            <p:ph type="title"/>
          </p:nvPr>
        </p:nvSpPr>
        <p:spPr/>
        <p:txBody>
          <a:bodyPr/>
          <a:lstStyle/>
          <a:p>
            <a:r>
              <a:rPr lang="en-US" dirty="0"/>
              <a:t>Viewing a Rap Sheet</a:t>
            </a:r>
          </a:p>
        </p:txBody>
      </p:sp>
      <p:pic>
        <p:nvPicPr>
          <p:cNvPr id="8" name="Content Placeholder 7"/>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628650" y="1597189"/>
            <a:ext cx="7886700" cy="4322434"/>
          </a:xfrm>
          <a:prstGeom prst="rect">
            <a:avLst/>
          </a:prstGeom>
        </p:spPr>
      </p:pic>
      <p:sp>
        <p:nvSpPr>
          <p:cNvPr id="9" name="Rectangle 8"/>
          <p:cNvSpPr/>
          <p:nvPr/>
        </p:nvSpPr>
        <p:spPr>
          <a:xfrm>
            <a:off x="2116667" y="2438400"/>
            <a:ext cx="2743200" cy="2540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02797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Content Placeholder 50">
            <a:extLst>
              <a:ext uri="{FF2B5EF4-FFF2-40B4-BE49-F238E27FC236}">
                <a16:creationId xmlns:a16="http://schemas.microsoft.com/office/drawing/2014/main" id="{644FD66A-290A-478E-A678-1316E3E91505}"/>
              </a:ext>
            </a:extLst>
          </p:cNvPr>
          <p:cNvSpPr>
            <a:spLocks noGrp="1"/>
          </p:cNvSpPr>
          <p:nvPr>
            <p:ph idx="1"/>
          </p:nvPr>
        </p:nvSpPr>
        <p:spPr/>
        <p:txBody>
          <a:bodyPr>
            <a:normAutofit fontScale="92500" lnSpcReduction="10000"/>
          </a:bodyPr>
          <a:lstStyle/>
          <a:p>
            <a:r>
              <a:rPr lang="en-US" sz="2800" b="1" dirty="0"/>
              <a:t>Overview</a:t>
            </a:r>
          </a:p>
          <a:p>
            <a:pPr lvl="1"/>
            <a:r>
              <a:rPr lang="en-US" sz="2800" dirty="0"/>
              <a:t>DCSA CV Overview</a:t>
            </a:r>
          </a:p>
          <a:p>
            <a:pPr lvl="1"/>
            <a:r>
              <a:rPr lang="en-US" sz="2800" dirty="0"/>
              <a:t>Advantages of CV via DCSA</a:t>
            </a:r>
          </a:p>
          <a:p>
            <a:r>
              <a:rPr lang="en-US" sz="2800" b="1" dirty="0"/>
              <a:t>Rap Back</a:t>
            </a:r>
          </a:p>
          <a:p>
            <a:pPr lvl="1"/>
            <a:r>
              <a:rPr lang="en-US" sz="2800" dirty="0"/>
              <a:t>Prerequisites and Requirements for Subscribing into Rap Back</a:t>
            </a:r>
          </a:p>
          <a:p>
            <a:pPr lvl="1"/>
            <a:r>
              <a:rPr lang="en-US" sz="2800" dirty="0"/>
              <a:t>Enrolling Subjects</a:t>
            </a:r>
          </a:p>
          <a:p>
            <a:pPr lvl="1"/>
            <a:r>
              <a:rPr lang="en-US" sz="2800" dirty="0"/>
              <a:t>CE Results</a:t>
            </a:r>
          </a:p>
          <a:p>
            <a:pPr lvl="1"/>
            <a:r>
              <a:rPr lang="en-US" sz="2800" dirty="0"/>
              <a:t>Viewing the Rap Sheet</a:t>
            </a:r>
          </a:p>
          <a:p>
            <a:pPr lvl="1"/>
            <a:r>
              <a:rPr lang="en-US" sz="2800" dirty="0"/>
              <a:t>CE Adjudication</a:t>
            </a:r>
          </a:p>
          <a:p>
            <a:pPr lvl="1"/>
            <a:r>
              <a:rPr lang="en-US" sz="2800" dirty="0"/>
              <a:t>CVS Batch File Submission Procedures</a:t>
            </a:r>
          </a:p>
          <a:p>
            <a:pPr lvl="1"/>
            <a:r>
              <a:rPr lang="en-US" sz="2800" dirty="0"/>
              <a:t>Rap Back Continuous Vetting (CV) Flat File Layout</a:t>
            </a:r>
          </a:p>
          <a:p>
            <a:pPr lvl="1"/>
            <a:r>
              <a:rPr lang="en-US" sz="2800" dirty="0"/>
              <a:t>Assistance</a:t>
            </a:r>
          </a:p>
          <a:p>
            <a:pPr marL="0" indent="0">
              <a:buNone/>
            </a:pPr>
            <a:endParaRPr lang="en-US" dirty="0"/>
          </a:p>
        </p:txBody>
      </p:sp>
      <p:sp>
        <p:nvSpPr>
          <p:cNvPr id="4" name="Date Placeholder 3">
            <a:extLst>
              <a:ext uri="{FF2B5EF4-FFF2-40B4-BE49-F238E27FC236}">
                <a16:creationId xmlns:a16="http://schemas.microsoft.com/office/drawing/2014/main" id="{319BBC54-9106-480F-9E63-E0CA471E10A8}"/>
              </a:ext>
            </a:extLst>
          </p:cNvPr>
          <p:cNvSpPr>
            <a:spLocks noGrp="1"/>
          </p:cNvSpPr>
          <p:nvPr>
            <p:ph type="dt" sz="half" idx="10"/>
          </p:nvPr>
        </p:nvSpPr>
        <p:spPr/>
        <p:txBody>
          <a:bodyPr/>
          <a:lstStyle/>
          <a:p>
            <a:r>
              <a:rPr lang="en-US" dirty="0"/>
              <a:t>01/10/2022</a:t>
            </a:r>
          </a:p>
        </p:txBody>
      </p:sp>
      <p:sp>
        <p:nvSpPr>
          <p:cNvPr id="20" name="Footer Placeholder 4">
            <a:extLst>
              <a:ext uri="{FF2B5EF4-FFF2-40B4-BE49-F238E27FC236}">
                <a16:creationId xmlns:a16="http://schemas.microsoft.com/office/drawing/2014/main" id="{91715DDB-A14A-4EE5-8A70-D3E1E003BFC0}"/>
              </a:ext>
            </a:extLst>
          </p:cNvPr>
          <p:cNvSpPr>
            <a:spLocks noGrp="1"/>
          </p:cNvSpPr>
          <p:nvPr>
            <p:ph type="ftr" sz="quarter" idx="11"/>
          </p:nvPr>
        </p:nvSpPr>
        <p:spPr/>
        <p:txBody>
          <a:bodyPr/>
          <a:lstStyle/>
          <a:p>
            <a:r>
              <a:rPr lang="en-US" dirty="0"/>
              <a:t>UNCLASSIFIED//FOR OFFICIAL USE ONLY</a:t>
            </a:r>
          </a:p>
        </p:txBody>
      </p:sp>
      <p:sp>
        <p:nvSpPr>
          <p:cNvPr id="11" name="Slide Number Placeholder 10">
            <a:extLst>
              <a:ext uri="{FF2B5EF4-FFF2-40B4-BE49-F238E27FC236}">
                <a16:creationId xmlns:a16="http://schemas.microsoft.com/office/drawing/2014/main" id="{24B6EE5C-309F-4378-9858-DE28F91567C2}"/>
              </a:ext>
            </a:extLst>
          </p:cNvPr>
          <p:cNvSpPr>
            <a:spLocks noGrp="1"/>
          </p:cNvSpPr>
          <p:nvPr>
            <p:ph type="sldNum" sz="quarter" idx="12"/>
          </p:nvPr>
        </p:nvSpPr>
        <p:spPr/>
        <p:txBody>
          <a:bodyPr/>
          <a:lstStyle/>
          <a:p>
            <a:fld id="{B4935736-6DC4-47F4-9AC4-BE352C6182E9}" type="slidenum">
              <a:rPr lang="en-US" smtClean="0"/>
              <a:t>2</a:t>
            </a:fld>
            <a:endParaRPr lang="en-US" dirty="0"/>
          </a:p>
        </p:txBody>
      </p:sp>
      <p:sp>
        <p:nvSpPr>
          <p:cNvPr id="3" name="Title 2">
            <a:extLst>
              <a:ext uri="{FF2B5EF4-FFF2-40B4-BE49-F238E27FC236}">
                <a16:creationId xmlns:a16="http://schemas.microsoft.com/office/drawing/2014/main" id="{AE462EA7-4C07-4FF6-8CBF-4E3B61614AC9}"/>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3600970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01/10/2020</a:t>
            </a:r>
          </a:p>
        </p:txBody>
      </p:sp>
      <p:sp>
        <p:nvSpPr>
          <p:cNvPr id="3" name="Footer Placeholder 2"/>
          <p:cNvSpPr>
            <a:spLocks noGrp="1"/>
          </p:cNvSpPr>
          <p:nvPr>
            <p:ph type="ftr" sz="quarter" idx="11"/>
          </p:nvPr>
        </p:nvSpPr>
        <p:spPr/>
        <p:txBody>
          <a:bodyPr/>
          <a:lstStyle/>
          <a:p>
            <a:r>
              <a:rPr lang="en-US" dirty="0"/>
              <a:t>UNCLASSIFIED// FOR OFFICIAL USE ONLY</a:t>
            </a:r>
          </a:p>
        </p:txBody>
      </p:sp>
      <p:sp>
        <p:nvSpPr>
          <p:cNvPr id="4" name="Slide Number Placeholder 3"/>
          <p:cNvSpPr>
            <a:spLocks noGrp="1"/>
          </p:cNvSpPr>
          <p:nvPr>
            <p:ph type="sldNum" sz="quarter" idx="12"/>
          </p:nvPr>
        </p:nvSpPr>
        <p:spPr/>
        <p:txBody>
          <a:bodyPr/>
          <a:lstStyle/>
          <a:p>
            <a:fld id="{B4935736-6DC4-47F4-9AC4-BE352C6182E9}" type="slidenum">
              <a:rPr lang="en-US" smtClean="0"/>
              <a:t>20</a:t>
            </a:fld>
            <a:endParaRPr lang="en-US" dirty="0"/>
          </a:p>
        </p:txBody>
      </p:sp>
      <p:sp>
        <p:nvSpPr>
          <p:cNvPr id="7" name="Title 6"/>
          <p:cNvSpPr>
            <a:spLocks noGrp="1"/>
          </p:cNvSpPr>
          <p:nvPr>
            <p:ph type="title"/>
          </p:nvPr>
        </p:nvSpPr>
        <p:spPr/>
        <p:txBody>
          <a:bodyPr/>
          <a:lstStyle/>
          <a:p>
            <a:r>
              <a:rPr lang="en-US" dirty="0"/>
              <a:t>Viewing a Rap Sheet</a:t>
            </a:r>
          </a:p>
        </p:txBody>
      </p:sp>
      <p:pic>
        <p:nvPicPr>
          <p:cNvPr id="8" name="Content Placeholder 7"/>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628650" y="2073491"/>
            <a:ext cx="7886700" cy="3369830"/>
          </a:xfrm>
          <a:prstGeom prst="rect">
            <a:avLst/>
          </a:prstGeom>
        </p:spPr>
      </p:pic>
    </p:spTree>
    <p:extLst>
      <p:ext uri="{BB962C8B-B14F-4D97-AF65-F5344CB8AC3E}">
        <p14:creationId xmlns:p14="http://schemas.microsoft.com/office/powerpoint/2010/main" val="2720832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01/10/2022</a:t>
            </a:r>
          </a:p>
        </p:txBody>
      </p:sp>
      <p:sp>
        <p:nvSpPr>
          <p:cNvPr id="3" name="Footer Placeholder 2"/>
          <p:cNvSpPr>
            <a:spLocks noGrp="1"/>
          </p:cNvSpPr>
          <p:nvPr>
            <p:ph type="ftr" sz="quarter" idx="11"/>
          </p:nvPr>
        </p:nvSpPr>
        <p:spPr/>
        <p:txBody>
          <a:bodyPr/>
          <a:lstStyle/>
          <a:p>
            <a:r>
              <a:rPr lang="en-US" dirty="0"/>
              <a:t>UNCLASSIFIED// FOR OFFICIAL USE ONLY</a:t>
            </a:r>
          </a:p>
        </p:txBody>
      </p:sp>
      <p:sp>
        <p:nvSpPr>
          <p:cNvPr id="4" name="Slide Number Placeholder 3"/>
          <p:cNvSpPr>
            <a:spLocks noGrp="1"/>
          </p:cNvSpPr>
          <p:nvPr>
            <p:ph type="sldNum" sz="quarter" idx="12"/>
          </p:nvPr>
        </p:nvSpPr>
        <p:spPr/>
        <p:txBody>
          <a:bodyPr/>
          <a:lstStyle/>
          <a:p>
            <a:fld id="{B4935736-6DC4-47F4-9AC4-BE352C6182E9}" type="slidenum">
              <a:rPr lang="en-US" smtClean="0"/>
              <a:t>21</a:t>
            </a:fld>
            <a:endParaRPr lang="en-US" dirty="0"/>
          </a:p>
        </p:txBody>
      </p:sp>
      <p:sp>
        <p:nvSpPr>
          <p:cNvPr id="7" name="Title 6"/>
          <p:cNvSpPr>
            <a:spLocks noGrp="1"/>
          </p:cNvSpPr>
          <p:nvPr>
            <p:ph type="title"/>
          </p:nvPr>
        </p:nvSpPr>
        <p:spPr/>
        <p:txBody>
          <a:bodyPr/>
          <a:lstStyle/>
          <a:p>
            <a:r>
              <a:rPr lang="en-US" dirty="0"/>
              <a:t>Viewing a Rap Sheet</a:t>
            </a:r>
          </a:p>
        </p:txBody>
      </p:sp>
      <p:pic>
        <p:nvPicPr>
          <p:cNvPr id="8" name="Content Placeholder 7"/>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628650" y="1546283"/>
            <a:ext cx="7886700" cy="4424246"/>
          </a:xfrm>
          <a:prstGeom prst="rect">
            <a:avLst/>
          </a:prstGeom>
        </p:spPr>
      </p:pic>
    </p:spTree>
    <p:extLst>
      <p:ext uri="{BB962C8B-B14F-4D97-AF65-F5344CB8AC3E}">
        <p14:creationId xmlns:p14="http://schemas.microsoft.com/office/powerpoint/2010/main" val="1770178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01/10/2022</a:t>
            </a:r>
          </a:p>
        </p:txBody>
      </p:sp>
      <p:sp>
        <p:nvSpPr>
          <p:cNvPr id="3" name="Footer Placeholder 2"/>
          <p:cNvSpPr>
            <a:spLocks noGrp="1"/>
          </p:cNvSpPr>
          <p:nvPr>
            <p:ph type="ftr" sz="quarter" idx="11"/>
          </p:nvPr>
        </p:nvSpPr>
        <p:spPr/>
        <p:txBody>
          <a:bodyPr/>
          <a:lstStyle/>
          <a:p>
            <a:r>
              <a:rPr lang="en-US" dirty="0"/>
              <a:t>UNCLASSIFIED// FOR OFFICIAL USE ONLY</a:t>
            </a:r>
          </a:p>
        </p:txBody>
      </p:sp>
      <p:sp>
        <p:nvSpPr>
          <p:cNvPr id="4" name="Slide Number Placeholder 3"/>
          <p:cNvSpPr>
            <a:spLocks noGrp="1"/>
          </p:cNvSpPr>
          <p:nvPr>
            <p:ph type="sldNum" sz="quarter" idx="12"/>
          </p:nvPr>
        </p:nvSpPr>
        <p:spPr/>
        <p:txBody>
          <a:bodyPr/>
          <a:lstStyle/>
          <a:p>
            <a:fld id="{B4935736-6DC4-47F4-9AC4-BE352C6182E9}" type="slidenum">
              <a:rPr lang="en-US" smtClean="0"/>
              <a:t>22</a:t>
            </a:fld>
            <a:endParaRPr lang="en-US" dirty="0"/>
          </a:p>
        </p:txBody>
      </p:sp>
      <p:sp>
        <p:nvSpPr>
          <p:cNvPr id="7" name="Title 6"/>
          <p:cNvSpPr>
            <a:spLocks noGrp="1"/>
          </p:cNvSpPr>
          <p:nvPr>
            <p:ph type="title"/>
          </p:nvPr>
        </p:nvSpPr>
        <p:spPr/>
        <p:txBody>
          <a:bodyPr/>
          <a:lstStyle/>
          <a:p>
            <a:r>
              <a:rPr lang="en-US" dirty="0"/>
              <a:t>Viewing a Rap Sheet</a:t>
            </a:r>
          </a:p>
        </p:txBody>
      </p:sp>
      <p:pic>
        <p:nvPicPr>
          <p:cNvPr id="6" name="Content Placeholder 5"/>
          <p:cNvPicPr>
            <a:picLocks noGrp="1" noChangeAspect="1"/>
          </p:cNvPicPr>
          <p:nvPr>
            <p:ph idx="1"/>
          </p:nvPr>
        </p:nvPicPr>
        <p:blipFill>
          <a:blip r:embed="rId3"/>
          <a:stretch>
            <a:fillRect/>
          </a:stretch>
        </p:blipFill>
        <p:spPr>
          <a:xfrm>
            <a:off x="637258" y="1427672"/>
            <a:ext cx="7878092" cy="4735513"/>
          </a:xfrm>
          <a:prstGeom prst="rect">
            <a:avLst/>
          </a:prstGeom>
        </p:spPr>
      </p:pic>
      <p:sp>
        <p:nvSpPr>
          <p:cNvPr id="9" name="Rectangle 8"/>
          <p:cNvSpPr/>
          <p:nvPr/>
        </p:nvSpPr>
        <p:spPr>
          <a:xfrm>
            <a:off x="3028950" y="2247441"/>
            <a:ext cx="1664236" cy="17627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0" name="Rectangle 9"/>
          <p:cNvSpPr/>
          <p:nvPr/>
        </p:nvSpPr>
        <p:spPr>
          <a:xfrm>
            <a:off x="3028950" y="2633031"/>
            <a:ext cx="683734" cy="1542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1" name="Rectangle 10"/>
          <p:cNvSpPr/>
          <p:nvPr/>
        </p:nvSpPr>
        <p:spPr>
          <a:xfrm>
            <a:off x="936434" y="1994053"/>
            <a:ext cx="1112703" cy="1762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47539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01/10/2022</a:t>
            </a:r>
          </a:p>
        </p:txBody>
      </p:sp>
      <p:sp>
        <p:nvSpPr>
          <p:cNvPr id="3" name="Footer Placeholder 2"/>
          <p:cNvSpPr>
            <a:spLocks noGrp="1"/>
          </p:cNvSpPr>
          <p:nvPr>
            <p:ph type="ftr" sz="quarter" idx="11"/>
          </p:nvPr>
        </p:nvSpPr>
        <p:spPr/>
        <p:txBody>
          <a:bodyPr/>
          <a:lstStyle/>
          <a:p>
            <a:r>
              <a:rPr lang="en-US" dirty="0"/>
              <a:t>UNCLASSIFIED// FOR OFFICIAL USE ONLY</a:t>
            </a:r>
          </a:p>
        </p:txBody>
      </p:sp>
      <p:sp>
        <p:nvSpPr>
          <p:cNvPr id="4" name="Slide Number Placeholder 3"/>
          <p:cNvSpPr>
            <a:spLocks noGrp="1"/>
          </p:cNvSpPr>
          <p:nvPr>
            <p:ph type="sldNum" sz="quarter" idx="12"/>
          </p:nvPr>
        </p:nvSpPr>
        <p:spPr/>
        <p:txBody>
          <a:bodyPr/>
          <a:lstStyle/>
          <a:p>
            <a:fld id="{B4935736-6DC4-47F4-9AC4-BE352C6182E9}" type="slidenum">
              <a:rPr lang="en-US" smtClean="0"/>
              <a:t>23</a:t>
            </a:fld>
            <a:endParaRPr lang="en-US" dirty="0"/>
          </a:p>
        </p:txBody>
      </p:sp>
      <p:sp>
        <p:nvSpPr>
          <p:cNvPr id="7" name="Title 6"/>
          <p:cNvSpPr>
            <a:spLocks noGrp="1"/>
          </p:cNvSpPr>
          <p:nvPr>
            <p:ph type="title"/>
          </p:nvPr>
        </p:nvSpPr>
        <p:spPr/>
        <p:txBody>
          <a:bodyPr/>
          <a:lstStyle/>
          <a:p>
            <a:r>
              <a:rPr lang="en-US" dirty="0"/>
              <a:t>Viewing a Rap Sheet</a:t>
            </a:r>
          </a:p>
        </p:txBody>
      </p:sp>
      <p:pic>
        <p:nvPicPr>
          <p:cNvPr id="9" name="Content Placeholder 8"/>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1595437" y="1758156"/>
            <a:ext cx="5953125" cy="4000500"/>
          </a:xfrm>
          <a:prstGeom prst="rect">
            <a:avLst/>
          </a:prstGeom>
        </p:spPr>
      </p:pic>
      <p:sp>
        <p:nvSpPr>
          <p:cNvPr id="6" name="Rectangle 5"/>
          <p:cNvSpPr/>
          <p:nvPr/>
        </p:nvSpPr>
        <p:spPr>
          <a:xfrm>
            <a:off x="2410691" y="4788130"/>
            <a:ext cx="1911927" cy="216131"/>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65478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01/10/2022</a:t>
            </a:r>
          </a:p>
        </p:txBody>
      </p:sp>
      <p:sp>
        <p:nvSpPr>
          <p:cNvPr id="3" name="Footer Placeholder 2"/>
          <p:cNvSpPr>
            <a:spLocks noGrp="1"/>
          </p:cNvSpPr>
          <p:nvPr>
            <p:ph type="ftr" sz="quarter" idx="11"/>
          </p:nvPr>
        </p:nvSpPr>
        <p:spPr/>
        <p:txBody>
          <a:bodyPr/>
          <a:lstStyle/>
          <a:p>
            <a:r>
              <a:rPr lang="en-US" dirty="0"/>
              <a:t>UNCLASSIFIED// FOR OFFICIAL USE ONLY</a:t>
            </a:r>
          </a:p>
        </p:txBody>
      </p:sp>
      <p:sp>
        <p:nvSpPr>
          <p:cNvPr id="4" name="Slide Number Placeholder 3"/>
          <p:cNvSpPr>
            <a:spLocks noGrp="1"/>
          </p:cNvSpPr>
          <p:nvPr>
            <p:ph type="sldNum" sz="quarter" idx="12"/>
          </p:nvPr>
        </p:nvSpPr>
        <p:spPr/>
        <p:txBody>
          <a:bodyPr/>
          <a:lstStyle/>
          <a:p>
            <a:fld id="{B4935736-6DC4-47F4-9AC4-BE352C6182E9}" type="slidenum">
              <a:rPr lang="en-US" smtClean="0"/>
              <a:t>24</a:t>
            </a:fld>
            <a:endParaRPr lang="en-US" dirty="0"/>
          </a:p>
        </p:txBody>
      </p:sp>
      <p:sp>
        <p:nvSpPr>
          <p:cNvPr id="7" name="Title 6"/>
          <p:cNvSpPr>
            <a:spLocks noGrp="1"/>
          </p:cNvSpPr>
          <p:nvPr>
            <p:ph type="title"/>
          </p:nvPr>
        </p:nvSpPr>
        <p:spPr/>
        <p:txBody>
          <a:bodyPr/>
          <a:lstStyle/>
          <a:p>
            <a:r>
              <a:rPr lang="en-US" dirty="0"/>
              <a:t>Viewing a Rap Sheet</a:t>
            </a:r>
          </a:p>
        </p:txBody>
      </p:sp>
      <p:pic>
        <p:nvPicPr>
          <p:cNvPr id="8" name="Content Placeholder 7"/>
          <p:cNvPicPr>
            <a:picLocks noGrp="1"/>
          </p:cNvPicPr>
          <p:nvPr>
            <p:ph idx="1"/>
          </p:nvPr>
        </p:nvPicPr>
        <p:blipFill>
          <a:blip r:embed="rId3"/>
          <a:stretch>
            <a:fillRect/>
          </a:stretch>
        </p:blipFill>
        <p:spPr>
          <a:xfrm>
            <a:off x="715330" y="1390650"/>
            <a:ext cx="7713340" cy="4735513"/>
          </a:xfrm>
          <a:prstGeom prst="rect">
            <a:avLst/>
          </a:prstGeom>
        </p:spPr>
      </p:pic>
    </p:spTree>
    <p:extLst>
      <p:ext uri="{BB962C8B-B14F-4D97-AF65-F5344CB8AC3E}">
        <p14:creationId xmlns:p14="http://schemas.microsoft.com/office/powerpoint/2010/main" val="918137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01/10/2022</a:t>
            </a:r>
          </a:p>
          <a:p>
            <a:endParaRPr lang="en-US" dirty="0"/>
          </a:p>
        </p:txBody>
      </p:sp>
      <p:sp>
        <p:nvSpPr>
          <p:cNvPr id="3" name="Footer Placeholder 2"/>
          <p:cNvSpPr>
            <a:spLocks noGrp="1"/>
          </p:cNvSpPr>
          <p:nvPr>
            <p:ph type="ftr" sz="quarter" idx="11"/>
          </p:nvPr>
        </p:nvSpPr>
        <p:spPr/>
        <p:txBody>
          <a:bodyPr/>
          <a:lstStyle/>
          <a:p>
            <a:r>
              <a:rPr lang="en-US" dirty="0"/>
              <a:t>UNCLASSIFIED// FOR OFFICIAL USE ONLY</a:t>
            </a:r>
          </a:p>
        </p:txBody>
      </p:sp>
      <p:sp>
        <p:nvSpPr>
          <p:cNvPr id="4" name="Slide Number Placeholder 3"/>
          <p:cNvSpPr>
            <a:spLocks noGrp="1"/>
          </p:cNvSpPr>
          <p:nvPr>
            <p:ph type="sldNum" sz="quarter" idx="12"/>
          </p:nvPr>
        </p:nvSpPr>
        <p:spPr/>
        <p:txBody>
          <a:bodyPr/>
          <a:lstStyle/>
          <a:p>
            <a:fld id="{B4935736-6DC4-47F4-9AC4-BE352C6182E9}" type="slidenum">
              <a:rPr lang="en-US" smtClean="0"/>
              <a:t>25</a:t>
            </a:fld>
            <a:endParaRPr lang="en-US" dirty="0"/>
          </a:p>
        </p:txBody>
      </p:sp>
      <p:sp>
        <p:nvSpPr>
          <p:cNvPr id="7" name="Title 6"/>
          <p:cNvSpPr>
            <a:spLocks noGrp="1"/>
          </p:cNvSpPr>
          <p:nvPr>
            <p:ph type="title"/>
          </p:nvPr>
        </p:nvSpPr>
        <p:spPr/>
        <p:txBody>
          <a:bodyPr/>
          <a:lstStyle/>
          <a:p>
            <a:r>
              <a:rPr lang="en-US" dirty="0"/>
              <a:t>Viewing a Rap Sheet</a:t>
            </a:r>
          </a:p>
        </p:txBody>
      </p:sp>
      <p:pic>
        <p:nvPicPr>
          <p:cNvPr id="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28650" y="2120065"/>
            <a:ext cx="7886700" cy="3276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4918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01/10/2022</a:t>
            </a:r>
          </a:p>
          <a:p>
            <a:endParaRPr lang="en-US" dirty="0"/>
          </a:p>
        </p:txBody>
      </p:sp>
      <p:sp>
        <p:nvSpPr>
          <p:cNvPr id="3" name="Footer Placeholder 2"/>
          <p:cNvSpPr>
            <a:spLocks noGrp="1"/>
          </p:cNvSpPr>
          <p:nvPr>
            <p:ph type="ftr" sz="quarter" idx="11"/>
          </p:nvPr>
        </p:nvSpPr>
        <p:spPr/>
        <p:txBody>
          <a:bodyPr/>
          <a:lstStyle/>
          <a:p>
            <a:r>
              <a:rPr lang="en-US" dirty="0"/>
              <a:t>UNCLASSIFIED// FOR OFFICIAL USE ONLY</a:t>
            </a:r>
          </a:p>
        </p:txBody>
      </p:sp>
      <p:sp>
        <p:nvSpPr>
          <p:cNvPr id="4" name="Slide Number Placeholder 3"/>
          <p:cNvSpPr>
            <a:spLocks noGrp="1"/>
          </p:cNvSpPr>
          <p:nvPr>
            <p:ph type="sldNum" sz="quarter" idx="12"/>
          </p:nvPr>
        </p:nvSpPr>
        <p:spPr/>
        <p:txBody>
          <a:bodyPr/>
          <a:lstStyle/>
          <a:p>
            <a:fld id="{B4935736-6DC4-47F4-9AC4-BE352C6182E9}" type="slidenum">
              <a:rPr lang="en-US" smtClean="0"/>
              <a:t>26</a:t>
            </a:fld>
            <a:endParaRPr lang="en-US" dirty="0"/>
          </a:p>
        </p:txBody>
      </p:sp>
      <p:sp>
        <p:nvSpPr>
          <p:cNvPr id="7" name="Title 6"/>
          <p:cNvSpPr>
            <a:spLocks noGrp="1"/>
          </p:cNvSpPr>
          <p:nvPr>
            <p:ph type="title"/>
          </p:nvPr>
        </p:nvSpPr>
        <p:spPr/>
        <p:txBody>
          <a:bodyPr/>
          <a:lstStyle/>
          <a:p>
            <a:r>
              <a:rPr lang="en-US" dirty="0"/>
              <a:t>Viewing a Rap Sheet</a:t>
            </a:r>
          </a:p>
        </p:txBody>
      </p:sp>
      <p:pic>
        <p:nvPicPr>
          <p:cNvPr id="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28650" y="2167154"/>
            <a:ext cx="7886700" cy="3182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73853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01/10/2022</a:t>
            </a:r>
          </a:p>
          <a:p>
            <a:endParaRPr lang="en-US" dirty="0"/>
          </a:p>
        </p:txBody>
      </p:sp>
      <p:sp>
        <p:nvSpPr>
          <p:cNvPr id="3" name="Footer Placeholder 2"/>
          <p:cNvSpPr>
            <a:spLocks noGrp="1"/>
          </p:cNvSpPr>
          <p:nvPr>
            <p:ph type="ftr" sz="quarter" idx="11"/>
          </p:nvPr>
        </p:nvSpPr>
        <p:spPr/>
        <p:txBody>
          <a:bodyPr/>
          <a:lstStyle/>
          <a:p>
            <a:r>
              <a:rPr lang="en-US" dirty="0"/>
              <a:t>UNCLASSIFIED// FOR OFFICIAL USE ONLY</a:t>
            </a:r>
          </a:p>
        </p:txBody>
      </p:sp>
      <p:sp>
        <p:nvSpPr>
          <p:cNvPr id="4" name="Slide Number Placeholder 3"/>
          <p:cNvSpPr>
            <a:spLocks noGrp="1"/>
          </p:cNvSpPr>
          <p:nvPr>
            <p:ph type="sldNum" sz="quarter" idx="12"/>
          </p:nvPr>
        </p:nvSpPr>
        <p:spPr/>
        <p:txBody>
          <a:bodyPr/>
          <a:lstStyle/>
          <a:p>
            <a:fld id="{B4935736-6DC4-47F4-9AC4-BE352C6182E9}" type="slidenum">
              <a:rPr lang="en-US" smtClean="0"/>
              <a:t>27</a:t>
            </a:fld>
            <a:endParaRPr lang="en-US" dirty="0"/>
          </a:p>
        </p:txBody>
      </p:sp>
      <p:sp>
        <p:nvSpPr>
          <p:cNvPr id="7" name="Title 6"/>
          <p:cNvSpPr>
            <a:spLocks noGrp="1"/>
          </p:cNvSpPr>
          <p:nvPr>
            <p:ph type="title"/>
          </p:nvPr>
        </p:nvSpPr>
        <p:spPr/>
        <p:txBody>
          <a:bodyPr/>
          <a:lstStyle/>
          <a:p>
            <a:r>
              <a:rPr lang="en-US" dirty="0"/>
              <a:t>Viewing a Rap Sheet</a:t>
            </a:r>
          </a:p>
        </p:txBody>
      </p:sp>
      <p:pic>
        <p:nvPicPr>
          <p:cNvPr id="8" name="Picture 2" descr="C:\Users\mlkramer.OPM\AppData\Local\Temp\2\SNAGHTML17a1ecd.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74353" y="1390650"/>
            <a:ext cx="6995293" cy="4735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1471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01/10/2022</a:t>
            </a:r>
          </a:p>
          <a:p>
            <a:endParaRPr lang="en-US" dirty="0"/>
          </a:p>
        </p:txBody>
      </p:sp>
      <p:sp>
        <p:nvSpPr>
          <p:cNvPr id="3" name="Footer Placeholder 2"/>
          <p:cNvSpPr>
            <a:spLocks noGrp="1"/>
          </p:cNvSpPr>
          <p:nvPr>
            <p:ph type="ftr" sz="quarter" idx="11"/>
          </p:nvPr>
        </p:nvSpPr>
        <p:spPr/>
        <p:txBody>
          <a:bodyPr/>
          <a:lstStyle/>
          <a:p>
            <a:r>
              <a:rPr lang="en-US" dirty="0"/>
              <a:t>UNCLASSIFIED// FOR OFFICIAL USE ONLY</a:t>
            </a:r>
          </a:p>
        </p:txBody>
      </p:sp>
      <p:sp>
        <p:nvSpPr>
          <p:cNvPr id="4" name="Slide Number Placeholder 3"/>
          <p:cNvSpPr>
            <a:spLocks noGrp="1"/>
          </p:cNvSpPr>
          <p:nvPr>
            <p:ph type="sldNum" sz="quarter" idx="12"/>
          </p:nvPr>
        </p:nvSpPr>
        <p:spPr/>
        <p:txBody>
          <a:bodyPr/>
          <a:lstStyle/>
          <a:p>
            <a:fld id="{B4935736-6DC4-47F4-9AC4-BE352C6182E9}" type="slidenum">
              <a:rPr lang="en-US" smtClean="0"/>
              <a:t>28</a:t>
            </a:fld>
            <a:endParaRPr lang="en-US" dirty="0"/>
          </a:p>
        </p:txBody>
      </p:sp>
      <p:sp>
        <p:nvSpPr>
          <p:cNvPr id="7" name="Title 6"/>
          <p:cNvSpPr>
            <a:spLocks noGrp="1"/>
          </p:cNvSpPr>
          <p:nvPr>
            <p:ph type="title"/>
          </p:nvPr>
        </p:nvSpPr>
        <p:spPr/>
        <p:txBody>
          <a:bodyPr/>
          <a:lstStyle/>
          <a:p>
            <a:r>
              <a:rPr lang="en-US" dirty="0"/>
              <a:t>Viewing Previous Adjudication</a:t>
            </a:r>
          </a:p>
        </p:txBody>
      </p:sp>
      <p:pic>
        <p:nvPicPr>
          <p:cNvPr id="8" name="Picture 2" descr="C:\Users\mlkramer.OPM\AppData\Local\Temp\2\SNAGHTML18cfea1.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28650" y="2154111"/>
            <a:ext cx="7886700" cy="3208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712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01/10/2022</a:t>
            </a:r>
          </a:p>
          <a:p>
            <a:endParaRPr lang="en-US" dirty="0"/>
          </a:p>
        </p:txBody>
      </p:sp>
      <p:sp>
        <p:nvSpPr>
          <p:cNvPr id="3" name="Footer Placeholder 2"/>
          <p:cNvSpPr>
            <a:spLocks noGrp="1"/>
          </p:cNvSpPr>
          <p:nvPr>
            <p:ph type="ftr" sz="quarter" idx="11"/>
          </p:nvPr>
        </p:nvSpPr>
        <p:spPr/>
        <p:txBody>
          <a:bodyPr/>
          <a:lstStyle/>
          <a:p>
            <a:r>
              <a:rPr lang="en-US" dirty="0"/>
              <a:t>UNCLASSIFIED// FOR OFFICIAL USE ONLY</a:t>
            </a:r>
          </a:p>
        </p:txBody>
      </p:sp>
      <p:sp>
        <p:nvSpPr>
          <p:cNvPr id="4" name="Slide Number Placeholder 3"/>
          <p:cNvSpPr>
            <a:spLocks noGrp="1"/>
          </p:cNvSpPr>
          <p:nvPr>
            <p:ph type="sldNum" sz="quarter" idx="12"/>
          </p:nvPr>
        </p:nvSpPr>
        <p:spPr/>
        <p:txBody>
          <a:bodyPr/>
          <a:lstStyle/>
          <a:p>
            <a:fld id="{B4935736-6DC4-47F4-9AC4-BE352C6182E9}" type="slidenum">
              <a:rPr lang="en-US" smtClean="0"/>
              <a:t>29</a:t>
            </a:fld>
            <a:endParaRPr lang="en-US" dirty="0"/>
          </a:p>
        </p:txBody>
      </p:sp>
      <p:sp>
        <p:nvSpPr>
          <p:cNvPr id="7" name="Title 6"/>
          <p:cNvSpPr>
            <a:spLocks noGrp="1"/>
          </p:cNvSpPr>
          <p:nvPr>
            <p:ph type="title"/>
          </p:nvPr>
        </p:nvSpPr>
        <p:spPr/>
        <p:txBody>
          <a:bodyPr/>
          <a:lstStyle/>
          <a:p>
            <a:r>
              <a:rPr lang="en-US" dirty="0"/>
              <a:t>Viewing Previous Adjudication</a:t>
            </a:r>
          </a:p>
        </p:txBody>
      </p:sp>
      <p:pic>
        <p:nvPicPr>
          <p:cNvPr id="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28650" y="2126225"/>
            <a:ext cx="7886700" cy="3264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2958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7E4721D-2334-4C45-89A6-9625CEECD27E}"/>
              </a:ext>
            </a:extLst>
          </p:cNvPr>
          <p:cNvSpPr>
            <a:spLocks noGrp="1"/>
          </p:cNvSpPr>
          <p:nvPr>
            <p:ph type="dt" sz="half" idx="10"/>
          </p:nvPr>
        </p:nvSpPr>
        <p:spPr/>
        <p:txBody>
          <a:bodyPr/>
          <a:lstStyle/>
          <a:p>
            <a:r>
              <a:rPr lang="en-US" dirty="0"/>
              <a:t>01/10/2022</a:t>
            </a:r>
          </a:p>
        </p:txBody>
      </p:sp>
      <p:sp>
        <p:nvSpPr>
          <p:cNvPr id="4" name="Footer Placeholder 3">
            <a:extLst>
              <a:ext uri="{FF2B5EF4-FFF2-40B4-BE49-F238E27FC236}">
                <a16:creationId xmlns:a16="http://schemas.microsoft.com/office/drawing/2014/main" id="{1A001063-AA4B-4174-8981-3761DE2C8938}"/>
              </a:ext>
            </a:extLst>
          </p:cNvPr>
          <p:cNvSpPr>
            <a:spLocks noGrp="1"/>
          </p:cNvSpPr>
          <p:nvPr>
            <p:ph type="ftr" sz="quarter" idx="11"/>
          </p:nvPr>
        </p:nvSpPr>
        <p:spPr/>
        <p:txBody>
          <a:bodyPr/>
          <a:lstStyle/>
          <a:p>
            <a:r>
              <a:rPr lang="en-US" dirty="0"/>
              <a:t>UNCLASSIFIED// FOR OFFICIAL USE ONLY</a:t>
            </a:r>
          </a:p>
        </p:txBody>
      </p:sp>
      <p:sp>
        <p:nvSpPr>
          <p:cNvPr id="5" name="Slide Number Placeholder 4">
            <a:extLst>
              <a:ext uri="{FF2B5EF4-FFF2-40B4-BE49-F238E27FC236}">
                <a16:creationId xmlns:a16="http://schemas.microsoft.com/office/drawing/2014/main" id="{8CFB668B-A1E9-466D-A1B3-944F4A7A500B}"/>
              </a:ext>
            </a:extLst>
          </p:cNvPr>
          <p:cNvSpPr>
            <a:spLocks noGrp="1"/>
          </p:cNvSpPr>
          <p:nvPr>
            <p:ph type="sldNum" sz="quarter" idx="12"/>
          </p:nvPr>
        </p:nvSpPr>
        <p:spPr/>
        <p:txBody>
          <a:bodyPr/>
          <a:lstStyle/>
          <a:p>
            <a:fld id="{B4935736-6DC4-47F4-9AC4-BE352C6182E9}" type="slidenum">
              <a:rPr lang="en-US" smtClean="0"/>
              <a:t>3</a:t>
            </a:fld>
            <a:endParaRPr lang="en-US" dirty="0"/>
          </a:p>
        </p:txBody>
      </p:sp>
      <p:sp>
        <p:nvSpPr>
          <p:cNvPr id="7" name="Title 6">
            <a:extLst>
              <a:ext uri="{FF2B5EF4-FFF2-40B4-BE49-F238E27FC236}">
                <a16:creationId xmlns:a16="http://schemas.microsoft.com/office/drawing/2014/main" id="{E0623ED7-0C1F-4A16-A225-B5DDBF5A9D2C}"/>
              </a:ext>
            </a:extLst>
          </p:cNvPr>
          <p:cNvSpPr>
            <a:spLocks noGrp="1"/>
          </p:cNvSpPr>
          <p:nvPr>
            <p:ph type="title"/>
          </p:nvPr>
        </p:nvSpPr>
        <p:spPr>
          <a:xfrm>
            <a:off x="1371600" y="2448571"/>
            <a:ext cx="6400800" cy="1292662"/>
          </a:xfrm>
        </p:spPr>
        <p:txBody>
          <a:bodyPr/>
          <a:lstStyle/>
          <a:p>
            <a:r>
              <a:rPr lang="en-US" dirty="0"/>
              <a:t>Continuous Vetting (CV) Overview</a:t>
            </a:r>
          </a:p>
        </p:txBody>
      </p:sp>
    </p:spTree>
    <p:extLst>
      <p:ext uri="{BB962C8B-B14F-4D97-AF65-F5344CB8AC3E}">
        <p14:creationId xmlns:p14="http://schemas.microsoft.com/office/powerpoint/2010/main" val="42226533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01/10/2022</a:t>
            </a:r>
          </a:p>
        </p:txBody>
      </p:sp>
      <p:sp>
        <p:nvSpPr>
          <p:cNvPr id="3" name="Footer Placeholder 2"/>
          <p:cNvSpPr>
            <a:spLocks noGrp="1"/>
          </p:cNvSpPr>
          <p:nvPr>
            <p:ph type="ftr" sz="quarter" idx="11"/>
          </p:nvPr>
        </p:nvSpPr>
        <p:spPr/>
        <p:txBody>
          <a:bodyPr/>
          <a:lstStyle/>
          <a:p>
            <a:r>
              <a:rPr lang="en-US" dirty="0"/>
              <a:t>UNCLASSIFIED// FOR OFFICIAL USE ONLY</a:t>
            </a:r>
          </a:p>
        </p:txBody>
      </p:sp>
      <p:sp>
        <p:nvSpPr>
          <p:cNvPr id="4" name="Slide Number Placeholder 3"/>
          <p:cNvSpPr>
            <a:spLocks noGrp="1"/>
          </p:cNvSpPr>
          <p:nvPr>
            <p:ph type="sldNum" sz="quarter" idx="12"/>
          </p:nvPr>
        </p:nvSpPr>
        <p:spPr/>
        <p:txBody>
          <a:bodyPr/>
          <a:lstStyle/>
          <a:p>
            <a:fld id="{B4935736-6DC4-47F4-9AC4-BE352C6182E9}" type="slidenum">
              <a:rPr lang="en-US" smtClean="0"/>
              <a:t>30</a:t>
            </a:fld>
            <a:endParaRPr lang="en-US" dirty="0"/>
          </a:p>
        </p:txBody>
      </p:sp>
      <p:sp>
        <p:nvSpPr>
          <p:cNvPr id="6" name="Content Placeholder 5"/>
          <p:cNvSpPr>
            <a:spLocks noGrp="1"/>
          </p:cNvSpPr>
          <p:nvPr>
            <p:ph idx="1"/>
          </p:nvPr>
        </p:nvSpPr>
        <p:spPr/>
        <p:txBody>
          <a:bodyPr>
            <a:normAutofit fontScale="92500" lnSpcReduction="10000"/>
          </a:bodyPr>
          <a:lstStyle/>
          <a:p>
            <a:r>
              <a:rPr lang="en-US" sz="2800" dirty="0"/>
              <a:t>Adjudication of CE results must be reported electronically via CVS</a:t>
            </a:r>
          </a:p>
          <a:p>
            <a:pPr marL="0" indent="0">
              <a:buNone/>
            </a:pPr>
            <a:r>
              <a:rPr lang="en-US" sz="2800" dirty="0"/>
              <a:t>	- INV 79A hardcopies are no longer provided</a:t>
            </a:r>
          </a:p>
          <a:p>
            <a:pPr marL="0" indent="0">
              <a:buNone/>
            </a:pPr>
            <a:r>
              <a:rPr lang="en-US" sz="2800" dirty="0"/>
              <a:t>	- Users will need “Enter Agency Adjudication” 	function in CVS to enter adjudications as they do 	now</a:t>
            </a:r>
          </a:p>
          <a:p>
            <a:r>
              <a:rPr lang="en-US" sz="2800" dirty="0"/>
              <a:t>Agencies should not use adjudication code 10 and should only provide a final adjudication determination.</a:t>
            </a:r>
          </a:p>
          <a:p>
            <a:r>
              <a:rPr lang="en-US" sz="2800" dirty="0"/>
              <a:t>Bulk reporting of adjudications is possible by utilizing the 79A flat file format.  This file layout can be found in the NP2 public library under the file CVS Batch File Documents.  </a:t>
            </a:r>
          </a:p>
        </p:txBody>
      </p:sp>
      <p:sp>
        <p:nvSpPr>
          <p:cNvPr id="7" name="Title 6"/>
          <p:cNvSpPr>
            <a:spLocks noGrp="1"/>
          </p:cNvSpPr>
          <p:nvPr>
            <p:ph type="title"/>
          </p:nvPr>
        </p:nvSpPr>
        <p:spPr/>
        <p:txBody>
          <a:bodyPr/>
          <a:lstStyle/>
          <a:p>
            <a:r>
              <a:rPr lang="en-US" dirty="0"/>
              <a:t>CV Adjudication</a:t>
            </a:r>
          </a:p>
        </p:txBody>
      </p:sp>
    </p:spTree>
    <p:extLst>
      <p:ext uri="{BB962C8B-B14F-4D97-AF65-F5344CB8AC3E}">
        <p14:creationId xmlns:p14="http://schemas.microsoft.com/office/powerpoint/2010/main" val="1011252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01/10/2022</a:t>
            </a:r>
          </a:p>
        </p:txBody>
      </p:sp>
      <p:sp>
        <p:nvSpPr>
          <p:cNvPr id="3" name="Footer Placeholder 2"/>
          <p:cNvSpPr>
            <a:spLocks noGrp="1"/>
          </p:cNvSpPr>
          <p:nvPr>
            <p:ph type="ftr" sz="quarter" idx="11"/>
          </p:nvPr>
        </p:nvSpPr>
        <p:spPr/>
        <p:txBody>
          <a:bodyPr/>
          <a:lstStyle/>
          <a:p>
            <a:r>
              <a:rPr lang="en-US" dirty="0"/>
              <a:t>UNCLASSIFIED// FOR OFFICIAL USE ONLY</a:t>
            </a:r>
          </a:p>
        </p:txBody>
      </p:sp>
      <p:sp>
        <p:nvSpPr>
          <p:cNvPr id="4" name="Slide Number Placeholder 3"/>
          <p:cNvSpPr>
            <a:spLocks noGrp="1"/>
          </p:cNvSpPr>
          <p:nvPr>
            <p:ph type="sldNum" sz="quarter" idx="12"/>
          </p:nvPr>
        </p:nvSpPr>
        <p:spPr/>
        <p:txBody>
          <a:bodyPr/>
          <a:lstStyle/>
          <a:p>
            <a:fld id="{B4935736-6DC4-47F4-9AC4-BE352C6182E9}" type="slidenum">
              <a:rPr lang="en-US" smtClean="0"/>
              <a:t>31</a:t>
            </a:fld>
            <a:endParaRPr lang="en-US" dirty="0"/>
          </a:p>
        </p:txBody>
      </p:sp>
      <p:sp>
        <p:nvSpPr>
          <p:cNvPr id="7" name="Title 6"/>
          <p:cNvSpPr>
            <a:spLocks noGrp="1"/>
          </p:cNvSpPr>
          <p:nvPr>
            <p:ph type="title"/>
          </p:nvPr>
        </p:nvSpPr>
        <p:spPr/>
        <p:txBody>
          <a:bodyPr/>
          <a:lstStyle/>
          <a:p>
            <a:r>
              <a:rPr lang="en-US" dirty="0"/>
              <a:t>CV Adjudication</a:t>
            </a:r>
          </a:p>
        </p:txBody>
      </p:sp>
      <p:pic>
        <p:nvPicPr>
          <p:cNvPr id="8" name="Content Placeholder 7"/>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28650" y="1696066"/>
            <a:ext cx="7886700" cy="16434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936596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01/10/2022</a:t>
            </a:r>
          </a:p>
        </p:txBody>
      </p:sp>
      <p:sp>
        <p:nvSpPr>
          <p:cNvPr id="3" name="Footer Placeholder 2"/>
          <p:cNvSpPr>
            <a:spLocks noGrp="1"/>
          </p:cNvSpPr>
          <p:nvPr>
            <p:ph type="ftr" sz="quarter" idx="11"/>
          </p:nvPr>
        </p:nvSpPr>
        <p:spPr/>
        <p:txBody>
          <a:bodyPr/>
          <a:lstStyle/>
          <a:p>
            <a:r>
              <a:rPr lang="en-US" dirty="0"/>
              <a:t>UNCLASSIFIED// FOR OFFICIAL USE ONLY</a:t>
            </a:r>
          </a:p>
        </p:txBody>
      </p:sp>
      <p:sp>
        <p:nvSpPr>
          <p:cNvPr id="4" name="Slide Number Placeholder 3"/>
          <p:cNvSpPr>
            <a:spLocks noGrp="1"/>
          </p:cNvSpPr>
          <p:nvPr>
            <p:ph type="sldNum" sz="quarter" idx="12"/>
          </p:nvPr>
        </p:nvSpPr>
        <p:spPr/>
        <p:txBody>
          <a:bodyPr/>
          <a:lstStyle/>
          <a:p>
            <a:fld id="{B4935736-6DC4-47F4-9AC4-BE352C6182E9}" type="slidenum">
              <a:rPr lang="en-US" smtClean="0"/>
              <a:t>32</a:t>
            </a:fld>
            <a:endParaRPr lang="en-US" dirty="0"/>
          </a:p>
        </p:txBody>
      </p:sp>
      <p:sp>
        <p:nvSpPr>
          <p:cNvPr id="7" name="Title 6"/>
          <p:cNvSpPr>
            <a:spLocks noGrp="1"/>
          </p:cNvSpPr>
          <p:nvPr>
            <p:ph type="title"/>
          </p:nvPr>
        </p:nvSpPr>
        <p:spPr/>
        <p:txBody>
          <a:bodyPr/>
          <a:lstStyle/>
          <a:p>
            <a:r>
              <a:rPr lang="en-US" dirty="0"/>
              <a:t>CV Adjudication</a:t>
            </a:r>
          </a:p>
        </p:txBody>
      </p:sp>
      <p:pic>
        <p:nvPicPr>
          <p:cNvPr id="8" name="Content Placeholder 7"/>
          <p:cNvPicPr>
            <a:picLocks noGrp="1"/>
          </p:cNvPicPr>
          <p:nvPr>
            <p:ph idx="1"/>
          </p:nvPr>
        </p:nvPicPr>
        <p:blipFill>
          <a:blip r:embed="rId3"/>
          <a:stretch>
            <a:fillRect/>
          </a:stretch>
        </p:blipFill>
        <p:spPr>
          <a:xfrm>
            <a:off x="766762" y="1901031"/>
            <a:ext cx="7610475" cy="3714750"/>
          </a:xfrm>
          <a:prstGeom prst="rect">
            <a:avLst/>
          </a:prstGeom>
        </p:spPr>
      </p:pic>
      <p:sp>
        <p:nvSpPr>
          <p:cNvPr id="9" name="Rectangle 8"/>
          <p:cNvSpPr/>
          <p:nvPr/>
        </p:nvSpPr>
        <p:spPr>
          <a:xfrm>
            <a:off x="1729047" y="4372495"/>
            <a:ext cx="2244437" cy="249381"/>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763228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01/10/2022</a:t>
            </a:r>
          </a:p>
        </p:txBody>
      </p:sp>
      <p:sp>
        <p:nvSpPr>
          <p:cNvPr id="3" name="Footer Placeholder 2"/>
          <p:cNvSpPr>
            <a:spLocks noGrp="1"/>
          </p:cNvSpPr>
          <p:nvPr>
            <p:ph type="ftr" sz="quarter" idx="11"/>
          </p:nvPr>
        </p:nvSpPr>
        <p:spPr/>
        <p:txBody>
          <a:bodyPr/>
          <a:lstStyle/>
          <a:p>
            <a:r>
              <a:rPr lang="en-US" dirty="0"/>
              <a:t>UNCLASSIFIED// FOR OFFICIAL USE ONLY</a:t>
            </a:r>
          </a:p>
        </p:txBody>
      </p:sp>
      <p:sp>
        <p:nvSpPr>
          <p:cNvPr id="4" name="Slide Number Placeholder 3"/>
          <p:cNvSpPr>
            <a:spLocks noGrp="1"/>
          </p:cNvSpPr>
          <p:nvPr>
            <p:ph type="sldNum" sz="quarter" idx="12"/>
          </p:nvPr>
        </p:nvSpPr>
        <p:spPr/>
        <p:txBody>
          <a:bodyPr/>
          <a:lstStyle/>
          <a:p>
            <a:fld id="{B4935736-6DC4-47F4-9AC4-BE352C6182E9}" type="slidenum">
              <a:rPr lang="en-US" smtClean="0"/>
              <a:t>33</a:t>
            </a:fld>
            <a:endParaRPr lang="en-US" dirty="0"/>
          </a:p>
        </p:txBody>
      </p:sp>
      <p:sp>
        <p:nvSpPr>
          <p:cNvPr id="7" name="Title 6"/>
          <p:cNvSpPr>
            <a:spLocks noGrp="1"/>
          </p:cNvSpPr>
          <p:nvPr>
            <p:ph type="title"/>
          </p:nvPr>
        </p:nvSpPr>
        <p:spPr/>
        <p:txBody>
          <a:bodyPr/>
          <a:lstStyle/>
          <a:p>
            <a:r>
              <a:rPr lang="en-US" dirty="0"/>
              <a:t>CV Adjudication</a:t>
            </a:r>
          </a:p>
        </p:txBody>
      </p:sp>
      <p:pic>
        <p:nvPicPr>
          <p:cNvPr id="8" name="Content Placeholder 7"/>
          <p:cNvPicPr>
            <a:picLocks noGrp="1"/>
          </p:cNvPicPr>
          <p:nvPr>
            <p:ph idx="1"/>
          </p:nvPr>
        </p:nvPicPr>
        <p:blipFill>
          <a:blip r:embed="rId3"/>
          <a:stretch>
            <a:fillRect/>
          </a:stretch>
        </p:blipFill>
        <p:spPr>
          <a:xfrm>
            <a:off x="785812" y="1477169"/>
            <a:ext cx="7572375" cy="4562475"/>
          </a:xfrm>
          <a:prstGeom prst="rect">
            <a:avLst/>
          </a:prstGeom>
        </p:spPr>
      </p:pic>
    </p:spTree>
    <p:extLst>
      <p:ext uri="{BB962C8B-B14F-4D97-AF65-F5344CB8AC3E}">
        <p14:creationId xmlns:p14="http://schemas.microsoft.com/office/powerpoint/2010/main" val="2469109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01/10/2022</a:t>
            </a:r>
          </a:p>
        </p:txBody>
      </p:sp>
      <p:sp>
        <p:nvSpPr>
          <p:cNvPr id="3" name="Footer Placeholder 2"/>
          <p:cNvSpPr>
            <a:spLocks noGrp="1"/>
          </p:cNvSpPr>
          <p:nvPr>
            <p:ph type="ftr" sz="quarter" idx="11"/>
          </p:nvPr>
        </p:nvSpPr>
        <p:spPr/>
        <p:txBody>
          <a:bodyPr/>
          <a:lstStyle/>
          <a:p>
            <a:r>
              <a:rPr lang="en-US" dirty="0"/>
              <a:t>UNCLASSIFIED// FOR OFFICIAL USE ONLY</a:t>
            </a:r>
          </a:p>
        </p:txBody>
      </p:sp>
      <p:sp>
        <p:nvSpPr>
          <p:cNvPr id="4" name="Slide Number Placeholder 3"/>
          <p:cNvSpPr>
            <a:spLocks noGrp="1"/>
          </p:cNvSpPr>
          <p:nvPr>
            <p:ph type="sldNum" sz="quarter" idx="12"/>
          </p:nvPr>
        </p:nvSpPr>
        <p:spPr/>
        <p:txBody>
          <a:bodyPr/>
          <a:lstStyle/>
          <a:p>
            <a:fld id="{B4935736-6DC4-47F4-9AC4-BE352C6182E9}" type="slidenum">
              <a:rPr lang="en-US" smtClean="0"/>
              <a:t>34</a:t>
            </a:fld>
            <a:endParaRPr lang="en-US" dirty="0"/>
          </a:p>
        </p:txBody>
      </p:sp>
      <p:sp>
        <p:nvSpPr>
          <p:cNvPr id="7" name="Title 6"/>
          <p:cNvSpPr>
            <a:spLocks noGrp="1"/>
          </p:cNvSpPr>
          <p:nvPr>
            <p:ph type="title"/>
          </p:nvPr>
        </p:nvSpPr>
        <p:spPr/>
        <p:txBody>
          <a:bodyPr/>
          <a:lstStyle/>
          <a:p>
            <a:r>
              <a:rPr lang="en-US" dirty="0"/>
              <a:t>CV Adjudication</a:t>
            </a:r>
          </a:p>
        </p:txBody>
      </p:sp>
      <p:pic>
        <p:nvPicPr>
          <p:cNvPr id="8" name="Content Placeholder 7"/>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28650" y="1234505"/>
            <a:ext cx="7195507" cy="4182157"/>
          </a:xfrm>
          <a:prstGeom prst="rect">
            <a:avLst/>
          </a:prstGeom>
          <a:noFill/>
        </p:spPr>
      </p:pic>
    </p:spTree>
    <p:extLst>
      <p:ext uri="{BB962C8B-B14F-4D97-AF65-F5344CB8AC3E}">
        <p14:creationId xmlns:p14="http://schemas.microsoft.com/office/powerpoint/2010/main" val="7084167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01/10/2022</a:t>
            </a:r>
          </a:p>
        </p:txBody>
      </p:sp>
      <p:sp>
        <p:nvSpPr>
          <p:cNvPr id="3" name="Footer Placeholder 2"/>
          <p:cNvSpPr>
            <a:spLocks noGrp="1"/>
          </p:cNvSpPr>
          <p:nvPr>
            <p:ph type="ftr" sz="quarter" idx="11"/>
          </p:nvPr>
        </p:nvSpPr>
        <p:spPr/>
        <p:txBody>
          <a:bodyPr/>
          <a:lstStyle/>
          <a:p>
            <a:r>
              <a:rPr lang="en-US" dirty="0"/>
              <a:t>UNCLASSIFIED// FOR OFFICIAL USE ONLY</a:t>
            </a:r>
          </a:p>
        </p:txBody>
      </p:sp>
      <p:sp>
        <p:nvSpPr>
          <p:cNvPr id="4" name="Slide Number Placeholder 3"/>
          <p:cNvSpPr>
            <a:spLocks noGrp="1"/>
          </p:cNvSpPr>
          <p:nvPr>
            <p:ph type="sldNum" sz="quarter" idx="12"/>
          </p:nvPr>
        </p:nvSpPr>
        <p:spPr/>
        <p:txBody>
          <a:bodyPr/>
          <a:lstStyle/>
          <a:p>
            <a:fld id="{B4935736-6DC4-47F4-9AC4-BE352C6182E9}" type="slidenum">
              <a:rPr lang="en-US" smtClean="0"/>
              <a:t>35</a:t>
            </a:fld>
            <a:endParaRPr lang="en-US" dirty="0"/>
          </a:p>
        </p:txBody>
      </p:sp>
      <p:sp>
        <p:nvSpPr>
          <p:cNvPr id="7" name="Title 6"/>
          <p:cNvSpPr>
            <a:spLocks noGrp="1"/>
          </p:cNvSpPr>
          <p:nvPr>
            <p:ph type="title"/>
          </p:nvPr>
        </p:nvSpPr>
        <p:spPr/>
        <p:txBody>
          <a:bodyPr/>
          <a:lstStyle/>
          <a:p>
            <a:r>
              <a:rPr lang="en-US" dirty="0"/>
              <a:t>CV Adjudication</a:t>
            </a:r>
          </a:p>
        </p:txBody>
      </p:sp>
      <p:pic>
        <p:nvPicPr>
          <p:cNvPr id="8" name="Content Placeholder 7"/>
          <p:cNvPicPr>
            <a:picLocks noGrp="1"/>
          </p:cNvPicPr>
          <p:nvPr>
            <p:ph idx="1"/>
          </p:nvPr>
        </p:nvPicPr>
        <p:blipFill>
          <a:blip r:embed="rId3"/>
          <a:stretch>
            <a:fillRect/>
          </a:stretch>
        </p:blipFill>
        <p:spPr>
          <a:xfrm>
            <a:off x="771525" y="1467644"/>
            <a:ext cx="7600950" cy="4581525"/>
          </a:xfrm>
          <a:prstGeom prst="rect">
            <a:avLst/>
          </a:prstGeom>
        </p:spPr>
      </p:pic>
    </p:spTree>
    <p:extLst>
      <p:ext uri="{BB962C8B-B14F-4D97-AF65-F5344CB8AC3E}">
        <p14:creationId xmlns:p14="http://schemas.microsoft.com/office/powerpoint/2010/main" val="39427855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01/10/2022</a:t>
            </a:r>
          </a:p>
        </p:txBody>
      </p:sp>
      <p:sp>
        <p:nvSpPr>
          <p:cNvPr id="3" name="Footer Placeholder 2"/>
          <p:cNvSpPr>
            <a:spLocks noGrp="1"/>
          </p:cNvSpPr>
          <p:nvPr>
            <p:ph type="ftr" sz="quarter" idx="11"/>
          </p:nvPr>
        </p:nvSpPr>
        <p:spPr/>
        <p:txBody>
          <a:bodyPr/>
          <a:lstStyle/>
          <a:p>
            <a:r>
              <a:rPr lang="en-US" dirty="0"/>
              <a:t>UNCLASSIFIED// FOR OFFICIAL USE ONLY</a:t>
            </a:r>
          </a:p>
        </p:txBody>
      </p:sp>
      <p:sp>
        <p:nvSpPr>
          <p:cNvPr id="4" name="Slide Number Placeholder 3"/>
          <p:cNvSpPr>
            <a:spLocks noGrp="1"/>
          </p:cNvSpPr>
          <p:nvPr>
            <p:ph type="sldNum" sz="quarter" idx="12"/>
          </p:nvPr>
        </p:nvSpPr>
        <p:spPr/>
        <p:txBody>
          <a:bodyPr/>
          <a:lstStyle/>
          <a:p>
            <a:fld id="{B4935736-6DC4-47F4-9AC4-BE352C6182E9}" type="slidenum">
              <a:rPr lang="en-US" smtClean="0"/>
              <a:t>36</a:t>
            </a:fld>
            <a:endParaRPr lang="en-US" dirty="0"/>
          </a:p>
        </p:txBody>
      </p:sp>
      <p:pic>
        <p:nvPicPr>
          <p:cNvPr id="8" name="Content Placeholder 7"/>
          <p:cNvPicPr>
            <a:picLocks noGrp="1"/>
          </p:cNvPicPr>
          <p:nvPr>
            <p:ph idx="1"/>
          </p:nvPr>
        </p:nvPicPr>
        <p:blipFill>
          <a:blip r:embed="rId3"/>
          <a:stretch>
            <a:fillRect/>
          </a:stretch>
        </p:blipFill>
        <p:spPr>
          <a:xfrm>
            <a:off x="628650" y="1390650"/>
            <a:ext cx="7537993" cy="4735513"/>
          </a:xfrm>
          <a:prstGeom prst="rect">
            <a:avLst/>
          </a:prstGeom>
        </p:spPr>
      </p:pic>
      <p:sp>
        <p:nvSpPr>
          <p:cNvPr id="9" name="Title 8"/>
          <p:cNvSpPr>
            <a:spLocks noGrp="1"/>
          </p:cNvSpPr>
          <p:nvPr>
            <p:ph type="title"/>
          </p:nvPr>
        </p:nvSpPr>
        <p:spPr/>
        <p:txBody>
          <a:bodyPr/>
          <a:lstStyle/>
          <a:p>
            <a:r>
              <a:rPr lang="en-US" dirty="0"/>
              <a:t>CV Adjudication</a:t>
            </a:r>
          </a:p>
        </p:txBody>
      </p:sp>
    </p:spTree>
    <p:extLst>
      <p:ext uri="{BB962C8B-B14F-4D97-AF65-F5344CB8AC3E}">
        <p14:creationId xmlns:p14="http://schemas.microsoft.com/office/powerpoint/2010/main" val="24598957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Please refer to the CVS Batch File Submission Procedures document, located in the NP2 public library for detailed instructions.</a:t>
            </a:r>
          </a:p>
          <a:p>
            <a:pPr marL="0" indent="0">
              <a:buNone/>
            </a:pPr>
            <a:endParaRPr lang="en-US" dirty="0"/>
          </a:p>
          <a:p>
            <a:pPr marL="0" indent="0">
              <a:buNone/>
            </a:pPr>
            <a:endParaRPr lang="en-US" dirty="0"/>
          </a:p>
        </p:txBody>
      </p:sp>
      <p:sp>
        <p:nvSpPr>
          <p:cNvPr id="3" name="Date Placeholder 2"/>
          <p:cNvSpPr>
            <a:spLocks noGrp="1"/>
          </p:cNvSpPr>
          <p:nvPr>
            <p:ph type="dt" sz="half" idx="10"/>
          </p:nvPr>
        </p:nvSpPr>
        <p:spPr/>
        <p:txBody>
          <a:bodyPr/>
          <a:lstStyle/>
          <a:p>
            <a:r>
              <a:rPr lang="en-US" dirty="0"/>
              <a:t>01/10/2022</a:t>
            </a:r>
          </a:p>
        </p:txBody>
      </p:sp>
      <p:sp>
        <p:nvSpPr>
          <p:cNvPr id="4" name="Footer Placeholder 3"/>
          <p:cNvSpPr>
            <a:spLocks noGrp="1"/>
          </p:cNvSpPr>
          <p:nvPr>
            <p:ph type="ftr" sz="quarter" idx="11"/>
          </p:nvPr>
        </p:nvSpPr>
        <p:spPr/>
        <p:txBody>
          <a:bodyPr/>
          <a:lstStyle/>
          <a:p>
            <a:r>
              <a:rPr lang="en-US" dirty="0"/>
              <a:t>UNCLASSIFIED// FOR OFFICIAL USE ONLY</a:t>
            </a:r>
          </a:p>
          <a:p>
            <a:endParaRPr lang="en-US" dirty="0"/>
          </a:p>
        </p:txBody>
      </p:sp>
      <p:sp>
        <p:nvSpPr>
          <p:cNvPr id="5" name="Slide Number Placeholder 4"/>
          <p:cNvSpPr>
            <a:spLocks noGrp="1"/>
          </p:cNvSpPr>
          <p:nvPr>
            <p:ph type="sldNum" sz="quarter" idx="12"/>
          </p:nvPr>
        </p:nvSpPr>
        <p:spPr/>
        <p:txBody>
          <a:bodyPr/>
          <a:lstStyle/>
          <a:p>
            <a:fld id="{B4935736-6DC4-47F4-9AC4-BE352C6182E9}" type="slidenum">
              <a:rPr lang="en-US" smtClean="0"/>
              <a:t>37</a:t>
            </a:fld>
            <a:endParaRPr lang="en-US" dirty="0"/>
          </a:p>
        </p:txBody>
      </p:sp>
      <p:sp>
        <p:nvSpPr>
          <p:cNvPr id="7" name="Title 6"/>
          <p:cNvSpPr>
            <a:spLocks noGrp="1"/>
          </p:cNvSpPr>
          <p:nvPr>
            <p:ph type="title"/>
          </p:nvPr>
        </p:nvSpPr>
        <p:spPr/>
        <p:txBody>
          <a:bodyPr/>
          <a:lstStyle/>
          <a:p>
            <a:r>
              <a:rPr lang="en-US" dirty="0"/>
              <a:t>CVS Batch File Submission Procedures</a:t>
            </a:r>
          </a:p>
        </p:txBody>
      </p:sp>
    </p:spTree>
    <p:extLst>
      <p:ext uri="{BB962C8B-B14F-4D97-AF65-F5344CB8AC3E}">
        <p14:creationId xmlns:p14="http://schemas.microsoft.com/office/powerpoint/2010/main" val="30779273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01/10/2022</a:t>
            </a:r>
          </a:p>
        </p:txBody>
      </p:sp>
      <p:sp>
        <p:nvSpPr>
          <p:cNvPr id="3" name="Footer Placeholder 2"/>
          <p:cNvSpPr>
            <a:spLocks noGrp="1"/>
          </p:cNvSpPr>
          <p:nvPr>
            <p:ph type="ftr" sz="quarter" idx="11"/>
          </p:nvPr>
        </p:nvSpPr>
        <p:spPr/>
        <p:txBody>
          <a:bodyPr/>
          <a:lstStyle/>
          <a:p>
            <a:r>
              <a:rPr lang="en-US" dirty="0"/>
              <a:t>UNCLASSIFIED// FOR OFFICIAL USE ONLY</a:t>
            </a:r>
          </a:p>
        </p:txBody>
      </p:sp>
      <p:sp>
        <p:nvSpPr>
          <p:cNvPr id="4" name="Slide Number Placeholder 3"/>
          <p:cNvSpPr>
            <a:spLocks noGrp="1"/>
          </p:cNvSpPr>
          <p:nvPr>
            <p:ph type="sldNum" sz="quarter" idx="12"/>
          </p:nvPr>
        </p:nvSpPr>
        <p:spPr/>
        <p:txBody>
          <a:bodyPr/>
          <a:lstStyle/>
          <a:p>
            <a:fld id="{B4935736-6DC4-47F4-9AC4-BE352C6182E9}" type="slidenum">
              <a:rPr lang="en-US" smtClean="0"/>
              <a:t>38</a:t>
            </a:fld>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68510343"/>
              </p:ext>
            </p:extLst>
          </p:nvPr>
        </p:nvGraphicFramePr>
        <p:xfrm>
          <a:off x="628650" y="1612967"/>
          <a:ext cx="7886699" cy="4290878"/>
        </p:xfrm>
        <a:graphic>
          <a:graphicData uri="http://schemas.openxmlformats.org/drawingml/2006/table">
            <a:tbl>
              <a:tblPr>
                <a:tableStyleId>{5C22544A-7EE6-4342-B048-85BDC9FD1C3A}</a:tableStyleId>
              </a:tblPr>
              <a:tblGrid>
                <a:gridCol w="587643">
                  <a:extLst>
                    <a:ext uri="{9D8B030D-6E8A-4147-A177-3AD203B41FA5}">
                      <a16:colId xmlns:a16="http://schemas.microsoft.com/office/drawing/2014/main" val="2906946948"/>
                    </a:ext>
                  </a:extLst>
                </a:gridCol>
                <a:gridCol w="587643">
                  <a:extLst>
                    <a:ext uri="{9D8B030D-6E8A-4147-A177-3AD203B41FA5}">
                      <a16:colId xmlns:a16="http://schemas.microsoft.com/office/drawing/2014/main" val="1589689680"/>
                    </a:ext>
                  </a:extLst>
                </a:gridCol>
                <a:gridCol w="1962063">
                  <a:extLst>
                    <a:ext uri="{9D8B030D-6E8A-4147-A177-3AD203B41FA5}">
                      <a16:colId xmlns:a16="http://schemas.microsoft.com/office/drawing/2014/main" val="3932458482"/>
                    </a:ext>
                  </a:extLst>
                </a:gridCol>
                <a:gridCol w="2374675">
                  <a:extLst>
                    <a:ext uri="{9D8B030D-6E8A-4147-A177-3AD203B41FA5}">
                      <a16:colId xmlns:a16="http://schemas.microsoft.com/office/drawing/2014/main" val="674539392"/>
                    </a:ext>
                  </a:extLst>
                </a:gridCol>
                <a:gridCol w="2374675">
                  <a:extLst>
                    <a:ext uri="{9D8B030D-6E8A-4147-A177-3AD203B41FA5}">
                      <a16:colId xmlns:a16="http://schemas.microsoft.com/office/drawing/2014/main" val="1094998970"/>
                    </a:ext>
                  </a:extLst>
                </a:gridCol>
              </a:tblGrid>
              <a:tr h="348339">
                <a:tc gridSpan="3">
                  <a:txBody>
                    <a:bodyPr/>
                    <a:lstStyle/>
                    <a:p>
                      <a:pPr marL="0" marR="151130" algn="ctr" eaLnBrk="0" hangingPunct="0">
                        <a:lnSpc>
                          <a:spcPts val="1455"/>
                        </a:lnSpc>
                        <a:spcBef>
                          <a:spcPts val="0"/>
                        </a:spcBef>
                        <a:spcAft>
                          <a:spcPts val="0"/>
                        </a:spcAft>
                      </a:pPr>
                      <a:r>
                        <a:rPr lang="en-US" sz="1100" dirty="0">
                          <a:effectLst/>
                        </a:rPr>
                        <a:t>Position           Field</a:t>
                      </a:r>
                    </a:p>
                    <a:p>
                      <a:pPr marL="0" marR="90805" algn="r" eaLnBrk="0" hangingPunct="0">
                        <a:lnSpc>
                          <a:spcPts val="1455"/>
                        </a:lnSpc>
                        <a:spcBef>
                          <a:spcPts val="10"/>
                        </a:spcBef>
                        <a:spcAft>
                          <a:spcPts val="0"/>
                        </a:spcAft>
                      </a:pPr>
                      <a:r>
                        <a:rPr lang="en-US" sz="1100" dirty="0">
                          <a:effectLst/>
                        </a:rPr>
                        <a:t>Length</a:t>
                      </a:r>
                      <a:endParaRPr lang="en-US" sz="1100" dirty="0">
                        <a:effectLst/>
                        <a:latin typeface="Calibri" panose="020F0502020204030204" pitchFamily="34" charset="0"/>
                        <a:ea typeface="Calibri Light" panose="020F03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165100" marR="153670" algn="ctr" eaLnBrk="0" hangingPunct="0">
                        <a:lnSpc>
                          <a:spcPct val="107000"/>
                        </a:lnSpc>
                        <a:spcBef>
                          <a:spcPts val="0"/>
                        </a:spcBef>
                        <a:spcAft>
                          <a:spcPts val="0"/>
                        </a:spcAft>
                      </a:pPr>
                      <a:r>
                        <a:rPr lang="en-US" sz="1100" dirty="0">
                          <a:effectLst/>
                        </a:rPr>
                        <a:t>Mandatory</a:t>
                      </a:r>
                      <a:endParaRPr lang="en-US" sz="1100" dirty="0">
                        <a:effectLst/>
                        <a:latin typeface="Calibri" panose="020F0502020204030204" pitchFamily="34" charset="0"/>
                        <a:ea typeface="Calibri Light" panose="020F03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55040" marR="911860" algn="ctr" eaLnBrk="0" hangingPunct="0">
                        <a:lnSpc>
                          <a:spcPct val="107000"/>
                        </a:lnSpc>
                        <a:spcBef>
                          <a:spcPts val="0"/>
                        </a:spcBef>
                        <a:spcAft>
                          <a:spcPts val="0"/>
                        </a:spcAft>
                      </a:pPr>
                      <a:r>
                        <a:rPr lang="en-US" sz="1100" dirty="0">
                          <a:effectLst/>
                        </a:rPr>
                        <a:t>Description</a:t>
                      </a:r>
                      <a:endParaRPr lang="en-US" sz="1100" dirty="0">
                        <a:effectLst/>
                        <a:latin typeface="Calibri" panose="020F0502020204030204" pitchFamily="34" charset="0"/>
                        <a:ea typeface="Calibri Light" panose="020F03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8214901"/>
                  </a:ext>
                </a:extLst>
              </a:tr>
              <a:tr h="136007">
                <a:tc gridSpan="2">
                  <a:txBody>
                    <a:bodyPr/>
                    <a:lstStyle/>
                    <a:p>
                      <a:pPr marL="222250" marR="0" eaLnBrk="0" hangingPunct="0">
                        <a:lnSpc>
                          <a:spcPts val="1085"/>
                        </a:lnSpc>
                        <a:spcBef>
                          <a:spcPts val="0"/>
                        </a:spcBef>
                        <a:spcAft>
                          <a:spcPts val="0"/>
                        </a:spcAft>
                      </a:pPr>
                      <a:r>
                        <a:rPr lang="en-US" sz="900" dirty="0">
                          <a:effectLst/>
                        </a:rPr>
                        <a:t>01-09</a:t>
                      </a:r>
                      <a:endParaRPr lang="en-US" sz="1100" dirty="0">
                        <a:effectLst/>
                        <a:latin typeface="Calibri" panose="020F0502020204030204" pitchFamily="34" charset="0"/>
                        <a:ea typeface="Calibri Light" panose="020F03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8890" marR="0" algn="ctr" eaLnBrk="0" hangingPunct="0">
                        <a:lnSpc>
                          <a:spcPts val="1085"/>
                        </a:lnSpc>
                        <a:spcBef>
                          <a:spcPts val="0"/>
                        </a:spcBef>
                        <a:spcAft>
                          <a:spcPts val="0"/>
                        </a:spcAft>
                      </a:pPr>
                      <a:r>
                        <a:rPr lang="en-US" sz="900" dirty="0">
                          <a:effectLst/>
                        </a:rPr>
                        <a:t>9</a:t>
                      </a:r>
                      <a:endParaRPr lang="en-US" sz="1100" dirty="0">
                        <a:effectLst/>
                        <a:latin typeface="Calibri" panose="020F0502020204030204" pitchFamily="34" charset="0"/>
                        <a:ea typeface="Calibri Light" panose="020F03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marR="154940" algn="ctr" eaLnBrk="0" hangingPunct="0">
                        <a:lnSpc>
                          <a:spcPts val="1085"/>
                        </a:lnSpc>
                        <a:spcBef>
                          <a:spcPts val="0"/>
                        </a:spcBef>
                        <a:spcAft>
                          <a:spcPts val="0"/>
                        </a:spcAft>
                      </a:pPr>
                      <a:r>
                        <a:rPr lang="en-US" sz="900" dirty="0">
                          <a:effectLst/>
                        </a:rPr>
                        <a:t>Yes</a:t>
                      </a:r>
                      <a:endParaRPr lang="en-US" sz="1100" dirty="0">
                        <a:effectLst/>
                        <a:latin typeface="Calibri" panose="020F0502020204030204" pitchFamily="34" charset="0"/>
                        <a:ea typeface="Calibri Light" panose="020F03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1120" marR="0" eaLnBrk="0" hangingPunct="0">
                        <a:lnSpc>
                          <a:spcPts val="1085"/>
                        </a:lnSpc>
                        <a:spcBef>
                          <a:spcPts val="0"/>
                        </a:spcBef>
                        <a:spcAft>
                          <a:spcPts val="0"/>
                        </a:spcAft>
                      </a:pPr>
                      <a:r>
                        <a:rPr lang="en-US" sz="900" dirty="0">
                          <a:effectLst/>
                        </a:rPr>
                        <a:t>SSN of the Subject</a:t>
                      </a:r>
                      <a:endParaRPr lang="en-US" sz="1100" dirty="0">
                        <a:effectLst/>
                        <a:latin typeface="Calibri" panose="020F0502020204030204" pitchFamily="34" charset="0"/>
                        <a:ea typeface="Calibri Light" panose="020F03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5972298"/>
                  </a:ext>
                </a:extLst>
              </a:tr>
              <a:tr h="135433">
                <a:tc gridSpan="2">
                  <a:txBody>
                    <a:bodyPr/>
                    <a:lstStyle/>
                    <a:p>
                      <a:pPr marL="222250" marR="0" eaLnBrk="0" hangingPunct="0">
                        <a:lnSpc>
                          <a:spcPts val="1085"/>
                        </a:lnSpc>
                        <a:spcBef>
                          <a:spcPts val="0"/>
                        </a:spcBef>
                        <a:spcAft>
                          <a:spcPts val="0"/>
                        </a:spcAft>
                      </a:pPr>
                      <a:r>
                        <a:rPr lang="en-US" sz="900" dirty="0">
                          <a:effectLst/>
                        </a:rPr>
                        <a:t>10-13</a:t>
                      </a:r>
                      <a:endParaRPr lang="en-US" sz="1100" dirty="0">
                        <a:effectLst/>
                        <a:latin typeface="Calibri" panose="020F0502020204030204" pitchFamily="34" charset="0"/>
                        <a:ea typeface="Calibri Light" panose="020F03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8890" marR="0" algn="ctr" eaLnBrk="0" hangingPunct="0">
                        <a:lnSpc>
                          <a:spcPts val="1085"/>
                        </a:lnSpc>
                        <a:spcBef>
                          <a:spcPts val="0"/>
                        </a:spcBef>
                        <a:spcAft>
                          <a:spcPts val="0"/>
                        </a:spcAft>
                      </a:pPr>
                      <a:r>
                        <a:rPr lang="en-US" sz="900" dirty="0">
                          <a:effectLst/>
                        </a:rPr>
                        <a:t>4</a:t>
                      </a:r>
                      <a:endParaRPr lang="en-US" sz="1100" dirty="0">
                        <a:effectLst/>
                        <a:latin typeface="Calibri" panose="020F0502020204030204" pitchFamily="34" charset="0"/>
                        <a:ea typeface="Calibri Light" panose="020F03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marR="154940" algn="ctr" eaLnBrk="0" hangingPunct="0">
                        <a:lnSpc>
                          <a:spcPts val="1085"/>
                        </a:lnSpc>
                        <a:spcBef>
                          <a:spcPts val="0"/>
                        </a:spcBef>
                        <a:spcAft>
                          <a:spcPts val="0"/>
                        </a:spcAft>
                      </a:pPr>
                      <a:r>
                        <a:rPr lang="en-US" sz="900" dirty="0">
                          <a:effectLst/>
                        </a:rPr>
                        <a:t>Yes</a:t>
                      </a:r>
                      <a:endParaRPr lang="en-US" sz="1100" dirty="0">
                        <a:effectLst/>
                        <a:latin typeface="Calibri" panose="020F0502020204030204" pitchFamily="34" charset="0"/>
                        <a:ea typeface="Calibri Light" panose="020F03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1120" marR="0" eaLnBrk="0" hangingPunct="0">
                        <a:lnSpc>
                          <a:spcPts val="1085"/>
                        </a:lnSpc>
                        <a:spcBef>
                          <a:spcPts val="0"/>
                        </a:spcBef>
                        <a:spcAft>
                          <a:spcPts val="0"/>
                        </a:spcAft>
                      </a:pPr>
                      <a:r>
                        <a:rPr lang="en-US" sz="900" dirty="0">
                          <a:effectLst/>
                        </a:rPr>
                        <a:t>SOI of the Agency Requesting the Subscription</a:t>
                      </a:r>
                      <a:endParaRPr lang="en-US" sz="1100" dirty="0">
                        <a:effectLst/>
                        <a:latin typeface="Calibri" panose="020F0502020204030204" pitchFamily="34" charset="0"/>
                        <a:ea typeface="Calibri Light" panose="020F03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8950967"/>
                  </a:ext>
                </a:extLst>
              </a:tr>
              <a:tr h="903272">
                <a:tc gridSpan="2">
                  <a:txBody>
                    <a:bodyPr/>
                    <a:lstStyle/>
                    <a:p>
                      <a:pPr marL="0" marR="0" eaLnBrk="0" hangingPunct="0">
                        <a:lnSpc>
                          <a:spcPct val="107000"/>
                        </a:lnSpc>
                        <a:spcBef>
                          <a:spcPts val="0"/>
                        </a:spcBef>
                        <a:spcAft>
                          <a:spcPts val="0"/>
                        </a:spcAft>
                      </a:pPr>
                      <a:r>
                        <a:rPr lang="en-US" sz="900" dirty="0">
                          <a:effectLst/>
                        </a:rPr>
                        <a:t> </a:t>
                      </a:r>
                      <a:endParaRPr lang="en-US" sz="1100" dirty="0">
                        <a:effectLst/>
                      </a:endParaRPr>
                    </a:p>
                    <a:p>
                      <a:pPr marL="219075" marR="0" eaLnBrk="0" hangingPunct="0">
                        <a:lnSpc>
                          <a:spcPct val="107000"/>
                        </a:lnSpc>
                        <a:spcBef>
                          <a:spcPts val="0"/>
                        </a:spcBef>
                        <a:spcAft>
                          <a:spcPts val="0"/>
                        </a:spcAft>
                      </a:pPr>
                      <a:r>
                        <a:rPr lang="en-US" sz="900" dirty="0">
                          <a:effectLst/>
                        </a:rPr>
                        <a:t>14-20</a:t>
                      </a:r>
                      <a:endParaRPr lang="en-US" sz="1100" dirty="0">
                        <a:effectLst/>
                        <a:latin typeface="Calibri" panose="020F0502020204030204" pitchFamily="34" charset="0"/>
                        <a:ea typeface="Calibri Light" panose="020F03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0" marR="0" eaLnBrk="0" hangingPunct="0">
                        <a:lnSpc>
                          <a:spcPct val="107000"/>
                        </a:lnSpc>
                        <a:spcBef>
                          <a:spcPts val="0"/>
                        </a:spcBef>
                        <a:spcAft>
                          <a:spcPts val="0"/>
                        </a:spcAft>
                      </a:pPr>
                      <a:r>
                        <a:rPr lang="en-US" sz="900" dirty="0">
                          <a:effectLst/>
                        </a:rPr>
                        <a:t> </a:t>
                      </a:r>
                      <a:endParaRPr lang="en-US" sz="1100" dirty="0">
                        <a:effectLst/>
                      </a:endParaRPr>
                    </a:p>
                    <a:p>
                      <a:pPr marL="8890" marR="0" algn="ctr" eaLnBrk="0" hangingPunct="0">
                        <a:lnSpc>
                          <a:spcPct val="107000"/>
                        </a:lnSpc>
                        <a:spcBef>
                          <a:spcPts val="0"/>
                        </a:spcBef>
                        <a:spcAft>
                          <a:spcPts val="0"/>
                        </a:spcAft>
                      </a:pPr>
                      <a:r>
                        <a:rPr lang="en-US" sz="900" dirty="0">
                          <a:effectLst/>
                        </a:rPr>
                        <a:t>7</a:t>
                      </a:r>
                      <a:endParaRPr lang="en-US" sz="1100" dirty="0">
                        <a:effectLst/>
                        <a:latin typeface="Calibri" panose="020F0502020204030204" pitchFamily="34" charset="0"/>
                        <a:ea typeface="Calibri Light" panose="020F03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eaLnBrk="0" hangingPunct="0">
                        <a:lnSpc>
                          <a:spcPct val="107000"/>
                        </a:lnSpc>
                        <a:spcBef>
                          <a:spcPts val="0"/>
                        </a:spcBef>
                        <a:spcAft>
                          <a:spcPts val="0"/>
                        </a:spcAft>
                      </a:pPr>
                      <a:r>
                        <a:rPr lang="en-US" sz="900" dirty="0">
                          <a:effectLst/>
                        </a:rPr>
                        <a:t> </a:t>
                      </a:r>
                      <a:endParaRPr lang="en-US" sz="1100" dirty="0">
                        <a:effectLst/>
                      </a:endParaRPr>
                    </a:p>
                    <a:p>
                      <a:pPr marL="165100" marR="154940" algn="ctr" eaLnBrk="0" hangingPunct="0">
                        <a:lnSpc>
                          <a:spcPct val="107000"/>
                        </a:lnSpc>
                        <a:spcBef>
                          <a:spcPts val="0"/>
                        </a:spcBef>
                        <a:spcAft>
                          <a:spcPts val="0"/>
                        </a:spcAft>
                      </a:pPr>
                      <a:r>
                        <a:rPr lang="en-US" sz="900" dirty="0">
                          <a:effectLst/>
                        </a:rPr>
                        <a:t>Yes</a:t>
                      </a:r>
                      <a:endParaRPr lang="en-US" sz="1100" dirty="0">
                        <a:effectLst/>
                        <a:latin typeface="Calibri" panose="020F0502020204030204" pitchFamily="34" charset="0"/>
                        <a:ea typeface="Calibri Light" panose="020F03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1120" marR="0" eaLnBrk="0" hangingPunct="0">
                        <a:lnSpc>
                          <a:spcPts val="1210"/>
                        </a:lnSpc>
                        <a:spcBef>
                          <a:spcPts val="10"/>
                        </a:spcBef>
                        <a:spcAft>
                          <a:spcPts val="0"/>
                        </a:spcAft>
                      </a:pPr>
                      <a:r>
                        <a:rPr lang="en-US" sz="900" dirty="0">
                          <a:effectLst/>
                        </a:rPr>
                        <a:t>Type of Transaction</a:t>
                      </a:r>
                      <a:endParaRPr lang="en-US" sz="1100" dirty="0">
                        <a:effectLst/>
                      </a:endParaRPr>
                    </a:p>
                    <a:p>
                      <a:pPr marL="71120" marR="0" eaLnBrk="0" hangingPunct="0">
                        <a:lnSpc>
                          <a:spcPts val="1210"/>
                        </a:lnSpc>
                        <a:spcBef>
                          <a:spcPts val="0"/>
                        </a:spcBef>
                        <a:spcAft>
                          <a:spcPts val="0"/>
                        </a:spcAft>
                      </a:pPr>
                      <a:r>
                        <a:rPr lang="en-US" sz="900" dirty="0">
                          <a:effectLst/>
                        </a:rPr>
                        <a:t>Valid values are:</a:t>
                      </a:r>
                      <a:endParaRPr lang="en-US" sz="1100" dirty="0">
                        <a:effectLst/>
                      </a:endParaRPr>
                    </a:p>
                    <a:p>
                      <a:pPr marL="71120" marR="0" eaLnBrk="0" hangingPunct="0">
                        <a:lnSpc>
                          <a:spcPct val="107000"/>
                        </a:lnSpc>
                        <a:spcBef>
                          <a:spcPts val="15"/>
                        </a:spcBef>
                        <a:spcAft>
                          <a:spcPts val="0"/>
                        </a:spcAft>
                      </a:pPr>
                      <a:r>
                        <a:rPr lang="en-US" sz="900" dirty="0">
                          <a:effectLst/>
                        </a:rPr>
                        <a:t>RBSCVL = Request New Subscription for your SOI</a:t>
                      </a:r>
                      <a:endParaRPr lang="en-US" sz="1100" dirty="0">
                        <a:effectLst/>
                      </a:endParaRPr>
                    </a:p>
                    <a:p>
                      <a:pPr marL="71120" marR="219710" eaLnBrk="0" hangingPunct="0">
                        <a:lnSpc>
                          <a:spcPct val="107000"/>
                        </a:lnSpc>
                        <a:spcBef>
                          <a:spcPts val="5"/>
                        </a:spcBef>
                        <a:spcAft>
                          <a:spcPts val="0"/>
                        </a:spcAft>
                      </a:pPr>
                      <a:r>
                        <a:rPr lang="en-US" sz="900" dirty="0">
                          <a:effectLst/>
                        </a:rPr>
                        <a:t>RBMNT = Update Existing Subscription SBVAL = Validate need for continuing current subscription</a:t>
                      </a:r>
                      <a:endParaRPr lang="en-US" sz="1100" dirty="0">
                        <a:effectLst/>
                        <a:latin typeface="Calibri" panose="020F0502020204030204" pitchFamily="34" charset="0"/>
                        <a:ea typeface="Calibri Light" panose="020F03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9990250"/>
                  </a:ext>
                </a:extLst>
              </a:tr>
              <a:tr h="69438">
                <a:tc gridSpan="5">
                  <a:txBody>
                    <a:bodyPr/>
                    <a:lstStyle/>
                    <a:p>
                      <a:pPr marL="0" marR="0" eaLnBrk="0" hangingPunct="0">
                        <a:lnSpc>
                          <a:spcPct val="107000"/>
                        </a:lnSpc>
                        <a:spcBef>
                          <a:spcPts val="0"/>
                        </a:spcBef>
                        <a:spcAft>
                          <a:spcPts val="0"/>
                        </a:spcAft>
                      </a:pPr>
                      <a:r>
                        <a:rPr lang="en-US" sz="300" dirty="0">
                          <a:effectLst/>
                        </a:rPr>
                        <a:t> </a:t>
                      </a:r>
                      <a:endParaRPr lang="en-US" sz="1100" dirty="0">
                        <a:effectLst/>
                        <a:latin typeface="Calibri" panose="020F0502020204030204" pitchFamily="34" charset="0"/>
                        <a:ea typeface="Calibri Light" panose="020F03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62306522"/>
                  </a:ext>
                </a:extLst>
              </a:tr>
              <a:tr h="1471404">
                <a:tc rowSpan="6">
                  <a:txBody>
                    <a:bodyPr/>
                    <a:lstStyle/>
                    <a:p>
                      <a:pPr marL="0" marR="0" algn="ctr" eaLnBrk="0" hangingPunct="0">
                        <a:lnSpc>
                          <a:spcPct val="107000"/>
                        </a:lnSpc>
                        <a:spcBef>
                          <a:spcPts val="0"/>
                        </a:spcBef>
                        <a:spcAft>
                          <a:spcPts val="0"/>
                        </a:spcAft>
                      </a:pPr>
                      <a:r>
                        <a:rPr lang="en-US" sz="900" dirty="0">
                          <a:effectLst/>
                        </a:rPr>
                        <a:t> </a:t>
                      </a:r>
                      <a:endParaRPr lang="en-US" sz="1100" dirty="0">
                        <a:effectLst/>
                        <a:latin typeface="Calibri" panose="020F0502020204030204" pitchFamily="34" charset="0"/>
                        <a:ea typeface="Calibri Light" panose="020F03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eaLnBrk="0" hangingPunct="0">
                        <a:lnSpc>
                          <a:spcPct val="107000"/>
                        </a:lnSpc>
                        <a:spcBef>
                          <a:spcPts val="0"/>
                        </a:spcBef>
                        <a:spcAft>
                          <a:spcPts val="0"/>
                        </a:spcAft>
                      </a:pPr>
                      <a:r>
                        <a:rPr lang="en-US" sz="900" dirty="0">
                          <a:effectLst/>
                        </a:rPr>
                        <a:t> </a:t>
                      </a:r>
                      <a:endParaRPr lang="en-US" sz="1100" dirty="0">
                        <a:effectLst/>
                      </a:endParaRPr>
                    </a:p>
                    <a:p>
                      <a:pPr marL="0" marR="0" algn="ctr" eaLnBrk="0" hangingPunct="0">
                        <a:lnSpc>
                          <a:spcPct val="107000"/>
                        </a:lnSpc>
                        <a:spcBef>
                          <a:spcPts val="0"/>
                        </a:spcBef>
                        <a:spcAft>
                          <a:spcPts val="0"/>
                        </a:spcAft>
                      </a:pPr>
                      <a:r>
                        <a:rPr lang="en-US" sz="900" dirty="0">
                          <a:effectLst/>
                        </a:rPr>
                        <a:t> </a:t>
                      </a:r>
                      <a:endParaRPr lang="en-US" sz="1100" dirty="0">
                        <a:effectLst/>
                      </a:endParaRPr>
                    </a:p>
                    <a:p>
                      <a:pPr marL="0" marR="0" algn="ctr" eaLnBrk="0" hangingPunct="0">
                        <a:lnSpc>
                          <a:spcPct val="107000"/>
                        </a:lnSpc>
                        <a:spcBef>
                          <a:spcPts val="0"/>
                        </a:spcBef>
                        <a:spcAft>
                          <a:spcPts val="0"/>
                        </a:spcAft>
                      </a:pPr>
                      <a:r>
                        <a:rPr lang="en-US" sz="900" dirty="0">
                          <a:effectLst/>
                        </a:rPr>
                        <a:t> </a:t>
                      </a:r>
                      <a:endParaRPr lang="en-US" sz="1100" dirty="0">
                        <a:effectLst/>
                      </a:endParaRPr>
                    </a:p>
                    <a:p>
                      <a:pPr marL="0" marR="0" algn="ctr" eaLnBrk="0" hangingPunct="0">
                        <a:lnSpc>
                          <a:spcPct val="107000"/>
                        </a:lnSpc>
                        <a:spcBef>
                          <a:spcPts val="0"/>
                        </a:spcBef>
                        <a:spcAft>
                          <a:spcPts val="0"/>
                        </a:spcAft>
                      </a:pPr>
                      <a:r>
                        <a:rPr lang="en-US" sz="900" dirty="0">
                          <a:effectLst/>
                        </a:rPr>
                        <a:t> </a:t>
                      </a:r>
                      <a:endParaRPr lang="en-US" sz="1100" dirty="0">
                        <a:effectLst/>
                      </a:endParaRPr>
                    </a:p>
                    <a:p>
                      <a:pPr marL="0" marR="0" algn="ctr" eaLnBrk="0" hangingPunct="0">
                        <a:lnSpc>
                          <a:spcPct val="107000"/>
                        </a:lnSpc>
                        <a:spcBef>
                          <a:spcPts val="0"/>
                        </a:spcBef>
                        <a:spcAft>
                          <a:spcPts val="0"/>
                        </a:spcAft>
                      </a:pPr>
                      <a:r>
                        <a:rPr lang="en-US" sz="900" dirty="0">
                          <a:effectLst/>
                        </a:rPr>
                        <a:t> </a:t>
                      </a:r>
                      <a:endParaRPr lang="en-US" sz="1100" dirty="0">
                        <a:effectLst/>
                      </a:endParaRPr>
                    </a:p>
                    <a:p>
                      <a:pPr marL="0" marR="0" algn="ctr" eaLnBrk="0" hangingPunct="0">
                        <a:lnSpc>
                          <a:spcPct val="107000"/>
                        </a:lnSpc>
                        <a:spcBef>
                          <a:spcPts val="0"/>
                        </a:spcBef>
                        <a:spcAft>
                          <a:spcPts val="0"/>
                        </a:spcAft>
                      </a:pPr>
                      <a:r>
                        <a:rPr lang="en-US" sz="900" dirty="0">
                          <a:effectLst/>
                        </a:rPr>
                        <a:t>21-21</a:t>
                      </a:r>
                      <a:endParaRPr lang="en-US" sz="1100" dirty="0">
                        <a:effectLst/>
                        <a:latin typeface="Calibri" panose="020F0502020204030204" pitchFamily="34" charset="0"/>
                        <a:ea typeface="Calibri Light" panose="020F03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eaLnBrk="0" hangingPunct="0">
                        <a:lnSpc>
                          <a:spcPct val="107000"/>
                        </a:lnSpc>
                        <a:spcBef>
                          <a:spcPts val="0"/>
                        </a:spcBef>
                        <a:spcAft>
                          <a:spcPts val="0"/>
                        </a:spcAft>
                      </a:pPr>
                      <a:r>
                        <a:rPr lang="en-US" sz="900" dirty="0">
                          <a:effectLst/>
                        </a:rPr>
                        <a:t> </a:t>
                      </a:r>
                      <a:endParaRPr lang="en-US" sz="1100" dirty="0">
                        <a:effectLst/>
                      </a:endParaRPr>
                    </a:p>
                    <a:p>
                      <a:pPr marL="0" marR="0" algn="ctr" eaLnBrk="0" hangingPunct="0">
                        <a:lnSpc>
                          <a:spcPct val="107000"/>
                        </a:lnSpc>
                        <a:spcBef>
                          <a:spcPts val="0"/>
                        </a:spcBef>
                        <a:spcAft>
                          <a:spcPts val="0"/>
                        </a:spcAft>
                      </a:pPr>
                      <a:r>
                        <a:rPr lang="en-US" sz="900" dirty="0">
                          <a:effectLst/>
                        </a:rPr>
                        <a:t> </a:t>
                      </a:r>
                      <a:endParaRPr lang="en-US" sz="1100" dirty="0">
                        <a:effectLst/>
                      </a:endParaRPr>
                    </a:p>
                    <a:p>
                      <a:pPr marL="0" marR="0" algn="ctr" eaLnBrk="0" hangingPunct="0">
                        <a:lnSpc>
                          <a:spcPct val="107000"/>
                        </a:lnSpc>
                        <a:spcBef>
                          <a:spcPts val="0"/>
                        </a:spcBef>
                        <a:spcAft>
                          <a:spcPts val="0"/>
                        </a:spcAft>
                      </a:pPr>
                      <a:r>
                        <a:rPr lang="en-US" sz="900" dirty="0">
                          <a:effectLst/>
                        </a:rPr>
                        <a:t> </a:t>
                      </a:r>
                      <a:endParaRPr lang="en-US" sz="1100" dirty="0">
                        <a:effectLst/>
                      </a:endParaRPr>
                    </a:p>
                    <a:p>
                      <a:pPr marL="0" marR="0" algn="ctr" eaLnBrk="0" hangingPunct="0">
                        <a:lnSpc>
                          <a:spcPct val="107000"/>
                        </a:lnSpc>
                        <a:spcBef>
                          <a:spcPts val="0"/>
                        </a:spcBef>
                        <a:spcAft>
                          <a:spcPts val="0"/>
                        </a:spcAft>
                      </a:pPr>
                      <a:r>
                        <a:rPr lang="en-US" sz="900" dirty="0">
                          <a:effectLst/>
                        </a:rPr>
                        <a:t> </a:t>
                      </a:r>
                      <a:endParaRPr lang="en-US" sz="1100" dirty="0">
                        <a:effectLst/>
                      </a:endParaRPr>
                    </a:p>
                    <a:p>
                      <a:pPr marL="0" marR="0" algn="ctr" eaLnBrk="0" hangingPunct="0">
                        <a:lnSpc>
                          <a:spcPct val="107000"/>
                        </a:lnSpc>
                        <a:spcBef>
                          <a:spcPts val="0"/>
                        </a:spcBef>
                        <a:spcAft>
                          <a:spcPts val="0"/>
                        </a:spcAft>
                      </a:pPr>
                      <a:r>
                        <a:rPr lang="en-US" sz="900" dirty="0">
                          <a:effectLst/>
                        </a:rPr>
                        <a:t> </a:t>
                      </a:r>
                      <a:endParaRPr lang="en-US" sz="1100" dirty="0">
                        <a:effectLst/>
                      </a:endParaRPr>
                    </a:p>
                    <a:p>
                      <a:pPr marL="0" marR="0" algn="ctr" eaLnBrk="0" hangingPunct="0">
                        <a:lnSpc>
                          <a:spcPct val="107000"/>
                        </a:lnSpc>
                        <a:spcBef>
                          <a:spcPts val="0"/>
                        </a:spcBef>
                        <a:spcAft>
                          <a:spcPts val="0"/>
                        </a:spcAft>
                      </a:pPr>
                      <a:r>
                        <a:rPr lang="en-US" sz="900" dirty="0">
                          <a:effectLst/>
                        </a:rPr>
                        <a:t>1</a:t>
                      </a:r>
                      <a:endParaRPr lang="en-US" sz="1100" dirty="0">
                        <a:effectLst/>
                        <a:latin typeface="Calibri" panose="020F0502020204030204" pitchFamily="34" charset="0"/>
                        <a:ea typeface="Calibri Light" panose="020F03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eaLnBrk="0" hangingPunct="0">
                        <a:lnSpc>
                          <a:spcPct val="107000"/>
                        </a:lnSpc>
                        <a:spcBef>
                          <a:spcPts val="0"/>
                        </a:spcBef>
                        <a:spcAft>
                          <a:spcPts val="0"/>
                        </a:spcAft>
                      </a:pPr>
                      <a:r>
                        <a:rPr lang="en-US" sz="900" dirty="0">
                          <a:effectLst/>
                        </a:rPr>
                        <a:t> </a:t>
                      </a:r>
                      <a:endParaRPr lang="en-US" sz="1100" dirty="0">
                        <a:effectLst/>
                      </a:endParaRPr>
                    </a:p>
                    <a:p>
                      <a:pPr marL="0" marR="0" eaLnBrk="0" hangingPunct="0">
                        <a:lnSpc>
                          <a:spcPct val="107000"/>
                        </a:lnSpc>
                        <a:spcBef>
                          <a:spcPts val="0"/>
                        </a:spcBef>
                        <a:spcAft>
                          <a:spcPts val="0"/>
                        </a:spcAft>
                      </a:pPr>
                      <a:r>
                        <a:rPr lang="en-US" sz="900" dirty="0">
                          <a:effectLst/>
                        </a:rPr>
                        <a:t> </a:t>
                      </a:r>
                      <a:endParaRPr lang="en-US" sz="1100" dirty="0">
                        <a:effectLst/>
                      </a:endParaRPr>
                    </a:p>
                    <a:p>
                      <a:pPr marL="0" marR="0" eaLnBrk="0" hangingPunct="0">
                        <a:lnSpc>
                          <a:spcPct val="107000"/>
                        </a:lnSpc>
                        <a:spcBef>
                          <a:spcPts val="0"/>
                        </a:spcBef>
                        <a:spcAft>
                          <a:spcPts val="0"/>
                        </a:spcAft>
                      </a:pPr>
                      <a:r>
                        <a:rPr lang="en-US" sz="900" dirty="0">
                          <a:effectLst/>
                        </a:rPr>
                        <a:t> </a:t>
                      </a:r>
                      <a:endParaRPr lang="en-US" sz="1100" dirty="0">
                        <a:effectLst/>
                      </a:endParaRPr>
                    </a:p>
                    <a:p>
                      <a:pPr marL="0" marR="0" eaLnBrk="0" hangingPunct="0">
                        <a:lnSpc>
                          <a:spcPct val="107000"/>
                        </a:lnSpc>
                        <a:spcBef>
                          <a:spcPts val="0"/>
                        </a:spcBef>
                        <a:spcAft>
                          <a:spcPts val="0"/>
                        </a:spcAft>
                      </a:pPr>
                      <a:r>
                        <a:rPr lang="en-US" sz="900" dirty="0">
                          <a:effectLst/>
                        </a:rPr>
                        <a:t> </a:t>
                      </a:r>
                      <a:endParaRPr lang="en-US" sz="1100" dirty="0">
                        <a:effectLst/>
                      </a:endParaRPr>
                    </a:p>
                    <a:p>
                      <a:pPr marL="0" marR="0" eaLnBrk="0" hangingPunct="0">
                        <a:lnSpc>
                          <a:spcPct val="107000"/>
                        </a:lnSpc>
                        <a:spcBef>
                          <a:spcPts val="0"/>
                        </a:spcBef>
                        <a:spcAft>
                          <a:spcPts val="0"/>
                        </a:spcAft>
                      </a:pPr>
                      <a:r>
                        <a:rPr lang="en-US" sz="900" dirty="0">
                          <a:effectLst/>
                        </a:rPr>
                        <a:t> </a:t>
                      </a:r>
                      <a:endParaRPr lang="en-US" sz="1100" dirty="0">
                        <a:effectLst/>
                      </a:endParaRPr>
                    </a:p>
                    <a:p>
                      <a:pPr marL="0" marR="0" algn="ctr" eaLnBrk="0" hangingPunct="0">
                        <a:lnSpc>
                          <a:spcPct val="107000"/>
                        </a:lnSpc>
                        <a:spcBef>
                          <a:spcPts val="0"/>
                        </a:spcBef>
                        <a:spcAft>
                          <a:spcPts val="0"/>
                        </a:spcAft>
                      </a:pPr>
                      <a:r>
                        <a:rPr lang="en-US" sz="900" dirty="0">
                          <a:effectLst/>
                        </a:rPr>
                        <a:t>Yes</a:t>
                      </a:r>
                      <a:endParaRPr lang="en-US" sz="1100" dirty="0">
                        <a:effectLst/>
                        <a:latin typeface="Calibri" panose="020F0502020204030204" pitchFamily="34" charset="0"/>
                        <a:ea typeface="Calibri Light" panose="020F03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1120" marR="0" eaLnBrk="0" hangingPunct="0">
                        <a:lnSpc>
                          <a:spcPts val="1205"/>
                        </a:lnSpc>
                        <a:spcBef>
                          <a:spcPts val="130"/>
                        </a:spcBef>
                        <a:spcAft>
                          <a:spcPts val="0"/>
                        </a:spcAft>
                      </a:pPr>
                      <a:r>
                        <a:rPr lang="en-US" sz="900" dirty="0">
                          <a:effectLst/>
                        </a:rPr>
                        <a:t>Action Code</a:t>
                      </a:r>
                      <a:endParaRPr lang="en-US" sz="1100" dirty="0">
                        <a:effectLst/>
                      </a:endParaRPr>
                    </a:p>
                    <a:p>
                      <a:pPr marL="71120" marR="7620" eaLnBrk="0" hangingPunct="0">
                        <a:lnSpc>
                          <a:spcPct val="107000"/>
                        </a:lnSpc>
                        <a:spcBef>
                          <a:spcPts val="0"/>
                        </a:spcBef>
                        <a:spcAft>
                          <a:spcPts val="0"/>
                        </a:spcAft>
                      </a:pPr>
                      <a:r>
                        <a:rPr lang="en-US" sz="900" dirty="0">
                          <a:effectLst/>
                        </a:rPr>
                        <a:t>If Type of Transaction is RBSCVL, valid values are: Leave Blank</a:t>
                      </a:r>
                      <a:endParaRPr lang="en-US" sz="1100" dirty="0">
                        <a:effectLst/>
                      </a:endParaRPr>
                    </a:p>
                    <a:p>
                      <a:pPr marL="0" marR="0" eaLnBrk="0" hangingPunct="0">
                        <a:lnSpc>
                          <a:spcPct val="107000"/>
                        </a:lnSpc>
                        <a:spcBef>
                          <a:spcPts val="5"/>
                        </a:spcBef>
                        <a:spcAft>
                          <a:spcPts val="0"/>
                        </a:spcAft>
                      </a:pPr>
                      <a:r>
                        <a:rPr lang="en-US" sz="900" dirty="0">
                          <a:effectLst/>
                        </a:rPr>
                        <a:t> </a:t>
                      </a:r>
                      <a:endParaRPr lang="en-US" sz="1100" dirty="0">
                        <a:effectLst/>
                      </a:endParaRPr>
                    </a:p>
                    <a:p>
                      <a:pPr marL="71120" marR="0" eaLnBrk="0" hangingPunct="0">
                        <a:lnSpc>
                          <a:spcPct val="107000"/>
                        </a:lnSpc>
                        <a:spcBef>
                          <a:spcPts val="0"/>
                        </a:spcBef>
                        <a:spcAft>
                          <a:spcPts val="0"/>
                        </a:spcAft>
                      </a:pPr>
                      <a:r>
                        <a:rPr lang="en-US" sz="900" dirty="0">
                          <a:effectLst/>
                        </a:rPr>
                        <a:t>If Type of Transaction is RBMNT, valid values are:</a:t>
                      </a:r>
                      <a:endParaRPr lang="en-US" sz="1100" dirty="0">
                        <a:effectLst/>
                      </a:endParaRPr>
                    </a:p>
                    <a:p>
                      <a:pPr marL="71120" marR="0" eaLnBrk="0" hangingPunct="0">
                        <a:lnSpc>
                          <a:spcPts val="1215"/>
                        </a:lnSpc>
                        <a:spcBef>
                          <a:spcPts val="0"/>
                        </a:spcBef>
                        <a:spcAft>
                          <a:spcPts val="0"/>
                        </a:spcAft>
                      </a:pPr>
                      <a:r>
                        <a:rPr lang="en-US" sz="900" dirty="0">
                          <a:effectLst/>
                        </a:rPr>
                        <a:t>C = Cancel</a:t>
                      </a:r>
                      <a:endParaRPr lang="en-US" sz="1100" dirty="0">
                        <a:effectLst/>
                      </a:endParaRPr>
                    </a:p>
                    <a:p>
                      <a:pPr marL="71120" marR="0" eaLnBrk="0" hangingPunct="0">
                        <a:lnSpc>
                          <a:spcPts val="1215"/>
                        </a:lnSpc>
                        <a:spcBef>
                          <a:spcPts val="0"/>
                        </a:spcBef>
                        <a:spcAft>
                          <a:spcPts val="0"/>
                        </a:spcAft>
                      </a:pPr>
                      <a:r>
                        <a:rPr lang="en-US" sz="900" dirty="0">
                          <a:effectLst/>
                        </a:rPr>
                        <a:t>U = Un-cancel</a:t>
                      </a:r>
                      <a:endParaRPr lang="en-US" sz="1100" dirty="0">
                        <a:effectLst/>
                      </a:endParaRPr>
                    </a:p>
                    <a:p>
                      <a:pPr marL="0" marR="0" eaLnBrk="0" hangingPunct="0">
                        <a:lnSpc>
                          <a:spcPct val="107000"/>
                        </a:lnSpc>
                        <a:spcBef>
                          <a:spcPts val="40"/>
                        </a:spcBef>
                        <a:spcAft>
                          <a:spcPts val="0"/>
                        </a:spcAft>
                      </a:pPr>
                      <a:r>
                        <a:rPr lang="en-US" sz="900" dirty="0">
                          <a:effectLst/>
                        </a:rPr>
                        <a:t> </a:t>
                      </a:r>
                      <a:endParaRPr lang="en-US" sz="1100" dirty="0">
                        <a:effectLst/>
                      </a:endParaRPr>
                    </a:p>
                    <a:p>
                      <a:pPr marL="71120" marR="0" eaLnBrk="0" hangingPunct="0">
                        <a:lnSpc>
                          <a:spcPct val="107000"/>
                        </a:lnSpc>
                        <a:spcBef>
                          <a:spcPts val="0"/>
                        </a:spcBef>
                        <a:spcAft>
                          <a:spcPts val="0"/>
                        </a:spcAft>
                      </a:pPr>
                      <a:r>
                        <a:rPr lang="en-US" sz="900" dirty="0">
                          <a:effectLst/>
                        </a:rPr>
                        <a:t>If Type of Transaction is SBVAL, valid values are:</a:t>
                      </a:r>
                      <a:endParaRPr lang="en-US" sz="1100" dirty="0">
                        <a:effectLst/>
                      </a:endParaRPr>
                    </a:p>
                    <a:p>
                      <a:pPr marL="71120" marR="0" eaLnBrk="0" hangingPunct="0">
                        <a:lnSpc>
                          <a:spcPct val="107000"/>
                        </a:lnSpc>
                        <a:spcBef>
                          <a:spcPts val="5"/>
                        </a:spcBef>
                        <a:spcAft>
                          <a:spcPts val="0"/>
                        </a:spcAft>
                      </a:pPr>
                      <a:r>
                        <a:rPr lang="en-US" sz="900" dirty="0">
                          <a:effectLst/>
                        </a:rPr>
                        <a:t>V = Validation</a:t>
                      </a:r>
                      <a:endParaRPr lang="en-US" sz="1100" dirty="0">
                        <a:effectLst/>
                        <a:latin typeface="Calibri" panose="020F0502020204030204" pitchFamily="34" charset="0"/>
                        <a:ea typeface="Calibri Light" panose="020F03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6961876"/>
                  </a:ext>
                </a:extLst>
              </a:tr>
              <a:tr h="162979">
                <a:tc vMerge="1">
                  <a:txBody>
                    <a:bodyPr/>
                    <a:lstStyle/>
                    <a:p>
                      <a:endParaRPr lang="en-US"/>
                    </a:p>
                  </a:txBody>
                  <a:tcPr/>
                </a:tc>
                <a:tc>
                  <a:txBody>
                    <a:bodyPr/>
                    <a:lstStyle/>
                    <a:p>
                      <a:pPr marL="135255" marR="0" eaLnBrk="0" hangingPunct="0">
                        <a:lnSpc>
                          <a:spcPct val="107000"/>
                        </a:lnSpc>
                        <a:spcBef>
                          <a:spcPts val="0"/>
                        </a:spcBef>
                        <a:spcAft>
                          <a:spcPts val="0"/>
                        </a:spcAft>
                      </a:pPr>
                      <a:r>
                        <a:rPr lang="en-US" sz="900" dirty="0">
                          <a:effectLst/>
                        </a:rPr>
                        <a:t>22-25</a:t>
                      </a:r>
                      <a:endParaRPr lang="en-US" sz="1100" dirty="0">
                        <a:effectLst/>
                        <a:latin typeface="Calibri" panose="020F0502020204030204" pitchFamily="34" charset="0"/>
                        <a:ea typeface="Calibri Light" panose="020F03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90" marR="0" algn="ctr" eaLnBrk="0" hangingPunct="0">
                        <a:lnSpc>
                          <a:spcPct val="107000"/>
                        </a:lnSpc>
                        <a:spcBef>
                          <a:spcPts val="0"/>
                        </a:spcBef>
                        <a:spcAft>
                          <a:spcPts val="0"/>
                        </a:spcAft>
                      </a:pPr>
                      <a:r>
                        <a:rPr lang="en-US" sz="900" dirty="0">
                          <a:effectLst/>
                        </a:rPr>
                        <a:t>4</a:t>
                      </a:r>
                      <a:endParaRPr lang="en-US" sz="1100" dirty="0">
                        <a:effectLst/>
                        <a:latin typeface="Calibri" panose="020F0502020204030204" pitchFamily="34" charset="0"/>
                        <a:ea typeface="Calibri Light" panose="020F03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marR="152400" algn="ctr" eaLnBrk="0" hangingPunct="0">
                        <a:lnSpc>
                          <a:spcPct val="107000"/>
                        </a:lnSpc>
                        <a:spcBef>
                          <a:spcPts val="0"/>
                        </a:spcBef>
                        <a:spcAft>
                          <a:spcPts val="0"/>
                        </a:spcAft>
                      </a:pPr>
                      <a:r>
                        <a:rPr lang="en-US" sz="900" dirty="0">
                          <a:effectLst/>
                        </a:rPr>
                        <a:t>No</a:t>
                      </a:r>
                      <a:endParaRPr lang="en-US" sz="1100" dirty="0">
                        <a:effectLst/>
                        <a:latin typeface="Calibri" panose="020F0502020204030204" pitchFamily="34" charset="0"/>
                        <a:ea typeface="Calibri Light" panose="020F03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marR="0" eaLnBrk="0" hangingPunct="0">
                        <a:lnSpc>
                          <a:spcPct val="107000"/>
                        </a:lnSpc>
                        <a:spcBef>
                          <a:spcPts val="0"/>
                        </a:spcBef>
                        <a:spcAft>
                          <a:spcPts val="0"/>
                        </a:spcAft>
                      </a:pPr>
                      <a:r>
                        <a:rPr lang="en-US" sz="900" dirty="0">
                          <a:effectLst/>
                        </a:rPr>
                        <a:t>Leave Blank</a:t>
                      </a:r>
                      <a:endParaRPr lang="en-US" sz="1100" dirty="0">
                        <a:effectLst/>
                        <a:latin typeface="Calibri" panose="020F0502020204030204" pitchFamily="34" charset="0"/>
                        <a:ea typeface="Calibri Light" panose="020F03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2153546"/>
                  </a:ext>
                </a:extLst>
              </a:tr>
              <a:tr h="137155">
                <a:tc vMerge="1">
                  <a:txBody>
                    <a:bodyPr/>
                    <a:lstStyle/>
                    <a:p>
                      <a:endParaRPr lang="en-US"/>
                    </a:p>
                  </a:txBody>
                  <a:tcPr/>
                </a:tc>
                <a:tc>
                  <a:txBody>
                    <a:bodyPr/>
                    <a:lstStyle/>
                    <a:p>
                      <a:pPr marL="133350" marR="0" eaLnBrk="0" hangingPunct="0">
                        <a:lnSpc>
                          <a:spcPts val="1095"/>
                        </a:lnSpc>
                        <a:spcBef>
                          <a:spcPts val="0"/>
                        </a:spcBef>
                        <a:spcAft>
                          <a:spcPts val="0"/>
                        </a:spcAft>
                      </a:pPr>
                      <a:r>
                        <a:rPr lang="en-US" sz="900" dirty="0">
                          <a:effectLst/>
                        </a:rPr>
                        <a:t>26-45</a:t>
                      </a:r>
                      <a:endParaRPr lang="en-US" sz="1100" dirty="0">
                        <a:effectLst/>
                        <a:latin typeface="Calibri" panose="020F0502020204030204" pitchFamily="34" charset="0"/>
                        <a:ea typeface="Calibri Light" panose="020F03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36220" marR="226695" algn="ctr" eaLnBrk="0" hangingPunct="0">
                        <a:lnSpc>
                          <a:spcPts val="1095"/>
                        </a:lnSpc>
                        <a:spcBef>
                          <a:spcPts val="0"/>
                        </a:spcBef>
                        <a:spcAft>
                          <a:spcPts val="0"/>
                        </a:spcAft>
                      </a:pPr>
                      <a:r>
                        <a:rPr lang="en-US" sz="900" dirty="0">
                          <a:effectLst/>
                        </a:rPr>
                        <a:t>20</a:t>
                      </a:r>
                      <a:endParaRPr lang="en-US" sz="1100" dirty="0">
                        <a:effectLst/>
                        <a:latin typeface="Calibri" panose="020F0502020204030204" pitchFamily="34" charset="0"/>
                        <a:ea typeface="Calibri Light" panose="020F03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marR="154940" algn="ctr" eaLnBrk="0" hangingPunct="0">
                        <a:lnSpc>
                          <a:spcPts val="1095"/>
                        </a:lnSpc>
                        <a:spcBef>
                          <a:spcPts val="0"/>
                        </a:spcBef>
                        <a:spcAft>
                          <a:spcPts val="0"/>
                        </a:spcAft>
                      </a:pPr>
                      <a:r>
                        <a:rPr lang="en-US" sz="900" dirty="0">
                          <a:effectLst/>
                        </a:rPr>
                        <a:t>Yes</a:t>
                      </a:r>
                      <a:endParaRPr lang="en-US" sz="1100" dirty="0">
                        <a:effectLst/>
                        <a:latin typeface="Calibri" panose="020F0502020204030204" pitchFamily="34" charset="0"/>
                        <a:ea typeface="Calibri Light" panose="020F03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1120" marR="0" eaLnBrk="0" hangingPunct="0">
                        <a:lnSpc>
                          <a:spcPts val="1095"/>
                        </a:lnSpc>
                        <a:spcBef>
                          <a:spcPts val="0"/>
                        </a:spcBef>
                        <a:spcAft>
                          <a:spcPts val="0"/>
                        </a:spcAft>
                      </a:pPr>
                      <a:r>
                        <a:rPr lang="en-US" sz="900" dirty="0">
                          <a:effectLst/>
                        </a:rPr>
                        <a:t>Subject’s Last Name</a:t>
                      </a:r>
                      <a:endParaRPr lang="en-US" sz="1100" dirty="0">
                        <a:effectLst/>
                        <a:latin typeface="Calibri" panose="020F0502020204030204" pitchFamily="34" charset="0"/>
                        <a:ea typeface="Calibri Light" panose="020F03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4193846"/>
                  </a:ext>
                </a:extLst>
              </a:tr>
              <a:tr h="276032">
                <a:tc vMerge="1">
                  <a:txBody>
                    <a:bodyPr/>
                    <a:lstStyle/>
                    <a:p>
                      <a:endParaRPr lang="en-US"/>
                    </a:p>
                  </a:txBody>
                  <a:tcPr/>
                </a:tc>
                <a:tc>
                  <a:txBody>
                    <a:bodyPr/>
                    <a:lstStyle/>
                    <a:p>
                      <a:pPr marL="130175" marR="0" eaLnBrk="0" hangingPunct="0">
                        <a:lnSpc>
                          <a:spcPct val="107000"/>
                        </a:lnSpc>
                        <a:spcBef>
                          <a:spcPts val="585"/>
                        </a:spcBef>
                        <a:spcAft>
                          <a:spcPts val="0"/>
                        </a:spcAft>
                      </a:pPr>
                      <a:r>
                        <a:rPr lang="en-US" sz="900" dirty="0">
                          <a:effectLst/>
                        </a:rPr>
                        <a:t>46-53</a:t>
                      </a:r>
                      <a:endParaRPr lang="en-US" sz="1100" dirty="0">
                        <a:effectLst/>
                        <a:latin typeface="Calibri" panose="020F0502020204030204" pitchFamily="34" charset="0"/>
                        <a:ea typeface="Calibri Light" panose="020F03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90" marR="0" algn="ctr" eaLnBrk="0" hangingPunct="0">
                        <a:lnSpc>
                          <a:spcPct val="107000"/>
                        </a:lnSpc>
                        <a:spcBef>
                          <a:spcPts val="585"/>
                        </a:spcBef>
                        <a:spcAft>
                          <a:spcPts val="0"/>
                        </a:spcAft>
                      </a:pPr>
                      <a:r>
                        <a:rPr lang="en-US" sz="900" dirty="0">
                          <a:effectLst/>
                        </a:rPr>
                        <a:t>8</a:t>
                      </a:r>
                      <a:endParaRPr lang="en-US" sz="1100" dirty="0">
                        <a:effectLst/>
                        <a:latin typeface="Calibri" panose="020F0502020204030204" pitchFamily="34" charset="0"/>
                        <a:ea typeface="Calibri Light" panose="020F03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marR="154940" algn="ctr" eaLnBrk="0" hangingPunct="0">
                        <a:lnSpc>
                          <a:spcPct val="107000"/>
                        </a:lnSpc>
                        <a:spcBef>
                          <a:spcPts val="585"/>
                        </a:spcBef>
                        <a:spcAft>
                          <a:spcPts val="0"/>
                        </a:spcAft>
                      </a:pPr>
                      <a:r>
                        <a:rPr lang="en-US" sz="900" dirty="0">
                          <a:effectLst/>
                        </a:rPr>
                        <a:t>Yes</a:t>
                      </a:r>
                      <a:endParaRPr lang="en-US" sz="1100" dirty="0">
                        <a:effectLst/>
                        <a:latin typeface="Calibri" panose="020F0502020204030204" pitchFamily="34" charset="0"/>
                        <a:ea typeface="Calibri Light" panose="020F03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1120" marR="0" eaLnBrk="0" hangingPunct="0">
                        <a:lnSpc>
                          <a:spcPct val="107000"/>
                        </a:lnSpc>
                        <a:spcBef>
                          <a:spcPts val="10"/>
                        </a:spcBef>
                        <a:spcAft>
                          <a:spcPts val="0"/>
                        </a:spcAft>
                      </a:pPr>
                      <a:r>
                        <a:rPr lang="en-US" sz="900" dirty="0">
                          <a:effectLst/>
                        </a:rPr>
                        <a:t>Subject’s Date of Birth</a:t>
                      </a:r>
                      <a:endParaRPr lang="en-US" sz="1100" dirty="0">
                        <a:effectLst/>
                      </a:endParaRPr>
                    </a:p>
                    <a:p>
                      <a:pPr marL="71120" marR="0" eaLnBrk="0" hangingPunct="0">
                        <a:lnSpc>
                          <a:spcPts val="1075"/>
                        </a:lnSpc>
                        <a:spcBef>
                          <a:spcPts val="5"/>
                        </a:spcBef>
                        <a:spcAft>
                          <a:spcPts val="0"/>
                        </a:spcAft>
                      </a:pPr>
                      <a:r>
                        <a:rPr lang="en-US" sz="900" dirty="0">
                          <a:effectLst/>
                        </a:rPr>
                        <a:t>Format YYYYMMDD</a:t>
                      </a:r>
                      <a:endParaRPr lang="en-US" sz="1100" dirty="0">
                        <a:effectLst/>
                        <a:latin typeface="Calibri" panose="020F0502020204030204" pitchFamily="34" charset="0"/>
                        <a:ea typeface="Calibri Light" panose="020F03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0573732"/>
                  </a:ext>
                </a:extLst>
              </a:tr>
              <a:tr h="277753">
                <a:tc vMerge="1">
                  <a:txBody>
                    <a:bodyPr/>
                    <a:lstStyle/>
                    <a:p>
                      <a:endParaRPr lang="en-US"/>
                    </a:p>
                  </a:txBody>
                  <a:tcPr/>
                </a:tc>
                <a:tc>
                  <a:txBody>
                    <a:bodyPr/>
                    <a:lstStyle/>
                    <a:p>
                      <a:pPr marL="130175" marR="0" eaLnBrk="0" hangingPunct="0">
                        <a:lnSpc>
                          <a:spcPct val="107000"/>
                        </a:lnSpc>
                        <a:spcBef>
                          <a:spcPts val="585"/>
                        </a:spcBef>
                        <a:spcAft>
                          <a:spcPts val="0"/>
                        </a:spcAft>
                      </a:pPr>
                      <a:r>
                        <a:rPr lang="en-US" sz="900" dirty="0">
                          <a:effectLst/>
                        </a:rPr>
                        <a:t>54-55</a:t>
                      </a:r>
                      <a:endParaRPr lang="en-US" sz="1100" dirty="0">
                        <a:effectLst/>
                        <a:latin typeface="Calibri" panose="020F0502020204030204" pitchFamily="34" charset="0"/>
                        <a:ea typeface="Calibri Light" panose="020F03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90" marR="0" algn="ctr" eaLnBrk="0" hangingPunct="0">
                        <a:lnSpc>
                          <a:spcPct val="107000"/>
                        </a:lnSpc>
                        <a:spcBef>
                          <a:spcPts val="585"/>
                        </a:spcBef>
                        <a:spcAft>
                          <a:spcPts val="0"/>
                        </a:spcAft>
                      </a:pPr>
                      <a:r>
                        <a:rPr lang="en-US" sz="900" dirty="0">
                          <a:effectLst/>
                        </a:rPr>
                        <a:t>2</a:t>
                      </a:r>
                      <a:endParaRPr lang="en-US" sz="1100" dirty="0">
                        <a:effectLst/>
                        <a:latin typeface="Calibri" panose="020F0502020204030204" pitchFamily="34" charset="0"/>
                        <a:ea typeface="Calibri Light" panose="020F03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marR="181610" algn="ctr" eaLnBrk="0" hangingPunct="0">
                        <a:lnSpc>
                          <a:spcPct val="107000"/>
                        </a:lnSpc>
                        <a:spcBef>
                          <a:spcPts val="585"/>
                        </a:spcBef>
                        <a:spcAft>
                          <a:spcPts val="0"/>
                        </a:spcAft>
                      </a:pPr>
                      <a:r>
                        <a:rPr lang="en-US" sz="900" dirty="0">
                          <a:effectLst/>
                        </a:rPr>
                        <a:t>Yes, if born in U.S. or U.S. Territory</a:t>
                      </a:r>
                      <a:endParaRPr lang="en-US" sz="1100" dirty="0">
                        <a:effectLst/>
                        <a:latin typeface="Calibri" panose="020F0502020204030204" pitchFamily="34" charset="0"/>
                        <a:ea typeface="Calibri Light" panose="020F03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1120" marR="0" eaLnBrk="0" hangingPunct="0">
                        <a:lnSpc>
                          <a:spcPts val="1215"/>
                        </a:lnSpc>
                        <a:spcBef>
                          <a:spcPts val="10"/>
                        </a:spcBef>
                        <a:spcAft>
                          <a:spcPts val="0"/>
                        </a:spcAft>
                      </a:pPr>
                      <a:r>
                        <a:rPr lang="en-US" sz="900" dirty="0">
                          <a:effectLst/>
                        </a:rPr>
                        <a:t>Subject’s Place of Birth</a:t>
                      </a:r>
                      <a:endParaRPr lang="en-US" sz="1100" dirty="0">
                        <a:effectLst/>
                      </a:endParaRPr>
                    </a:p>
                    <a:p>
                      <a:pPr marL="98425" marR="0" eaLnBrk="0" hangingPunct="0">
                        <a:lnSpc>
                          <a:spcPts val="1090"/>
                        </a:lnSpc>
                        <a:spcBef>
                          <a:spcPts val="0"/>
                        </a:spcBef>
                        <a:spcAft>
                          <a:spcPts val="0"/>
                        </a:spcAft>
                      </a:pPr>
                      <a:r>
                        <a:rPr lang="en-US" sz="900" dirty="0">
                          <a:effectLst/>
                        </a:rPr>
                        <a:t>U.S. State or U.S. Territory</a:t>
                      </a:r>
                      <a:endParaRPr lang="en-US" sz="1100" dirty="0">
                        <a:effectLst/>
                        <a:latin typeface="Calibri" panose="020F0502020204030204" pitchFamily="34" charset="0"/>
                        <a:ea typeface="Calibri Light" panose="020F03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5465636"/>
                  </a:ext>
                </a:extLst>
              </a:tr>
              <a:tr h="277753">
                <a:tc vMerge="1">
                  <a:txBody>
                    <a:bodyPr/>
                    <a:lstStyle/>
                    <a:p>
                      <a:endParaRPr lang="en-US"/>
                    </a:p>
                  </a:txBody>
                  <a:tcPr/>
                </a:tc>
                <a:tc>
                  <a:txBody>
                    <a:bodyPr/>
                    <a:lstStyle/>
                    <a:p>
                      <a:pPr marL="130175" marR="0" eaLnBrk="0" hangingPunct="0">
                        <a:lnSpc>
                          <a:spcPct val="107000"/>
                        </a:lnSpc>
                        <a:spcBef>
                          <a:spcPts val="585"/>
                        </a:spcBef>
                        <a:spcAft>
                          <a:spcPts val="0"/>
                        </a:spcAft>
                      </a:pPr>
                      <a:r>
                        <a:rPr lang="en-US" sz="900" dirty="0">
                          <a:effectLst/>
                        </a:rPr>
                        <a:t>56-75</a:t>
                      </a:r>
                      <a:endParaRPr lang="en-US" sz="1100" dirty="0">
                        <a:effectLst/>
                        <a:latin typeface="Calibri" panose="020F0502020204030204" pitchFamily="34" charset="0"/>
                        <a:ea typeface="Calibri Light" panose="020F03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36220" marR="226695" algn="ctr" eaLnBrk="0" hangingPunct="0">
                        <a:lnSpc>
                          <a:spcPct val="107000"/>
                        </a:lnSpc>
                        <a:spcBef>
                          <a:spcPts val="585"/>
                        </a:spcBef>
                        <a:spcAft>
                          <a:spcPts val="0"/>
                        </a:spcAft>
                      </a:pPr>
                      <a:r>
                        <a:rPr lang="en-US" sz="900" dirty="0">
                          <a:effectLst/>
                        </a:rPr>
                        <a:t>20</a:t>
                      </a:r>
                      <a:endParaRPr lang="en-US" sz="1100" dirty="0">
                        <a:effectLst/>
                        <a:latin typeface="Calibri" panose="020F0502020204030204" pitchFamily="34" charset="0"/>
                        <a:ea typeface="Calibri Light" panose="020F03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marR="168275" algn="ctr" eaLnBrk="0" hangingPunct="0">
                        <a:lnSpc>
                          <a:spcPct val="107000"/>
                        </a:lnSpc>
                        <a:spcBef>
                          <a:spcPts val="585"/>
                        </a:spcBef>
                        <a:spcAft>
                          <a:spcPts val="0"/>
                        </a:spcAft>
                      </a:pPr>
                      <a:r>
                        <a:rPr lang="en-US" sz="900" dirty="0">
                          <a:effectLst/>
                        </a:rPr>
                        <a:t>Yes, if foreign born</a:t>
                      </a:r>
                      <a:endParaRPr lang="en-US" sz="1100" dirty="0">
                        <a:effectLst/>
                        <a:latin typeface="Calibri" panose="020F0502020204030204" pitchFamily="34" charset="0"/>
                        <a:ea typeface="Calibri Light" panose="020F03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1120" marR="0" eaLnBrk="0" hangingPunct="0">
                        <a:lnSpc>
                          <a:spcPts val="1210"/>
                        </a:lnSpc>
                        <a:spcBef>
                          <a:spcPts val="10"/>
                        </a:spcBef>
                        <a:spcAft>
                          <a:spcPts val="0"/>
                        </a:spcAft>
                      </a:pPr>
                      <a:r>
                        <a:rPr lang="en-US" sz="900" dirty="0">
                          <a:effectLst/>
                        </a:rPr>
                        <a:t>Subject’s Place of Birth – Foreign Country</a:t>
                      </a:r>
                      <a:endParaRPr lang="en-US" sz="1100" dirty="0">
                        <a:effectLst/>
                      </a:endParaRPr>
                    </a:p>
                    <a:p>
                      <a:pPr marL="71120" marR="0" eaLnBrk="0" hangingPunct="0">
                        <a:lnSpc>
                          <a:spcPts val="1100"/>
                        </a:lnSpc>
                        <a:spcBef>
                          <a:spcPts val="0"/>
                        </a:spcBef>
                        <a:spcAft>
                          <a:spcPts val="0"/>
                        </a:spcAft>
                      </a:pPr>
                      <a:r>
                        <a:rPr lang="en-US" sz="900" dirty="0">
                          <a:effectLst/>
                        </a:rPr>
                        <a:t>Must be left blank if born in the U.S.</a:t>
                      </a:r>
                      <a:endParaRPr lang="en-US" sz="1100" dirty="0">
                        <a:effectLst/>
                        <a:latin typeface="Calibri" panose="020F0502020204030204" pitchFamily="34" charset="0"/>
                        <a:ea typeface="Calibri Light" panose="020F03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0401522"/>
                  </a:ext>
                </a:extLst>
              </a:tr>
            </a:tbl>
          </a:graphicData>
        </a:graphic>
      </p:graphicFrame>
      <p:sp>
        <p:nvSpPr>
          <p:cNvPr id="7" name="Title 6"/>
          <p:cNvSpPr>
            <a:spLocks noGrp="1"/>
          </p:cNvSpPr>
          <p:nvPr>
            <p:ph type="title"/>
          </p:nvPr>
        </p:nvSpPr>
        <p:spPr/>
        <p:txBody>
          <a:bodyPr>
            <a:normAutofit fontScale="90000"/>
          </a:bodyPr>
          <a:lstStyle/>
          <a:p>
            <a:r>
              <a:rPr lang="en-US" dirty="0"/>
              <a:t>Rap Back Continuous Vetting (CV) Flat File Layout</a:t>
            </a:r>
          </a:p>
        </p:txBody>
      </p:sp>
    </p:spTree>
    <p:extLst>
      <p:ext uri="{BB962C8B-B14F-4D97-AF65-F5344CB8AC3E}">
        <p14:creationId xmlns:p14="http://schemas.microsoft.com/office/powerpoint/2010/main" val="31370987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01/10/2022</a:t>
            </a:r>
          </a:p>
        </p:txBody>
      </p:sp>
      <p:sp>
        <p:nvSpPr>
          <p:cNvPr id="3" name="Footer Placeholder 2"/>
          <p:cNvSpPr>
            <a:spLocks noGrp="1"/>
          </p:cNvSpPr>
          <p:nvPr>
            <p:ph type="ftr" sz="quarter" idx="11"/>
          </p:nvPr>
        </p:nvSpPr>
        <p:spPr/>
        <p:txBody>
          <a:bodyPr/>
          <a:lstStyle/>
          <a:p>
            <a:r>
              <a:rPr lang="en-US" dirty="0"/>
              <a:t>UNCLASSIFIED// FOR OFFICIAL USE ONLY</a:t>
            </a:r>
          </a:p>
        </p:txBody>
      </p:sp>
      <p:sp>
        <p:nvSpPr>
          <p:cNvPr id="4" name="Slide Number Placeholder 3"/>
          <p:cNvSpPr>
            <a:spLocks noGrp="1"/>
          </p:cNvSpPr>
          <p:nvPr>
            <p:ph type="sldNum" sz="quarter" idx="12"/>
          </p:nvPr>
        </p:nvSpPr>
        <p:spPr/>
        <p:txBody>
          <a:bodyPr/>
          <a:lstStyle/>
          <a:p>
            <a:fld id="{B4935736-6DC4-47F4-9AC4-BE352C6182E9}" type="slidenum">
              <a:rPr lang="en-US" smtClean="0"/>
              <a:t>39</a:t>
            </a:fld>
            <a:endParaRPr lang="en-US" dirty="0"/>
          </a:p>
        </p:txBody>
      </p:sp>
      <p:sp>
        <p:nvSpPr>
          <p:cNvPr id="6" name="Content Placeholder 5"/>
          <p:cNvSpPr>
            <a:spLocks noGrp="1"/>
          </p:cNvSpPr>
          <p:nvPr>
            <p:ph idx="1"/>
          </p:nvPr>
        </p:nvSpPr>
        <p:spPr>
          <a:xfrm>
            <a:off x="266700" y="892366"/>
            <a:ext cx="8686800" cy="4913523"/>
          </a:xfrm>
        </p:spPr>
        <p:txBody>
          <a:bodyPr>
            <a:normAutofit fontScale="77500" lnSpcReduction="20000"/>
          </a:bodyPr>
          <a:lstStyle/>
          <a:p>
            <a:pPr marL="0" indent="0">
              <a:buNone/>
            </a:pPr>
            <a:r>
              <a:rPr lang="en-US" sz="2800" b="1" dirty="0"/>
              <a:t>Q: How does Rap Back differ from Continuous Vetting Trusted Workforce 1.25 through 2.0?</a:t>
            </a:r>
          </a:p>
          <a:p>
            <a:pPr marL="0" indent="0">
              <a:buNone/>
            </a:pPr>
            <a:r>
              <a:rPr lang="en-US" sz="2800" dirty="0"/>
              <a:t>A: Continuous Vetting is a process of reviewing the background of a “covered individual” at any time to determine whether that individual continues to meet applicable requirements to be eligible for access to classified information or to hold a sensitive position.  Continuous Vetting products serve to support the vetting process.   Rap Back is one of the products used for the purpose of Continuous Vetting.</a:t>
            </a:r>
          </a:p>
          <a:p>
            <a:pPr marL="0" indent="0">
              <a:buNone/>
            </a:pPr>
            <a:r>
              <a:rPr lang="en-US" dirty="0"/>
              <a:t>Continuous Vetting - Trusted Workforce 1.25 – 2.0 includes:</a:t>
            </a:r>
          </a:p>
          <a:p>
            <a:r>
              <a:rPr lang="en-US" dirty="0"/>
              <a:t> Continuous automated record checks against terrorism, criminal and eligibility data sources on a daily basis.</a:t>
            </a:r>
          </a:p>
          <a:p>
            <a:r>
              <a:rPr lang="en-US" dirty="0"/>
              <a:t>Alert management/validation (identity resolution)</a:t>
            </a:r>
          </a:p>
          <a:p>
            <a:r>
              <a:rPr lang="en-US" dirty="0"/>
              <a:t>Threat analysis and reporting</a:t>
            </a:r>
          </a:p>
          <a:p>
            <a:r>
              <a:rPr lang="en-US" dirty="0"/>
              <a:t>Alert Notification/information sharing</a:t>
            </a:r>
          </a:p>
          <a:p>
            <a:r>
              <a:rPr lang="en-US" dirty="0"/>
              <a:t>Rap Back is a separate feature within Continuous Vetting- Trusted Workforce 1.25 -2.0.   Rap Back enrollment is an optional data source for personnel with classifiable fingerprints as of 5/6/2018.</a:t>
            </a:r>
          </a:p>
          <a:p>
            <a:pPr marL="0" indent="0">
              <a:buNone/>
            </a:pPr>
            <a:endParaRPr lang="en-US" dirty="0"/>
          </a:p>
          <a:p>
            <a:pPr marL="0" indent="0">
              <a:buNone/>
            </a:pPr>
            <a:endParaRPr lang="en-US" dirty="0"/>
          </a:p>
          <a:p>
            <a:pPr marL="457200" lvl="1" indent="0">
              <a:buNone/>
            </a:pPr>
            <a:endParaRPr lang="en-US" dirty="0"/>
          </a:p>
        </p:txBody>
      </p:sp>
      <p:sp>
        <p:nvSpPr>
          <p:cNvPr id="7" name="Title 6"/>
          <p:cNvSpPr>
            <a:spLocks noGrp="1"/>
          </p:cNvSpPr>
          <p:nvPr>
            <p:ph type="title"/>
          </p:nvPr>
        </p:nvSpPr>
        <p:spPr/>
        <p:txBody>
          <a:bodyPr/>
          <a:lstStyle/>
          <a:p>
            <a:r>
              <a:rPr lang="en-US" dirty="0"/>
              <a:t>Frequently Asked Questions</a:t>
            </a:r>
          </a:p>
        </p:txBody>
      </p:sp>
    </p:spTree>
    <p:extLst>
      <p:ext uri="{BB962C8B-B14F-4D97-AF65-F5344CB8AC3E}">
        <p14:creationId xmlns:p14="http://schemas.microsoft.com/office/powerpoint/2010/main" val="3351333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CE-Continuous Evaluation-Process used to mitigate risk between PR’s.  It includes 7 automated record checks per the SecEA. </a:t>
            </a:r>
            <a:endParaRPr lang="en-US" dirty="0"/>
          </a:p>
          <a:p>
            <a:endParaRPr lang="en-US" dirty="0"/>
          </a:p>
          <a:p>
            <a:r>
              <a:rPr lang="en-US" sz="2800" dirty="0"/>
              <a:t>CV-Continuous Vetting-Process used to ultimately replace PR’s and CE.  Currently there are two transitional states of TW 1.25 and TW 1.5.  TW 2.0 will be the final product. CV includes three things: automated record checks, time or event-driven investigative activity and agency-specified information.</a:t>
            </a:r>
          </a:p>
        </p:txBody>
      </p:sp>
      <p:sp>
        <p:nvSpPr>
          <p:cNvPr id="3" name="Date Placeholder 2"/>
          <p:cNvSpPr>
            <a:spLocks noGrp="1"/>
          </p:cNvSpPr>
          <p:nvPr>
            <p:ph type="dt" sz="half" idx="10"/>
          </p:nvPr>
        </p:nvSpPr>
        <p:spPr/>
        <p:txBody>
          <a:bodyPr/>
          <a:lstStyle/>
          <a:p>
            <a:r>
              <a:rPr lang="en-US" dirty="0"/>
              <a:t>01/10/2022</a:t>
            </a:r>
          </a:p>
        </p:txBody>
      </p:sp>
      <p:sp>
        <p:nvSpPr>
          <p:cNvPr id="4" name="Footer Placeholder 3"/>
          <p:cNvSpPr>
            <a:spLocks noGrp="1"/>
          </p:cNvSpPr>
          <p:nvPr>
            <p:ph type="ftr" sz="quarter" idx="11"/>
          </p:nvPr>
        </p:nvSpPr>
        <p:spPr/>
        <p:txBody>
          <a:bodyPr/>
          <a:lstStyle/>
          <a:p>
            <a:r>
              <a:rPr lang="en-US" dirty="0"/>
              <a:t>UNCLASSIFIED// FOR OFFICIAL USE ONLY</a:t>
            </a:r>
          </a:p>
          <a:p>
            <a:endParaRPr lang="en-US" dirty="0"/>
          </a:p>
        </p:txBody>
      </p:sp>
      <p:sp>
        <p:nvSpPr>
          <p:cNvPr id="5" name="Slide Number Placeholder 4"/>
          <p:cNvSpPr>
            <a:spLocks noGrp="1"/>
          </p:cNvSpPr>
          <p:nvPr>
            <p:ph type="sldNum" sz="quarter" idx="12"/>
          </p:nvPr>
        </p:nvSpPr>
        <p:spPr/>
        <p:txBody>
          <a:bodyPr/>
          <a:lstStyle/>
          <a:p>
            <a:fld id="{B4935736-6DC4-47F4-9AC4-BE352C6182E9}" type="slidenum">
              <a:rPr lang="en-US" smtClean="0"/>
              <a:t>4</a:t>
            </a:fld>
            <a:endParaRPr lang="en-US" dirty="0"/>
          </a:p>
        </p:txBody>
      </p:sp>
      <p:sp>
        <p:nvSpPr>
          <p:cNvPr id="7" name="Title 6"/>
          <p:cNvSpPr>
            <a:spLocks noGrp="1"/>
          </p:cNvSpPr>
          <p:nvPr>
            <p:ph type="title"/>
          </p:nvPr>
        </p:nvSpPr>
        <p:spPr/>
        <p:txBody>
          <a:bodyPr/>
          <a:lstStyle/>
          <a:p>
            <a:r>
              <a:rPr lang="en-US" dirty="0"/>
              <a:t>CE vs CV</a:t>
            </a:r>
          </a:p>
        </p:txBody>
      </p:sp>
    </p:spTree>
    <p:extLst>
      <p:ext uri="{BB962C8B-B14F-4D97-AF65-F5344CB8AC3E}">
        <p14:creationId xmlns:p14="http://schemas.microsoft.com/office/powerpoint/2010/main" val="27115982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01/10/2022</a:t>
            </a:r>
          </a:p>
        </p:txBody>
      </p:sp>
      <p:sp>
        <p:nvSpPr>
          <p:cNvPr id="3" name="Footer Placeholder 2"/>
          <p:cNvSpPr>
            <a:spLocks noGrp="1"/>
          </p:cNvSpPr>
          <p:nvPr>
            <p:ph type="ftr" sz="quarter" idx="11"/>
          </p:nvPr>
        </p:nvSpPr>
        <p:spPr/>
        <p:txBody>
          <a:bodyPr/>
          <a:lstStyle/>
          <a:p>
            <a:r>
              <a:rPr lang="en-US" dirty="0"/>
              <a:t>UNCLASSIFIED// FOR OFFICIAL USE ONLY</a:t>
            </a:r>
          </a:p>
          <a:p>
            <a:endParaRPr lang="en-US" dirty="0"/>
          </a:p>
        </p:txBody>
      </p:sp>
      <p:sp>
        <p:nvSpPr>
          <p:cNvPr id="4" name="Slide Number Placeholder 3"/>
          <p:cNvSpPr>
            <a:spLocks noGrp="1"/>
          </p:cNvSpPr>
          <p:nvPr>
            <p:ph type="sldNum" sz="quarter" idx="12"/>
          </p:nvPr>
        </p:nvSpPr>
        <p:spPr/>
        <p:txBody>
          <a:bodyPr/>
          <a:lstStyle/>
          <a:p>
            <a:fld id="{B4935736-6DC4-47F4-9AC4-BE352C6182E9}" type="slidenum">
              <a:rPr lang="en-US" smtClean="0"/>
              <a:t>40</a:t>
            </a:fld>
            <a:endParaRPr lang="en-US" dirty="0"/>
          </a:p>
        </p:txBody>
      </p:sp>
      <p:sp>
        <p:nvSpPr>
          <p:cNvPr id="6" name="Content Placeholder 5"/>
          <p:cNvSpPr>
            <a:spLocks noGrp="1"/>
          </p:cNvSpPr>
          <p:nvPr>
            <p:ph idx="1"/>
          </p:nvPr>
        </p:nvSpPr>
        <p:spPr/>
        <p:txBody>
          <a:bodyPr/>
          <a:lstStyle/>
          <a:p>
            <a:pPr marL="0" indent="0">
              <a:buNone/>
            </a:pPr>
            <a:r>
              <a:rPr lang="en-US" b="1" dirty="0"/>
              <a:t>Q: Is there a fee for Rap Back?</a:t>
            </a:r>
          </a:p>
          <a:p>
            <a:pPr marL="0" indent="0">
              <a:buNone/>
            </a:pPr>
            <a:endParaRPr lang="en-US" b="1" dirty="0"/>
          </a:p>
          <a:p>
            <a:pPr marL="0" indent="0">
              <a:buNone/>
            </a:pPr>
            <a:r>
              <a:rPr lang="en-US" dirty="0"/>
              <a:t>A: There is no additional fee for participating in the Rap Back enrollment program option; however, there is a Monthly Subscription Fee per each Active Enrollee in TW 1.25-2.0 billed separately from invoices issued for other BI services.    There are no current or future expenses expected to participate in Rap Back; however, if they occur, this will be documented in and executed by DCSA and your agency through an FMS 7600A General Terms and Conditions, and associated FMS 7600B Order Requirements and Funding Information (Order) Section documents. </a:t>
            </a:r>
          </a:p>
        </p:txBody>
      </p:sp>
      <p:sp>
        <p:nvSpPr>
          <p:cNvPr id="7" name="Title 6"/>
          <p:cNvSpPr>
            <a:spLocks noGrp="1"/>
          </p:cNvSpPr>
          <p:nvPr>
            <p:ph type="title"/>
          </p:nvPr>
        </p:nvSpPr>
        <p:spPr/>
        <p:txBody>
          <a:bodyPr/>
          <a:lstStyle/>
          <a:p>
            <a:r>
              <a:rPr lang="en-US" dirty="0"/>
              <a:t>Frequently Asked Questions</a:t>
            </a:r>
          </a:p>
        </p:txBody>
      </p:sp>
    </p:spTree>
    <p:extLst>
      <p:ext uri="{BB962C8B-B14F-4D97-AF65-F5344CB8AC3E}">
        <p14:creationId xmlns:p14="http://schemas.microsoft.com/office/powerpoint/2010/main" val="6594922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01/10/2022</a:t>
            </a:r>
          </a:p>
        </p:txBody>
      </p:sp>
      <p:sp>
        <p:nvSpPr>
          <p:cNvPr id="3" name="Footer Placeholder 2"/>
          <p:cNvSpPr>
            <a:spLocks noGrp="1"/>
          </p:cNvSpPr>
          <p:nvPr>
            <p:ph type="ftr" sz="quarter" idx="11"/>
          </p:nvPr>
        </p:nvSpPr>
        <p:spPr/>
        <p:txBody>
          <a:bodyPr/>
          <a:lstStyle/>
          <a:p>
            <a:r>
              <a:rPr lang="en-US" dirty="0"/>
              <a:t>UNCLASSIFIED// FOR OFFICIAL USE ONLY</a:t>
            </a:r>
          </a:p>
        </p:txBody>
      </p:sp>
      <p:sp>
        <p:nvSpPr>
          <p:cNvPr id="4" name="Slide Number Placeholder 3"/>
          <p:cNvSpPr>
            <a:spLocks noGrp="1"/>
          </p:cNvSpPr>
          <p:nvPr>
            <p:ph type="sldNum" sz="quarter" idx="12"/>
          </p:nvPr>
        </p:nvSpPr>
        <p:spPr/>
        <p:txBody>
          <a:bodyPr/>
          <a:lstStyle/>
          <a:p>
            <a:fld id="{B4935736-6DC4-47F4-9AC4-BE352C6182E9}" type="slidenum">
              <a:rPr lang="en-US" smtClean="0"/>
              <a:t>41</a:t>
            </a:fld>
            <a:endParaRPr lang="en-US" dirty="0"/>
          </a:p>
        </p:txBody>
      </p:sp>
      <p:sp>
        <p:nvSpPr>
          <p:cNvPr id="6" name="Content Placeholder 5"/>
          <p:cNvSpPr>
            <a:spLocks noGrp="1"/>
          </p:cNvSpPr>
          <p:nvPr>
            <p:ph idx="1"/>
          </p:nvPr>
        </p:nvSpPr>
        <p:spPr/>
        <p:txBody>
          <a:bodyPr/>
          <a:lstStyle/>
          <a:p>
            <a:pPr marL="0" indent="0">
              <a:buNone/>
            </a:pPr>
            <a:r>
              <a:rPr lang="en-US" b="1" dirty="0"/>
              <a:t>Q: Who does the agency contact to obtain more information on the requirements for the Rap Back program?  How does an agency initiate steps to set up Rap Back?</a:t>
            </a:r>
          </a:p>
          <a:p>
            <a:pPr marL="0" indent="0">
              <a:buNone/>
            </a:pPr>
            <a:endParaRPr lang="en-US" dirty="0"/>
          </a:p>
          <a:p>
            <a:pPr marL="0" indent="0">
              <a:buNone/>
            </a:pPr>
            <a:r>
              <a:rPr lang="en-US" dirty="0"/>
              <a:t>A: Your DCSA Agency Liaison may be contacted to address any questions you have regarding the Rap Back program and how to initiate the process.</a:t>
            </a:r>
          </a:p>
          <a:p>
            <a:pPr marL="0" indent="0">
              <a:buNone/>
            </a:pPr>
            <a:endParaRPr lang="en-US" dirty="0"/>
          </a:p>
        </p:txBody>
      </p:sp>
      <p:sp>
        <p:nvSpPr>
          <p:cNvPr id="7" name="Title 6"/>
          <p:cNvSpPr>
            <a:spLocks noGrp="1"/>
          </p:cNvSpPr>
          <p:nvPr>
            <p:ph type="title"/>
          </p:nvPr>
        </p:nvSpPr>
        <p:spPr/>
        <p:txBody>
          <a:bodyPr/>
          <a:lstStyle/>
          <a:p>
            <a:r>
              <a:rPr lang="en-US" dirty="0"/>
              <a:t>Frequently Asked Questions</a:t>
            </a:r>
          </a:p>
        </p:txBody>
      </p:sp>
    </p:spTree>
    <p:extLst>
      <p:ext uri="{BB962C8B-B14F-4D97-AF65-F5344CB8AC3E}">
        <p14:creationId xmlns:p14="http://schemas.microsoft.com/office/powerpoint/2010/main" val="16727697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01/10/2022</a:t>
            </a:r>
          </a:p>
        </p:txBody>
      </p:sp>
      <p:sp>
        <p:nvSpPr>
          <p:cNvPr id="3" name="Footer Placeholder 2"/>
          <p:cNvSpPr>
            <a:spLocks noGrp="1"/>
          </p:cNvSpPr>
          <p:nvPr>
            <p:ph type="ftr" sz="quarter" idx="11"/>
          </p:nvPr>
        </p:nvSpPr>
        <p:spPr/>
        <p:txBody>
          <a:bodyPr/>
          <a:lstStyle/>
          <a:p>
            <a:r>
              <a:rPr lang="en-US" dirty="0"/>
              <a:t>UNCLASSIFIED// FOR OFFICIAL USE ONLY</a:t>
            </a:r>
          </a:p>
        </p:txBody>
      </p:sp>
      <p:sp>
        <p:nvSpPr>
          <p:cNvPr id="4" name="Slide Number Placeholder 3"/>
          <p:cNvSpPr>
            <a:spLocks noGrp="1"/>
          </p:cNvSpPr>
          <p:nvPr>
            <p:ph type="sldNum" sz="quarter" idx="12"/>
          </p:nvPr>
        </p:nvSpPr>
        <p:spPr/>
        <p:txBody>
          <a:bodyPr/>
          <a:lstStyle/>
          <a:p>
            <a:fld id="{B4935736-6DC4-47F4-9AC4-BE352C6182E9}" type="slidenum">
              <a:rPr lang="en-US" smtClean="0"/>
              <a:t>42</a:t>
            </a:fld>
            <a:endParaRPr lang="en-US" dirty="0"/>
          </a:p>
        </p:txBody>
      </p:sp>
      <p:sp>
        <p:nvSpPr>
          <p:cNvPr id="6" name="Content Placeholder 5"/>
          <p:cNvSpPr>
            <a:spLocks noGrp="1"/>
          </p:cNvSpPr>
          <p:nvPr>
            <p:ph idx="1"/>
          </p:nvPr>
        </p:nvSpPr>
        <p:spPr/>
        <p:txBody>
          <a:bodyPr/>
          <a:lstStyle/>
          <a:p>
            <a:pPr marL="0" indent="0">
              <a:buNone/>
            </a:pPr>
            <a:r>
              <a:rPr lang="en-US" b="1" dirty="0"/>
              <a:t>Q: What Systems do the Users need access to?</a:t>
            </a:r>
          </a:p>
          <a:p>
            <a:pPr marL="0" indent="0">
              <a:buNone/>
            </a:pPr>
            <a:endParaRPr lang="en-US" b="1" dirty="0"/>
          </a:p>
          <a:p>
            <a:pPr marL="0" indent="0">
              <a:buNone/>
            </a:pPr>
            <a:r>
              <a:rPr lang="en-US" dirty="0"/>
              <a:t>A: NP2 Secure Portal and PIPS/CVS with the Adjudication and Continuous Evaluation functions.  Ensure Users have access to these functions.  Submit INV 70B to request required access to these functions, including current accesses.</a:t>
            </a:r>
          </a:p>
          <a:p>
            <a:pPr marL="0" indent="0">
              <a:buNone/>
            </a:pPr>
            <a:endParaRPr lang="en-US" b="1" dirty="0"/>
          </a:p>
          <a:p>
            <a:pPr marL="0" indent="0">
              <a:buNone/>
            </a:pPr>
            <a:endParaRPr lang="en-US" dirty="0"/>
          </a:p>
          <a:p>
            <a:endParaRPr lang="en-US" dirty="0"/>
          </a:p>
        </p:txBody>
      </p:sp>
      <p:sp>
        <p:nvSpPr>
          <p:cNvPr id="7" name="Title 6"/>
          <p:cNvSpPr>
            <a:spLocks noGrp="1"/>
          </p:cNvSpPr>
          <p:nvPr>
            <p:ph type="title"/>
          </p:nvPr>
        </p:nvSpPr>
        <p:spPr/>
        <p:txBody>
          <a:bodyPr/>
          <a:lstStyle/>
          <a:p>
            <a:r>
              <a:rPr lang="en-US" dirty="0"/>
              <a:t>Frequently Asked Questions</a:t>
            </a:r>
          </a:p>
        </p:txBody>
      </p:sp>
    </p:spTree>
    <p:extLst>
      <p:ext uri="{BB962C8B-B14F-4D97-AF65-F5344CB8AC3E}">
        <p14:creationId xmlns:p14="http://schemas.microsoft.com/office/powerpoint/2010/main" val="29464332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01/10/2022</a:t>
            </a:r>
          </a:p>
        </p:txBody>
      </p:sp>
      <p:sp>
        <p:nvSpPr>
          <p:cNvPr id="3" name="Footer Placeholder 2"/>
          <p:cNvSpPr>
            <a:spLocks noGrp="1"/>
          </p:cNvSpPr>
          <p:nvPr>
            <p:ph type="ftr" sz="quarter" idx="11"/>
          </p:nvPr>
        </p:nvSpPr>
        <p:spPr/>
        <p:txBody>
          <a:bodyPr/>
          <a:lstStyle/>
          <a:p>
            <a:r>
              <a:rPr lang="en-US" dirty="0"/>
              <a:t>UNCLASSIFIED// FOR OFFICIAL USE ONLY</a:t>
            </a:r>
          </a:p>
          <a:p>
            <a:endParaRPr lang="en-US" dirty="0"/>
          </a:p>
        </p:txBody>
      </p:sp>
      <p:sp>
        <p:nvSpPr>
          <p:cNvPr id="4" name="Slide Number Placeholder 3"/>
          <p:cNvSpPr>
            <a:spLocks noGrp="1"/>
          </p:cNvSpPr>
          <p:nvPr>
            <p:ph type="sldNum" sz="quarter" idx="12"/>
          </p:nvPr>
        </p:nvSpPr>
        <p:spPr/>
        <p:txBody>
          <a:bodyPr/>
          <a:lstStyle/>
          <a:p>
            <a:fld id="{B4935736-6DC4-47F4-9AC4-BE352C6182E9}" type="slidenum">
              <a:rPr lang="en-US" smtClean="0"/>
              <a:t>43</a:t>
            </a:fld>
            <a:endParaRPr lang="en-US" dirty="0"/>
          </a:p>
        </p:txBody>
      </p:sp>
      <p:sp>
        <p:nvSpPr>
          <p:cNvPr id="6" name="Content Placeholder 5"/>
          <p:cNvSpPr>
            <a:spLocks noGrp="1"/>
          </p:cNvSpPr>
          <p:nvPr>
            <p:ph idx="1"/>
          </p:nvPr>
        </p:nvSpPr>
        <p:spPr/>
        <p:txBody>
          <a:bodyPr/>
          <a:lstStyle/>
          <a:p>
            <a:pPr marL="0" indent="0">
              <a:buNone/>
            </a:pPr>
            <a:r>
              <a:rPr lang="en-US" b="1" dirty="0"/>
              <a:t>Q: Is an MOU and ISA required to participate in the Rap Back program?</a:t>
            </a:r>
          </a:p>
          <a:p>
            <a:pPr marL="0" indent="0">
              <a:buNone/>
            </a:pPr>
            <a:endParaRPr lang="en-US" b="1" dirty="0"/>
          </a:p>
          <a:p>
            <a:pPr marL="0" indent="0">
              <a:buNone/>
            </a:pPr>
            <a:r>
              <a:rPr lang="en-US" dirty="0"/>
              <a:t>A: An MOU is required to participate in the Rap Back program.    Questions regarding MOU processing and requirements may be directed to your Agency Liaison and dcsamous@mail.mil .  </a:t>
            </a:r>
          </a:p>
          <a:p>
            <a:pPr marL="0" indent="0">
              <a:buNone/>
            </a:pPr>
            <a:r>
              <a:rPr lang="en-US" dirty="0"/>
              <a:t>No ISA is required.  Rap Back processing is through PIPS/CVS accessed through the web via the NP2 Secure Portal. No individual VPN connection is required. </a:t>
            </a:r>
          </a:p>
        </p:txBody>
      </p:sp>
      <p:sp>
        <p:nvSpPr>
          <p:cNvPr id="7" name="Title 6"/>
          <p:cNvSpPr>
            <a:spLocks noGrp="1"/>
          </p:cNvSpPr>
          <p:nvPr>
            <p:ph type="title"/>
          </p:nvPr>
        </p:nvSpPr>
        <p:spPr/>
        <p:txBody>
          <a:bodyPr/>
          <a:lstStyle/>
          <a:p>
            <a:r>
              <a:rPr lang="en-US" dirty="0"/>
              <a:t>Frequently Asked Questions</a:t>
            </a:r>
          </a:p>
        </p:txBody>
      </p:sp>
    </p:spTree>
    <p:extLst>
      <p:ext uri="{BB962C8B-B14F-4D97-AF65-F5344CB8AC3E}">
        <p14:creationId xmlns:p14="http://schemas.microsoft.com/office/powerpoint/2010/main" val="17366377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01/10/2022</a:t>
            </a:r>
          </a:p>
        </p:txBody>
      </p:sp>
      <p:sp>
        <p:nvSpPr>
          <p:cNvPr id="3" name="Footer Placeholder 2"/>
          <p:cNvSpPr>
            <a:spLocks noGrp="1"/>
          </p:cNvSpPr>
          <p:nvPr>
            <p:ph type="ftr" sz="quarter" idx="11"/>
          </p:nvPr>
        </p:nvSpPr>
        <p:spPr/>
        <p:txBody>
          <a:bodyPr/>
          <a:lstStyle/>
          <a:p>
            <a:r>
              <a:rPr lang="en-US" dirty="0"/>
              <a:t>UNCLASSIFIED// FOR OFFICIAL USE ONLY</a:t>
            </a:r>
          </a:p>
        </p:txBody>
      </p:sp>
      <p:sp>
        <p:nvSpPr>
          <p:cNvPr id="4" name="Slide Number Placeholder 3"/>
          <p:cNvSpPr>
            <a:spLocks noGrp="1"/>
          </p:cNvSpPr>
          <p:nvPr>
            <p:ph type="sldNum" sz="quarter" idx="12"/>
          </p:nvPr>
        </p:nvSpPr>
        <p:spPr/>
        <p:txBody>
          <a:bodyPr/>
          <a:lstStyle/>
          <a:p>
            <a:fld id="{B4935736-6DC4-47F4-9AC4-BE352C6182E9}" type="slidenum">
              <a:rPr lang="en-US" smtClean="0"/>
              <a:t>44</a:t>
            </a:fld>
            <a:endParaRPr lang="en-US" dirty="0"/>
          </a:p>
        </p:txBody>
      </p:sp>
      <p:sp>
        <p:nvSpPr>
          <p:cNvPr id="6" name="Content Placeholder 5"/>
          <p:cNvSpPr>
            <a:spLocks noGrp="1"/>
          </p:cNvSpPr>
          <p:nvPr>
            <p:ph idx="1"/>
          </p:nvPr>
        </p:nvSpPr>
        <p:spPr/>
        <p:txBody>
          <a:bodyPr/>
          <a:lstStyle/>
          <a:p>
            <a:pPr marL="0" indent="0">
              <a:buNone/>
            </a:pPr>
            <a:r>
              <a:rPr lang="en-US" b="1" dirty="0"/>
              <a:t>Q: Can an Agency begin enrolling individuals in Rap Back upon receipt of the final MOU?</a:t>
            </a:r>
          </a:p>
          <a:p>
            <a:pPr marL="0" indent="0">
              <a:buNone/>
            </a:pPr>
            <a:endParaRPr lang="en-US" dirty="0"/>
          </a:p>
          <a:p>
            <a:pPr marL="0" indent="0">
              <a:buNone/>
            </a:pPr>
            <a:r>
              <a:rPr lang="en-US" dirty="0"/>
              <a:t>A: No.  Additional programming in PIPS/CVS is required to be completed by DCSA.   When the MOU is completed, the DCSA CVS Team will contact the agency and initiate steps to set up necessary PIPS/CVS programming.   </a:t>
            </a:r>
          </a:p>
          <a:p>
            <a:pPr marL="0" indent="0">
              <a:buNone/>
            </a:pPr>
            <a:endParaRPr lang="en-US" dirty="0"/>
          </a:p>
        </p:txBody>
      </p:sp>
      <p:sp>
        <p:nvSpPr>
          <p:cNvPr id="7" name="Title 6"/>
          <p:cNvSpPr>
            <a:spLocks noGrp="1"/>
          </p:cNvSpPr>
          <p:nvPr>
            <p:ph type="title"/>
          </p:nvPr>
        </p:nvSpPr>
        <p:spPr/>
        <p:txBody>
          <a:bodyPr/>
          <a:lstStyle/>
          <a:p>
            <a:r>
              <a:rPr lang="en-US" dirty="0"/>
              <a:t>Frequently Asked Questions</a:t>
            </a:r>
          </a:p>
        </p:txBody>
      </p:sp>
    </p:spTree>
    <p:extLst>
      <p:ext uri="{BB962C8B-B14F-4D97-AF65-F5344CB8AC3E}">
        <p14:creationId xmlns:p14="http://schemas.microsoft.com/office/powerpoint/2010/main" val="22205438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01/10/2022</a:t>
            </a:r>
          </a:p>
        </p:txBody>
      </p:sp>
      <p:sp>
        <p:nvSpPr>
          <p:cNvPr id="3" name="Footer Placeholder 2"/>
          <p:cNvSpPr>
            <a:spLocks noGrp="1"/>
          </p:cNvSpPr>
          <p:nvPr>
            <p:ph type="ftr" sz="quarter" idx="11"/>
          </p:nvPr>
        </p:nvSpPr>
        <p:spPr/>
        <p:txBody>
          <a:bodyPr/>
          <a:lstStyle/>
          <a:p>
            <a:r>
              <a:rPr lang="en-US" dirty="0"/>
              <a:t>UNCLASSIFIED// FOR OFFICIAL USE ONLY</a:t>
            </a:r>
          </a:p>
        </p:txBody>
      </p:sp>
      <p:sp>
        <p:nvSpPr>
          <p:cNvPr id="4" name="Slide Number Placeholder 3"/>
          <p:cNvSpPr>
            <a:spLocks noGrp="1"/>
          </p:cNvSpPr>
          <p:nvPr>
            <p:ph type="sldNum" sz="quarter" idx="12"/>
          </p:nvPr>
        </p:nvSpPr>
        <p:spPr/>
        <p:txBody>
          <a:bodyPr/>
          <a:lstStyle/>
          <a:p>
            <a:fld id="{B4935736-6DC4-47F4-9AC4-BE352C6182E9}" type="slidenum">
              <a:rPr lang="en-US" smtClean="0"/>
              <a:t>45</a:t>
            </a:fld>
            <a:endParaRPr lang="en-US" dirty="0"/>
          </a:p>
        </p:txBody>
      </p:sp>
      <p:sp>
        <p:nvSpPr>
          <p:cNvPr id="6" name="Content Placeholder 5"/>
          <p:cNvSpPr>
            <a:spLocks noGrp="1"/>
          </p:cNvSpPr>
          <p:nvPr>
            <p:ph idx="1"/>
          </p:nvPr>
        </p:nvSpPr>
        <p:spPr/>
        <p:txBody>
          <a:bodyPr/>
          <a:lstStyle/>
          <a:p>
            <a:pPr marL="0" indent="0">
              <a:buNone/>
            </a:pPr>
            <a:r>
              <a:rPr lang="en-US" b="1" dirty="0"/>
              <a:t>Q: Is an MOU required to participate in TW 1.25-2.0?</a:t>
            </a:r>
            <a:endParaRPr lang="en-US" dirty="0"/>
          </a:p>
          <a:p>
            <a:pPr marL="0" indent="0">
              <a:buNone/>
            </a:pPr>
            <a:endParaRPr lang="en-US" i="1" dirty="0"/>
          </a:p>
          <a:p>
            <a:pPr marL="0" indent="0">
              <a:buNone/>
            </a:pPr>
            <a:r>
              <a:rPr lang="en-US" dirty="0"/>
              <a:t>A: No MOU is required; however, a separate 7600B will be required for TW 1.25.  One 7600A may be used for both TW 1.25 services along with the traditional Background Investigations. The 7600B, however, cannot cover both TW 1.25 and BI services.</a:t>
            </a:r>
          </a:p>
          <a:p>
            <a:pPr marL="0" indent="0">
              <a:buNone/>
            </a:pPr>
            <a:endParaRPr lang="en-US" dirty="0"/>
          </a:p>
        </p:txBody>
      </p:sp>
      <p:sp>
        <p:nvSpPr>
          <p:cNvPr id="7" name="Title 6"/>
          <p:cNvSpPr>
            <a:spLocks noGrp="1"/>
          </p:cNvSpPr>
          <p:nvPr>
            <p:ph type="title"/>
          </p:nvPr>
        </p:nvSpPr>
        <p:spPr/>
        <p:txBody>
          <a:bodyPr/>
          <a:lstStyle/>
          <a:p>
            <a:r>
              <a:rPr lang="en-US" dirty="0"/>
              <a:t>Frequently Asked Questions</a:t>
            </a:r>
          </a:p>
        </p:txBody>
      </p:sp>
    </p:spTree>
    <p:extLst>
      <p:ext uri="{BB962C8B-B14F-4D97-AF65-F5344CB8AC3E}">
        <p14:creationId xmlns:p14="http://schemas.microsoft.com/office/powerpoint/2010/main" val="3719988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01/10/2022</a:t>
            </a:r>
          </a:p>
        </p:txBody>
      </p:sp>
      <p:sp>
        <p:nvSpPr>
          <p:cNvPr id="3" name="Footer Placeholder 2"/>
          <p:cNvSpPr>
            <a:spLocks noGrp="1"/>
          </p:cNvSpPr>
          <p:nvPr>
            <p:ph type="ftr" sz="quarter" idx="11"/>
          </p:nvPr>
        </p:nvSpPr>
        <p:spPr/>
        <p:txBody>
          <a:bodyPr/>
          <a:lstStyle/>
          <a:p>
            <a:r>
              <a:rPr lang="en-US" dirty="0"/>
              <a:t>UNCLASSIFIED// FOR OFFICIAL USE ONLY</a:t>
            </a:r>
          </a:p>
        </p:txBody>
      </p:sp>
      <p:sp>
        <p:nvSpPr>
          <p:cNvPr id="4" name="Slide Number Placeholder 3"/>
          <p:cNvSpPr>
            <a:spLocks noGrp="1"/>
          </p:cNvSpPr>
          <p:nvPr>
            <p:ph type="sldNum" sz="quarter" idx="12"/>
          </p:nvPr>
        </p:nvSpPr>
        <p:spPr/>
        <p:txBody>
          <a:bodyPr/>
          <a:lstStyle/>
          <a:p>
            <a:fld id="{B4935736-6DC4-47F4-9AC4-BE352C6182E9}" type="slidenum">
              <a:rPr lang="en-US" smtClean="0"/>
              <a:t>46</a:t>
            </a:fld>
            <a:endParaRPr lang="en-US" dirty="0"/>
          </a:p>
        </p:txBody>
      </p:sp>
      <p:sp>
        <p:nvSpPr>
          <p:cNvPr id="6" name="Content Placeholder 5"/>
          <p:cNvSpPr>
            <a:spLocks noGrp="1"/>
          </p:cNvSpPr>
          <p:nvPr>
            <p:ph idx="1"/>
          </p:nvPr>
        </p:nvSpPr>
        <p:spPr>
          <a:xfrm>
            <a:off x="406400" y="1054100"/>
            <a:ext cx="8108950" cy="5072379"/>
          </a:xfrm>
        </p:spPr>
        <p:txBody>
          <a:bodyPr>
            <a:normAutofit lnSpcReduction="10000"/>
          </a:bodyPr>
          <a:lstStyle/>
          <a:p>
            <a:pPr marL="0" indent="0">
              <a:buNone/>
            </a:pPr>
            <a:r>
              <a:rPr lang="en-US" b="1" dirty="0"/>
              <a:t>Q: Does the subject need to complete an e-QIP to be enrolled in Rap Back?</a:t>
            </a:r>
            <a:endParaRPr lang="en-US" dirty="0"/>
          </a:p>
          <a:p>
            <a:pPr marL="0" indent="0">
              <a:buNone/>
            </a:pPr>
            <a:r>
              <a:rPr lang="en-US" dirty="0"/>
              <a:t>A: The agency must</a:t>
            </a:r>
          </a:p>
          <a:p>
            <a:pPr marL="914400" lvl="1" indent="-457200">
              <a:buFont typeface="+mj-lt"/>
              <a:buAutoNum type="arabicPeriod"/>
            </a:pPr>
            <a:r>
              <a:rPr lang="en-US" dirty="0"/>
              <a:t>ensure that the individual enrolled in Rap Back has been given a conditional offer of employment</a:t>
            </a:r>
          </a:p>
          <a:p>
            <a:pPr marL="914400" lvl="1" indent="-457200">
              <a:buFont typeface="+mj-lt"/>
              <a:buAutoNum type="arabicPeriod"/>
            </a:pPr>
            <a:r>
              <a:rPr lang="en-US" dirty="0"/>
              <a:t>notify individuals enrolled of their enrollment by:</a:t>
            </a:r>
          </a:p>
          <a:p>
            <a:pPr lvl="2"/>
            <a:r>
              <a:rPr lang="en-US" dirty="0"/>
              <a:t>Ensuring collection and retention of a current Standard Form release (SF86, SF85P, SF85) signed by the subject; or,</a:t>
            </a:r>
          </a:p>
          <a:p>
            <a:pPr lvl="2">
              <a:lnSpc>
                <a:spcPct val="100000"/>
              </a:lnSpc>
            </a:pPr>
            <a:r>
              <a:rPr lang="en-US" dirty="0"/>
              <a:t>Presenting subject with verbal or written notification that makes the subject aware of the present and potential future uses of his or her fingerprints, including that they will remain in NGI and cause notices of future criminal or other activity. </a:t>
            </a:r>
          </a:p>
          <a:p>
            <a:pPr marL="0" indent="0">
              <a:buNone/>
            </a:pPr>
            <a:endParaRPr lang="en-US" dirty="0"/>
          </a:p>
        </p:txBody>
      </p:sp>
      <p:sp>
        <p:nvSpPr>
          <p:cNvPr id="7" name="Title 6"/>
          <p:cNvSpPr>
            <a:spLocks noGrp="1"/>
          </p:cNvSpPr>
          <p:nvPr>
            <p:ph type="title"/>
          </p:nvPr>
        </p:nvSpPr>
        <p:spPr/>
        <p:txBody>
          <a:bodyPr/>
          <a:lstStyle/>
          <a:p>
            <a:r>
              <a:rPr lang="en-US" dirty="0"/>
              <a:t>Frequently Asked Questions</a:t>
            </a:r>
          </a:p>
        </p:txBody>
      </p:sp>
    </p:spTree>
    <p:extLst>
      <p:ext uri="{BB962C8B-B14F-4D97-AF65-F5344CB8AC3E}">
        <p14:creationId xmlns:p14="http://schemas.microsoft.com/office/powerpoint/2010/main" val="20536109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01/10/2022</a:t>
            </a:r>
          </a:p>
        </p:txBody>
      </p:sp>
      <p:sp>
        <p:nvSpPr>
          <p:cNvPr id="3" name="Footer Placeholder 2"/>
          <p:cNvSpPr>
            <a:spLocks noGrp="1"/>
          </p:cNvSpPr>
          <p:nvPr>
            <p:ph type="ftr" sz="quarter" idx="11"/>
          </p:nvPr>
        </p:nvSpPr>
        <p:spPr/>
        <p:txBody>
          <a:bodyPr/>
          <a:lstStyle/>
          <a:p>
            <a:r>
              <a:rPr lang="en-US" dirty="0"/>
              <a:t>UNCLASSIFIED// FOR OFFICIAL USE ONLY</a:t>
            </a:r>
          </a:p>
        </p:txBody>
      </p:sp>
      <p:sp>
        <p:nvSpPr>
          <p:cNvPr id="4" name="Slide Number Placeholder 3"/>
          <p:cNvSpPr>
            <a:spLocks noGrp="1"/>
          </p:cNvSpPr>
          <p:nvPr>
            <p:ph type="sldNum" sz="quarter" idx="12"/>
          </p:nvPr>
        </p:nvSpPr>
        <p:spPr/>
        <p:txBody>
          <a:bodyPr/>
          <a:lstStyle/>
          <a:p>
            <a:fld id="{B4935736-6DC4-47F4-9AC4-BE352C6182E9}" type="slidenum">
              <a:rPr lang="en-US" smtClean="0"/>
              <a:t>47</a:t>
            </a:fld>
            <a:endParaRPr lang="en-US" dirty="0"/>
          </a:p>
        </p:txBody>
      </p:sp>
      <p:sp>
        <p:nvSpPr>
          <p:cNvPr id="6" name="Content Placeholder 5"/>
          <p:cNvSpPr>
            <a:spLocks noGrp="1"/>
          </p:cNvSpPr>
          <p:nvPr>
            <p:ph idx="1"/>
          </p:nvPr>
        </p:nvSpPr>
        <p:spPr/>
        <p:txBody>
          <a:bodyPr/>
          <a:lstStyle/>
          <a:p>
            <a:pPr marL="0" indent="0">
              <a:buNone/>
            </a:pPr>
            <a:r>
              <a:rPr lang="en-US" b="1" dirty="0"/>
              <a:t>Q: Can more than one agency or SOI enroll the same subject in Rap Back?</a:t>
            </a:r>
          </a:p>
          <a:p>
            <a:pPr marL="0" indent="0">
              <a:buNone/>
            </a:pPr>
            <a:endParaRPr lang="en-US" dirty="0"/>
          </a:p>
          <a:p>
            <a:pPr marL="0" indent="0">
              <a:buNone/>
            </a:pPr>
            <a:r>
              <a:rPr lang="en-US" dirty="0"/>
              <a:t>A: Dual enrollment is available. Each agency/SOI that enrolled the subject would be notified of any results.</a:t>
            </a:r>
          </a:p>
        </p:txBody>
      </p:sp>
      <p:sp>
        <p:nvSpPr>
          <p:cNvPr id="7" name="Title 6"/>
          <p:cNvSpPr>
            <a:spLocks noGrp="1"/>
          </p:cNvSpPr>
          <p:nvPr>
            <p:ph type="title"/>
          </p:nvPr>
        </p:nvSpPr>
        <p:spPr/>
        <p:txBody>
          <a:bodyPr/>
          <a:lstStyle/>
          <a:p>
            <a:r>
              <a:rPr lang="en-US" dirty="0"/>
              <a:t>Frequently Asked Questions</a:t>
            </a:r>
          </a:p>
        </p:txBody>
      </p:sp>
    </p:spTree>
    <p:extLst>
      <p:ext uri="{BB962C8B-B14F-4D97-AF65-F5344CB8AC3E}">
        <p14:creationId xmlns:p14="http://schemas.microsoft.com/office/powerpoint/2010/main" val="20572416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01/10/2022</a:t>
            </a:r>
          </a:p>
        </p:txBody>
      </p:sp>
      <p:sp>
        <p:nvSpPr>
          <p:cNvPr id="3" name="Footer Placeholder 2"/>
          <p:cNvSpPr>
            <a:spLocks noGrp="1"/>
          </p:cNvSpPr>
          <p:nvPr>
            <p:ph type="ftr" sz="quarter" idx="11"/>
          </p:nvPr>
        </p:nvSpPr>
        <p:spPr/>
        <p:txBody>
          <a:bodyPr/>
          <a:lstStyle/>
          <a:p>
            <a:r>
              <a:rPr lang="en-US" dirty="0"/>
              <a:t>UNCLASSIFIED// FOR OFFICIAL USE ONLY</a:t>
            </a:r>
          </a:p>
        </p:txBody>
      </p:sp>
      <p:sp>
        <p:nvSpPr>
          <p:cNvPr id="4" name="Slide Number Placeholder 3"/>
          <p:cNvSpPr>
            <a:spLocks noGrp="1"/>
          </p:cNvSpPr>
          <p:nvPr>
            <p:ph type="sldNum" sz="quarter" idx="12"/>
          </p:nvPr>
        </p:nvSpPr>
        <p:spPr/>
        <p:txBody>
          <a:bodyPr/>
          <a:lstStyle/>
          <a:p>
            <a:fld id="{B4935736-6DC4-47F4-9AC4-BE352C6182E9}" type="slidenum">
              <a:rPr lang="en-US" smtClean="0"/>
              <a:t>48</a:t>
            </a:fld>
            <a:endParaRPr lang="en-US" dirty="0"/>
          </a:p>
        </p:txBody>
      </p:sp>
      <p:sp>
        <p:nvSpPr>
          <p:cNvPr id="6" name="Content Placeholder 5"/>
          <p:cNvSpPr>
            <a:spLocks noGrp="1"/>
          </p:cNvSpPr>
          <p:nvPr>
            <p:ph idx="1"/>
          </p:nvPr>
        </p:nvSpPr>
        <p:spPr/>
        <p:txBody>
          <a:bodyPr/>
          <a:lstStyle/>
          <a:p>
            <a:r>
              <a:rPr lang="en-US" sz="2800" b="1" dirty="0"/>
              <a:t>For Policy related question/issues</a:t>
            </a:r>
          </a:p>
          <a:p>
            <a:pPr marL="0" indent="0">
              <a:buNone/>
            </a:pPr>
            <a:r>
              <a:rPr lang="en-US" sz="2800" dirty="0"/>
              <a:t>	- Contact your DCSA Agency Liaison</a:t>
            </a:r>
          </a:p>
          <a:p>
            <a:pPr marL="0" indent="0">
              <a:buNone/>
            </a:pPr>
            <a:endParaRPr lang="en-US" sz="2800" dirty="0"/>
          </a:p>
          <a:p>
            <a:pPr marL="0" indent="0">
              <a:buNone/>
            </a:pPr>
            <a:endParaRPr lang="en-US" sz="2800" dirty="0"/>
          </a:p>
          <a:p>
            <a:r>
              <a:rPr lang="en-US" sz="2800" b="1" dirty="0"/>
              <a:t>For technical questions/issues</a:t>
            </a:r>
          </a:p>
          <a:p>
            <a:pPr marL="0" indent="0">
              <a:buNone/>
            </a:pPr>
            <a:r>
              <a:rPr lang="en-US" sz="2800" dirty="0"/>
              <a:t>	- Contact DCSA System Liaison-CVS Team</a:t>
            </a:r>
          </a:p>
          <a:p>
            <a:pPr marL="0" indent="0">
              <a:buNone/>
            </a:pPr>
            <a:r>
              <a:rPr lang="en-US" sz="2800" dirty="0"/>
              <a:t>	- 724-794-5612 x4600 option 2, option 4</a:t>
            </a:r>
          </a:p>
          <a:p>
            <a:pPr marL="0" indent="0">
              <a:buNone/>
            </a:pPr>
            <a:r>
              <a:rPr lang="en-US" sz="2800" dirty="0"/>
              <a:t>	- Via NP2 message to CVS Help</a:t>
            </a:r>
          </a:p>
          <a:p>
            <a:pPr marL="0" indent="0">
              <a:buNone/>
            </a:pPr>
            <a:r>
              <a:rPr lang="en-US" sz="2800" dirty="0"/>
              <a:t>	- </a:t>
            </a:r>
            <a:r>
              <a:rPr lang="en-US" sz="2800" u="sng" dirty="0">
                <a:hlinkClick r:id="rId3"/>
              </a:rPr>
              <a:t>DCSACVSTeam@mail.mil</a:t>
            </a:r>
            <a:r>
              <a:rPr lang="en-US" sz="2800" u="sng" dirty="0"/>
              <a:t> </a:t>
            </a:r>
          </a:p>
          <a:p>
            <a:pPr marL="0" indent="0">
              <a:buNone/>
            </a:pPr>
            <a:endParaRPr lang="en-US" u="sng" dirty="0"/>
          </a:p>
          <a:p>
            <a:pPr marL="0" indent="0">
              <a:buNone/>
            </a:pPr>
            <a:endParaRPr lang="en-US" dirty="0"/>
          </a:p>
        </p:txBody>
      </p:sp>
      <p:sp>
        <p:nvSpPr>
          <p:cNvPr id="7" name="Title 6"/>
          <p:cNvSpPr>
            <a:spLocks noGrp="1"/>
          </p:cNvSpPr>
          <p:nvPr>
            <p:ph type="title"/>
          </p:nvPr>
        </p:nvSpPr>
        <p:spPr/>
        <p:txBody>
          <a:bodyPr/>
          <a:lstStyle/>
          <a:p>
            <a:r>
              <a:rPr lang="en-US" dirty="0"/>
              <a:t>Assistance	</a:t>
            </a:r>
          </a:p>
        </p:txBody>
      </p:sp>
    </p:spTree>
    <p:extLst>
      <p:ext uri="{BB962C8B-B14F-4D97-AF65-F5344CB8AC3E}">
        <p14:creationId xmlns:p14="http://schemas.microsoft.com/office/powerpoint/2010/main" val="1199371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01/10/2022</a:t>
            </a:r>
          </a:p>
        </p:txBody>
      </p:sp>
      <p:sp>
        <p:nvSpPr>
          <p:cNvPr id="3" name="Footer Placeholder 2"/>
          <p:cNvSpPr>
            <a:spLocks noGrp="1"/>
          </p:cNvSpPr>
          <p:nvPr>
            <p:ph type="ftr" sz="quarter" idx="11"/>
          </p:nvPr>
        </p:nvSpPr>
        <p:spPr/>
        <p:txBody>
          <a:bodyPr/>
          <a:lstStyle/>
          <a:p>
            <a:r>
              <a:rPr lang="en-US" dirty="0"/>
              <a:t>UNCLASSIFIED// FOR OFFICIAL USE ONLY</a:t>
            </a:r>
          </a:p>
        </p:txBody>
      </p:sp>
      <p:sp>
        <p:nvSpPr>
          <p:cNvPr id="4" name="Slide Number Placeholder 3"/>
          <p:cNvSpPr>
            <a:spLocks noGrp="1"/>
          </p:cNvSpPr>
          <p:nvPr>
            <p:ph type="sldNum" sz="quarter" idx="12"/>
          </p:nvPr>
        </p:nvSpPr>
        <p:spPr/>
        <p:txBody>
          <a:bodyPr/>
          <a:lstStyle/>
          <a:p>
            <a:fld id="{B4935736-6DC4-47F4-9AC4-BE352C6182E9}" type="slidenum">
              <a:rPr lang="en-US" smtClean="0"/>
              <a:t>5</a:t>
            </a:fld>
            <a:endParaRPr lang="en-US" dirty="0"/>
          </a:p>
        </p:txBody>
      </p:sp>
      <p:sp>
        <p:nvSpPr>
          <p:cNvPr id="5" name="Text Placeholder 4"/>
          <p:cNvSpPr>
            <a:spLocks noGrp="1"/>
          </p:cNvSpPr>
          <p:nvPr>
            <p:ph type="body" sz="quarter" idx="17"/>
          </p:nvPr>
        </p:nvSpPr>
        <p:spPr/>
        <p:txBody>
          <a:bodyPr/>
          <a:lstStyle/>
          <a:p>
            <a:r>
              <a:rPr lang="en-US" dirty="0"/>
              <a:t>UNCLASSIFIED//FOR OFFICIAL USE ONLY</a:t>
            </a:r>
          </a:p>
          <a:p>
            <a:endParaRPr lang="en-US" dirty="0"/>
          </a:p>
        </p:txBody>
      </p:sp>
      <p:sp>
        <p:nvSpPr>
          <p:cNvPr id="6" name="Content Placeholder 5"/>
          <p:cNvSpPr>
            <a:spLocks noGrp="1"/>
          </p:cNvSpPr>
          <p:nvPr>
            <p:ph idx="1"/>
          </p:nvPr>
        </p:nvSpPr>
        <p:spPr/>
        <p:txBody>
          <a:bodyPr/>
          <a:lstStyle/>
          <a:p>
            <a:r>
              <a:rPr lang="en-US" sz="2800" b="1" dirty="0"/>
              <a:t>Executive Order 13467 </a:t>
            </a:r>
            <a:r>
              <a:rPr lang="en-US" sz="2800" dirty="0"/>
              <a:t>– </a:t>
            </a:r>
          </a:p>
          <a:p>
            <a:pPr marL="0" indent="0">
              <a:buNone/>
            </a:pPr>
            <a:r>
              <a:rPr lang="en-US" sz="2800" dirty="0"/>
              <a:t>	- Continuous Vetting applies to any individual in 	a covered position.</a:t>
            </a:r>
          </a:p>
          <a:p>
            <a:r>
              <a:rPr lang="en-US" sz="2800" b="1" dirty="0"/>
              <a:t>15 JAN 2021: Joint OPM/ODNI Memo </a:t>
            </a:r>
            <a:r>
              <a:rPr lang="en-US" sz="2800" dirty="0"/>
              <a:t>–</a:t>
            </a:r>
          </a:p>
          <a:p>
            <a:pPr marL="0" indent="0">
              <a:buNone/>
            </a:pPr>
            <a:r>
              <a:rPr lang="en-US" sz="2800" dirty="0"/>
              <a:t>	- Rap Back is one of the services that can be 	used to be compliant with Trusted Workforce 	1.5. </a:t>
            </a:r>
          </a:p>
          <a:p>
            <a:pPr marL="0" indent="0">
              <a:buNone/>
            </a:pPr>
            <a:endParaRPr lang="en-US" sz="2800" dirty="0"/>
          </a:p>
          <a:p>
            <a:pPr marL="0" indent="0">
              <a:buNone/>
            </a:pPr>
            <a:endParaRPr lang="en-US" b="1" dirty="0"/>
          </a:p>
          <a:p>
            <a:pPr marL="0" indent="0">
              <a:buNone/>
            </a:pPr>
            <a:r>
              <a:rPr lang="en-US" b="1" dirty="0"/>
              <a:t>	</a:t>
            </a:r>
          </a:p>
          <a:p>
            <a:pPr marL="0" indent="0">
              <a:buNone/>
            </a:pPr>
            <a:endParaRPr lang="en-US" b="1" dirty="0"/>
          </a:p>
          <a:p>
            <a:pPr marL="0" indent="0">
              <a:buNone/>
            </a:pPr>
            <a:endParaRPr lang="en-US" dirty="0"/>
          </a:p>
          <a:p>
            <a:endParaRPr lang="en-US" dirty="0"/>
          </a:p>
        </p:txBody>
      </p:sp>
      <p:sp>
        <p:nvSpPr>
          <p:cNvPr id="7" name="Title 6"/>
          <p:cNvSpPr>
            <a:spLocks noGrp="1"/>
          </p:cNvSpPr>
          <p:nvPr>
            <p:ph type="title"/>
          </p:nvPr>
        </p:nvSpPr>
        <p:spPr>
          <a:xfrm>
            <a:off x="880110" y="104141"/>
            <a:ext cx="7195508" cy="1057039"/>
          </a:xfrm>
        </p:spPr>
        <p:txBody>
          <a:bodyPr/>
          <a:lstStyle/>
          <a:p>
            <a:r>
              <a:rPr lang="en-US" dirty="0"/>
              <a:t>Policy Background</a:t>
            </a:r>
          </a:p>
        </p:txBody>
      </p:sp>
    </p:spTree>
    <p:extLst>
      <p:ext uri="{BB962C8B-B14F-4D97-AF65-F5344CB8AC3E}">
        <p14:creationId xmlns:p14="http://schemas.microsoft.com/office/powerpoint/2010/main" val="2087378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01/10/2022</a:t>
            </a:r>
          </a:p>
        </p:txBody>
      </p:sp>
      <p:sp>
        <p:nvSpPr>
          <p:cNvPr id="3" name="Footer Placeholder 2"/>
          <p:cNvSpPr>
            <a:spLocks noGrp="1"/>
          </p:cNvSpPr>
          <p:nvPr>
            <p:ph type="ftr" sz="quarter" idx="11"/>
          </p:nvPr>
        </p:nvSpPr>
        <p:spPr/>
        <p:txBody>
          <a:bodyPr/>
          <a:lstStyle/>
          <a:p>
            <a:r>
              <a:rPr lang="en-US" dirty="0"/>
              <a:t>UNCLASSIFIED// FOR OFFICIAL USE ONLY</a:t>
            </a:r>
          </a:p>
        </p:txBody>
      </p:sp>
      <p:sp>
        <p:nvSpPr>
          <p:cNvPr id="4" name="Slide Number Placeholder 3"/>
          <p:cNvSpPr>
            <a:spLocks noGrp="1"/>
          </p:cNvSpPr>
          <p:nvPr>
            <p:ph type="sldNum" sz="quarter" idx="12"/>
          </p:nvPr>
        </p:nvSpPr>
        <p:spPr/>
        <p:txBody>
          <a:bodyPr/>
          <a:lstStyle/>
          <a:p>
            <a:fld id="{B4935736-6DC4-47F4-9AC4-BE352C6182E9}" type="slidenum">
              <a:rPr lang="en-US" smtClean="0"/>
              <a:t>6</a:t>
            </a:fld>
            <a:endParaRPr lang="en-US" dirty="0"/>
          </a:p>
        </p:txBody>
      </p:sp>
      <p:sp>
        <p:nvSpPr>
          <p:cNvPr id="6" name="Content Placeholder 5"/>
          <p:cNvSpPr>
            <a:spLocks noGrp="1"/>
          </p:cNvSpPr>
          <p:nvPr>
            <p:ph idx="1"/>
          </p:nvPr>
        </p:nvSpPr>
        <p:spPr/>
        <p:txBody>
          <a:bodyPr>
            <a:normAutofit fontScale="92500"/>
          </a:bodyPr>
          <a:lstStyle/>
          <a:p>
            <a:endParaRPr lang="en-US" sz="1800" b="1" dirty="0"/>
          </a:p>
          <a:p>
            <a:r>
              <a:rPr lang="en-US" sz="2800" b="1" dirty="0"/>
              <a:t>Continuous Evaluation Special Agreement Check (SAC)</a:t>
            </a:r>
          </a:p>
          <a:p>
            <a:pPr marL="0" indent="0">
              <a:buNone/>
            </a:pPr>
            <a:r>
              <a:rPr lang="en-US" sz="2800" dirty="0"/>
              <a:t>	- Snapshot in time of credit, criminal history and </a:t>
            </a:r>
          </a:p>
          <a:p>
            <a:pPr marL="0" indent="0">
              <a:buNone/>
            </a:pPr>
            <a:r>
              <a:rPr lang="en-US" sz="2800" dirty="0"/>
              <a:t>	Suitability and Security Index (SII)</a:t>
            </a:r>
          </a:p>
          <a:p>
            <a:pPr marL="0" indent="0">
              <a:buNone/>
            </a:pPr>
            <a:endParaRPr lang="en-US" sz="2800" dirty="0"/>
          </a:p>
          <a:p>
            <a:r>
              <a:rPr lang="en-US" sz="2800" b="1" dirty="0"/>
              <a:t>FBI’s Next Generation Identification (NGI) Rap Back program</a:t>
            </a:r>
          </a:p>
          <a:p>
            <a:pPr marL="0" indent="0">
              <a:buNone/>
            </a:pPr>
            <a:r>
              <a:rPr lang="en-US" sz="2800" dirty="0"/>
              <a:t>	- Real time notification of changes in criminal 	history and  civil records.</a:t>
            </a:r>
          </a:p>
          <a:p>
            <a:pPr marL="0" indent="0">
              <a:buNone/>
            </a:pPr>
            <a:r>
              <a:rPr lang="en-US" b="1" dirty="0"/>
              <a:t>	</a:t>
            </a:r>
          </a:p>
        </p:txBody>
      </p:sp>
      <p:sp>
        <p:nvSpPr>
          <p:cNvPr id="7" name="Title 6"/>
          <p:cNvSpPr>
            <a:spLocks noGrp="1"/>
          </p:cNvSpPr>
          <p:nvPr>
            <p:ph type="title"/>
          </p:nvPr>
        </p:nvSpPr>
        <p:spPr/>
        <p:txBody>
          <a:bodyPr/>
          <a:lstStyle/>
          <a:p>
            <a:r>
              <a:rPr lang="en-US" dirty="0"/>
              <a:t>DCSA CV Product Overview</a:t>
            </a:r>
          </a:p>
        </p:txBody>
      </p:sp>
    </p:spTree>
    <p:extLst>
      <p:ext uri="{BB962C8B-B14F-4D97-AF65-F5344CB8AC3E}">
        <p14:creationId xmlns:p14="http://schemas.microsoft.com/office/powerpoint/2010/main" val="1720415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01/10/2022</a:t>
            </a:r>
          </a:p>
        </p:txBody>
      </p:sp>
      <p:sp>
        <p:nvSpPr>
          <p:cNvPr id="3" name="Footer Placeholder 2"/>
          <p:cNvSpPr>
            <a:spLocks noGrp="1"/>
          </p:cNvSpPr>
          <p:nvPr>
            <p:ph type="ftr" sz="quarter" idx="11"/>
          </p:nvPr>
        </p:nvSpPr>
        <p:spPr/>
        <p:txBody>
          <a:bodyPr/>
          <a:lstStyle/>
          <a:p>
            <a:r>
              <a:rPr lang="en-US" dirty="0"/>
              <a:t>UNCLASSIFIED// FOR OFFICIAL USE ONLY</a:t>
            </a:r>
          </a:p>
        </p:txBody>
      </p:sp>
      <p:sp>
        <p:nvSpPr>
          <p:cNvPr id="4" name="Slide Number Placeholder 3"/>
          <p:cNvSpPr>
            <a:spLocks noGrp="1"/>
          </p:cNvSpPr>
          <p:nvPr>
            <p:ph type="sldNum" sz="quarter" idx="12"/>
          </p:nvPr>
        </p:nvSpPr>
        <p:spPr/>
        <p:txBody>
          <a:bodyPr/>
          <a:lstStyle/>
          <a:p>
            <a:fld id="{B4935736-6DC4-47F4-9AC4-BE352C6182E9}" type="slidenum">
              <a:rPr lang="en-US" smtClean="0"/>
              <a:t>7</a:t>
            </a:fld>
            <a:endParaRPr lang="en-US" dirty="0"/>
          </a:p>
        </p:txBody>
      </p:sp>
      <p:sp>
        <p:nvSpPr>
          <p:cNvPr id="7" name="Title 6"/>
          <p:cNvSpPr>
            <a:spLocks noGrp="1"/>
          </p:cNvSpPr>
          <p:nvPr>
            <p:ph type="title"/>
          </p:nvPr>
        </p:nvSpPr>
        <p:spPr/>
        <p:txBody>
          <a:bodyPr/>
          <a:lstStyle/>
          <a:p>
            <a:r>
              <a:rPr lang="en-US" dirty="0"/>
              <a:t>Advantages of CV via DCSA</a:t>
            </a:r>
          </a:p>
        </p:txBody>
      </p:sp>
      <p:sp>
        <p:nvSpPr>
          <p:cNvPr id="5" name="Content Placeholder 4"/>
          <p:cNvSpPr>
            <a:spLocks noGrp="1"/>
          </p:cNvSpPr>
          <p:nvPr>
            <p:ph idx="1"/>
          </p:nvPr>
        </p:nvSpPr>
        <p:spPr/>
        <p:txBody>
          <a:bodyPr/>
          <a:lstStyle/>
          <a:p>
            <a:r>
              <a:rPr lang="en-US" sz="2800" dirty="0"/>
              <a:t>DCSA offers Rap Back</a:t>
            </a:r>
          </a:p>
          <a:p>
            <a:r>
              <a:rPr lang="en-US" sz="2800" dirty="0"/>
              <a:t>Handles Privacy Act requests related to CV information.</a:t>
            </a:r>
          </a:p>
          <a:p>
            <a:r>
              <a:rPr lang="en-US" sz="2800" dirty="0"/>
              <a:t>Supports Reciprocity</a:t>
            </a:r>
          </a:p>
          <a:p>
            <a:pPr lvl="1"/>
            <a:r>
              <a:rPr lang="en-US" sz="2800" dirty="0"/>
              <a:t>Storage of CV files for file request purposes</a:t>
            </a:r>
          </a:p>
          <a:p>
            <a:pPr lvl="1"/>
            <a:r>
              <a:rPr lang="en-US" sz="2800" dirty="0"/>
              <a:t>Provides a place to record CE adjudications</a:t>
            </a:r>
          </a:p>
          <a:p>
            <a:pPr lvl="1"/>
            <a:r>
              <a:rPr lang="en-US" sz="2800" dirty="0"/>
              <a:t>Supports ability to defer submission of reinvestigations if standard form has no issues and subject is enrolled in CE </a:t>
            </a:r>
          </a:p>
          <a:p>
            <a:pPr lvl="1"/>
            <a:endParaRPr lang="en-US" sz="2800" dirty="0"/>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829891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01/10/2022</a:t>
            </a:r>
          </a:p>
        </p:txBody>
      </p:sp>
      <p:sp>
        <p:nvSpPr>
          <p:cNvPr id="4" name="Slide Number Placeholder 3"/>
          <p:cNvSpPr>
            <a:spLocks noGrp="1"/>
          </p:cNvSpPr>
          <p:nvPr>
            <p:ph type="sldNum" sz="quarter" idx="12"/>
          </p:nvPr>
        </p:nvSpPr>
        <p:spPr/>
        <p:txBody>
          <a:bodyPr/>
          <a:lstStyle/>
          <a:p>
            <a:fld id="{98FDB9DF-6B57-45C2-A666-B3AE8126FA43}" type="slidenum">
              <a:rPr lang="en-US" smtClean="0"/>
              <a:t>8</a:t>
            </a:fld>
            <a:endParaRPr lang="en-US" dirty="0"/>
          </a:p>
        </p:txBody>
      </p:sp>
      <p:sp>
        <p:nvSpPr>
          <p:cNvPr id="5" name="Title 4"/>
          <p:cNvSpPr>
            <a:spLocks noGrp="1"/>
          </p:cNvSpPr>
          <p:nvPr>
            <p:ph type="title"/>
          </p:nvPr>
        </p:nvSpPr>
        <p:spPr>
          <a:xfrm>
            <a:off x="1371600" y="2725570"/>
            <a:ext cx="6400800" cy="738664"/>
          </a:xfrm>
        </p:spPr>
        <p:txBody>
          <a:bodyPr/>
          <a:lstStyle/>
          <a:p>
            <a:r>
              <a:rPr lang="en-US" dirty="0"/>
              <a:t>Rap Back</a:t>
            </a:r>
          </a:p>
        </p:txBody>
      </p:sp>
      <p:sp>
        <p:nvSpPr>
          <p:cNvPr id="7" name="Text Placeholder 5"/>
          <p:cNvSpPr>
            <a:spLocks noGrp="1"/>
          </p:cNvSpPr>
          <p:nvPr>
            <p:ph type="ftr" sz="quarter" idx="11"/>
          </p:nvPr>
        </p:nvSpPr>
        <p:spPr/>
        <p:txBody>
          <a:bodyPr/>
          <a:lstStyle/>
          <a:p>
            <a:r>
              <a:rPr lang="en-US" dirty="0"/>
              <a:t>UNCLASSIFIED// FOR OFFICIAL USE ONLY</a:t>
            </a:r>
          </a:p>
          <a:p>
            <a:endParaRPr lang="en-US" dirty="0"/>
          </a:p>
        </p:txBody>
      </p:sp>
    </p:spTree>
    <p:extLst>
      <p:ext uri="{BB962C8B-B14F-4D97-AF65-F5344CB8AC3E}">
        <p14:creationId xmlns:p14="http://schemas.microsoft.com/office/powerpoint/2010/main" val="3672151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10/10/2022</a:t>
            </a:r>
          </a:p>
        </p:txBody>
      </p:sp>
      <p:sp>
        <p:nvSpPr>
          <p:cNvPr id="3" name="Footer Placeholder 2"/>
          <p:cNvSpPr>
            <a:spLocks noGrp="1"/>
          </p:cNvSpPr>
          <p:nvPr>
            <p:ph type="ftr" sz="quarter" idx="11"/>
          </p:nvPr>
        </p:nvSpPr>
        <p:spPr/>
        <p:txBody>
          <a:bodyPr/>
          <a:lstStyle/>
          <a:p>
            <a:r>
              <a:rPr lang="en-US" dirty="0"/>
              <a:t>UNCLASSIFIED// FOR OFFICIAL USE ONLY</a:t>
            </a:r>
          </a:p>
        </p:txBody>
      </p:sp>
      <p:sp>
        <p:nvSpPr>
          <p:cNvPr id="4" name="Slide Number Placeholder 3"/>
          <p:cNvSpPr>
            <a:spLocks noGrp="1"/>
          </p:cNvSpPr>
          <p:nvPr>
            <p:ph type="sldNum" sz="quarter" idx="12"/>
          </p:nvPr>
        </p:nvSpPr>
        <p:spPr/>
        <p:txBody>
          <a:bodyPr/>
          <a:lstStyle/>
          <a:p>
            <a:fld id="{B4935736-6DC4-47F4-9AC4-BE352C6182E9}" type="slidenum">
              <a:rPr lang="en-US" smtClean="0"/>
              <a:t>9</a:t>
            </a:fld>
            <a:endParaRPr lang="en-US" dirty="0"/>
          </a:p>
        </p:txBody>
      </p:sp>
      <p:sp>
        <p:nvSpPr>
          <p:cNvPr id="6" name="Content Placeholder 5"/>
          <p:cNvSpPr>
            <a:spLocks noGrp="1"/>
          </p:cNvSpPr>
          <p:nvPr>
            <p:ph idx="1"/>
          </p:nvPr>
        </p:nvSpPr>
        <p:spPr/>
        <p:txBody>
          <a:bodyPr>
            <a:normAutofit/>
          </a:bodyPr>
          <a:lstStyle/>
          <a:p>
            <a:r>
              <a:rPr lang="en-US" sz="2800" dirty="0"/>
              <a:t>Executed MOU</a:t>
            </a:r>
          </a:p>
          <a:p>
            <a:r>
              <a:rPr lang="en-US" sz="2800" dirty="0"/>
              <a:t>Provide DCSA with SOI structure</a:t>
            </a:r>
          </a:p>
          <a:p>
            <a:r>
              <a:rPr lang="en-US" sz="2800" dirty="0"/>
              <a:t>SOI provided group email address for notifications</a:t>
            </a:r>
          </a:p>
          <a:p>
            <a:r>
              <a:rPr lang="en-US" sz="2800" dirty="0"/>
              <a:t>Agency staff requested access to Continuous Evaluation function in CVS </a:t>
            </a:r>
          </a:p>
        </p:txBody>
      </p:sp>
      <p:sp>
        <p:nvSpPr>
          <p:cNvPr id="7" name="Title 6"/>
          <p:cNvSpPr>
            <a:spLocks noGrp="1"/>
          </p:cNvSpPr>
          <p:nvPr>
            <p:ph type="title"/>
          </p:nvPr>
        </p:nvSpPr>
        <p:spPr/>
        <p:txBody>
          <a:bodyPr/>
          <a:lstStyle/>
          <a:p>
            <a:r>
              <a:rPr lang="en-US" dirty="0"/>
              <a:t>Prerequisites for Rap Back</a:t>
            </a:r>
          </a:p>
        </p:txBody>
      </p:sp>
    </p:spTree>
    <p:extLst>
      <p:ext uri="{BB962C8B-B14F-4D97-AF65-F5344CB8AC3E}">
        <p14:creationId xmlns:p14="http://schemas.microsoft.com/office/powerpoint/2010/main" val="2808074177"/>
      </p:ext>
    </p:extLst>
  </p:cSld>
  <p:clrMapOvr>
    <a:masterClrMapping/>
  </p:clrMapOvr>
</p:sld>
</file>

<file path=ppt/theme/theme1.xml><?xml version="1.0" encoding="utf-8"?>
<a:theme xmlns:a="http://schemas.openxmlformats.org/drawingml/2006/main" name="Title and Section Heading">
  <a:themeElements>
    <a:clrScheme name="DCSA">
      <a:dk1>
        <a:sysClr val="windowText" lastClr="000000"/>
      </a:dk1>
      <a:lt1>
        <a:sysClr val="window" lastClr="FFFFFF"/>
      </a:lt1>
      <a:dk2>
        <a:srgbClr val="001F3B"/>
      </a:dk2>
      <a:lt2>
        <a:srgbClr val="E7E6E6"/>
      </a:lt2>
      <a:accent1>
        <a:srgbClr val="277AAC"/>
      </a:accent1>
      <a:accent2>
        <a:srgbClr val="F5D01D"/>
      </a:accent2>
      <a:accent3>
        <a:srgbClr val="658D96"/>
      </a:accent3>
      <a:accent4>
        <a:srgbClr val="045264"/>
      </a:accent4>
      <a:accent5>
        <a:srgbClr val="77A378"/>
      </a:accent5>
      <a:accent6>
        <a:srgbClr val="D09A1F"/>
      </a:accent6>
      <a:hlink>
        <a:srgbClr val="0563C1"/>
      </a:hlink>
      <a:folHlink>
        <a:srgbClr val="954F72"/>
      </a:folHlink>
    </a:clrScheme>
    <a:fontScheme name="DCSA Word Document">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CSA_PPT Template_070819-v2" id="{9087384E-BFA4-4B6C-98C1-C9B88CDD7A2D}" vid="{A97BC151-6F7B-4CF0-B250-8FAF0C4F04BB}"/>
    </a:ext>
  </a:extLst>
</a:theme>
</file>

<file path=ppt/theme/theme2.xml><?xml version="1.0" encoding="utf-8"?>
<a:theme xmlns:a="http://schemas.openxmlformats.org/drawingml/2006/main" name="Body Slides">
  <a:themeElements>
    <a:clrScheme name="DCSA">
      <a:dk1>
        <a:sysClr val="windowText" lastClr="000000"/>
      </a:dk1>
      <a:lt1>
        <a:sysClr val="window" lastClr="FFFFFF"/>
      </a:lt1>
      <a:dk2>
        <a:srgbClr val="001F3B"/>
      </a:dk2>
      <a:lt2>
        <a:srgbClr val="E7E6E6"/>
      </a:lt2>
      <a:accent1>
        <a:srgbClr val="277AAC"/>
      </a:accent1>
      <a:accent2>
        <a:srgbClr val="F5D01D"/>
      </a:accent2>
      <a:accent3>
        <a:srgbClr val="658D96"/>
      </a:accent3>
      <a:accent4>
        <a:srgbClr val="045264"/>
      </a:accent4>
      <a:accent5>
        <a:srgbClr val="77A378"/>
      </a:accent5>
      <a:accent6>
        <a:srgbClr val="D09A1F"/>
      </a:accent6>
      <a:hlink>
        <a:srgbClr val="0563C1"/>
      </a:hlink>
      <a:folHlink>
        <a:srgbClr val="954F72"/>
      </a:folHlink>
    </a:clrScheme>
    <a:fontScheme name="DCSA Word Document">
      <a:majorFont>
        <a:latin typeface="Calibri"/>
        <a:ea typeface=""/>
        <a:cs typeface=""/>
      </a:majorFont>
      <a:minorFont>
        <a:latin typeface="Calibri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CSA_PPT Template_070819-v2" id="{9087384E-BFA4-4B6C-98C1-C9B88CDD7A2D}" vid="{D88BD9F7-A69D-4E2B-8C12-C9C791FB089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6304</TotalTime>
  <Words>4708</Words>
  <Application>Microsoft Office PowerPoint</Application>
  <PresentationFormat>On-screen Show (4:3)</PresentationFormat>
  <Paragraphs>520</Paragraphs>
  <Slides>48</Slides>
  <Notes>48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48</vt:i4>
      </vt:variant>
    </vt:vector>
  </HeadingPairs>
  <TitlesOfParts>
    <vt:vector size="53" baseType="lpstr">
      <vt:lpstr>Arial</vt:lpstr>
      <vt:lpstr>Calibri</vt:lpstr>
      <vt:lpstr>Calibri Light</vt:lpstr>
      <vt:lpstr>Title and Section Heading</vt:lpstr>
      <vt:lpstr>Body Slides</vt:lpstr>
      <vt:lpstr>Introduction to  Rap Back</vt:lpstr>
      <vt:lpstr>Agenda</vt:lpstr>
      <vt:lpstr>Continuous Vetting (CV) Overview</vt:lpstr>
      <vt:lpstr>CE vs CV</vt:lpstr>
      <vt:lpstr>Policy Background</vt:lpstr>
      <vt:lpstr>DCSA CV Product Overview</vt:lpstr>
      <vt:lpstr>Advantages of CV via DCSA</vt:lpstr>
      <vt:lpstr>Rap Back</vt:lpstr>
      <vt:lpstr>Prerequisites for Rap Back</vt:lpstr>
      <vt:lpstr>Requirements for Enrolling into Rap Back</vt:lpstr>
      <vt:lpstr>Requirements for Subscribing into Rap Back</vt:lpstr>
      <vt:lpstr>Enrolling a Subject </vt:lpstr>
      <vt:lpstr>Enrolling a Subject</vt:lpstr>
      <vt:lpstr>Enrolling a Subject</vt:lpstr>
      <vt:lpstr>Enrolling a Subject</vt:lpstr>
      <vt:lpstr>CE Results</vt:lpstr>
      <vt:lpstr>CE Results</vt:lpstr>
      <vt:lpstr>Viewing a Rap Sheet</vt:lpstr>
      <vt:lpstr>Viewing a Rap Sheet</vt:lpstr>
      <vt:lpstr>Viewing a Rap Sheet</vt:lpstr>
      <vt:lpstr>Viewing a Rap Sheet</vt:lpstr>
      <vt:lpstr>Viewing a Rap Sheet</vt:lpstr>
      <vt:lpstr>Viewing a Rap Sheet</vt:lpstr>
      <vt:lpstr>Viewing a Rap Sheet</vt:lpstr>
      <vt:lpstr>Viewing a Rap Sheet</vt:lpstr>
      <vt:lpstr>Viewing a Rap Sheet</vt:lpstr>
      <vt:lpstr>Viewing a Rap Sheet</vt:lpstr>
      <vt:lpstr>Viewing Previous Adjudication</vt:lpstr>
      <vt:lpstr>Viewing Previous Adjudication</vt:lpstr>
      <vt:lpstr>CV Adjudication</vt:lpstr>
      <vt:lpstr>CV Adjudication</vt:lpstr>
      <vt:lpstr>CV Adjudication</vt:lpstr>
      <vt:lpstr>CV Adjudication</vt:lpstr>
      <vt:lpstr>CV Adjudication</vt:lpstr>
      <vt:lpstr>CV Adjudication</vt:lpstr>
      <vt:lpstr>CV Adjudication</vt:lpstr>
      <vt:lpstr>CVS Batch File Submission Procedures</vt:lpstr>
      <vt:lpstr>Rap Back Continuous Vetting (CV) Flat File Layout</vt:lpstr>
      <vt:lpstr>Frequently Asked Questions</vt:lpstr>
      <vt:lpstr>Frequently Asked Questions</vt:lpstr>
      <vt:lpstr>Frequently Asked Questions</vt:lpstr>
      <vt:lpstr>Frequently Asked Questions</vt:lpstr>
      <vt:lpstr>Frequently Asked Questions</vt:lpstr>
      <vt:lpstr>Frequently Asked Questions</vt:lpstr>
      <vt:lpstr>Frequently Asked Questions</vt:lpstr>
      <vt:lpstr>Frequently Asked Questions</vt:lpstr>
      <vt:lpstr>Frequently Asked Questions</vt:lpstr>
      <vt:lpstr>Assistance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Moran</dc:creator>
  <cp:lastModifiedBy>Christopher Perry</cp:lastModifiedBy>
  <cp:revision>107</cp:revision>
  <cp:lastPrinted>2019-04-11T15:59:39Z</cp:lastPrinted>
  <dcterms:created xsi:type="dcterms:W3CDTF">2019-07-08T18:40:56Z</dcterms:created>
  <dcterms:modified xsi:type="dcterms:W3CDTF">2026-03-24T12:47:02Z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