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3.jpg" ContentType="image/jpg"/>
  <Override PartName="/ppt/media/image14.jpg" ContentType="image/jpg"/>
  <Override PartName="/ppt/media/image15.jpg" ContentType="image/jpg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391" r:id="rId3"/>
    <p:sldId id="422" r:id="rId4"/>
    <p:sldId id="421" r:id="rId5"/>
    <p:sldId id="444" r:id="rId6"/>
    <p:sldId id="445" r:id="rId7"/>
    <p:sldId id="423" r:id="rId8"/>
    <p:sldId id="408" r:id="rId9"/>
    <p:sldId id="438" r:id="rId10"/>
    <p:sldId id="432" r:id="rId11"/>
    <p:sldId id="418" r:id="rId12"/>
    <p:sldId id="433" r:id="rId13"/>
    <p:sldId id="437" r:id="rId14"/>
    <p:sldId id="258" r:id="rId15"/>
    <p:sldId id="259" r:id="rId16"/>
    <p:sldId id="260" r:id="rId17"/>
    <p:sldId id="261" r:id="rId18"/>
    <p:sldId id="262" r:id="rId19"/>
    <p:sldId id="44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9155" autoAdjust="0"/>
  </p:normalViewPr>
  <p:slideViewPr>
    <p:cSldViewPr snapToGrid="0" snapToObjects="1">
      <p:cViewPr varScale="1">
        <p:scale>
          <a:sx n="57" d="100"/>
          <a:sy n="57" d="100"/>
        </p:scale>
        <p:origin x="13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loe Kim" userId="80e6701b-06af-4165-b090-9d313911bf07" providerId="ADAL" clId="{1ED0DB5D-5B9D-4EDC-BCEB-E89D6DF2C26C}"/>
    <pc:docChg chg="undo custSel addSld delSld modSld sldOrd">
      <pc:chgData name="Chloe Kim" userId="80e6701b-06af-4165-b090-9d313911bf07" providerId="ADAL" clId="{1ED0DB5D-5B9D-4EDC-BCEB-E89D6DF2C26C}" dt="2026-03-31T20:29:34.771" v="855" actId="47"/>
      <pc:docMkLst>
        <pc:docMk/>
      </pc:docMkLst>
      <pc:sldChg chg="mod modShow">
        <pc:chgData name="Chloe Kim" userId="80e6701b-06af-4165-b090-9d313911bf07" providerId="ADAL" clId="{1ED0DB5D-5B9D-4EDC-BCEB-E89D6DF2C26C}" dt="2026-03-24T20:12:16.578" v="489" actId="729"/>
        <pc:sldMkLst>
          <pc:docMk/>
          <pc:sldMk cId="0" sldId="258"/>
        </pc:sldMkLst>
      </pc:sldChg>
      <pc:sldChg chg="mod modShow">
        <pc:chgData name="Chloe Kim" userId="80e6701b-06af-4165-b090-9d313911bf07" providerId="ADAL" clId="{1ED0DB5D-5B9D-4EDC-BCEB-E89D6DF2C26C}" dt="2026-03-24T20:12:16.578" v="489" actId="729"/>
        <pc:sldMkLst>
          <pc:docMk/>
          <pc:sldMk cId="0" sldId="259"/>
        </pc:sldMkLst>
      </pc:sldChg>
      <pc:sldChg chg="mod modShow">
        <pc:chgData name="Chloe Kim" userId="80e6701b-06af-4165-b090-9d313911bf07" providerId="ADAL" clId="{1ED0DB5D-5B9D-4EDC-BCEB-E89D6DF2C26C}" dt="2026-03-24T20:12:16.578" v="489" actId="729"/>
        <pc:sldMkLst>
          <pc:docMk/>
          <pc:sldMk cId="0" sldId="260"/>
        </pc:sldMkLst>
      </pc:sldChg>
      <pc:sldChg chg="mod modShow">
        <pc:chgData name="Chloe Kim" userId="80e6701b-06af-4165-b090-9d313911bf07" providerId="ADAL" clId="{1ED0DB5D-5B9D-4EDC-BCEB-E89D6DF2C26C}" dt="2026-03-24T20:12:16.578" v="489" actId="729"/>
        <pc:sldMkLst>
          <pc:docMk/>
          <pc:sldMk cId="0" sldId="261"/>
        </pc:sldMkLst>
      </pc:sldChg>
      <pc:sldChg chg="mod modShow">
        <pc:chgData name="Chloe Kim" userId="80e6701b-06af-4165-b090-9d313911bf07" providerId="ADAL" clId="{1ED0DB5D-5B9D-4EDC-BCEB-E89D6DF2C26C}" dt="2026-03-24T20:12:19.372" v="490" actId="729"/>
        <pc:sldMkLst>
          <pc:docMk/>
          <pc:sldMk cId="0" sldId="262"/>
        </pc:sldMkLst>
      </pc:sldChg>
      <pc:sldChg chg="del mod modShow">
        <pc:chgData name="Chloe Kim" userId="80e6701b-06af-4165-b090-9d313911bf07" providerId="ADAL" clId="{1ED0DB5D-5B9D-4EDC-BCEB-E89D6DF2C26C}" dt="2026-03-31T20:29:34.771" v="855" actId="47"/>
        <pc:sldMkLst>
          <pc:docMk/>
          <pc:sldMk cId="0" sldId="264"/>
        </pc:sldMkLst>
      </pc:sldChg>
      <pc:sldChg chg="modSp mod">
        <pc:chgData name="Chloe Kim" userId="80e6701b-06af-4165-b090-9d313911bf07" providerId="ADAL" clId="{1ED0DB5D-5B9D-4EDC-BCEB-E89D6DF2C26C}" dt="2026-03-24T20:03:20.025" v="486" actId="1076"/>
        <pc:sldMkLst>
          <pc:docMk/>
          <pc:sldMk cId="1253665806" sldId="391"/>
        </pc:sldMkLst>
        <pc:spChg chg="mod">
          <ac:chgData name="Chloe Kim" userId="80e6701b-06af-4165-b090-9d313911bf07" providerId="ADAL" clId="{1ED0DB5D-5B9D-4EDC-BCEB-E89D6DF2C26C}" dt="2026-03-24T20:03:12.615" v="485" actId="20577"/>
          <ac:spMkLst>
            <pc:docMk/>
            <pc:sldMk cId="1253665806" sldId="391"/>
            <ac:spMk id="4" creationId="{00000000-0000-0000-0000-000000000000}"/>
          </ac:spMkLst>
        </pc:spChg>
        <pc:spChg chg="mod">
          <ac:chgData name="Chloe Kim" userId="80e6701b-06af-4165-b090-9d313911bf07" providerId="ADAL" clId="{1ED0DB5D-5B9D-4EDC-BCEB-E89D6DF2C26C}" dt="2026-03-24T20:03:20.025" v="486" actId="1076"/>
          <ac:spMkLst>
            <pc:docMk/>
            <pc:sldMk cId="1253665806" sldId="391"/>
            <ac:spMk id="6" creationId="{00000000-0000-0000-0000-000000000000}"/>
          </ac:spMkLst>
        </pc:spChg>
      </pc:sldChg>
      <pc:sldChg chg="delSp modSp mod">
        <pc:chgData name="Chloe Kim" userId="80e6701b-06af-4165-b090-9d313911bf07" providerId="ADAL" clId="{1ED0DB5D-5B9D-4EDC-BCEB-E89D6DF2C26C}" dt="2026-03-24T19:58:27.548" v="52" actId="478"/>
        <pc:sldMkLst>
          <pc:docMk/>
          <pc:sldMk cId="2736901426" sldId="421"/>
        </pc:sldMkLst>
        <pc:spChg chg="mod">
          <ac:chgData name="Chloe Kim" userId="80e6701b-06af-4165-b090-9d313911bf07" providerId="ADAL" clId="{1ED0DB5D-5B9D-4EDC-BCEB-E89D6DF2C26C}" dt="2026-03-24T19:58:26.693" v="51" actId="20577"/>
          <ac:spMkLst>
            <pc:docMk/>
            <pc:sldMk cId="2736901426" sldId="421"/>
            <ac:spMk id="10" creationId="{1991F0B5-E468-47C4-8E16-0D7C9505A7EB}"/>
          </ac:spMkLst>
        </pc:spChg>
      </pc:sldChg>
      <pc:sldChg chg="delSp modSp add del mod ord modAnim">
        <pc:chgData name="Chloe Kim" userId="80e6701b-06af-4165-b090-9d313911bf07" providerId="ADAL" clId="{1ED0DB5D-5B9D-4EDC-BCEB-E89D6DF2C26C}" dt="2026-03-24T20:29:07.058" v="854" actId="1076"/>
        <pc:sldMkLst>
          <pc:docMk/>
          <pc:sldMk cId="3369433639" sldId="422"/>
        </pc:sldMkLst>
        <pc:spChg chg="mod">
          <ac:chgData name="Chloe Kim" userId="80e6701b-06af-4165-b090-9d313911bf07" providerId="ADAL" clId="{1ED0DB5D-5B9D-4EDC-BCEB-E89D6DF2C26C}" dt="2026-03-24T20:28:02.197" v="831" actId="1076"/>
          <ac:spMkLst>
            <pc:docMk/>
            <pc:sldMk cId="3369433639" sldId="422"/>
            <ac:spMk id="13" creationId="{5D395E6F-CB37-2841-8A6F-2A40AE174B79}"/>
          </ac:spMkLst>
        </pc:spChg>
        <pc:spChg chg="mod">
          <ac:chgData name="Chloe Kim" userId="80e6701b-06af-4165-b090-9d313911bf07" providerId="ADAL" clId="{1ED0DB5D-5B9D-4EDC-BCEB-E89D6DF2C26C}" dt="2026-03-24T20:29:07.058" v="854" actId="1076"/>
          <ac:spMkLst>
            <pc:docMk/>
            <pc:sldMk cId="3369433639" sldId="422"/>
            <ac:spMk id="14" creationId="{5F57AED4-7958-D245-9142-29101408C179}"/>
          </ac:spMkLst>
        </pc:spChg>
      </pc:sldChg>
      <pc:sldChg chg="add del">
        <pc:chgData name="Chloe Kim" userId="80e6701b-06af-4165-b090-9d313911bf07" providerId="ADAL" clId="{1ED0DB5D-5B9D-4EDC-BCEB-E89D6DF2C26C}" dt="2026-03-24T20:02:30.537" v="451" actId="47"/>
        <pc:sldMkLst>
          <pc:docMk/>
          <pc:sldMk cId="343284516" sldId="423"/>
        </pc:sldMkLst>
      </pc:sldChg>
      <pc:sldChg chg="modSp mod modAnim">
        <pc:chgData name="Chloe Kim" userId="80e6701b-06af-4165-b090-9d313911bf07" providerId="ADAL" clId="{1ED0DB5D-5B9D-4EDC-BCEB-E89D6DF2C26C}" dt="2026-03-24T20:14:47.276" v="756" actId="1076"/>
        <pc:sldMkLst>
          <pc:docMk/>
          <pc:sldMk cId="3486004767" sldId="440"/>
        </pc:sldMkLst>
        <pc:spChg chg="mod">
          <ac:chgData name="Chloe Kim" userId="80e6701b-06af-4165-b090-9d313911bf07" providerId="ADAL" clId="{1ED0DB5D-5B9D-4EDC-BCEB-E89D6DF2C26C}" dt="2026-03-24T20:14:47.276" v="756" actId="1076"/>
          <ac:spMkLst>
            <pc:docMk/>
            <pc:sldMk cId="3486004767" sldId="440"/>
            <ac:spMk id="10" creationId="{1991F0B5-E468-47C4-8E16-0D7C9505A7EB}"/>
          </ac:spMkLst>
        </pc:spChg>
        <pc:spChg chg="mod">
          <ac:chgData name="Chloe Kim" userId="80e6701b-06af-4165-b090-9d313911bf07" providerId="ADAL" clId="{1ED0DB5D-5B9D-4EDC-BCEB-E89D6DF2C26C}" dt="2026-03-24T20:12:34.122" v="493" actId="20577"/>
          <ac:spMkLst>
            <pc:docMk/>
            <pc:sldMk cId="3486004767" sldId="440"/>
            <ac:spMk id="448" creationId="{00000000-0000-0000-0000-000000000000}"/>
          </ac:spMkLst>
        </pc:spChg>
      </pc:sldChg>
      <pc:sldChg chg="delSp modSp add mod">
        <pc:chgData name="Chloe Kim" userId="80e6701b-06af-4165-b090-9d313911bf07" providerId="ADAL" clId="{1ED0DB5D-5B9D-4EDC-BCEB-E89D6DF2C26C}" dt="2026-03-24T20:01:31.416" v="449" actId="1076"/>
        <pc:sldMkLst>
          <pc:docMk/>
          <pc:sldMk cId="3357137670" sldId="444"/>
        </pc:sldMkLst>
        <pc:spChg chg="mod">
          <ac:chgData name="Chloe Kim" userId="80e6701b-06af-4165-b090-9d313911bf07" providerId="ADAL" clId="{1ED0DB5D-5B9D-4EDC-BCEB-E89D6DF2C26C}" dt="2026-03-24T20:01:31.416" v="449" actId="1076"/>
          <ac:spMkLst>
            <pc:docMk/>
            <pc:sldMk cId="3357137670" sldId="444"/>
            <ac:spMk id="10" creationId="{B44C7F4F-61CF-977D-2B9E-1CEF319B55B1}"/>
          </ac:spMkLst>
        </pc:spChg>
      </pc:sldChg>
      <pc:sldChg chg="add">
        <pc:chgData name="Chloe Kim" userId="80e6701b-06af-4165-b090-9d313911bf07" providerId="ADAL" clId="{1ED0DB5D-5B9D-4EDC-BCEB-E89D6DF2C26C}" dt="2026-03-24T20:22:57.301" v="757" actId="2890"/>
        <pc:sldMkLst>
          <pc:docMk/>
          <pc:sldMk cId="3013186436" sldId="4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A325F-C679-3E42-94AE-4131936E3C57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ACE13-689E-F148-B079-73384C145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45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7400" y="555625"/>
            <a:ext cx="4959350" cy="2790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116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33049" cy="372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41643" y="0"/>
            <a:ext cx="3933049" cy="372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01.04.2026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8988" y="555625"/>
            <a:ext cx="4959350" cy="2790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7627" y="3533988"/>
            <a:ext cx="7261013" cy="33493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7067974"/>
            <a:ext cx="3933049" cy="3709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41643" y="7067974"/>
            <a:ext cx="3933049" cy="3709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20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33049" cy="372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41643" y="0"/>
            <a:ext cx="3933049" cy="372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01.04.2026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8988" y="555625"/>
            <a:ext cx="4959350" cy="2790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7627" y="3533988"/>
            <a:ext cx="7261013" cy="33493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7067974"/>
            <a:ext cx="3933049" cy="3709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41643" y="7067974"/>
            <a:ext cx="3933049" cy="3709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0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5ed75ccf_099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0957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5ed75ccf_099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0246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5ed75ccf_099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8095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4F8A134D-A1FB-CCE4-466C-5E67BC862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5ed75ccf_099:notes">
            <a:extLst>
              <a:ext uri="{FF2B5EF4-FFF2-40B4-BE49-F238E27FC236}">
                <a16:creationId xmlns:a16="http://schemas.microsoft.com/office/drawing/2014/main" id="{AD7BAF53-D679-C4CE-A7E5-3E15236696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5ed75ccf_099:notes">
            <a:extLst>
              <a:ext uri="{FF2B5EF4-FFF2-40B4-BE49-F238E27FC236}">
                <a16:creationId xmlns:a16="http://schemas.microsoft.com/office/drawing/2014/main" id="{F7812AAE-1C29-52F2-0B5E-17B83758EC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4318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19E72450-61DC-7DC3-2BF2-98A985C16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5ed75ccf_099:notes">
            <a:extLst>
              <a:ext uri="{FF2B5EF4-FFF2-40B4-BE49-F238E27FC236}">
                <a16:creationId xmlns:a16="http://schemas.microsoft.com/office/drawing/2014/main" id="{D2EFB5CF-7FDD-E56A-4950-0AB62A17AD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5ed75ccf_099:notes">
            <a:extLst>
              <a:ext uri="{FF2B5EF4-FFF2-40B4-BE49-F238E27FC236}">
                <a16:creationId xmlns:a16="http://schemas.microsoft.com/office/drawing/2014/main" id="{1CDAC798-DA4A-4A0E-F2F6-21729A8840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680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5ed75ccf_099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034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2b6e56ed7_0_22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9" name="Google Shape;229;g42b6e56ed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1133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33049" cy="372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41643" y="0"/>
            <a:ext cx="3933049" cy="372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01.04.2026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8988" y="555625"/>
            <a:ext cx="4959350" cy="2790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7627" y="3533988"/>
            <a:ext cx="7261013" cy="33493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7067974"/>
            <a:ext cx="3933049" cy="3709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41643" y="7067974"/>
            <a:ext cx="3933049" cy="3709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11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33049" cy="372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41643" y="0"/>
            <a:ext cx="3933049" cy="372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01.04.2026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8988" y="555625"/>
            <a:ext cx="4959350" cy="2790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07627" y="3533988"/>
            <a:ext cx="7261013" cy="33493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7067974"/>
            <a:ext cx="3933049" cy="3709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41643" y="7067974"/>
            <a:ext cx="3933049" cy="3709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02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34851-7139-D048-A9C5-AF12F838A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B0DA67-2353-A844-8FF3-A9D7C41AC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62303-A58B-6048-8455-C180E614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B523-1DE7-8A48-872D-1035D2B01E8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389C2-3B08-E142-87E2-1018E9060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0BB9E-4C92-0D42-88CD-CBC11FC98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5986-0E45-7949-9A17-78C890871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52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FFB-BA3C-BA45-AA59-D9BA2F5ED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41729-5C04-4E40-AA29-A914704F0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08D33-041D-084A-AB11-B7CD03A8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B523-1DE7-8A48-872D-1035D2B01E8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487E9-4CB2-2E43-82AD-4B7B050A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A65D3-3BA5-B542-BBB7-4948976A0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5986-0E45-7949-9A17-78C890871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58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2F29F7-62CC-2C4E-9901-4EF7F948E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B325C-7284-C447-8677-EB5FAFDAC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BCD5F-BBD8-FD47-A71A-1B26F53A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B523-1DE7-8A48-872D-1035D2B01E8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0D1B0-F436-4247-B77C-246795B2A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5A448-84C3-8D4E-8AB5-AFB7EDD7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5986-0E45-7949-9A17-78C890871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3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 - Purple">
  <p:cSld name="Content page - Purp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4605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3B7A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6C3B7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1460500" y="18445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23" marR="0" lvl="0" indent="-4064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53A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46" marR="0" lvl="1" indent="-3810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53A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69" marR="0" lvl="2" indent="-35561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53A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91" marR="0" lvl="3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53A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114" marR="0" lvl="4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E53A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337" marR="0" lvl="5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560" marR="0" lvl="6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783" marR="0" lvl="7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5006" marR="0" lvl="8" indent="-34291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635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8474" y="1107101"/>
            <a:ext cx="5349239" cy="430887"/>
          </a:xfrm>
        </p:spPr>
        <p:txBody>
          <a:bodyPr lIns="0" tIns="0" rIns="0" bIns="0"/>
          <a:lstStyle>
            <a:lvl1pPr>
              <a:defRPr sz="2800" b="1" i="1">
                <a:solidFill>
                  <a:srgbClr val="233446"/>
                </a:solidFill>
                <a:latin typeface="Arial-BoldItalicMT"/>
                <a:cs typeface="Arial-BoldItalic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542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5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57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37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99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54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7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92028-1E13-B343-8D45-FE47FD0A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F0A76-DD89-C54B-A133-23FB3256B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BBEE4-45D3-C442-8EB1-4440A490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B523-1DE7-8A48-872D-1035D2B01E8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3427-4528-7846-958C-91F7CBD5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9D702-19D8-C949-930B-6C88C853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5986-0E45-7949-9A17-78C890871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46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05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38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07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37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48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left">
  <p:cSld name="Title + 1 column lef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/>
          <p:nvPr/>
        </p:nvSpPr>
        <p:spPr>
          <a:xfrm flipH="1">
            <a:off x="-9500" y="0"/>
            <a:ext cx="3456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9"/>
          <p:cNvSpPr/>
          <p:nvPr/>
        </p:nvSpPr>
        <p:spPr>
          <a:xfrm>
            <a:off x="3447304" y="0"/>
            <a:ext cx="150800" cy="68580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312600" y="767333"/>
            <a:ext cx="2728400" cy="1818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312600" y="2672433"/>
            <a:ext cx="27284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630" lvl="0" indent="-406420" rtl="0">
              <a:spcBef>
                <a:spcPts val="800"/>
              </a:spcBef>
              <a:spcAft>
                <a:spcPts val="0"/>
              </a:spcAft>
              <a:buSzPts val="1200"/>
              <a:buChar char="▪"/>
              <a:defRPr sz="1600"/>
            </a:lvl1pPr>
            <a:lvl2pPr marL="1219261" lvl="1" indent="-40642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2pPr>
            <a:lvl3pPr marL="1828891" lvl="2" indent="-40642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3pPr>
            <a:lvl4pPr marL="2438522" lvl="3" indent="-40642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4pPr>
            <a:lvl5pPr marL="3048152" lvl="4" indent="-40642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5pPr>
            <a:lvl6pPr marL="3657783" lvl="5" indent="-40642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6pPr>
            <a:lvl7pPr marL="4267413" lvl="6" indent="-40642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7pPr>
            <a:lvl8pPr marL="4877044" lvl="7" indent="-40642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8pPr>
            <a:lvl9pPr marL="5486674" lvl="8" indent="-40642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49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1E335-920F-4249-B52F-B08B197E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D7D3-D6C5-E749-9BCA-E5836256F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F7C18-2551-A446-B45E-B95A52B8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B523-1DE7-8A48-872D-1035D2B01E8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DE5FE-E323-764B-8E9E-22F4391E3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DBD29-08ED-2F4B-84EE-1BF490A9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5986-0E45-7949-9A17-78C890871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54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ACD8-F304-9942-B5C8-C03FB2058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50236-666D-AA4C-B5C0-41F2F0ED21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07A39-D6B2-5943-8286-DEA68EADB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16846-E034-624A-AC7E-FFE8E807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B523-1DE7-8A48-872D-1035D2B01E8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6C15A-204E-4741-A744-C731FF28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73C80-2D80-B443-BBEE-FB756895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5986-0E45-7949-9A17-78C890871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7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C444-779A-384B-A0FE-7698827B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6C0E3-ACC7-474D-8E24-FA414C6A3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FCFF6-3181-7C44-A836-06DA930B4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408ECB-3D8A-5C40-B7EA-715B53808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6814C7-5592-C44D-AAC2-79849AB35F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7DBBC6-CB99-784A-9535-CFAF376A7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B523-1DE7-8A48-872D-1035D2B01E8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9ACB8F-E254-A844-A8DE-0EEF4DF2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57A082-2256-764A-9BCB-23356F89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5986-0E45-7949-9A17-78C890871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8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0DDDF-882F-7846-B901-F138F46DB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A945D-B0A4-DD4E-8DB4-219A7EA33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B523-1DE7-8A48-872D-1035D2B01E8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9CC473-7751-8E49-9241-1F3C218F2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51036-01E6-5A42-9DA1-74A82331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5986-0E45-7949-9A17-78C890871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2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80CAC-922D-6849-BB6E-2E073DDF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B523-1DE7-8A48-872D-1035D2B01E8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92B6D-20D8-864D-B15A-B2C06C425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18FB6-25BE-144F-99EE-074B5402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5986-0E45-7949-9A17-78C890871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1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F6766-55EF-0449-B09D-27B536D6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6C6F9-AA7E-2144-AAA4-E1CEE5FAD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E496E-3638-D846-9A02-ED02E158D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81588-DE9E-6A44-95C8-FDD1BD39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B523-1DE7-8A48-872D-1035D2B01E8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AD9CF-AAD6-C94C-B9DB-B63A20F9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3D7CD-4E6E-A042-A75E-AD0C1E199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5986-0E45-7949-9A17-78C890871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9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C539-4E95-0741-8387-3D3BB570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CC091C-320B-E745-9728-71AF1DEC47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15645-A703-E140-8994-38B06D979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3ED33-054B-6548-B1A2-BFC66322E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FB523-1DE7-8A48-872D-1035D2B01E8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9A764-B17C-744B-BF5D-806D0832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E56B3-6004-C34C-A07F-1BC7A557E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05986-0E45-7949-9A17-78C890871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4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C230D-A4F1-F44D-AC2E-422D36D17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51D68-A8AF-5040-BB2E-BE8657E7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87107-412B-7445-B88E-9D0C30388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FB523-1DE7-8A48-872D-1035D2B01E8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EE57C-DF47-A244-ADE3-EACC99BDA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B40FF-2153-3047-A1D2-865BB62AE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05986-0E45-7949-9A17-78C890871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5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acardi.com/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mutti-parma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www.dulux.co.uk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www.dulux.co.uk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water sport, swimming&#10;&#10;Description automatically generated">
            <a:extLst>
              <a:ext uri="{FF2B5EF4-FFF2-40B4-BE49-F238E27FC236}">
                <a16:creationId xmlns:a16="http://schemas.microsoft.com/office/drawing/2014/main" id="{228BF2E0-700C-A44F-9F31-7AABA2EAA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3950"/>
            <a:ext cx="12192000" cy="496546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2192000" cy="2983832"/>
            <a:chOff x="0" y="955964"/>
            <a:chExt cx="25852582" cy="5967664"/>
          </a:xfrm>
        </p:grpSpPr>
        <p:sp>
          <p:nvSpPr>
            <p:cNvPr id="3" name="AutoShape 3"/>
            <p:cNvSpPr/>
            <p:nvPr/>
          </p:nvSpPr>
          <p:spPr>
            <a:xfrm>
              <a:off x="0" y="955964"/>
              <a:ext cx="25852582" cy="5967664"/>
            </a:xfrm>
            <a:prstGeom prst="rect">
              <a:avLst/>
            </a:prstGeom>
            <a:solidFill>
              <a:srgbClr val="233446"/>
            </a:solidFill>
          </p:spPr>
          <p:txBody>
            <a:bodyPr/>
            <a:lstStyle/>
            <a:p>
              <a:endParaRPr lang="en-N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105891" y="3328826"/>
              <a:ext cx="22166855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3200" b="1" dirty="0">
                  <a:solidFill>
                    <a:schemeClr val="bg1"/>
                  </a:solidFill>
                  <a:latin typeface="Montserrat" pitchFamily="2" charset="77"/>
                </a:rPr>
                <a:t>Social Media Campaign Proposal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017905" y="2382856"/>
              <a:ext cx="16342823" cy="5246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239"/>
                </a:lnSpc>
              </a:pPr>
              <a:r>
                <a:rPr lang="en-US" sz="1600" spc="80">
                  <a:solidFill>
                    <a:schemeClr val="bg1"/>
                  </a:solidFill>
                  <a:latin typeface="Montserrat Classic Bold"/>
                </a:rPr>
                <a:t>TOUR710 TOURISM HOSPITALITY AND EVENTS IN THE DIGITAL AGE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411542" y="4998220"/>
              <a:ext cx="19555549" cy="5642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239"/>
                </a:lnSpc>
              </a:pPr>
              <a:r>
                <a:rPr lang="en-US" sz="1867" spc="80" dirty="0">
                  <a:solidFill>
                    <a:schemeClr val="bg1"/>
                  </a:solidFill>
                  <a:latin typeface="Montserrat Classic Bold" panose="020B0604020202020204" charset="0"/>
                </a:rPr>
                <a:t>TUTORIAL: The 5s Strategy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3665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82346" y="-353290"/>
            <a:ext cx="4862945" cy="7550727"/>
          </a:xfrm>
          <a:prstGeom prst="rect">
            <a:avLst/>
          </a:prstGeom>
          <a:solidFill>
            <a:srgbClr val="233446"/>
          </a:solidFill>
        </p:spPr>
        <p:txBody>
          <a:bodyPr/>
          <a:lstStyle/>
          <a:p>
            <a:endParaRPr lang="en-NZ"/>
          </a:p>
        </p:txBody>
      </p:sp>
      <p:sp>
        <p:nvSpPr>
          <p:cNvPr id="8" name="AutoShape 8"/>
          <p:cNvSpPr/>
          <p:nvPr/>
        </p:nvSpPr>
        <p:spPr>
          <a:xfrm>
            <a:off x="-367146" y="-339437"/>
            <a:ext cx="12773891" cy="526473"/>
          </a:xfrm>
          <a:prstGeom prst="rect">
            <a:avLst/>
          </a:prstGeom>
          <a:solidFill>
            <a:srgbClr val="EC8D5F"/>
          </a:solidFill>
        </p:spPr>
        <p:txBody>
          <a:bodyPr/>
          <a:lstStyle/>
          <a:p>
            <a:endParaRPr lang="en-N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BD60A7-1AFF-A24A-88E6-038EC6AD18D4}"/>
              </a:ext>
            </a:extLst>
          </p:cNvPr>
          <p:cNvSpPr/>
          <p:nvPr/>
        </p:nvSpPr>
        <p:spPr>
          <a:xfrm>
            <a:off x="420577" y="1957067"/>
            <a:ext cx="6096000" cy="6634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3427" lvl="1" defTabSz="609630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3600" b="1" i="1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“serve”</a:t>
            </a:r>
            <a:endParaRPr lang="en-NZ" sz="3600" b="1" i="1" dirty="0">
              <a:solidFill>
                <a:srgbClr val="233446"/>
              </a:solidFill>
              <a:latin typeface="Montserrat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8064F9-8BE6-4C40-AAAE-DF0AA191698E}"/>
              </a:ext>
            </a:extLst>
          </p:cNvPr>
          <p:cNvSpPr/>
          <p:nvPr/>
        </p:nvSpPr>
        <p:spPr>
          <a:xfrm>
            <a:off x="420576" y="2611973"/>
            <a:ext cx="6710326" cy="2600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30" lvl="2" defTabSz="609630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Define how social media will be used to deliver customer-service goals: </a:t>
            </a:r>
          </a:p>
          <a:p>
            <a:pPr marL="838242" lvl="2" indent="-228611" defTabSz="609630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To provide information to resolve customer-service issues. </a:t>
            </a:r>
          </a:p>
          <a:p>
            <a:pPr marL="838242" lvl="2" indent="-228611" defTabSz="609630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To identify discussed customer issues and resolve them. </a:t>
            </a:r>
          </a:p>
          <a:p>
            <a:pPr marL="838242" lvl="2" indent="-228611" defTabSz="609630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To encourage web self-service including collaborative self-service.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937B55-45F5-CE4C-88C3-6DB3606B5A55}"/>
              </a:ext>
            </a:extLst>
          </p:cNvPr>
          <p:cNvSpPr/>
          <p:nvPr/>
        </p:nvSpPr>
        <p:spPr>
          <a:xfrm>
            <a:off x="1310624" y="5835703"/>
            <a:ext cx="5465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630">
              <a:defRPr/>
            </a:pPr>
            <a:r>
              <a:rPr lang="en-US" sz="1200" dirty="0">
                <a:solidFill>
                  <a:srgbClr val="233446"/>
                </a:solidFill>
                <a:latin typeface="Montserrat Medium" pitchFamily="2" charset="77"/>
                <a:sym typeface="Book Antiqua"/>
              </a:rPr>
              <a:t>Five S’s</a:t>
            </a:r>
          </a:p>
          <a:p>
            <a:pPr algn="r" defTabSz="609630">
              <a:defRPr/>
            </a:pPr>
            <a:r>
              <a:rPr lang="en-US" sz="1200" dirty="0">
                <a:solidFill>
                  <a:srgbClr val="233446"/>
                </a:solidFill>
                <a:latin typeface="Montserrat Medium" pitchFamily="2" charset="77"/>
                <a:sym typeface="Book Antiqua"/>
              </a:rPr>
              <a:t>Chaffey and Smith, 2017</a:t>
            </a:r>
          </a:p>
          <a:p>
            <a:pPr lvl="0" algn="r">
              <a:defRPr/>
            </a:pPr>
            <a:r>
              <a:rPr lang="en-US" sz="1200" dirty="0">
                <a:solidFill>
                  <a:srgbClr val="233446"/>
                </a:solidFill>
                <a:latin typeface="Montserrat Medium" pitchFamily="2" charset="77"/>
                <a:sym typeface="Book Antiqua"/>
              </a:rPr>
              <a:t>p. 232-233, and also 23-42 </a:t>
            </a:r>
            <a:endParaRPr lang="en-US" sz="1200" dirty="0">
              <a:solidFill>
                <a:srgbClr val="23344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81B1F-2EF0-4468-A7CC-E5ACC5E65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64" y="124046"/>
            <a:ext cx="4155237" cy="67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8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06A7B3-5EB7-44BE-995D-73B914F41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418" y="0"/>
            <a:ext cx="498358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5C21F1-385A-47EC-A634-4DB52CA093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0"/>
          <a:stretch/>
        </p:blipFill>
        <p:spPr>
          <a:xfrm>
            <a:off x="7208418" y="2508476"/>
            <a:ext cx="4983582" cy="2511441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-367146" y="-339437"/>
            <a:ext cx="12773891" cy="526473"/>
          </a:xfrm>
          <a:prstGeom prst="rect">
            <a:avLst/>
          </a:prstGeom>
          <a:solidFill>
            <a:srgbClr val="EC8D5F"/>
          </a:solidFill>
        </p:spPr>
        <p:txBody>
          <a:bodyPr/>
          <a:lstStyle/>
          <a:p>
            <a:endParaRPr lang="en-N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BD60A7-1AFF-A24A-88E6-038EC6AD18D4}"/>
              </a:ext>
            </a:extLst>
          </p:cNvPr>
          <p:cNvSpPr/>
          <p:nvPr/>
        </p:nvSpPr>
        <p:spPr>
          <a:xfrm>
            <a:off x="38531" y="958396"/>
            <a:ext cx="6096000" cy="6634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3427" lvl="1" defTabSz="609630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3600" b="1" i="1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“sizzle”</a:t>
            </a:r>
            <a:endParaRPr lang="en-NZ" sz="3600" b="1" i="1" dirty="0">
              <a:solidFill>
                <a:srgbClr val="233446"/>
              </a:solidFill>
              <a:latin typeface="Montserrat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8064F9-8BE6-4C40-AAAE-DF0AA191698E}"/>
              </a:ext>
            </a:extLst>
          </p:cNvPr>
          <p:cNvSpPr/>
          <p:nvPr/>
        </p:nvSpPr>
        <p:spPr>
          <a:xfrm>
            <a:off x="66158" y="1847432"/>
            <a:ext cx="6710326" cy="3865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These are closely related to the speak goals; to add extra value (or ‘added value’), </a:t>
            </a:r>
            <a:r>
              <a:rPr lang="en-NZ" sz="1867" b="1" dirty="0">
                <a:solidFill>
                  <a:srgbClr val="233446"/>
                </a:solidFill>
                <a:latin typeface="Montserrat" pitchFamily="2" charset="77"/>
              </a:rPr>
              <a:t>extend the experience and enhance the image.</a:t>
            </a:r>
          </a:p>
          <a:p>
            <a:pPr lvl="2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This can include adding to the experience of the brand </a:t>
            </a:r>
            <a:r>
              <a:rPr lang="en-NZ" sz="1867" b="1" dirty="0">
                <a:solidFill>
                  <a:srgbClr val="233446"/>
                </a:solidFill>
                <a:latin typeface="Montserrat" pitchFamily="2" charset="77"/>
              </a:rPr>
              <a:t>through interactive facilities.</a:t>
            </a:r>
          </a:p>
          <a:p>
            <a:pPr marL="914446" lvl="2" indent="-304815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Sometimes brand imagery and perceptions is the only real differentiator between products.</a:t>
            </a:r>
          </a:p>
          <a:p>
            <a:pPr marL="914446" lvl="2" indent="-304815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The brand is affected by both reality and perception: the reality of the actual experience enjoyed (or suffered) when using the brand; the perception , or image, associated with the particular product.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937B55-45F5-CE4C-88C3-6DB3606B5A55}"/>
              </a:ext>
            </a:extLst>
          </p:cNvPr>
          <p:cNvSpPr/>
          <p:nvPr/>
        </p:nvSpPr>
        <p:spPr>
          <a:xfrm>
            <a:off x="1310624" y="5835703"/>
            <a:ext cx="5465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630">
              <a:defRPr/>
            </a:pPr>
            <a:r>
              <a:rPr lang="en-US" sz="1200" dirty="0">
                <a:solidFill>
                  <a:srgbClr val="233446"/>
                </a:solidFill>
                <a:latin typeface="Montserrat Medium" pitchFamily="2" charset="77"/>
                <a:sym typeface="Book Antiqua"/>
              </a:rPr>
              <a:t>Five S’s</a:t>
            </a:r>
          </a:p>
          <a:p>
            <a:pPr algn="r" defTabSz="609630">
              <a:defRPr/>
            </a:pPr>
            <a:r>
              <a:rPr lang="en-US" sz="1200" dirty="0">
                <a:solidFill>
                  <a:srgbClr val="233446"/>
                </a:solidFill>
                <a:latin typeface="Montserrat Medium" pitchFamily="2" charset="77"/>
                <a:sym typeface="Book Antiqua"/>
              </a:rPr>
              <a:t>Chaffey and Smith, 2017</a:t>
            </a:r>
          </a:p>
          <a:p>
            <a:pPr algn="r" defTabSz="609630">
              <a:defRPr/>
            </a:pPr>
            <a:r>
              <a:rPr lang="en-US" sz="1200" dirty="0">
                <a:solidFill>
                  <a:srgbClr val="233446"/>
                </a:solidFill>
                <a:latin typeface="Montserrat Medium" pitchFamily="2" charset="77"/>
                <a:sym typeface="Book Antiqua"/>
              </a:rPr>
              <a:t>p. 232-233, and also 23-42 </a:t>
            </a:r>
            <a:endParaRPr lang="en-US" sz="1200" dirty="0">
              <a:solidFill>
                <a:srgbClr val="233446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455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23584" y="2762776"/>
            <a:ext cx="1931086" cy="1332449"/>
          </a:xfrm>
          <a:prstGeom prst="rect">
            <a:avLst/>
          </a:prstGeom>
        </p:spPr>
      </p:pic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6F902CB4-EEDF-4913-8B36-CF72418DD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81" y="912296"/>
            <a:ext cx="9511200" cy="52458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356148-0D24-4CEF-AABC-E99B58D03B53}"/>
              </a:ext>
            </a:extLst>
          </p:cNvPr>
          <p:cNvSpPr/>
          <p:nvPr/>
        </p:nvSpPr>
        <p:spPr>
          <a:xfrm>
            <a:off x="-194054" y="912295"/>
            <a:ext cx="3629520" cy="3549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1867" b="1" dirty="0">
                <a:solidFill>
                  <a:srgbClr val="233446"/>
                </a:solidFill>
                <a:latin typeface="Montserrat" pitchFamily="2" charset="77"/>
              </a:rPr>
              <a:t>Sizzle </a:t>
            </a:r>
          </a:p>
          <a:p>
            <a:pPr lvl="2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1867" b="1" dirty="0">
                <a:solidFill>
                  <a:srgbClr val="233446"/>
                </a:solidFill>
                <a:latin typeface="Montserrat" pitchFamily="2" charset="77"/>
              </a:rPr>
              <a:t>Examples:</a:t>
            </a:r>
          </a:p>
          <a:p>
            <a:pPr lvl="2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1867" b="1" dirty="0">
                <a:solidFill>
                  <a:srgbClr val="233446"/>
                </a:solidFill>
                <a:latin typeface="Montserrat" pitchFamily="2" charset="77"/>
                <a:hlinkClick r:id="rId4"/>
              </a:rPr>
              <a:t>Mutti</a:t>
            </a:r>
            <a:endParaRPr lang="en-NZ" sz="1867" b="1" dirty="0">
              <a:solidFill>
                <a:srgbClr val="233446"/>
              </a:solidFill>
              <a:latin typeface="Montserrat" pitchFamily="2" charset="77"/>
            </a:endParaRPr>
          </a:p>
          <a:p>
            <a:pPr lvl="2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1867" b="1" dirty="0">
                <a:solidFill>
                  <a:srgbClr val="233446"/>
                </a:solidFill>
                <a:latin typeface="Montserrat" pitchFamily="2" charset="77"/>
                <a:hlinkClick r:id="rId6"/>
              </a:rPr>
              <a:t>Bacardi</a:t>
            </a:r>
            <a:endParaRPr lang="en-NZ" sz="1867" b="1" dirty="0">
              <a:solidFill>
                <a:srgbClr val="233446"/>
              </a:solidFill>
              <a:latin typeface="Montserrat" pitchFamily="2" charset="77"/>
            </a:endParaRPr>
          </a:p>
          <a:p>
            <a:pPr lvl="2">
              <a:lnSpc>
                <a:spcPct val="110000"/>
              </a:lnSpc>
              <a:buClr>
                <a:srgbClr val="233446"/>
              </a:buClr>
              <a:defRPr/>
            </a:pPr>
            <a:endParaRPr lang="en-NZ" sz="1867" b="1" dirty="0">
              <a:solidFill>
                <a:srgbClr val="233446"/>
              </a:solidFill>
              <a:latin typeface="Montserrat" pitchFamily="2" charset="77"/>
            </a:endParaRPr>
          </a:p>
          <a:p>
            <a:pPr lvl="2">
              <a:lnSpc>
                <a:spcPct val="110000"/>
              </a:lnSpc>
              <a:buClr>
                <a:srgbClr val="233446"/>
              </a:buClr>
              <a:defRPr/>
            </a:pPr>
            <a:endParaRPr lang="en-NZ" sz="1867" b="1" dirty="0">
              <a:solidFill>
                <a:srgbClr val="233446"/>
              </a:solidFill>
              <a:latin typeface="Montserrat" pitchFamily="2" charset="77"/>
            </a:endParaRPr>
          </a:p>
          <a:p>
            <a:pPr marL="914446" lvl="2" indent="-304815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Flash rich media</a:t>
            </a:r>
          </a:p>
          <a:p>
            <a:pPr marL="914446" lvl="2" indent="-304815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High quality imagery</a:t>
            </a:r>
          </a:p>
          <a:p>
            <a:pPr marL="914446" lvl="2" indent="-304815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Video clips</a:t>
            </a:r>
          </a:p>
          <a:p>
            <a:pPr marL="914446" lvl="2" indent="-304815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Recipes</a:t>
            </a:r>
          </a:p>
          <a:p>
            <a:pPr marL="914446" lvl="2" indent="-304815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Music/sound</a:t>
            </a:r>
          </a:p>
        </p:txBody>
      </p:sp>
    </p:spTree>
    <p:extLst>
      <p:ext uri="{BB962C8B-B14F-4D97-AF65-F5344CB8AC3E}">
        <p14:creationId xmlns:p14="http://schemas.microsoft.com/office/powerpoint/2010/main" val="1372283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527800"/>
          </a:xfrm>
          <a:custGeom>
            <a:avLst/>
            <a:gdLst/>
            <a:ahLst/>
            <a:cxnLst/>
            <a:rect l="l" t="t" r="r" b="b"/>
            <a:pathLst>
              <a:path w="18288000" h="9791700">
                <a:moveTo>
                  <a:pt x="0" y="9791699"/>
                </a:moveTo>
                <a:lnTo>
                  <a:pt x="18288000" y="9791699"/>
                </a:lnTo>
                <a:lnTo>
                  <a:pt x="18288000" y="0"/>
                </a:lnTo>
                <a:lnTo>
                  <a:pt x="0" y="0"/>
                </a:lnTo>
                <a:lnTo>
                  <a:pt x="0" y="9791699"/>
                </a:lnTo>
                <a:close/>
              </a:path>
            </a:pathLst>
          </a:custGeom>
          <a:solidFill>
            <a:srgbClr val="EFEDE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1552" y="2663952"/>
            <a:ext cx="5667248" cy="26314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66836" y="5630333"/>
            <a:ext cx="3294803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(Section 6.3,</a:t>
            </a:r>
            <a:r>
              <a:rPr sz="12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pg.</a:t>
            </a:r>
            <a:r>
              <a:rPr sz="1200" spc="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314,</a:t>
            </a:r>
            <a:r>
              <a:rPr sz="12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Chaffey </a:t>
            </a:r>
            <a:r>
              <a:rPr sz="1200" dirty="0">
                <a:solidFill>
                  <a:srgbClr val="233446"/>
                </a:solidFill>
                <a:latin typeface="Montserrat-Medium"/>
                <a:cs typeface="Montserrat-Medium"/>
              </a:rPr>
              <a:t>&amp; </a:t>
            </a: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Smith,</a:t>
            </a:r>
            <a:r>
              <a:rPr sz="1200" spc="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2017)</a:t>
            </a:r>
            <a:endParaRPr sz="1200">
              <a:solidFill>
                <a:prstClr val="black"/>
              </a:solidFill>
              <a:latin typeface="Montserrat-Medium"/>
              <a:cs typeface="Montserrat-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4493" y="879517"/>
            <a:ext cx="5963920" cy="74721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400" i="0" spc="33" dirty="0">
                <a:solidFill>
                  <a:srgbClr val="EC8D5F"/>
                </a:solidFill>
                <a:latin typeface="Montserrat"/>
                <a:cs typeface="Montserrat"/>
              </a:rPr>
              <a:t>ONLINE</a:t>
            </a:r>
            <a:r>
              <a:rPr sz="2400" i="0" spc="67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3" dirty="0">
                <a:solidFill>
                  <a:srgbClr val="EC8D5F"/>
                </a:solidFill>
                <a:latin typeface="Montserrat"/>
                <a:cs typeface="Montserrat"/>
              </a:rPr>
              <a:t>VALUE</a:t>
            </a:r>
            <a:r>
              <a:rPr sz="2400" i="0" spc="67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7" dirty="0">
                <a:solidFill>
                  <a:srgbClr val="EC8D5F"/>
                </a:solidFill>
                <a:latin typeface="Montserrat"/>
                <a:cs typeface="Montserrat"/>
              </a:rPr>
              <a:t>PROPOSITION</a:t>
            </a:r>
            <a:r>
              <a:rPr sz="2400" i="0" spc="70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3" dirty="0">
                <a:solidFill>
                  <a:srgbClr val="EC8D5F"/>
                </a:solidFill>
                <a:latin typeface="Montserrat"/>
                <a:cs typeface="Montserrat"/>
              </a:rPr>
              <a:t>[OVP]</a:t>
            </a:r>
            <a:endParaRPr sz="2400">
              <a:latin typeface="Montserrat"/>
              <a:cs typeface="Montserrat"/>
            </a:endParaRPr>
          </a:p>
          <a:p>
            <a:pPr marL="8467">
              <a:spcBef>
                <a:spcPts val="47"/>
              </a:spcBef>
            </a:pPr>
            <a:r>
              <a:rPr sz="2400" i="0" spc="30" dirty="0">
                <a:solidFill>
                  <a:srgbClr val="EC8D5F"/>
                </a:solidFill>
                <a:latin typeface="Montserrat"/>
                <a:cs typeface="Montserrat"/>
              </a:rPr>
              <a:t>What</a:t>
            </a:r>
            <a:r>
              <a:rPr sz="2400" i="0" spc="73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20" dirty="0">
                <a:solidFill>
                  <a:srgbClr val="EC8D5F"/>
                </a:solidFill>
                <a:latin typeface="Montserrat"/>
                <a:cs typeface="Montserrat"/>
              </a:rPr>
              <a:t>is</a:t>
            </a:r>
            <a:r>
              <a:rPr sz="2400" i="0" spc="76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27" dirty="0">
                <a:solidFill>
                  <a:srgbClr val="EC8D5F"/>
                </a:solidFill>
                <a:latin typeface="Montserrat"/>
                <a:cs typeface="Montserrat"/>
              </a:rPr>
              <a:t>it?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4493" y="2135294"/>
            <a:ext cx="6122670" cy="277075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8467" marR="751878" defTabSz="609630">
              <a:lnSpc>
                <a:spcPct val="100800"/>
              </a:lnSpc>
              <a:spcBef>
                <a:spcPts val="50"/>
              </a:spcBef>
            </a:pP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The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OVP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is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similar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to the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traditional unique selling </a:t>
            </a:r>
            <a:r>
              <a:rPr sz="1600" b="1" spc="-443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proposition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(USP)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used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in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advertising.</a:t>
            </a:r>
            <a:endParaRPr sz="1600">
              <a:solidFill>
                <a:prstClr val="black"/>
              </a:solidFill>
              <a:latin typeface="Montserrat"/>
              <a:cs typeface="Montserrat"/>
            </a:endParaRPr>
          </a:p>
          <a:p>
            <a:pPr defTabSz="609630">
              <a:spcBef>
                <a:spcPts val="27"/>
              </a:spcBef>
            </a:pPr>
            <a:endParaRPr sz="1500">
              <a:solidFill>
                <a:prstClr val="black"/>
              </a:solidFill>
              <a:latin typeface="Montserrat"/>
              <a:cs typeface="Montserrat"/>
            </a:endParaRPr>
          </a:p>
          <a:p>
            <a:pPr marL="8467" marR="3387" defTabSz="609630">
              <a:lnSpc>
                <a:spcPct val="100800"/>
              </a:lnSpc>
              <a:spcBef>
                <a:spcPts val="3"/>
              </a:spcBef>
            </a:pP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Ideally,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you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need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to try to find a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proposition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that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explains </a:t>
            </a:r>
            <a:r>
              <a:rPr sz="1600" b="1" spc="-443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what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your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organisation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 or site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is</a:t>
            </a:r>
            <a:r>
              <a:rPr sz="1600" b="1" spc="-7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offering</a:t>
            </a:r>
            <a:r>
              <a:rPr sz="1600" b="1" spc="-7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that:</a:t>
            </a:r>
            <a:endParaRPr sz="1600">
              <a:solidFill>
                <a:prstClr val="black"/>
              </a:solidFill>
              <a:latin typeface="Montserrat"/>
              <a:cs typeface="Montserrat"/>
            </a:endParaRPr>
          </a:p>
          <a:p>
            <a:pPr defTabSz="609630"/>
            <a:endParaRPr sz="2100">
              <a:solidFill>
                <a:prstClr val="black"/>
              </a:solidFill>
              <a:latin typeface="Montserrat"/>
              <a:cs typeface="Montserrat"/>
            </a:endParaRPr>
          </a:p>
          <a:p>
            <a:pPr marL="313282" indent="-228611" defTabSz="609630">
              <a:buSzPct val="102127"/>
              <a:buFont typeface="Arial"/>
              <a:buChar char="•"/>
              <a:tabLst>
                <a:tab pos="312859" algn="l"/>
                <a:tab pos="313282" algn="l"/>
              </a:tabLst>
            </a:pPr>
            <a:r>
              <a:rPr sz="2350" spc="50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Is</a:t>
            </a:r>
            <a:r>
              <a:rPr sz="2350" spc="12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80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different</a:t>
            </a:r>
            <a:r>
              <a:rPr sz="2350" spc="13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7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from</a:t>
            </a:r>
            <a:r>
              <a:rPr sz="2350" spc="13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7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your</a:t>
            </a:r>
            <a:r>
              <a:rPr sz="2350" spc="13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8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competitors</a:t>
            </a:r>
            <a:endParaRPr sz="2350" baseline="1182">
              <a:solidFill>
                <a:prstClr val="black"/>
              </a:solidFill>
              <a:latin typeface="Montserrat-Medium"/>
              <a:cs typeface="Montserrat-Medium"/>
            </a:endParaRPr>
          </a:p>
          <a:p>
            <a:pPr defTabSz="609630">
              <a:spcBef>
                <a:spcPts val="17"/>
              </a:spcBef>
              <a:buClr>
                <a:srgbClr val="233446"/>
              </a:buClr>
              <a:buFont typeface="Arial"/>
              <a:buChar char="•"/>
            </a:pPr>
            <a:endParaRPr sz="1567">
              <a:solidFill>
                <a:prstClr val="black"/>
              </a:solidFill>
              <a:latin typeface="Montserrat-Medium"/>
              <a:cs typeface="Montserrat-Medium"/>
            </a:endParaRPr>
          </a:p>
          <a:p>
            <a:pPr marL="313282" indent="-228611" defTabSz="609630">
              <a:buSzPct val="102127"/>
              <a:buFont typeface="Arial"/>
              <a:buChar char="•"/>
              <a:tabLst>
                <a:tab pos="312859" algn="l"/>
                <a:tab pos="313282" algn="l"/>
              </a:tabLst>
            </a:pPr>
            <a:r>
              <a:rPr sz="2350" spc="50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Is</a:t>
            </a:r>
            <a:r>
              <a:rPr sz="2350" spc="12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69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not</a:t>
            </a:r>
            <a:r>
              <a:rPr sz="2350" spc="139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80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available</a:t>
            </a:r>
            <a:r>
              <a:rPr sz="2350" spc="139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5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in</a:t>
            </a:r>
            <a:r>
              <a:rPr sz="2350" spc="139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69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the</a:t>
            </a:r>
            <a:r>
              <a:rPr sz="2350" spc="13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69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real</a:t>
            </a:r>
            <a:r>
              <a:rPr sz="2350" spc="139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90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world</a:t>
            </a:r>
            <a:endParaRPr sz="2350" baseline="1182">
              <a:solidFill>
                <a:prstClr val="black"/>
              </a:solidFill>
              <a:latin typeface="Montserrat-Medium"/>
              <a:cs typeface="Montserrat-Medium"/>
            </a:endParaRPr>
          </a:p>
          <a:p>
            <a:pPr defTabSz="609630">
              <a:spcBef>
                <a:spcPts val="3"/>
              </a:spcBef>
              <a:buClr>
                <a:srgbClr val="233446"/>
              </a:buClr>
              <a:buFont typeface="Arial"/>
              <a:buChar char="•"/>
            </a:pPr>
            <a:endParaRPr sz="1633">
              <a:solidFill>
                <a:prstClr val="black"/>
              </a:solidFill>
              <a:latin typeface="Montserrat-Medium"/>
              <a:cs typeface="Montserrat-Medium"/>
            </a:endParaRPr>
          </a:p>
          <a:p>
            <a:pPr marL="313282" indent="-228611" defTabSz="609630">
              <a:buSzPct val="102127"/>
              <a:buFont typeface="Arial"/>
              <a:buChar char="•"/>
              <a:tabLst>
                <a:tab pos="312859" algn="l"/>
                <a:tab pos="313282" algn="l"/>
              </a:tabLst>
            </a:pPr>
            <a:r>
              <a:rPr sz="2350" spc="80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Makes</a:t>
            </a:r>
            <a:r>
              <a:rPr sz="2350" spc="139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2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a</a:t>
            </a:r>
            <a:r>
              <a:rPr sz="2350" spc="14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80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difference</a:t>
            </a:r>
            <a:r>
              <a:rPr sz="2350" spc="150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5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to</a:t>
            </a:r>
            <a:r>
              <a:rPr sz="2350" spc="139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7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your</a:t>
            </a:r>
            <a:r>
              <a:rPr sz="2350" spc="14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80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customers’</a:t>
            </a:r>
            <a:r>
              <a:rPr sz="2350" spc="150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2350" spc="75" baseline="1182" dirty="0">
                <a:solidFill>
                  <a:srgbClr val="233446"/>
                </a:solidFill>
                <a:latin typeface="Montserrat-Medium"/>
                <a:cs typeface="Montserrat-Medium"/>
              </a:rPr>
              <a:t>lives</a:t>
            </a:r>
            <a:endParaRPr sz="2350" baseline="1182">
              <a:solidFill>
                <a:prstClr val="black"/>
              </a:solidFill>
              <a:latin typeface="Montserrat-Medium"/>
              <a:cs typeface="Montserrat-Mediu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6527800"/>
            <a:ext cx="12192000" cy="330200"/>
          </a:xfrm>
          <a:custGeom>
            <a:avLst/>
            <a:gdLst/>
            <a:ahLst/>
            <a:cxnLst/>
            <a:rect l="l" t="t" r="r" b="b"/>
            <a:pathLst>
              <a:path w="18288000" h="495300">
                <a:moveTo>
                  <a:pt x="0" y="0"/>
                </a:moveTo>
                <a:lnTo>
                  <a:pt x="18287999" y="0"/>
                </a:lnTo>
                <a:lnTo>
                  <a:pt x="182880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solidFill>
            <a:srgbClr val="EC8D5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527800"/>
          </a:xfrm>
          <a:custGeom>
            <a:avLst/>
            <a:gdLst/>
            <a:ahLst/>
            <a:cxnLst/>
            <a:rect l="l" t="t" r="r" b="b"/>
            <a:pathLst>
              <a:path w="18288000" h="9791700">
                <a:moveTo>
                  <a:pt x="0" y="9791699"/>
                </a:moveTo>
                <a:lnTo>
                  <a:pt x="18288000" y="9791699"/>
                </a:lnTo>
                <a:lnTo>
                  <a:pt x="18288000" y="0"/>
                </a:lnTo>
                <a:lnTo>
                  <a:pt x="0" y="0"/>
                </a:lnTo>
                <a:lnTo>
                  <a:pt x="0" y="9791699"/>
                </a:lnTo>
                <a:close/>
              </a:path>
            </a:pathLst>
          </a:custGeom>
          <a:solidFill>
            <a:srgbClr val="EFEDE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14493" y="879517"/>
            <a:ext cx="5963920" cy="74721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400" i="0" spc="33" dirty="0">
                <a:solidFill>
                  <a:srgbClr val="EC8D5F"/>
                </a:solidFill>
                <a:latin typeface="Montserrat"/>
                <a:cs typeface="Montserrat"/>
              </a:rPr>
              <a:t>ONLINE</a:t>
            </a:r>
            <a:r>
              <a:rPr sz="2400" i="0" spc="67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3" dirty="0">
                <a:solidFill>
                  <a:srgbClr val="EC8D5F"/>
                </a:solidFill>
                <a:latin typeface="Montserrat"/>
                <a:cs typeface="Montserrat"/>
              </a:rPr>
              <a:t>VALUE</a:t>
            </a:r>
            <a:r>
              <a:rPr sz="2400" i="0" spc="67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7" dirty="0">
                <a:solidFill>
                  <a:srgbClr val="EC8D5F"/>
                </a:solidFill>
                <a:latin typeface="Montserrat"/>
                <a:cs typeface="Montserrat"/>
              </a:rPr>
              <a:t>PROPOSITION</a:t>
            </a:r>
            <a:r>
              <a:rPr sz="2400" i="0" spc="70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3" dirty="0">
                <a:solidFill>
                  <a:srgbClr val="EC8D5F"/>
                </a:solidFill>
                <a:latin typeface="Montserrat"/>
                <a:cs typeface="Montserrat"/>
              </a:rPr>
              <a:t>[OVP]</a:t>
            </a:r>
            <a:endParaRPr sz="2400">
              <a:latin typeface="Montserrat"/>
              <a:cs typeface="Montserrat"/>
            </a:endParaRPr>
          </a:p>
          <a:p>
            <a:pPr marL="8467">
              <a:spcBef>
                <a:spcPts val="47"/>
              </a:spcBef>
            </a:pPr>
            <a:r>
              <a:rPr sz="2400" i="0" spc="27" dirty="0">
                <a:solidFill>
                  <a:srgbClr val="EC8D5F"/>
                </a:solidFill>
                <a:latin typeface="Montserrat"/>
                <a:cs typeface="Montserrat"/>
              </a:rPr>
              <a:t>Why</a:t>
            </a:r>
            <a:r>
              <a:rPr sz="2400" i="0" spc="76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20" dirty="0">
                <a:solidFill>
                  <a:srgbClr val="EC8D5F"/>
                </a:solidFill>
                <a:latin typeface="Montserrat"/>
                <a:cs typeface="Montserrat"/>
              </a:rPr>
              <a:t>is</a:t>
            </a:r>
            <a:r>
              <a:rPr sz="2400" i="0" spc="76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20" dirty="0">
                <a:solidFill>
                  <a:srgbClr val="EC8D5F"/>
                </a:solidFill>
                <a:latin typeface="Montserrat"/>
                <a:cs typeface="Montserrat"/>
              </a:rPr>
              <a:t>it</a:t>
            </a:r>
            <a:r>
              <a:rPr sz="2400" i="0" spc="80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7" dirty="0">
                <a:solidFill>
                  <a:srgbClr val="EC8D5F"/>
                </a:solidFill>
                <a:latin typeface="Montserrat"/>
                <a:cs typeface="Montserrat"/>
              </a:rPr>
              <a:t>important?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4493" y="2059572"/>
            <a:ext cx="5949950" cy="3765540"/>
          </a:xfrm>
          <a:prstGeom prst="rect">
            <a:avLst/>
          </a:prstGeom>
        </p:spPr>
        <p:txBody>
          <a:bodyPr vert="horz" wrap="square" lIns="0" tIns="4657" rIns="0" bIns="0" rtlCol="0">
            <a:spAutoFit/>
          </a:bodyPr>
          <a:lstStyle/>
          <a:p>
            <a:pPr marL="8467" marR="55036" defTabSz="609630">
              <a:lnSpc>
                <a:spcPct val="101600"/>
              </a:lnSpc>
              <a:spcBef>
                <a:spcPts val="37"/>
              </a:spcBef>
            </a:pPr>
            <a:r>
              <a:rPr sz="1567" spc="47" dirty="0">
                <a:solidFill>
                  <a:srgbClr val="233446"/>
                </a:solidFill>
                <a:latin typeface="Montserrat-Medium"/>
                <a:cs typeface="Montserrat-Medium"/>
              </a:rPr>
              <a:t>The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web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gives</a:t>
            </a:r>
            <a:r>
              <a:rPr sz="1567" spc="9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7" dirty="0">
                <a:solidFill>
                  <a:srgbClr val="233446"/>
                </a:solidFill>
                <a:latin typeface="Montserrat-Medium"/>
                <a:cs typeface="Montserrat-Medium"/>
              </a:rPr>
              <a:t>the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ultimate</a:t>
            </a:r>
            <a:r>
              <a:rPr sz="1567" spc="1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37" dirty="0">
                <a:solidFill>
                  <a:srgbClr val="233446"/>
                </a:solidFill>
                <a:latin typeface="Montserrat-Medium"/>
                <a:cs typeface="Montserrat-Medium"/>
              </a:rPr>
              <a:t>in</a:t>
            </a:r>
            <a:r>
              <a:rPr sz="1567" spc="1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customer</a:t>
            </a:r>
            <a:r>
              <a:rPr sz="1567" spc="1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choice.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60" dirty="0">
                <a:solidFill>
                  <a:srgbClr val="233446"/>
                </a:solidFill>
                <a:latin typeface="Montserrat-Medium"/>
                <a:cs typeface="Montserrat-Medium"/>
              </a:rPr>
              <a:t>There </a:t>
            </a:r>
            <a:r>
              <a:rPr sz="1567" spc="6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7" dirty="0">
                <a:solidFill>
                  <a:srgbClr val="233446"/>
                </a:solidFill>
                <a:latin typeface="Montserrat-Medium"/>
                <a:cs typeface="Montserrat-Medium"/>
              </a:rPr>
              <a:t>are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millions</a:t>
            </a:r>
            <a:r>
              <a:rPr sz="1567" spc="9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33" dirty="0">
                <a:solidFill>
                  <a:srgbClr val="233446"/>
                </a:solidFill>
                <a:latin typeface="Montserrat-Medium"/>
                <a:cs typeface="Montserrat-Medium"/>
              </a:rPr>
              <a:t>of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sites</a:t>
            </a:r>
            <a:r>
              <a:rPr sz="1567" spc="9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0" dirty="0">
                <a:solidFill>
                  <a:srgbClr val="233446"/>
                </a:solidFill>
                <a:latin typeface="Montserrat-Medium"/>
                <a:cs typeface="Montserrat-Medium"/>
              </a:rPr>
              <a:t>to</a:t>
            </a:r>
            <a:r>
              <a:rPr sz="1567" spc="9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choose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from</a:t>
            </a:r>
            <a:r>
              <a:rPr sz="1567" spc="9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and</a:t>
            </a:r>
            <a:r>
              <a:rPr sz="1567" spc="9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7" dirty="0">
                <a:solidFill>
                  <a:srgbClr val="233446"/>
                </a:solidFill>
                <a:latin typeface="Montserrat-Medium"/>
                <a:cs typeface="Montserrat-Medium"/>
              </a:rPr>
              <a:t>thousands</a:t>
            </a:r>
            <a:r>
              <a:rPr sz="1567" spc="9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33" dirty="0">
                <a:solidFill>
                  <a:srgbClr val="233446"/>
                </a:solidFill>
                <a:latin typeface="Montserrat-Medium"/>
                <a:cs typeface="Montserrat-Medium"/>
              </a:rPr>
              <a:t>of </a:t>
            </a:r>
            <a:r>
              <a:rPr sz="1567" spc="3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new</a:t>
            </a:r>
            <a:r>
              <a:rPr sz="1567" spc="1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domain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7" dirty="0">
                <a:solidFill>
                  <a:srgbClr val="233446"/>
                </a:solidFill>
                <a:latin typeface="Montserrat-Medium"/>
                <a:cs typeface="Montserrat-Medium"/>
              </a:rPr>
              <a:t>names</a:t>
            </a:r>
            <a:r>
              <a:rPr sz="1567" spc="9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7" dirty="0">
                <a:solidFill>
                  <a:srgbClr val="233446"/>
                </a:solidFill>
                <a:latin typeface="Montserrat-Medium"/>
                <a:cs typeface="Montserrat-Medium"/>
              </a:rPr>
              <a:t>are</a:t>
            </a:r>
            <a:r>
              <a:rPr sz="1567" spc="1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3" dirty="0">
                <a:solidFill>
                  <a:srgbClr val="233446"/>
                </a:solidFill>
                <a:latin typeface="Montserrat-Medium"/>
                <a:cs typeface="Montserrat-Medium"/>
              </a:rPr>
              <a:t>still</a:t>
            </a:r>
            <a:r>
              <a:rPr sz="1567" spc="10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added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every</a:t>
            </a:r>
            <a:r>
              <a:rPr sz="1567" spc="1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7" dirty="0">
                <a:solidFill>
                  <a:srgbClr val="233446"/>
                </a:solidFill>
                <a:latin typeface="Montserrat-Medium"/>
                <a:cs typeface="Montserrat-Medium"/>
              </a:rPr>
              <a:t>day.</a:t>
            </a:r>
            <a:r>
              <a:rPr sz="1567" spc="1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How</a:t>
            </a:r>
            <a:r>
              <a:rPr sz="1567" spc="10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7" dirty="0">
                <a:solidFill>
                  <a:srgbClr val="233446"/>
                </a:solidFill>
                <a:latin typeface="Montserrat-Medium"/>
                <a:cs typeface="Montserrat-Medium"/>
              </a:rPr>
              <a:t>will </a:t>
            </a:r>
            <a:r>
              <a:rPr sz="1567" spc="-41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7" dirty="0">
                <a:solidFill>
                  <a:srgbClr val="233446"/>
                </a:solidFill>
                <a:latin typeface="Montserrat-Medium"/>
                <a:cs typeface="Montserrat-Medium"/>
              </a:rPr>
              <a:t>you</a:t>
            </a:r>
            <a:r>
              <a:rPr sz="1567" spc="9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stand</a:t>
            </a:r>
            <a:r>
              <a:rPr sz="1567" spc="9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out?</a:t>
            </a:r>
            <a:endParaRPr sz="1567">
              <a:solidFill>
                <a:prstClr val="black"/>
              </a:solidFill>
              <a:latin typeface="Montserrat-Medium"/>
              <a:cs typeface="Montserrat-Medium"/>
            </a:endParaRPr>
          </a:p>
          <a:p>
            <a:pPr defTabSz="609630">
              <a:spcBef>
                <a:spcPts val="37"/>
              </a:spcBef>
            </a:pPr>
            <a:endParaRPr sz="2667">
              <a:solidFill>
                <a:prstClr val="black"/>
              </a:solidFill>
              <a:latin typeface="Montserrat-Medium"/>
              <a:cs typeface="Montserrat-Medium"/>
            </a:endParaRPr>
          </a:p>
          <a:p>
            <a:pPr marL="8467" defTabSz="609630"/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What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defines</a:t>
            </a:r>
            <a:r>
              <a:rPr sz="1567" spc="9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17" dirty="0">
                <a:solidFill>
                  <a:srgbClr val="233446"/>
                </a:solidFill>
                <a:latin typeface="Montserrat-Medium"/>
                <a:cs typeface="Montserrat-Medium"/>
              </a:rPr>
              <a:t>a</a:t>
            </a:r>
            <a:r>
              <a:rPr sz="1567" spc="9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“good</a:t>
            </a:r>
            <a:r>
              <a:rPr sz="1567" spc="9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site?”</a:t>
            </a:r>
            <a:endParaRPr sz="1567">
              <a:solidFill>
                <a:prstClr val="black"/>
              </a:solidFill>
              <a:latin typeface="Montserrat-Medium"/>
              <a:cs typeface="Montserrat-Medium"/>
            </a:endParaRPr>
          </a:p>
          <a:p>
            <a:pPr defTabSz="609630">
              <a:spcBef>
                <a:spcPts val="20"/>
              </a:spcBef>
            </a:pPr>
            <a:endParaRPr sz="1533">
              <a:solidFill>
                <a:prstClr val="black"/>
              </a:solidFill>
              <a:latin typeface="Montserrat-Medium"/>
              <a:cs typeface="Montserrat-Medium"/>
            </a:endParaRPr>
          </a:p>
          <a:p>
            <a:pPr marL="8467" marR="185006" defTabSz="609630">
              <a:lnSpc>
                <a:spcPct val="102099"/>
              </a:lnSpc>
            </a:pP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Good</a:t>
            </a:r>
            <a:r>
              <a:rPr sz="1567" spc="9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content,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7" dirty="0">
                <a:solidFill>
                  <a:srgbClr val="233446"/>
                </a:solidFill>
                <a:latin typeface="Montserrat-Medium"/>
                <a:cs typeface="Montserrat-Medium"/>
              </a:rPr>
              <a:t>are</a:t>
            </a:r>
            <a:r>
              <a:rPr sz="1567" spc="1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regularly</a:t>
            </a:r>
            <a:r>
              <a:rPr sz="1567" spc="1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updated,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easy</a:t>
            </a:r>
            <a:r>
              <a:rPr sz="1567" spc="10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37" dirty="0">
                <a:solidFill>
                  <a:srgbClr val="233446"/>
                </a:solidFill>
                <a:latin typeface="Montserrat-Medium"/>
                <a:cs typeface="Montserrat-Medium"/>
              </a:rPr>
              <a:t>to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3" dirty="0">
                <a:solidFill>
                  <a:srgbClr val="233446"/>
                </a:solidFill>
                <a:latin typeface="Montserrat-Medium"/>
                <a:cs typeface="Montserrat-Medium"/>
              </a:rPr>
              <a:t>use</a:t>
            </a:r>
            <a:r>
              <a:rPr sz="1567" spc="1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and </a:t>
            </a:r>
            <a:r>
              <a:rPr sz="1567" spc="-41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7" dirty="0">
                <a:solidFill>
                  <a:srgbClr val="233446"/>
                </a:solidFill>
                <a:latin typeface="Montserrat-Medium"/>
                <a:cs typeface="Montserrat-Medium"/>
              </a:rPr>
              <a:t>fast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0" dirty="0">
                <a:solidFill>
                  <a:srgbClr val="233446"/>
                </a:solidFill>
                <a:latin typeface="Montserrat-Medium"/>
                <a:cs typeface="Montserrat-Medium"/>
              </a:rPr>
              <a:t>to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7" dirty="0">
                <a:solidFill>
                  <a:srgbClr val="233446"/>
                </a:solidFill>
                <a:latin typeface="Montserrat-Medium"/>
                <a:cs typeface="Montserrat-Medium"/>
              </a:rPr>
              <a:t>download.</a:t>
            </a:r>
            <a:endParaRPr sz="1567">
              <a:solidFill>
                <a:prstClr val="black"/>
              </a:solidFill>
              <a:latin typeface="Montserrat-Medium"/>
              <a:cs typeface="Montserrat-Medium"/>
            </a:endParaRPr>
          </a:p>
          <a:p>
            <a:pPr defTabSz="609630">
              <a:spcBef>
                <a:spcPts val="17"/>
              </a:spcBef>
            </a:pPr>
            <a:endParaRPr sz="1600">
              <a:solidFill>
                <a:prstClr val="black"/>
              </a:solidFill>
              <a:latin typeface="Montserrat-Medium"/>
              <a:cs typeface="Montserrat-Medium"/>
            </a:endParaRPr>
          </a:p>
          <a:p>
            <a:pPr marL="8467" marR="32598" defTabSz="609630">
              <a:lnSpc>
                <a:spcPct val="101299"/>
              </a:lnSpc>
            </a:pPr>
            <a:r>
              <a:rPr sz="1567" spc="37" dirty="0">
                <a:solidFill>
                  <a:srgbClr val="233446"/>
                </a:solidFill>
                <a:latin typeface="Montserrat-Medium"/>
                <a:cs typeface="Montserrat-Medium"/>
              </a:rPr>
              <a:t>In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addition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37" dirty="0">
                <a:solidFill>
                  <a:srgbClr val="233446"/>
                </a:solidFill>
                <a:latin typeface="Montserrat-Medium"/>
                <a:cs typeface="Montserrat-Medium"/>
              </a:rPr>
              <a:t>to</a:t>
            </a:r>
            <a:r>
              <a:rPr sz="1567" spc="9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0" dirty="0">
                <a:solidFill>
                  <a:srgbClr val="233446"/>
                </a:solidFill>
                <a:latin typeface="Montserrat-Medium"/>
                <a:cs typeface="Montserrat-Medium"/>
              </a:rPr>
              <a:t>all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33" dirty="0">
                <a:solidFill>
                  <a:srgbClr val="233446"/>
                </a:solidFill>
                <a:latin typeface="Montserrat-Medium"/>
                <a:cs typeface="Montserrat-Medium"/>
              </a:rPr>
              <a:t>of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these,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your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3" dirty="0">
                <a:solidFill>
                  <a:srgbClr val="233446"/>
                </a:solidFill>
                <a:latin typeface="Montserrat-Medium"/>
                <a:cs typeface="Montserrat-Medium"/>
              </a:rPr>
              <a:t>site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must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have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17" dirty="0">
                <a:solidFill>
                  <a:srgbClr val="233446"/>
                </a:solidFill>
                <a:latin typeface="Montserrat-Medium"/>
                <a:cs typeface="Montserrat-Medium"/>
              </a:rPr>
              <a:t>a</a:t>
            </a:r>
            <a:r>
              <a:rPr sz="1567" spc="9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clear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and</a:t>
            </a:r>
            <a:r>
              <a:rPr sz="1567" spc="9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strong</a:t>
            </a:r>
            <a:r>
              <a:rPr sz="1567" spc="1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proposition.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23" dirty="0">
                <a:solidFill>
                  <a:srgbClr val="233446"/>
                </a:solidFill>
                <a:latin typeface="Montserrat-Medium"/>
                <a:cs typeface="Montserrat-Medium"/>
              </a:rPr>
              <a:t>A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proposition</a:t>
            </a:r>
            <a:r>
              <a:rPr sz="1567" spc="1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0" dirty="0">
                <a:solidFill>
                  <a:srgbClr val="233446"/>
                </a:solidFill>
                <a:latin typeface="Montserrat-Medium"/>
                <a:cs typeface="Montserrat-Medium"/>
              </a:rPr>
              <a:t>to</a:t>
            </a:r>
            <a:r>
              <a:rPr sz="1567" spc="9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your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visitor.</a:t>
            </a:r>
            <a:r>
              <a:rPr sz="1567" spc="9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23" dirty="0">
                <a:solidFill>
                  <a:srgbClr val="233446"/>
                </a:solidFill>
                <a:latin typeface="Montserrat-Medium"/>
                <a:cs typeface="Montserrat-Medium"/>
              </a:rPr>
              <a:t>A </a:t>
            </a:r>
            <a:r>
              <a:rPr sz="1567" spc="-41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unique</a:t>
            </a:r>
            <a:r>
              <a:rPr sz="1567" spc="10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proposition.</a:t>
            </a:r>
            <a:r>
              <a:rPr sz="1567" spc="10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43" dirty="0">
                <a:solidFill>
                  <a:srgbClr val="233446"/>
                </a:solidFill>
                <a:latin typeface="Montserrat-Medium"/>
                <a:cs typeface="Montserrat-Medium"/>
              </a:rPr>
              <a:t>An</a:t>
            </a:r>
            <a:r>
              <a:rPr sz="1567" spc="10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online</a:t>
            </a:r>
            <a:r>
              <a:rPr sz="1567" spc="10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value</a:t>
            </a:r>
            <a:r>
              <a:rPr sz="1567" spc="107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3" dirty="0">
                <a:solidFill>
                  <a:srgbClr val="233446"/>
                </a:solidFill>
                <a:latin typeface="Montserrat-Medium"/>
                <a:cs typeface="Montserrat-Medium"/>
              </a:rPr>
              <a:t>proposition</a:t>
            </a:r>
            <a:r>
              <a:rPr sz="1567" spc="10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567" spc="50" dirty="0">
                <a:solidFill>
                  <a:srgbClr val="233446"/>
                </a:solidFill>
                <a:latin typeface="Montserrat-Medium"/>
                <a:cs typeface="Montserrat-Medium"/>
              </a:rPr>
              <a:t>(OVP).</a:t>
            </a:r>
            <a:endParaRPr sz="1567">
              <a:solidFill>
                <a:prstClr val="black"/>
              </a:solidFill>
              <a:latin typeface="Montserrat-Medium"/>
              <a:cs typeface="Montserrat-Medium"/>
            </a:endParaRPr>
          </a:p>
          <a:p>
            <a:pPr defTabSz="609630">
              <a:spcBef>
                <a:spcPts val="30"/>
              </a:spcBef>
            </a:pPr>
            <a:endParaRPr sz="1533">
              <a:solidFill>
                <a:prstClr val="black"/>
              </a:solidFill>
              <a:latin typeface="Montserrat-Medium"/>
              <a:cs typeface="Montserrat-Medium"/>
            </a:endParaRPr>
          </a:p>
          <a:p>
            <a:pPr marL="3592163" defTabSz="609630"/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(pg. 313, Chaffey</a:t>
            </a:r>
            <a:r>
              <a:rPr sz="1200" spc="-1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200" dirty="0">
                <a:solidFill>
                  <a:srgbClr val="233446"/>
                </a:solidFill>
                <a:latin typeface="Montserrat-Medium"/>
                <a:cs typeface="Montserrat-Medium"/>
              </a:rPr>
              <a:t>&amp; </a:t>
            </a: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Smith, 2017)</a:t>
            </a:r>
            <a:endParaRPr sz="1200">
              <a:solidFill>
                <a:prstClr val="black"/>
              </a:solidFill>
              <a:latin typeface="Montserrat-Medium"/>
              <a:cs typeface="Montserrat-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27800"/>
            <a:ext cx="12192000" cy="330200"/>
          </a:xfrm>
          <a:custGeom>
            <a:avLst/>
            <a:gdLst/>
            <a:ahLst/>
            <a:cxnLst/>
            <a:rect l="l" t="t" r="r" b="b"/>
            <a:pathLst>
              <a:path w="18288000" h="495300">
                <a:moveTo>
                  <a:pt x="0" y="0"/>
                </a:moveTo>
                <a:lnTo>
                  <a:pt x="18287999" y="0"/>
                </a:lnTo>
                <a:lnTo>
                  <a:pt x="182880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solidFill>
            <a:srgbClr val="EC8D5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96666" y="2043906"/>
            <a:ext cx="4995334" cy="34274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527800"/>
          </a:xfrm>
          <a:custGeom>
            <a:avLst/>
            <a:gdLst/>
            <a:ahLst/>
            <a:cxnLst/>
            <a:rect l="l" t="t" r="r" b="b"/>
            <a:pathLst>
              <a:path w="18288000" h="9791700">
                <a:moveTo>
                  <a:pt x="0" y="9791699"/>
                </a:moveTo>
                <a:lnTo>
                  <a:pt x="18288000" y="9791699"/>
                </a:lnTo>
                <a:lnTo>
                  <a:pt x="18288000" y="0"/>
                </a:lnTo>
                <a:lnTo>
                  <a:pt x="0" y="0"/>
                </a:lnTo>
                <a:lnTo>
                  <a:pt x="0" y="9791699"/>
                </a:lnTo>
                <a:close/>
              </a:path>
            </a:pathLst>
          </a:custGeom>
          <a:solidFill>
            <a:srgbClr val="EFEDE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48010" y="5833533"/>
            <a:ext cx="3279987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(Section 6.3,</a:t>
            </a:r>
            <a:r>
              <a:rPr sz="12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pg.</a:t>
            </a:r>
            <a:r>
              <a:rPr sz="1200" spc="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313,</a:t>
            </a:r>
            <a:r>
              <a:rPr sz="120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Chaffey </a:t>
            </a:r>
            <a:r>
              <a:rPr sz="1200" dirty="0">
                <a:solidFill>
                  <a:srgbClr val="233446"/>
                </a:solidFill>
                <a:latin typeface="Montserrat-Medium"/>
                <a:cs typeface="Montserrat-Medium"/>
              </a:rPr>
              <a:t>&amp; </a:t>
            </a: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Smith,</a:t>
            </a:r>
            <a:r>
              <a:rPr sz="1200" spc="3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2017)</a:t>
            </a:r>
            <a:endParaRPr sz="1200">
              <a:solidFill>
                <a:prstClr val="black"/>
              </a:solidFill>
              <a:latin typeface="Montserrat-Medium"/>
              <a:cs typeface="Montserrat-Medium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4493" y="879517"/>
            <a:ext cx="5963920" cy="74721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400" i="0" spc="33" dirty="0">
                <a:solidFill>
                  <a:srgbClr val="EC8D5F"/>
                </a:solidFill>
                <a:latin typeface="Montserrat"/>
                <a:cs typeface="Montserrat"/>
              </a:rPr>
              <a:t>ONLINE</a:t>
            </a:r>
            <a:r>
              <a:rPr sz="2400" i="0" spc="67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3" dirty="0">
                <a:solidFill>
                  <a:srgbClr val="EC8D5F"/>
                </a:solidFill>
                <a:latin typeface="Montserrat"/>
                <a:cs typeface="Montserrat"/>
              </a:rPr>
              <a:t>VALUE</a:t>
            </a:r>
            <a:r>
              <a:rPr sz="2400" i="0" spc="67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7" dirty="0">
                <a:solidFill>
                  <a:srgbClr val="EC8D5F"/>
                </a:solidFill>
                <a:latin typeface="Montserrat"/>
                <a:cs typeface="Montserrat"/>
              </a:rPr>
              <a:t>PROPOSITION</a:t>
            </a:r>
            <a:r>
              <a:rPr sz="2400" i="0" spc="70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3" dirty="0">
                <a:solidFill>
                  <a:srgbClr val="EC8D5F"/>
                </a:solidFill>
                <a:latin typeface="Montserrat"/>
                <a:cs typeface="Montserrat"/>
              </a:rPr>
              <a:t>[OVP]</a:t>
            </a:r>
            <a:endParaRPr sz="2400">
              <a:latin typeface="Montserrat"/>
              <a:cs typeface="Montserrat"/>
            </a:endParaRPr>
          </a:p>
          <a:p>
            <a:pPr marL="8467">
              <a:spcBef>
                <a:spcPts val="47"/>
              </a:spcBef>
            </a:pPr>
            <a:r>
              <a:rPr sz="2400" i="0" spc="33" dirty="0">
                <a:solidFill>
                  <a:srgbClr val="EC8D5F"/>
                </a:solidFill>
                <a:latin typeface="Montserrat"/>
                <a:cs typeface="Montserrat"/>
              </a:rPr>
              <a:t>Defining</a:t>
            </a:r>
            <a:r>
              <a:rPr sz="2400" i="0" spc="76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27" dirty="0">
                <a:solidFill>
                  <a:srgbClr val="EC8D5F"/>
                </a:solidFill>
                <a:latin typeface="Montserrat"/>
                <a:cs typeface="Montserrat"/>
              </a:rPr>
              <a:t>it: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2011" y="2043854"/>
            <a:ext cx="5900843" cy="219502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8467" marR="3387" defTabSz="609630">
              <a:lnSpc>
                <a:spcPct val="100800"/>
              </a:lnSpc>
              <a:spcBef>
                <a:spcPts val="50"/>
              </a:spcBef>
            </a:pP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Why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should a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customer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visit,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stay and even revisit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your </a:t>
            </a:r>
            <a:r>
              <a:rPr sz="1600" b="1" spc="-443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site?</a:t>
            </a:r>
            <a:endParaRPr sz="1600">
              <a:solidFill>
                <a:prstClr val="black"/>
              </a:solidFill>
              <a:latin typeface="Montserrat"/>
              <a:cs typeface="Montserrat"/>
            </a:endParaRPr>
          </a:p>
          <a:p>
            <a:pPr defTabSz="609630">
              <a:spcBef>
                <a:spcPts val="20"/>
              </a:spcBef>
            </a:pPr>
            <a:endParaRPr sz="1533">
              <a:solidFill>
                <a:prstClr val="black"/>
              </a:solidFill>
              <a:latin typeface="Montserrat"/>
              <a:cs typeface="Montserrat"/>
            </a:endParaRPr>
          </a:p>
          <a:p>
            <a:pPr marL="8467" defTabSz="609630"/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What</a:t>
            </a:r>
            <a:r>
              <a:rPr sz="1600" b="1" spc="-7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does</a:t>
            </a:r>
            <a:r>
              <a:rPr sz="1600" b="1" spc="-7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your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site</a:t>
            </a:r>
            <a:r>
              <a:rPr sz="1600" b="1" spc="-7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propose</a:t>
            </a:r>
            <a:r>
              <a:rPr sz="1600" b="1" spc="-7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to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visitors?</a:t>
            </a:r>
            <a:endParaRPr sz="1600">
              <a:solidFill>
                <a:prstClr val="black"/>
              </a:solidFill>
              <a:latin typeface="Montserrat"/>
              <a:cs typeface="Montserrat"/>
            </a:endParaRPr>
          </a:p>
          <a:p>
            <a:pPr defTabSz="609630">
              <a:spcBef>
                <a:spcPts val="23"/>
              </a:spcBef>
            </a:pPr>
            <a:endParaRPr sz="1567">
              <a:solidFill>
                <a:prstClr val="black"/>
              </a:solidFill>
              <a:latin typeface="Montserrat"/>
              <a:cs typeface="Montserrat"/>
            </a:endParaRPr>
          </a:p>
          <a:p>
            <a:pPr marL="8467" defTabSz="609630">
              <a:spcBef>
                <a:spcPts val="3"/>
              </a:spcBef>
            </a:pP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Can</a:t>
            </a:r>
            <a:r>
              <a:rPr sz="1600" b="1" spc="-7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you</a:t>
            </a:r>
            <a:r>
              <a:rPr sz="1600" b="1" spc="-7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summarize</a:t>
            </a:r>
            <a:r>
              <a:rPr sz="1600" b="1" spc="-7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the</a:t>
            </a:r>
            <a:r>
              <a:rPr sz="1600" b="1" spc="-10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proposition for</a:t>
            </a:r>
            <a:r>
              <a:rPr sz="1600" b="1" spc="-7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your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site?</a:t>
            </a:r>
            <a:endParaRPr sz="1600">
              <a:solidFill>
                <a:prstClr val="black"/>
              </a:solidFill>
              <a:latin typeface="Montserrat"/>
              <a:cs typeface="Montserrat"/>
            </a:endParaRPr>
          </a:p>
          <a:p>
            <a:pPr defTabSz="609630"/>
            <a:endParaRPr sz="1533">
              <a:solidFill>
                <a:prstClr val="black"/>
              </a:solidFill>
              <a:latin typeface="Montserrat"/>
              <a:cs typeface="Montserrat"/>
            </a:endParaRPr>
          </a:p>
          <a:p>
            <a:pPr marL="8467" marR="303545" defTabSz="609630">
              <a:lnSpc>
                <a:spcPct val="100800"/>
              </a:lnSpc>
              <a:spcBef>
                <a:spcPts val="3"/>
              </a:spcBef>
            </a:pP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Try to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identify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the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proposition as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you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visit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other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web </a:t>
            </a:r>
            <a:r>
              <a:rPr sz="1600" b="1" spc="-443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sites.</a:t>
            </a:r>
            <a:r>
              <a:rPr sz="1600" b="1" spc="-10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Can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 you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 summarize</a:t>
            </a:r>
            <a:r>
              <a:rPr sz="1600" b="1" spc="-10" dirty="0">
                <a:solidFill>
                  <a:srgbClr val="233446"/>
                </a:solidFill>
                <a:latin typeface="Montserrat"/>
                <a:cs typeface="Montserrat"/>
              </a:rPr>
              <a:t> </a:t>
            </a:r>
            <a:r>
              <a:rPr sz="1600" b="1" dirty="0">
                <a:solidFill>
                  <a:srgbClr val="233446"/>
                </a:solidFill>
                <a:latin typeface="Montserrat"/>
                <a:cs typeface="Montserrat"/>
              </a:rPr>
              <a:t>their</a:t>
            </a:r>
            <a:r>
              <a:rPr sz="1600" b="1" spc="-3" dirty="0">
                <a:solidFill>
                  <a:srgbClr val="233446"/>
                </a:solidFill>
                <a:latin typeface="Montserrat"/>
                <a:cs typeface="Montserrat"/>
              </a:rPr>
              <a:t> OVPs?</a:t>
            </a:r>
            <a:endParaRPr sz="1600">
              <a:solidFill>
                <a:prstClr val="black"/>
              </a:solidFill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527800"/>
            <a:ext cx="12192000" cy="330200"/>
          </a:xfrm>
          <a:custGeom>
            <a:avLst/>
            <a:gdLst/>
            <a:ahLst/>
            <a:cxnLst/>
            <a:rect l="l" t="t" r="r" b="b"/>
            <a:pathLst>
              <a:path w="18288000" h="495300">
                <a:moveTo>
                  <a:pt x="0" y="0"/>
                </a:moveTo>
                <a:lnTo>
                  <a:pt x="18287999" y="0"/>
                </a:lnTo>
                <a:lnTo>
                  <a:pt x="182880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solidFill>
            <a:srgbClr val="EC8D5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95516" y="2030743"/>
            <a:ext cx="5079999" cy="355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661997"/>
          </a:xfrm>
          <a:custGeom>
            <a:avLst/>
            <a:gdLst/>
            <a:ahLst/>
            <a:cxnLst/>
            <a:rect l="l" t="t" r="r" b="b"/>
            <a:pathLst>
              <a:path w="18288000" h="9992995">
                <a:moveTo>
                  <a:pt x="0" y="9992591"/>
                </a:moveTo>
                <a:lnTo>
                  <a:pt x="18288000" y="9992591"/>
                </a:lnTo>
                <a:lnTo>
                  <a:pt x="18288000" y="0"/>
                </a:lnTo>
                <a:lnTo>
                  <a:pt x="0" y="0"/>
                </a:lnTo>
                <a:lnTo>
                  <a:pt x="0" y="9992591"/>
                </a:lnTo>
                <a:close/>
              </a:path>
            </a:pathLst>
          </a:custGeom>
          <a:solidFill>
            <a:srgbClr val="EFEDE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98077" y="5626269"/>
            <a:ext cx="2366433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(pg. 313, Chaffey</a:t>
            </a:r>
            <a:r>
              <a:rPr sz="1200" spc="-10" dirty="0">
                <a:solidFill>
                  <a:srgbClr val="233446"/>
                </a:solidFill>
                <a:latin typeface="Montserrat-Medium"/>
                <a:cs typeface="Montserrat-Medium"/>
              </a:rPr>
              <a:t> </a:t>
            </a:r>
            <a:r>
              <a:rPr sz="1200" dirty="0">
                <a:solidFill>
                  <a:srgbClr val="233446"/>
                </a:solidFill>
                <a:latin typeface="Montserrat-Medium"/>
                <a:cs typeface="Montserrat-Medium"/>
              </a:rPr>
              <a:t>&amp; </a:t>
            </a:r>
            <a:r>
              <a:rPr sz="1200" spc="-3" dirty="0">
                <a:solidFill>
                  <a:srgbClr val="233446"/>
                </a:solidFill>
                <a:latin typeface="Montserrat-Medium"/>
                <a:cs typeface="Montserrat-Medium"/>
              </a:rPr>
              <a:t>Smith, 2017)</a:t>
            </a:r>
            <a:endParaRPr sz="1200">
              <a:solidFill>
                <a:prstClr val="black"/>
              </a:solidFill>
              <a:latin typeface="Montserrat-Medium"/>
              <a:cs typeface="Montserrat-Medium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2093" y="432477"/>
            <a:ext cx="6018530" cy="3778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400" i="0" spc="30" dirty="0">
                <a:solidFill>
                  <a:srgbClr val="EC8D5F"/>
                </a:solidFill>
                <a:latin typeface="Montserrat"/>
                <a:cs typeface="Montserrat"/>
              </a:rPr>
              <a:t>Site</a:t>
            </a:r>
            <a:r>
              <a:rPr sz="2400" i="0" spc="83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27" dirty="0">
                <a:solidFill>
                  <a:srgbClr val="EC8D5F"/>
                </a:solidFill>
                <a:latin typeface="Montserrat"/>
                <a:cs typeface="Montserrat"/>
              </a:rPr>
              <a:t>OVP</a:t>
            </a:r>
            <a:r>
              <a:rPr sz="2400" i="0" spc="83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7" dirty="0">
                <a:solidFill>
                  <a:srgbClr val="EC8D5F"/>
                </a:solidFill>
                <a:latin typeface="Montserrat"/>
                <a:cs typeface="Montserrat"/>
              </a:rPr>
              <a:t>example:</a:t>
            </a:r>
            <a:r>
              <a:rPr sz="2400" i="0" spc="73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7" dirty="0">
                <a:solidFill>
                  <a:srgbClr val="EC8D5F"/>
                </a:solidFill>
                <a:latin typeface="Montserrat"/>
                <a:cs typeface="Montserrat"/>
                <a:hlinkClick r:id="rId2"/>
              </a:rPr>
              <a:t>www.dulux.co.uk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661727"/>
            <a:ext cx="12192000" cy="196427"/>
          </a:xfrm>
          <a:custGeom>
            <a:avLst/>
            <a:gdLst/>
            <a:ahLst/>
            <a:cxnLst/>
            <a:rect l="l" t="t" r="r" b="b"/>
            <a:pathLst>
              <a:path w="18288000" h="294640">
                <a:moveTo>
                  <a:pt x="0" y="294408"/>
                </a:moveTo>
                <a:lnTo>
                  <a:pt x="0" y="0"/>
                </a:lnTo>
                <a:lnTo>
                  <a:pt x="18287999" y="0"/>
                </a:lnTo>
                <a:lnTo>
                  <a:pt x="18288000" y="294408"/>
                </a:lnTo>
                <a:lnTo>
                  <a:pt x="0" y="294408"/>
                </a:lnTo>
                <a:close/>
              </a:path>
            </a:pathLst>
          </a:custGeom>
          <a:solidFill>
            <a:srgbClr val="EC8D5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123" y="998379"/>
            <a:ext cx="10135751" cy="53294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661997"/>
          </a:xfrm>
          <a:custGeom>
            <a:avLst/>
            <a:gdLst/>
            <a:ahLst/>
            <a:cxnLst/>
            <a:rect l="l" t="t" r="r" b="b"/>
            <a:pathLst>
              <a:path w="18288000" h="9992995">
                <a:moveTo>
                  <a:pt x="0" y="9992591"/>
                </a:moveTo>
                <a:lnTo>
                  <a:pt x="18288000" y="9992591"/>
                </a:lnTo>
                <a:lnTo>
                  <a:pt x="18288000" y="0"/>
                </a:lnTo>
                <a:lnTo>
                  <a:pt x="0" y="0"/>
                </a:lnTo>
                <a:lnTo>
                  <a:pt x="0" y="9992591"/>
                </a:lnTo>
                <a:close/>
              </a:path>
            </a:pathLst>
          </a:custGeom>
          <a:solidFill>
            <a:srgbClr val="EFEDE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2093" y="432477"/>
            <a:ext cx="6018530" cy="3778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400" i="0" spc="30" dirty="0">
                <a:solidFill>
                  <a:srgbClr val="EC8D5F"/>
                </a:solidFill>
                <a:latin typeface="Montserrat"/>
                <a:cs typeface="Montserrat"/>
              </a:rPr>
              <a:t>Site</a:t>
            </a:r>
            <a:r>
              <a:rPr sz="2400" i="0" spc="83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27" dirty="0">
                <a:solidFill>
                  <a:srgbClr val="EC8D5F"/>
                </a:solidFill>
                <a:latin typeface="Montserrat"/>
                <a:cs typeface="Montserrat"/>
              </a:rPr>
              <a:t>OVP</a:t>
            </a:r>
            <a:r>
              <a:rPr sz="2400" i="0" spc="83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7" dirty="0">
                <a:solidFill>
                  <a:srgbClr val="EC8D5F"/>
                </a:solidFill>
                <a:latin typeface="Montserrat"/>
                <a:cs typeface="Montserrat"/>
              </a:rPr>
              <a:t>example:</a:t>
            </a:r>
            <a:r>
              <a:rPr sz="2400" i="0" spc="73" dirty="0">
                <a:solidFill>
                  <a:srgbClr val="EC8D5F"/>
                </a:solidFill>
                <a:latin typeface="Montserrat"/>
                <a:cs typeface="Montserrat"/>
              </a:rPr>
              <a:t> </a:t>
            </a:r>
            <a:r>
              <a:rPr sz="2400" i="0" spc="37" dirty="0">
                <a:solidFill>
                  <a:srgbClr val="EC8D5F"/>
                </a:solidFill>
                <a:latin typeface="Montserrat"/>
                <a:cs typeface="Montserrat"/>
                <a:hlinkClick r:id="rId2"/>
              </a:rPr>
              <a:t>www.dulux.co.uk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661727"/>
            <a:ext cx="12192000" cy="196427"/>
          </a:xfrm>
          <a:custGeom>
            <a:avLst/>
            <a:gdLst/>
            <a:ahLst/>
            <a:cxnLst/>
            <a:rect l="l" t="t" r="r" b="b"/>
            <a:pathLst>
              <a:path w="18288000" h="294640">
                <a:moveTo>
                  <a:pt x="0" y="294408"/>
                </a:moveTo>
                <a:lnTo>
                  <a:pt x="0" y="0"/>
                </a:lnTo>
                <a:lnTo>
                  <a:pt x="18287999" y="0"/>
                </a:lnTo>
                <a:lnTo>
                  <a:pt x="18288000" y="294408"/>
                </a:lnTo>
                <a:lnTo>
                  <a:pt x="0" y="294408"/>
                </a:lnTo>
                <a:close/>
              </a:path>
            </a:pathLst>
          </a:custGeom>
          <a:solidFill>
            <a:srgbClr val="233446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9600" y="921282"/>
            <a:ext cx="10204873" cy="5508837"/>
            <a:chOff x="914400" y="1381922"/>
            <a:chExt cx="15307310" cy="826325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6491" y="1434223"/>
              <a:ext cx="14155014" cy="82104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15400" y="1431135"/>
              <a:ext cx="5715000" cy="865505"/>
            </a:xfrm>
            <a:custGeom>
              <a:avLst/>
              <a:gdLst/>
              <a:ahLst/>
              <a:cxnLst/>
              <a:rect l="l" t="t" r="r" b="b"/>
              <a:pathLst>
                <a:path w="5715000" h="865505">
                  <a:moveTo>
                    <a:pt x="5570842" y="0"/>
                  </a:moveTo>
                  <a:lnTo>
                    <a:pt x="144156" y="0"/>
                  </a:lnTo>
                  <a:lnTo>
                    <a:pt x="98591" y="7349"/>
                  </a:lnTo>
                  <a:lnTo>
                    <a:pt x="59019" y="27813"/>
                  </a:lnTo>
                  <a:lnTo>
                    <a:pt x="27813" y="59019"/>
                  </a:lnTo>
                  <a:lnTo>
                    <a:pt x="7349" y="98591"/>
                  </a:lnTo>
                  <a:lnTo>
                    <a:pt x="0" y="144156"/>
                  </a:lnTo>
                  <a:lnTo>
                    <a:pt x="0" y="720775"/>
                  </a:lnTo>
                  <a:lnTo>
                    <a:pt x="7349" y="766340"/>
                  </a:lnTo>
                  <a:lnTo>
                    <a:pt x="27813" y="805912"/>
                  </a:lnTo>
                  <a:lnTo>
                    <a:pt x="59019" y="837118"/>
                  </a:lnTo>
                  <a:lnTo>
                    <a:pt x="98591" y="857583"/>
                  </a:lnTo>
                  <a:lnTo>
                    <a:pt x="144156" y="864932"/>
                  </a:lnTo>
                  <a:lnTo>
                    <a:pt x="5570842" y="864932"/>
                  </a:lnTo>
                  <a:lnTo>
                    <a:pt x="5616407" y="857583"/>
                  </a:lnTo>
                  <a:lnTo>
                    <a:pt x="5655980" y="837118"/>
                  </a:lnTo>
                  <a:lnTo>
                    <a:pt x="5687185" y="805912"/>
                  </a:lnTo>
                  <a:lnTo>
                    <a:pt x="5707650" y="766340"/>
                  </a:lnTo>
                  <a:lnTo>
                    <a:pt x="5715000" y="720775"/>
                  </a:lnTo>
                  <a:lnTo>
                    <a:pt x="5715000" y="144156"/>
                  </a:lnTo>
                  <a:lnTo>
                    <a:pt x="5707650" y="98591"/>
                  </a:lnTo>
                  <a:lnTo>
                    <a:pt x="5687185" y="59019"/>
                  </a:lnTo>
                  <a:lnTo>
                    <a:pt x="5655980" y="27813"/>
                  </a:lnTo>
                  <a:lnTo>
                    <a:pt x="5616407" y="7349"/>
                  </a:lnTo>
                  <a:lnTo>
                    <a:pt x="5570842" y="0"/>
                  </a:lnTo>
                  <a:close/>
                </a:path>
              </a:pathLst>
            </a:custGeom>
            <a:solidFill>
              <a:srgbClr val="EDDCD0">
                <a:alpha val="32939"/>
              </a:srgbClr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915400" y="1431135"/>
              <a:ext cx="5715000" cy="865505"/>
            </a:xfrm>
            <a:custGeom>
              <a:avLst/>
              <a:gdLst/>
              <a:ahLst/>
              <a:cxnLst/>
              <a:rect l="l" t="t" r="r" b="b"/>
              <a:pathLst>
                <a:path w="5715000" h="865505">
                  <a:moveTo>
                    <a:pt x="0" y="144156"/>
                  </a:moveTo>
                  <a:lnTo>
                    <a:pt x="7349" y="98591"/>
                  </a:lnTo>
                  <a:lnTo>
                    <a:pt x="27813" y="59019"/>
                  </a:lnTo>
                  <a:lnTo>
                    <a:pt x="59019" y="27813"/>
                  </a:lnTo>
                  <a:lnTo>
                    <a:pt x="98591" y="7349"/>
                  </a:lnTo>
                  <a:lnTo>
                    <a:pt x="144156" y="0"/>
                  </a:lnTo>
                  <a:lnTo>
                    <a:pt x="5570844" y="0"/>
                  </a:lnTo>
                  <a:lnTo>
                    <a:pt x="5616408" y="7349"/>
                  </a:lnTo>
                  <a:lnTo>
                    <a:pt x="5655980" y="27813"/>
                  </a:lnTo>
                  <a:lnTo>
                    <a:pt x="5687186" y="59019"/>
                  </a:lnTo>
                  <a:lnTo>
                    <a:pt x="5707650" y="98591"/>
                  </a:lnTo>
                  <a:lnTo>
                    <a:pt x="5715000" y="144156"/>
                  </a:lnTo>
                  <a:lnTo>
                    <a:pt x="5715000" y="720775"/>
                  </a:lnTo>
                  <a:lnTo>
                    <a:pt x="5707650" y="766340"/>
                  </a:lnTo>
                  <a:lnTo>
                    <a:pt x="5687186" y="805912"/>
                  </a:lnTo>
                  <a:lnTo>
                    <a:pt x="5655980" y="837118"/>
                  </a:lnTo>
                  <a:lnTo>
                    <a:pt x="5616408" y="857582"/>
                  </a:lnTo>
                  <a:lnTo>
                    <a:pt x="5570844" y="864932"/>
                  </a:lnTo>
                  <a:lnTo>
                    <a:pt x="144156" y="864932"/>
                  </a:lnTo>
                  <a:lnTo>
                    <a:pt x="98591" y="857582"/>
                  </a:lnTo>
                  <a:lnTo>
                    <a:pt x="59019" y="837118"/>
                  </a:lnTo>
                  <a:lnTo>
                    <a:pt x="27813" y="805912"/>
                  </a:lnTo>
                  <a:lnTo>
                    <a:pt x="7349" y="766340"/>
                  </a:lnTo>
                  <a:lnTo>
                    <a:pt x="0" y="720775"/>
                  </a:lnTo>
                  <a:lnTo>
                    <a:pt x="0" y="144156"/>
                  </a:lnTo>
                  <a:close/>
                </a:path>
              </a:pathLst>
            </a:custGeom>
            <a:ln w="98425">
              <a:solidFill>
                <a:srgbClr val="EC8D5F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14400" y="2781300"/>
              <a:ext cx="5638800" cy="6477000"/>
            </a:xfrm>
            <a:custGeom>
              <a:avLst/>
              <a:gdLst/>
              <a:ahLst/>
              <a:cxnLst/>
              <a:rect l="l" t="t" r="r" b="b"/>
              <a:pathLst>
                <a:path w="5638800" h="6477000">
                  <a:moveTo>
                    <a:pt x="4698982" y="0"/>
                  </a:moveTo>
                  <a:lnTo>
                    <a:pt x="939817" y="0"/>
                  </a:lnTo>
                  <a:lnTo>
                    <a:pt x="891454" y="1222"/>
                  </a:lnTo>
                  <a:lnTo>
                    <a:pt x="843726" y="4852"/>
                  </a:lnTo>
                  <a:lnTo>
                    <a:pt x="796692" y="10828"/>
                  </a:lnTo>
                  <a:lnTo>
                    <a:pt x="750411" y="19093"/>
                  </a:lnTo>
                  <a:lnTo>
                    <a:pt x="704942" y="29587"/>
                  </a:lnTo>
                  <a:lnTo>
                    <a:pt x="660344" y="42252"/>
                  </a:lnTo>
                  <a:lnTo>
                    <a:pt x="616677" y="57027"/>
                  </a:lnTo>
                  <a:lnTo>
                    <a:pt x="573998" y="73855"/>
                  </a:lnTo>
                  <a:lnTo>
                    <a:pt x="532368" y="92676"/>
                  </a:lnTo>
                  <a:lnTo>
                    <a:pt x="491845" y="113430"/>
                  </a:lnTo>
                  <a:lnTo>
                    <a:pt x="452488" y="136060"/>
                  </a:lnTo>
                  <a:lnTo>
                    <a:pt x="414356" y="160505"/>
                  </a:lnTo>
                  <a:lnTo>
                    <a:pt x="377510" y="186708"/>
                  </a:lnTo>
                  <a:lnTo>
                    <a:pt x="342006" y="214608"/>
                  </a:lnTo>
                  <a:lnTo>
                    <a:pt x="307905" y="244147"/>
                  </a:lnTo>
                  <a:lnTo>
                    <a:pt x="275266" y="275265"/>
                  </a:lnTo>
                  <a:lnTo>
                    <a:pt x="244147" y="307905"/>
                  </a:lnTo>
                  <a:lnTo>
                    <a:pt x="214608" y="342005"/>
                  </a:lnTo>
                  <a:lnTo>
                    <a:pt x="186708" y="377509"/>
                  </a:lnTo>
                  <a:lnTo>
                    <a:pt x="160506" y="414356"/>
                  </a:lnTo>
                  <a:lnTo>
                    <a:pt x="136060" y="452487"/>
                  </a:lnTo>
                  <a:lnTo>
                    <a:pt x="113431" y="491844"/>
                  </a:lnTo>
                  <a:lnTo>
                    <a:pt x="92676" y="532367"/>
                  </a:lnTo>
                  <a:lnTo>
                    <a:pt x="73855" y="573997"/>
                  </a:lnTo>
                  <a:lnTo>
                    <a:pt x="57027" y="616676"/>
                  </a:lnTo>
                  <a:lnTo>
                    <a:pt x="42252" y="660343"/>
                  </a:lnTo>
                  <a:lnTo>
                    <a:pt x="29587" y="704941"/>
                  </a:lnTo>
                  <a:lnTo>
                    <a:pt x="19093" y="750410"/>
                  </a:lnTo>
                  <a:lnTo>
                    <a:pt x="10828" y="796691"/>
                  </a:lnTo>
                  <a:lnTo>
                    <a:pt x="4852" y="843725"/>
                  </a:lnTo>
                  <a:lnTo>
                    <a:pt x="1222" y="891453"/>
                  </a:lnTo>
                  <a:lnTo>
                    <a:pt x="0" y="939816"/>
                  </a:lnTo>
                  <a:lnTo>
                    <a:pt x="0" y="5537183"/>
                  </a:lnTo>
                  <a:lnTo>
                    <a:pt x="1222" y="5585546"/>
                  </a:lnTo>
                  <a:lnTo>
                    <a:pt x="4852" y="5633274"/>
                  </a:lnTo>
                  <a:lnTo>
                    <a:pt x="10828" y="5680308"/>
                  </a:lnTo>
                  <a:lnTo>
                    <a:pt x="19093" y="5726589"/>
                  </a:lnTo>
                  <a:lnTo>
                    <a:pt x="29587" y="5772058"/>
                  </a:lnTo>
                  <a:lnTo>
                    <a:pt x="42252" y="5816656"/>
                  </a:lnTo>
                  <a:lnTo>
                    <a:pt x="57027" y="5860323"/>
                  </a:lnTo>
                  <a:lnTo>
                    <a:pt x="73855" y="5903002"/>
                  </a:lnTo>
                  <a:lnTo>
                    <a:pt x="92676" y="5944632"/>
                  </a:lnTo>
                  <a:lnTo>
                    <a:pt x="113431" y="5985155"/>
                  </a:lnTo>
                  <a:lnTo>
                    <a:pt x="136060" y="6024512"/>
                  </a:lnTo>
                  <a:lnTo>
                    <a:pt x="160506" y="6062643"/>
                  </a:lnTo>
                  <a:lnTo>
                    <a:pt x="186708" y="6099490"/>
                  </a:lnTo>
                  <a:lnTo>
                    <a:pt x="214608" y="6134994"/>
                  </a:lnTo>
                  <a:lnTo>
                    <a:pt x="244147" y="6169094"/>
                  </a:lnTo>
                  <a:lnTo>
                    <a:pt x="275266" y="6201734"/>
                  </a:lnTo>
                  <a:lnTo>
                    <a:pt x="307905" y="6232852"/>
                  </a:lnTo>
                  <a:lnTo>
                    <a:pt x="342006" y="6262391"/>
                  </a:lnTo>
                  <a:lnTo>
                    <a:pt x="377510" y="6290291"/>
                  </a:lnTo>
                  <a:lnTo>
                    <a:pt x="414356" y="6316494"/>
                  </a:lnTo>
                  <a:lnTo>
                    <a:pt x="452488" y="6340939"/>
                  </a:lnTo>
                  <a:lnTo>
                    <a:pt x="491845" y="6363569"/>
                  </a:lnTo>
                  <a:lnTo>
                    <a:pt x="532368" y="6384323"/>
                  </a:lnTo>
                  <a:lnTo>
                    <a:pt x="573998" y="6403144"/>
                  </a:lnTo>
                  <a:lnTo>
                    <a:pt x="616677" y="6419972"/>
                  </a:lnTo>
                  <a:lnTo>
                    <a:pt x="660344" y="6434747"/>
                  </a:lnTo>
                  <a:lnTo>
                    <a:pt x="704942" y="6447411"/>
                  </a:lnTo>
                  <a:lnTo>
                    <a:pt x="750411" y="6457906"/>
                  </a:lnTo>
                  <a:lnTo>
                    <a:pt x="796692" y="6466171"/>
                  </a:lnTo>
                  <a:lnTo>
                    <a:pt x="843726" y="6472147"/>
                  </a:lnTo>
                  <a:lnTo>
                    <a:pt x="891454" y="6475776"/>
                  </a:lnTo>
                  <a:lnTo>
                    <a:pt x="939817" y="6476999"/>
                  </a:lnTo>
                  <a:lnTo>
                    <a:pt x="4698982" y="6476999"/>
                  </a:lnTo>
                  <a:lnTo>
                    <a:pt x="4747345" y="6475776"/>
                  </a:lnTo>
                  <a:lnTo>
                    <a:pt x="4795073" y="6472147"/>
                  </a:lnTo>
                  <a:lnTo>
                    <a:pt x="4842107" y="6466171"/>
                  </a:lnTo>
                  <a:lnTo>
                    <a:pt x="4888388" y="6457906"/>
                  </a:lnTo>
                  <a:lnTo>
                    <a:pt x="4933857" y="6447411"/>
                  </a:lnTo>
                  <a:lnTo>
                    <a:pt x="4978455" y="6434747"/>
                  </a:lnTo>
                  <a:lnTo>
                    <a:pt x="5022122" y="6419972"/>
                  </a:lnTo>
                  <a:lnTo>
                    <a:pt x="5064801" y="6403144"/>
                  </a:lnTo>
                  <a:lnTo>
                    <a:pt x="5106431" y="6384323"/>
                  </a:lnTo>
                  <a:lnTo>
                    <a:pt x="5146954" y="6363569"/>
                  </a:lnTo>
                  <a:lnTo>
                    <a:pt x="5186311" y="6340939"/>
                  </a:lnTo>
                  <a:lnTo>
                    <a:pt x="5224443" y="6316494"/>
                  </a:lnTo>
                  <a:lnTo>
                    <a:pt x="5261289" y="6290291"/>
                  </a:lnTo>
                  <a:lnTo>
                    <a:pt x="5296793" y="6262391"/>
                  </a:lnTo>
                  <a:lnTo>
                    <a:pt x="5330894" y="6232852"/>
                  </a:lnTo>
                  <a:lnTo>
                    <a:pt x="5363533" y="6201734"/>
                  </a:lnTo>
                  <a:lnTo>
                    <a:pt x="5394652" y="6169094"/>
                  </a:lnTo>
                  <a:lnTo>
                    <a:pt x="5424191" y="6134994"/>
                  </a:lnTo>
                  <a:lnTo>
                    <a:pt x="5452091" y="6099490"/>
                  </a:lnTo>
                  <a:lnTo>
                    <a:pt x="5478293" y="6062643"/>
                  </a:lnTo>
                  <a:lnTo>
                    <a:pt x="5502739" y="6024512"/>
                  </a:lnTo>
                  <a:lnTo>
                    <a:pt x="5525368" y="5985155"/>
                  </a:lnTo>
                  <a:lnTo>
                    <a:pt x="5546123" y="5944632"/>
                  </a:lnTo>
                  <a:lnTo>
                    <a:pt x="5564944" y="5903002"/>
                  </a:lnTo>
                  <a:lnTo>
                    <a:pt x="5581772" y="5860323"/>
                  </a:lnTo>
                  <a:lnTo>
                    <a:pt x="5596547" y="5816656"/>
                  </a:lnTo>
                  <a:lnTo>
                    <a:pt x="5609212" y="5772058"/>
                  </a:lnTo>
                  <a:lnTo>
                    <a:pt x="5619706" y="5726589"/>
                  </a:lnTo>
                  <a:lnTo>
                    <a:pt x="5627971" y="5680308"/>
                  </a:lnTo>
                  <a:lnTo>
                    <a:pt x="5633947" y="5633274"/>
                  </a:lnTo>
                  <a:lnTo>
                    <a:pt x="5637577" y="5585546"/>
                  </a:lnTo>
                  <a:lnTo>
                    <a:pt x="5638800" y="5537183"/>
                  </a:lnTo>
                  <a:lnTo>
                    <a:pt x="5638800" y="939816"/>
                  </a:lnTo>
                  <a:lnTo>
                    <a:pt x="5637577" y="891453"/>
                  </a:lnTo>
                  <a:lnTo>
                    <a:pt x="5633947" y="843725"/>
                  </a:lnTo>
                  <a:lnTo>
                    <a:pt x="5627971" y="796691"/>
                  </a:lnTo>
                  <a:lnTo>
                    <a:pt x="5619706" y="750410"/>
                  </a:lnTo>
                  <a:lnTo>
                    <a:pt x="5609212" y="704941"/>
                  </a:lnTo>
                  <a:lnTo>
                    <a:pt x="5596547" y="660343"/>
                  </a:lnTo>
                  <a:lnTo>
                    <a:pt x="5581772" y="616676"/>
                  </a:lnTo>
                  <a:lnTo>
                    <a:pt x="5564944" y="573997"/>
                  </a:lnTo>
                  <a:lnTo>
                    <a:pt x="5546123" y="532367"/>
                  </a:lnTo>
                  <a:lnTo>
                    <a:pt x="5525368" y="491844"/>
                  </a:lnTo>
                  <a:lnTo>
                    <a:pt x="5502739" y="452487"/>
                  </a:lnTo>
                  <a:lnTo>
                    <a:pt x="5478293" y="414356"/>
                  </a:lnTo>
                  <a:lnTo>
                    <a:pt x="5452091" y="377509"/>
                  </a:lnTo>
                  <a:lnTo>
                    <a:pt x="5424191" y="342005"/>
                  </a:lnTo>
                  <a:lnTo>
                    <a:pt x="5394652" y="307905"/>
                  </a:lnTo>
                  <a:lnTo>
                    <a:pt x="5363533" y="275265"/>
                  </a:lnTo>
                  <a:lnTo>
                    <a:pt x="5330894" y="244147"/>
                  </a:lnTo>
                  <a:lnTo>
                    <a:pt x="5296793" y="214608"/>
                  </a:lnTo>
                  <a:lnTo>
                    <a:pt x="5261289" y="186708"/>
                  </a:lnTo>
                  <a:lnTo>
                    <a:pt x="5224443" y="160505"/>
                  </a:lnTo>
                  <a:lnTo>
                    <a:pt x="5186311" y="136060"/>
                  </a:lnTo>
                  <a:lnTo>
                    <a:pt x="5146954" y="113430"/>
                  </a:lnTo>
                  <a:lnTo>
                    <a:pt x="5106431" y="92676"/>
                  </a:lnTo>
                  <a:lnTo>
                    <a:pt x="5064801" y="73855"/>
                  </a:lnTo>
                  <a:lnTo>
                    <a:pt x="5022122" y="57027"/>
                  </a:lnTo>
                  <a:lnTo>
                    <a:pt x="4978455" y="42252"/>
                  </a:lnTo>
                  <a:lnTo>
                    <a:pt x="4933857" y="29587"/>
                  </a:lnTo>
                  <a:lnTo>
                    <a:pt x="4888388" y="19093"/>
                  </a:lnTo>
                  <a:lnTo>
                    <a:pt x="4842107" y="10828"/>
                  </a:lnTo>
                  <a:lnTo>
                    <a:pt x="4795073" y="4852"/>
                  </a:lnTo>
                  <a:lnTo>
                    <a:pt x="4747345" y="1222"/>
                  </a:lnTo>
                  <a:lnTo>
                    <a:pt x="4698982" y="0"/>
                  </a:lnTo>
                  <a:close/>
                </a:path>
              </a:pathLst>
            </a:custGeom>
            <a:solidFill>
              <a:srgbClr val="EDDCD0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76301" y="2430610"/>
            <a:ext cx="3226223" cy="316909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-423" algn="ctr" defTabSz="609630">
              <a:spcBef>
                <a:spcPts val="67"/>
              </a:spcBef>
            </a:pP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You also need to develop 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different OVPs</a:t>
            </a:r>
            <a:r>
              <a:rPr sz="1867" spc="3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for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different </a:t>
            </a:r>
            <a:r>
              <a:rPr sz="1867" spc="-480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audiences 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– the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Dulux 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site </a:t>
            </a:r>
            <a:r>
              <a:rPr sz="1867" spc="3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does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this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well through 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use </a:t>
            </a:r>
            <a:r>
              <a:rPr sz="1867" spc="3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of four 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key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characteristics. 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E-retailers need to 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think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of </a:t>
            </a:r>
            <a:r>
              <a:rPr sz="1867" spc="-480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their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OVPs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for</a:t>
            </a:r>
            <a:r>
              <a:rPr sz="1867" spc="3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different 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types</a:t>
            </a:r>
            <a:r>
              <a:rPr sz="1867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 </a:t>
            </a:r>
            <a:r>
              <a:rPr sz="1867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of buyers</a:t>
            </a:r>
            <a:r>
              <a:rPr sz="1867" u="sng" spc="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 </a:t>
            </a:r>
            <a:r>
              <a:rPr sz="1867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from 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hunters</a:t>
            </a:r>
            <a:r>
              <a:rPr sz="1867" u="sng" spc="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 </a:t>
            </a:r>
            <a:r>
              <a:rPr sz="1867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and</a:t>
            </a:r>
            <a:r>
              <a:rPr sz="1867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 </a:t>
            </a:r>
            <a:r>
              <a:rPr sz="1867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trackers 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through </a:t>
            </a:r>
            <a:r>
              <a:rPr sz="1867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to </a:t>
            </a:r>
            <a:r>
              <a:rPr sz="1867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Montserrat"/>
                <a:cs typeface="Montserrat"/>
              </a:rPr>
              <a:t>explorers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(see </a:t>
            </a:r>
            <a:r>
              <a:rPr sz="1867" spc="3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Section 4.6</a:t>
            </a:r>
            <a:r>
              <a:rPr sz="1867" spc="-7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in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 </a:t>
            </a:r>
            <a:r>
              <a:rPr sz="1867" spc="-3" dirty="0">
                <a:solidFill>
                  <a:prstClr val="black"/>
                </a:solidFill>
                <a:latin typeface="Montserrat"/>
                <a:cs typeface="Montserrat"/>
              </a:rPr>
              <a:t>Chapter </a:t>
            </a:r>
            <a:r>
              <a:rPr sz="1867" dirty="0">
                <a:solidFill>
                  <a:prstClr val="black"/>
                </a:solidFill>
                <a:latin typeface="Montserrat"/>
                <a:cs typeface="Montserrat"/>
              </a:rPr>
              <a:t>4).</a:t>
            </a:r>
            <a:endParaRPr sz="1867">
              <a:solidFill>
                <a:prstClr val="black"/>
              </a:solidFill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1B3CF2-C46A-4E7E-98A3-26F4B9E9B228}"/>
              </a:ext>
            </a:extLst>
          </p:cNvPr>
          <p:cNvSpPr/>
          <p:nvPr/>
        </p:nvSpPr>
        <p:spPr>
          <a:xfrm>
            <a:off x="0" y="0"/>
            <a:ext cx="4876800" cy="7086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6" name="Google Shape;446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7" name="Google Shape;447;p37"/>
          <p:cNvSpPr txBox="1">
            <a:spLocks noGrp="1"/>
          </p:cNvSpPr>
          <p:nvPr>
            <p:ph type="title"/>
          </p:nvPr>
        </p:nvSpPr>
        <p:spPr>
          <a:xfrm>
            <a:off x="462757" y="-118157"/>
            <a:ext cx="3467447" cy="181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/>
            <a:r>
              <a:rPr lang="en-NZ" b="1" dirty="0">
                <a:solidFill>
                  <a:schemeClr val="bg1"/>
                </a:solidFill>
                <a:latin typeface="Montserrat" pitchFamily="2" charset="77"/>
              </a:rPr>
              <a:t>Group Assessments</a:t>
            </a:r>
            <a:endParaRPr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48" name="Google Shape;448;p37"/>
          <p:cNvSpPr txBox="1">
            <a:spLocks noGrp="1"/>
          </p:cNvSpPr>
          <p:nvPr>
            <p:ph type="body" idx="1"/>
          </p:nvPr>
        </p:nvSpPr>
        <p:spPr>
          <a:xfrm>
            <a:off x="462758" y="1582486"/>
            <a:ext cx="3766342" cy="340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endParaRPr lang="en-US" sz="1867" b="1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67" b="1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1867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991F0B5-E468-47C4-8E16-0D7C9505A7EB}"/>
              </a:ext>
            </a:extLst>
          </p:cNvPr>
          <p:cNvSpPr txBox="1">
            <a:spLocks/>
          </p:cNvSpPr>
          <p:nvPr/>
        </p:nvSpPr>
        <p:spPr>
          <a:xfrm>
            <a:off x="5083572" y="2071512"/>
            <a:ext cx="6691273" cy="15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▪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r>
              <a:rPr lang="en-NZ" sz="2000" b="1" dirty="0">
                <a:solidFill>
                  <a:prstClr val="black"/>
                </a:solidFill>
                <a:latin typeface="Montserrat" pitchFamily="2" charset="77"/>
              </a:rPr>
              <a:t>The collective decisions that need to be made together as a group:</a:t>
            </a:r>
          </a:p>
          <a:p>
            <a:pPr marL="497427" indent="-285750" defTabSz="609630">
              <a:lnSpc>
                <a:spcPct val="100000"/>
              </a:lnSpc>
              <a:spcBef>
                <a:spcPts val="400"/>
              </a:spcBef>
              <a:defRPr/>
            </a:pPr>
            <a:r>
              <a:rPr lang="en-NZ" sz="2000" dirty="0">
                <a:solidFill>
                  <a:prstClr val="black"/>
                </a:solidFill>
                <a:latin typeface="Montserrat" pitchFamily="2" charset="77"/>
              </a:rPr>
              <a:t>Organisation choice</a:t>
            </a:r>
          </a:p>
          <a:p>
            <a:pPr marL="497427" indent="-285750" defTabSz="609630">
              <a:lnSpc>
                <a:spcPct val="100000"/>
              </a:lnSpc>
              <a:spcBef>
                <a:spcPts val="400"/>
              </a:spcBef>
              <a:defRPr/>
            </a:pPr>
            <a:r>
              <a:rPr lang="en-NZ" sz="2000" dirty="0">
                <a:solidFill>
                  <a:prstClr val="black"/>
                </a:solidFill>
                <a:latin typeface="Montserrat" pitchFamily="2" charset="77"/>
              </a:rPr>
              <a:t>Single 5s objective (serve/speak/sizzle)</a:t>
            </a:r>
          </a:p>
          <a:p>
            <a:pPr marL="497427" indent="-285750" defTabSz="609630">
              <a:lnSpc>
                <a:spcPct val="100000"/>
              </a:lnSpc>
              <a:spcBef>
                <a:spcPts val="400"/>
              </a:spcBef>
              <a:defRPr/>
            </a:pPr>
            <a:r>
              <a:rPr lang="en-NZ" sz="2000" dirty="0">
                <a:solidFill>
                  <a:prstClr val="black"/>
                </a:solidFill>
                <a:latin typeface="Montserrat" pitchFamily="2" charset="77"/>
              </a:rPr>
              <a:t>Choice of social platform/s</a:t>
            </a:r>
          </a:p>
          <a:p>
            <a:pPr marL="497427" indent="-285750" defTabSz="609630">
              <a:lnSpc>
                <a:spcPct val="100000"/>
              </a:lnSpc>
              <a:spcBef>
                <a:spcPts val="400"/>
              </a:spcBef>
              <a:defRPr/>
            </a:pPr>
            <a:r>
              <a:rPr lang="en-NZ" sz="2000" dirty="0">
                <a:solidFill>
                  <a:prstClr val="black"/>
                </a:solidFill>
                <a:latin typeface="Montserrat" pitchFamily="2" charset="77"/>
              </a:rPr>
              <a:t>Key campaign message</a:t>
            </a:r>
          </a:p>
          <a:p>
            <a:pPr marL="497427" indent="-285750" defTabSz="609630">
              <a:lnSpc>
                <a:spcPct val="100000"/>
              </a:lnSpc>
              <a:spcBef>
                <a:spcPts val="400"/>
              </a:spcBef>
              <a:defRPr/>
            </a:pPr>
            <a:r>
              <a:rPr lang="en-NZ" sz="2000" dirty="0">
                <a:solidFill>
                  <a:prstClr val="black"/>
                </a:solidFill>
                <a:latin typeface="Montserrat" pitchFamily="2" charset="77"/>
              </a:rPr>
              <a:t>Expected outcomes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1F3CB-F486-F34C-ACAD-F949661753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57" y="2522353"/>
            <a:ext cx="4129742" cy="275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defTabSz="609630">
              <a:defRPr/>
            </a:pPr>
            <a:fld id="{00000000-1234-1234-1234-123412341234}" type="slidenum">
              <a:rPr lang="en">
                <a:latin typeface="Calibri"/>
              </a:rPr>
              <a:pPr defTabSz="609630">
                <a:defRPr/>
              </a:pPr>
              <a:t>2</a:t>
            </a:fld>
            <a:endParaRPr>
              <a:latin typeface="Calibri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91B5E39-C4D5-3E4C-81B7-F1D4BB9D4886}"/>
              </a:ext>
            </a:extLst>
          </p:cNvPr>
          <p:cNvSpPr txBox="1">
            <a:spLocks/>
          </p:cNvSpPr>
          <p:nvPr/>
        </p:nvSpPr>
        <p:spPr>
          <a:xfrm>
            <a:off x="3931620" y="4557873"/>
            <a:ext cx="7758073" cy="15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▪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867" i="1" dirty="0">
              <a:solidFill>
                <a:srgbClr val="233446"/>
              </a:solidFill>
              <a:latin typeface="Montserrat Medium" pitchFamily="2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CB62B7-5C24-C44A-8701-6239516D2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891100-41CB-8B4B-9D52-7E3EF78A5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10A5AE-A3EC-8E47-AE95-0D9487E847B3}"/>
              </a:ext>
            </a:extLst>
          </p:cNvPr>
          <p:cNvSpPr/>
          <p:nvPr/>
        </p:nvSpPr>
        <p:spPr>
          <a:xfrm>
            <a:off x="0" y="0"/>
            <a:ext cx="4216323" cy="7086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NZ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Google Shape;447;p37">
            <a:extLst>
              <a:ext uri="{FF2B5EF4-FFF2-40B4-BE49-F238E27FC236}">
                <a16:creationId xmlns:a16="http://schemas.microsoft.com/office/drawing/2014/main" id="{5D395E6F-CB37-2841-8A6F-2A40AE174B79}"/>
              </a:ext>
            </a:extLst>
          </p:cNvPr>
          <p:cNvSpPr txBox="1">
            <a:spLocks/>
          </p:cNvSpPr>
          <p:nvPr/>
        </p:nvSpPr>
        <p:spPr>
          <a:xfrm>
            <a:off x="391233" y="681033"/>
            <a:ext cx="2728400" cy="181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60963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 sz="2933" kern="1200">
                <a:solidFill>
                  <a:srgbClr val="F6703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pPr algn="l"/>
            <a:r>
              <a:rPr lang="en-NZ" b="1" dirty="0">
                <a:solidFill>
                  <a:schemeClr val="bg1"/>
                </a:solidFill>
                <a:latin typeface="Montserrat" pitchFamily="2" charset="77"/>
              </a:rPr>
              <a:t>What we will cover today:</a:t>
            </a:r>
          </a:p>
        </p:txBody>
      </p:sp>
      <p:sp>
        <p:nvSpPr>
          <p:cNvPr id="14" name="Google Shape;448;p37">
            <a:extLst>
              <a:ext uri="{FF2B5EF4-FFF2-40B4-BE49-F238E27FC236}">
                <a16:creationId xmlns:a16="http://schemas.microsoft.com/office/drawing/2014/main" id="{5F57AED4-7958-D245-9142-29101408C179}"/>
              </a:ext>
            </a:extLst>
          </p:cNvPr>
          <p:cNvSpPr txBox="1">
            <a:spLocks/>
          </p:cNvSpPr>
          <p:nvPr/>
        </p:nvSpPr>
        <p:spPr>
          <a:xfrm>
            <a:off x="4751343" y="719933"/>
            <a:ext cx="8901376" cy="340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609630" lvl="0" indent="-406420" algn="l" defTabSz="609630" rtl="0" eaLnBrk="1" latinLnBrk="0" hangingPunct="1">
              <a:spcBef>
                <a:spcPts val="800"/>
              </a:spcBef>
              <a:spcAft>
                <a:spcPts val="0"/>
              </a:spcAft>
              <a:buSzPts val="12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261" lvl="1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lvl="2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522" lvl="3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8152" lvl="4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783" lvl="5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413" lvl="6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7044" lvl="7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674" lvl="8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b="1" dirty="0">
                <a:latin typeface="Nunito Sans" pitchFamily="2" charset="77"/>
              </a:rPr>
              <a:t>Slide 1 – </a:t>
            </a:r>
            <a:r>
              <a:rPr lang="en-US" sz="1800" b="1" dirty="0" err="1">
                <a:latin typeface="Nunito Sans" pitchFamily="2" charset="77"/>
              </a:rPr>
              <a:t>Organisation</a:t>
            </a:r>
            <a:r>
              <a:rPr lang="en-US" sz="1800" b="1" dirty="0">
                <a:latin typeface="Nunito Sans" pitchFamily="2" charset="77"/>
              </a:rPr>
              <a:t> Overview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dirty="0">
                <a:latin typeface="Nunito Sans" pitchFamily="2" charset="77"/>
              </a:rPr>
              <a:t>Business introduction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dirty="0">
                <a:latin typeface="Nunito Sans" pitchFamily="2" charset="77"/>
              </a:rPr>
              <a:t>Market positioning / relevance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-US" sz="1800" dirty="0">
              <a:latin typeface="Nunito Sans" pitchFamily="2" charset="77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b="1" dirty="0">
                <a:latin typeface="Nunito Sans" pitchFamily="2" charset="77"/>
              </a:rPr>
              <a:t>Slide 2 – Campaign Objective (5S Framework)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dirty="0">
                <a:latin typeface="Nunito Sans" pitchFamily="2" charset="77"/>
              </a:rPr>
              <a:t>Selected objective (Serve / Speak / Sizzle)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dirty="0">
                <a:latin typeface="Nunito Sans" pitchFamily="2" charset="77"/>
              </a:rPr>
              <a:t>Justification (refer to Situation Analysis findings)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-US" sz="1800" dirty="0">
              <a:latin typeface="Nunito Sans" pitchFamily="2" charset="77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b="1" dirty="0">
                <a:latin typeface="Nunito Sans" pitchFamily="2" charset="77"/>
              </a:rPr>
              <a:t>Slide 3 – Target Audience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dirty="0">
                <a:latin typeface="Nunito Sans" pitchFamily="2" charset="77"/>
              </a:rPr>
              <a:t>Audience profile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dirty="0">
                <a:latin typeface="Nunito Sans" pitchFamily="2" charset="77"/>
              </a:rPr>
              <a:t>Data-supported justification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-US" sz="1800" dirty="0">
              <a:latin typeface="Nunito Sans" pitchFamily="2" charset="77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b="1" dirty="0">
                <a:latin typeface="Nunito Sans" pitchFamily="2" charset="77"/>
              </a:rPr>
              <a:t>Slide 4 – Platform Strategy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dirty="0">
                <a:latin typeface="Nunito Sans" pitchFamily="2" charset="77"/>
              </a:rPr>
              <a:t>Selected platforms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dirty="0">
                <a:latin typeface="Nunito Sans" pitchFamily="2" charset="77"/>
              </a:rPr>
              <a:t>Strategic rationale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-US" sz="1800" dirty="0">
              <a:latin typeface="Nunito Sans" pitchFamily="2" charset="77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b="1" dirty="0">
                <a:latin typeface="Nunito Sans" pitchFamily="2" charset="77"/>
              </a:rPr>
              <a:t>Slide 5-6 – Campaign Concept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dirty="0">
                <a:latin typeface="Nunito Sans" pitchFamily="2" charset="77"/>
              </a:rPr>
              <a:t>Value proposition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800" dirty="0">
                <a:latin typeface="Nunito Sans" pitchFamily="2" charset="77"/>
              </a:rPr>
              <a:t>Key campaign message</a:t>
            </a:r>
          </a:p>
          <a:p>
            <a:pPr marL="0" indent="0">
              <a:buClr>
                <a:schemeClr val="dk1"/>
              </a:buClr>
              <a:buSzPts val="1100"/>
              <a:buFont typeface="Arial" pitchFamily="34" charset="0"/>
              <a:buNone/>
            </a:pPr>
            <a:endParaRPr lang="en-US" sz="1800" dirty="0">
              <a:latin typeface="Nunito Sans" pitchFamily="2" charset="77"/>
            </a:endParaRPr>
          </a:p>
          <a:p>
            <a:pPr marL="0" indent="0">
              <a:buClr>
                <a:schemeClr val="dk1"/>
              </a:buClr>
              <a:buSzPts val="1100"/>
              <a:buFont typeface="Arial" pitchFamily="34" charset="0"/>
              <a:buNone/>
            </a:pPr>
            <a:endParaRPr lang="en-US" sz="1800" dirty="0"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6943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C646476-C314-B743-984F-3A32169BD520}"/>
              </a:ext>
            </a:extLst>
          </p:cNvPr>
          <p:cNvSpPr/>
          <p:nvPr/>
        </p:nvSpPr>
        <p:spPr>
          <a:xfrm>
            <a:off x="5037970" y="1901536"/>
            <a:ext cx="6443985" cy="4468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1B3CF2-C46A-4E7E-98A3-26F4B9E9B228}"/>
              </a:ext>
            </a:extLst>
          </p:cNvPr>
          <p:cNvSpPr/>
          <p:nvPr/>
        </p:nvSpPr>
        <p:spPr>
          <a:xfrm>
            <a:off x="0" y="0"/>
            <a:ext cx="4876800" cy="7086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NZ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6" name="Google Shape;446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defTabSz="609630">
              <a:defRPr/>
            </a:pPr>
            <a:fld id="{00000000-1234-1234-1234-123412341234}" type="slidenum">
              <a:rPr lang="en">
                <a:latin typeface="Calibri"/>
              </a:rPr>
              <a:pPr defTabSz="609630">
                <a:defRPr/>
              </a:pPr>
              <a:t>3</a:t>
            </a:fld>
            <a:endParaRPr>
              <a:latin typeface="Calibri"/>
            </a:endParaRPr>
          </a:p>
        </p:txBody>
      </p:sp>
      <p:sp>
        <p:nvSpPr>
          <p:cNvPr id="447" name="Google Shape;447;p37"/>
          <p:cNvSpPr txBox="1">
            <a:spLocks noGrp="1"/>
          </p:cNvSpPr>
          <p:nvPr>
            <p:ph type="title"/>
          </p:nvPr>
        </p:nvSpPr>
        <p:spPr>
          <a:xfrm>
            <a:off x="462757" y="-118157"/>
            <a:ext cx="3467447" cy="181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/>
            <a:r>
              <a:rPr lang="en-NZ" b="1" dirty="0">
                <a:solidFill>
                  <a:schemeClr val="bg1"/>
                </a:solidFill>
                <a:latin typeface="Montserrat" pitchFamily="2" charset="77"/>
              </a:rPr>
              <a:t>Group Assessments</a:t>
            </a:r>
            <a:endParaRPr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48" name="Google Shape;448;p37"/>
          <p:cNvSpPr txBox="1">
            <a:spLocks noGrp="1"/>
          </p:cNvSpPr>
          <p:nvPr>
            <p:ph type="body" idx="1"/>
          </p:nvPr>
        </p:nvSpPr>
        <p:spPr>
          <a:xfrm>
            <a:off x="462758" y="1582486"/>
            <a:ext cx="3766342" cy="340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67" b="1" dirty="0">
                <a:solidFill>
                  <a:schemeClr val="bg1"/>
                </a:solidFill>
                <a:latin typeface="Montserrat" pitchFamily="2" charset="77"/>
              </a:rPr>
              <a:t>Group Work and Statement of Contribution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67" b="1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67" b="1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1867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991F0B5-E468-47C4-8E16-0D7C9505A7EB}"/>
              </a:ext>
            </a:extLst>
          </p:cNvPr>
          <p:cNvSpPr txBox="1">
            <a:spLocks/>
          </p:cNvSpPr>
          <p:nvPr/>
        </p:nvSpPr>
        <p:spPr>
          <a:xfrm>
            <a:off x="5037969" y="1471753"/>
            <a:ext cx="6691273" cy="15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▪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r>
              <a:rPr lang="en-NZ" sz="1600" dirty="0">
                <a:solidFill>
                  <a:schemeClr val="tx1"/>
                </a:solidFill>
              </a:rPr>
              <a:t>Since team-based work contributes significantly toward your course grade, the full name of the student responsible for each section should be included at the end of each section. </a:t>
            </a:r>
          </a:p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600" dirty="0">
              <a:solidFill>
                <a:schemeClr val="tx1"/>
              </a:solidFill>
            </a:endParaRPr>
          </a:p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r>
              <a:rPr lang="en-NZ" sz="1600" dirty="0">
                <a:solidFill>
                  <a:schemeClr val="tx1"/>
                </a:solidFill>
              </a:rPr>
              <a:t>In addition to this, a ‘statement of contribution’ (as outlined below), will also be required. </a:t>
            </a:r>
          </a:p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600" dirty="0">
              <a:solidFill>
                <a:schemeClr val="tx1"/>
              </a:solidFill>
            </a:endParaRPr>
          </a:p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600" dirty="0">
              <a:solidFill>
                <a:schemeClr val="tx1"/>
              </a:solidFill>
            </a:endParaRPr>
          </a:p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600" dirty="0">
              <a:solidFill>
                <a:schemeClr val="tx1"/>
              </a:solidFill>
            </a:endParaRPr>
          </a:p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600" dirty="0">
              <a:solidFill>
                <a:schemeClr val="tx1"/>
              </a:solidFill>
            </a:endParaRPr>
          </a:p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6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1F3CB-F486-F34C-ACAD-F949661753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57" y="2522353"/>
            <a:ext cx="4129742" cy="2753161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B60E3D5-A7E5-A449-BE93-2E164255F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919430"/>
              </p:ext>
            </p:extLst>
          </p:nvPr>
        </p:nvGraphicFramePr>
        <p:xfrm>
          <a:off x="5484152" y="3350293"/>
          <a:ext cx="5551620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5810">
                  <a:extLst>
                    <a:ext uri="{9D8B030D-6E8A-4147-A177-3AD203B41FA5}">
                      <a16:colId xmlns:a16="http://schemas.microsoft.com/office/drawing/2014/main" val="1587987555"/>
                    </a:ext>
                  </a:extLst>
                </a:gridCol>
                <a:gridCol w="2775810">
                  <a:extLst>
                    <a:ext uri="{9D8B030D-6E8A-4147-A177-3AD203B41FA5}">
                      <a16:colId xmlns:a16="http://schemas.microsoft.com/office/drawing/2014/main" val="4003127080"/>
                    </a:ext>
                  </a:extLst>
                </a:gridCol>
              </a:tblGrid>
              <a:tr h="229194">
                <a:tc>
                  <a:txBody>
                    <a:bodyPr/>
                    <a:lstStyle/>
                    <a:p>
                      <a:r>
                        <a:rPr lang="en-US" dirty="0"/>
                        <a:t>Group Members &amp; Student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Contribution &amp; Responsible Sections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125635"/>
                  </a:ext>
                </a:extLst>
              </a:tr>
              <a:tr h="229194">
                <a:tc>
                  <a:txBody>
                    <a:bodyPr/>
                    <a:lstStyle/>
                    <a:p>
                      <a:r>
                        <a:rPr lang="en-US" dirty="0"/>
                        <a:t>Chloe Kim 152435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Final proofreading, Objectives &amp; OVPs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964551"/>
                  </a:ext>
                </a:extLst>
              </a:tr>
              <a:tr h="2291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589046"/>
                  </a:ext>
                </a:extLst>
              </a:tr>
              <a:tr h="2291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014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690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 build="p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3">
          <a:extLst>
            <a:ext uri="{FF2B5EF4-FFF2-40B4-BE49-F238E27FC236}">
              <a16:creationId xmlns:a16="http://schemas.microsoft.com/office/drawing/2014/main" id="{A8981306-3295-AA32-0F94-B39269C8A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A281514-4743-BFFF-AAC4-D9313A825421}"/>
              </a:ext>
            </a:extLst>
          </p:cNvPr>
          <p:cNvSpPr/>
          <p:nvPr/>
        </p:nvSpPr>
        <p:spPr>
          <a:xfrm>
            <a:off x="5037970" y="1901536"/>
            <a:ext cx="6443985" cy="4468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94F8F8-EBD1-8843-3264-0B2235CC8CC5}"/>
              </a:ext>
            </a:extLst>
          </p:cNvPr>
          <p:cNvSpPr/>
          <p:nvPr/>
        </p:nvSpPr>
        <p:spPr>
          <a:xfrm>
            <a:off x="0" y="0"/>
            <a:ext cx="4876800" cy="7086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NZ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6" name="Google Shape;446;p37">
            <a:extLst>
              <a:ext uri="{FF2B5EF4-FFF2-40B4-BE49-F238E27FC236}">
                <a16:creationId xmlns:a16="http://schemas.microsoft.com/office/drawing/2014/main" id="{6D03AFAF-ECF2-BC45-0210-27C8B6C79FB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defTabSz="609630">
              <a:defRPr/>
            </a:pPr>
            <a:fld id="{00000000-1234-1234-1234-123412341234}" type="slidenum">
              <a:rPr lang="en">
                <a:latin typeface="Calibri"/>
              </a:rPr>
              <a:pPr defTabSz="609630">
                <a:defRPr/>
              </a:pPr>
              <a:t>4</a:t>
            </a:fld>
            <a:endParaRPr>
              <a:latin typeface="Calibri"/>
            </a:endParaRPr>
          </a:p>
        </p:txBody>
      </p:sp>
      <p:sp>
        <p:nvSpPr>
          <p:cNvPr id="447" name="Google Shape;447;p37">
            <a:extLst>
              <a:ext uri="{FF2B5EF4-FFF2-40B4-BE49-F238E27FC236}">
                <a16:creationId xmlns:a16="http://schemas.microsoft.com/office/drawing/2014/main" id="{613F60B3-628B-1AC9-940E-3B966941D8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757" y="-118157"/>
            <a:ext cx="3467447" cy="181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/>
            <a:r>
              <a:rPr lang="en-NZ" b="1" dirty="0">
                <a:solidFill>
                  <a:schemeClr val="bg1"/>
                </a:solidFill>
                <a:latin typeface="Montserrat" pitchFamily="2" charset="77"/>
              </a:rPr>
              <a:t>Group Assessments</a:t>
            </a:r>
            <a:endParaRPr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48" name="Google Shape;448;p37">
            <a:extLst>
              <a:ext uri="{FF2B5EF4-FFF2-40B4-BE49-F238E27FC236}">
                <a16:creationId xmlns:a16="http://schemas.microsoft.com/office/drawing/2014/main" id="{D9458661-7060-5DE3-7252-B57F7104C0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758" y="1582486"/>
            <a:ext cx="3766342" cy="340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67" b="1" dirty="0">
                <a:solidFill>
                  <a:schemeClr val="bg1"/>
                </a:solidFill>
                <a:latin typeface="Montserrat" pitchFamily="2" charset="77"/>
              </a:rPr>
              <a:t>Group Work and Statement of Contribution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67" b="1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1867" b="1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1867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4C7F4F-61CF-977D-2B9E-1CEF319B55B1}"/>
              </a:ext>
            </a:extLst>
          </p:cNvPr>
          <p:cNvSpPr txBox="1">
            <a:spLocks/>
          </p:cNvSpPr>
          <p:nvPr/>
        </p:nvSpPr>
        <p:spPr>
          <a:xfrm>
            <a:off x="4962426" y="1471753"/>
            <a:ext cx="6691273" cy="15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▪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r>
              <a:rPr lang="en-NZ" sz="1800" dirty="0">
                <a:solidFill>
                  <a:schemeClr val="tx1"/>
                </a:solidFill>
              </a:rPr>
              <a:t>There are two elements to ensure that fair contribution will be made. Both of these elements will need to be completed by all group members before grades will be released.</a:t>
            </a:r>
          </a:p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800" dirty="0">
              <a:solidFill>
                <a:schemeClr val="tx1"/>
              </a:solidFill>
            </a:endParaRPr>
          </a:p>
          <a:p>
            <a:pPr marL="554577" indent="-342900" defTabSz="609630">
              <a:lnSpc>
                <a:spcPct val="100000"/>
              </a:lnSpc>
              <a:spcBef>
                <a:spcPts val="400"/>
              </a:spcBef>
              <a:buAutoNum type="arabicPeriod"/>
              <a:defRPr/>
            </a:pPr>
            <a:r>
              <a:rPr lang="en-NZ" sz="1800" dirty="0">
                <a:solidFill>
                  <a:schemeClr val="tx1"/>
                </a:solidFill>
              </a:rPr>
              <a:t>Collaboration and meeting records</a:t>
            </a:r>
          </a:p>
          <a:p>
            <a:pPr marL="554577" indent="-342900" defTabSz="609630">
              <a:lnSpc>
                <a:spcPct val="100000"/>
              </a:lnSpc>
              <a:spcBef>
                <a:spcPts val="400"/>
              </a:spcBef>
              <a:buAutoNum type="arabicPeriod"/>
              <a:defRPr/>
            </a:pPr>
            <a:endParaRPr lang="en-NZ" sz="1800" dirty="0">
              <a:solidFill>
                <a:schemeClr val="tx1"/>
              </a:solidFill>
            </a:endParaRPr>
          </a:p>
          <a:p>
            <a:pPr marL="554577" indent="-342900" defTabSz="609630">
              <a:lnSpc>
                <a:spcPct val="100000"/>
              </a:lnSpc>
              <a:spcBef>
                <a:spcPts val="400"/>
              </a:spcBef>
              <a:buAutoNum type="arabicPeriod"/>
              <a:defRPr/>
            </a:pPr>
            <a:r>
              <a:rPr lang="en-NZ" sz="1800" dirty="0">
                <a:solidFill>
                  <a:schemeClr val="tx1"/>
                </a:solidFill>
              </a:rPr>
              <a:t>Peer Evaluation/Group Member Evaluation</a:t>
            </a:r>
          </a:p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600" dirty="0">
              <a:solidFill>
                <a:schemeClr val="tx1"/>
              </a:solidFill>
            </a:endParaRPr>
          </a:p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600" dirty="0">
              <a:solidFill>
                <a:schemeClr val="tx1"/>
              </a:solidFill>
            </a:endParaRPr>
          </a:p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600" dirty="0">
              <a:solidFill>
                <a:schemeClr val="tx1"/>
              </a:solidFill>
            </a:endParaRPr>
          </a:p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600" dirty="0">
              <a:solidFill>
                <a:schemeClr val="tx1"/>
              </a:solidFill>
            </a:endParaRPr>
          </a:p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6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A9322-E33E-5458-E8F1-D69EE3BCB0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57" y="2522353"/>
            <a:ext cx="4129742" cy="275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3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 build="p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3">
          <a:extLst>
            <a:ext uri="{FF2B5EF4-FFF2-40B4-BE49-F238E27FC236}">
              <a16:creationId xmlns:a16="http://schemas.microsoft.com/office/drawing/2014/main" id="{258F8479-4A7E-4D30-65AB-8F12E122F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7">
            <a:extLst>
              <a:ext uri="{FF2B5EF4-FFF2-40B4-BE49-F238E27FC236}">
                <a16:creationId xmlns:a16="http://schemas.microsoft.com/office/drawing/2014/main" id="{81043297-F0ED-5EA8-7F9F-5B068E32F2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defTabSz="609630">
              <a:defRPr/>
            </a:pPr>
            <a:fld id="{00000000-1234-1234-1234-123412341234}" type="slidenum">
              <a:rPr lang="en">
                <a:latin typeface="Calibri"/>
              </a:rPr>
              <a:pPr defTabSz="609630">
                <a:defRPr/>
              </a:pPr>
              <a:t>5</a:t>
            </a:fld>
            <a:endParaRPr>
              <a:latin typeface="Calibri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9588CC9-80FA-FB36-7473-59971E18447D}"/>
              </a:ext>
            </a:extLst>
          </p:cNvPr>
          <p:cNvSpPr txBox="1">
            <a:spLocks/>
          </p:cNvSpPr>
          <p:nvPr/>
        </p:nvSpPr>
        <p:spPr>
          <a:xfrm>
            <a:off x="3931620" y="4557873"/>
            <a:ext cx="7758073" cy="15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▪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867" i="1" dirty="0">
              <a:solidFill>
                <a:srgbClr val="233446"/>
              </a:solidFill>
              <a:latin typeface="Montserrat Medium" pitchFamily="2" charset="77"/>
            </a:endParaRPr>
          </a:p>
        </p:txBody>
      </p:sp>
      <p:pic>
        <p:nvPicPr>
          <p:cNvPr id="8" name="image4.jpeg" descr="A close up of text on a white background  Description automatically generated">
            <a:extLst>
              <a:ext uri="{FF2B5EF4-FFF2-40B4-BE49-F238E27FC236}">
                <a16:creationId xmlns:a16="http://schemas.microsoft.com/office/drawing/2014/main" id="{0A978BC5-61B3-FE4E-78CE-E802770BD5C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8828" y="0"/>
            <a:ext cx="7239313" cy="1426902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1B1BB4-BB9A-DD8E-1600-E560E5C84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DC3433-C93C-079C-9A4D-B99E9BBB4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756C10-FC60-BB3D-CE8A-8288C7565C68}"/>
              </a:ext>
            </a:extLst>
          </p:cNvPr>
          <p:cNvSpPr/>
          <p:nvPr/>
        </p:nvSpPr>
        <p:spPr>
          <a:xfrm>
            <a:off x="0" y="0"/>
            <a:ext cx="4216323" cy="7086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NZ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Google Shape;447;p37">
            <a:extLst>
              <a:ext uri="{FF2B5EF4-FFF2-40B4-BE49-F238E27FC236}">
                <a16:creationId xmlns:a16="http://schemas.microsoft.com/office/drawing/2014/main" id="{E4AACED4-D13C-3DAB-5EFF-56C6F7E2C8FF}"/>
              </a:ext>
            </a:extLst>
          </p:cNvPr>
          <p:cNvSpPr txBox="1">
            <a:spLocks/>
          </p:cNvSpPr>
          <p:nvPr/>
        </p:nvSpPr>
        <p:spPr>
          <a:xfrm>
            <a:off x="412575" y="-177800"/>
            <a:ext cx="2728400" cy="181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60963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 sz="2933" kern="1200">
                <a:solidFill>
                  <a:srgbClr val="F6703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pPr algn="l"/>
            <a:r>
              <a:rPr lang="en-NZ" b="1" dirty="0">
                <a:solidFill>
                  <a:schemeClr val="bg1"/>
                </a:solidFill>
                <a:latin typeface="Montserrat" pitchFamily="2" charset="77"/>
              </a:rPr>
              <a:t>SOSTAC Framework</a:t>
            </a:r>
          </a:p>
        </p:txBody>
      </p:sp>
      <p:sp>
        <p:nvSpPr>
          <p:cNvPr id="14" name="Google Shape;448;p37">
            <a:extLst>
              <a:ext uri="{FF2B5EF4-FFF2-40B4-BE49-F238E27FC236}">
                <a16:creationId xmlns:a16="http://schemas.microsoft.com/office/drawing/2014/main" id="{B22CAE43-309F-CEC7-F713-D1677D080E83}"/>
              </a:ext>
            </a:extLst>
          </p:cNvPr>
          <p:cNvSpPr txBox="1">
            <a:spLocks/>
          </p:cNvSpPr>
          <p:nvPr/>
        </p:nvSpPr>
        <p:spPr>
          <a:xfrm>
            <a:off x="462757" y="1582486"/>
            <a:ext cx="3468863" cy="340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609630" lvl="0" indent="-406420" algn="l" defTabSz="609630" rtl="0" eaLnBrk="1" latinLnBrk="0" hangingPunct="1">
              <a:spcBef>
                <a:spcPts val="800"/>
              </a:spcBef>
              <a:spcAft>
                <a:spcPts val="0"/>
              </a:spcAft>
              <a:buSzPts val="12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261" lvl="1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lvl="2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522" lvl="3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8152" lvl="4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783" lvl="5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413" lvl="6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7044" lvl="7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674" lvl="8" indent="-406420" algn="l" defTabSz="609630" rtl="0" eaLnBrk="1" latinLnBrk="0" hangingPunct="1">
              <a:spcBef>
                <a:spcPts val="0"/>
              </a:spcBef>
              <a:spcAft>
                <a:spcPts val="0"/>
              </a:spcAft>
              <a:buSzPts val="12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itchFamily="34" charset="0"/>
              <a:buNone/>
            </a:pPr>
            <a:r>
              <a:rPr lang="en-US">
                <a:latin typeface="Nunito Sans" pitchFamily="2" charset="77"/>
              </a:rPr>
              <a:t>Using the SOSTAC planning framework you will carry out a ‘digital marketing/social media evaluation’ of the organisation’s current digital marketing/social media activity, considering the ways in which they position their product/service/experience and campaign their brand/message in a market/industry. Based on your ‘evaluation’, you will then offer recommendations to the organisation, by way of crafting a revised ‘digital/social media marketing plan’.</a:t>
            </a:r>
          </a:p>
          <a:p>
            <a:pPr marL="0" indent="0">
              <a:buClr>
                <a:schemeClr val="dk1"/>
              </a:buClr>
              <a:buSzPts val="1100"/>
              <a:buFont typeface="Arial" pitchFamily="34" charset="0"/>
              <a:buNone/>
            </a:pPr>
            <a:endParaRPr lang="en-US">
              <a:latin typeface="Nunito Sans" pitchFamily="2" charset="77"/>
            </a:endParaRPr>
          </a:p>
          <a:p>
            <a:pPr marL="0" indent="0">
              <a:buClr>
                <a:schemeClr val="dk1"/>
              </a:buClr>
              <a:buSzPts val="1100"/>
              <a:buFont typeface="Arial" pitchFamily="34" charset="0"/>
              <a:buNone/>
            </a:pPr>
            <a:endParaRPr lang="en-US">
              <a:latin typeface="Nunito Sans" pitchFamily="2" charset="77"/>
            </a:endParaRPr>
          </a:p>
          <a:p>
            <a:pPr marL="0" indent="0">
              <a:buClr>
                <a:schemeClr val="dk1"/>
              </a:buClr>
              <a:buSzPts val="1100"/>
              <a:buFont typeface="Arial" pitchFamily="34" charset="0"/>
              <a:buNone/>
            </a:pPr>
            <a:endParaRPr lang="en-US" dirty="0"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318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1B3CF2-C46A-4E7E-98A3-26F4B9E9B228}"/>
              </a:ext>
            </a:extLst>
          </p:cNvPr>
          <p:cNvSpPr/>
          <p:nvPr/>
        </p:nvSpPr>
        <p:spPr>
          <a:xfrm>
            <a:off x="0" y="0"/>
            <a:ext cx="4216323" cy="7086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NZ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6" name="Google Shape;446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defTabSz="609630">
              <a:defRPr/>
            </a:pPr>
            <a:fld id="{00000000-1234-1234-1234-123412341234}" type="slidenum">
              <a:rPr lang="en">
                <a:latin typeface="Calibri"/>
              </a:rPr>
              <a:pPr defTabSz="609630">
                <a:defRPr/>
              </a:pPr>
              <a:t>6</a:t>
            </a:fld>
            <a:endParaRPr>
              <a:latin typeface="Calibri"/>
            </a:endParaRPr>
          </a:p>
        </p:txBody>
      </p:sp>
      <p:sp>
        <p:nvSpPr>
          <p:cNvPr id="447" name="Google Shape;447;p37"/>
          <p:cNvSpPr txBox="1">
            <a:spLocks noGrp="1"/>
          </p:cNvSpPr>
          <p:nvPr>
            <p:ph type="title"/>
          </p:nvPr>
        </p:nvSpPr>
        <p:spPr>
          <a:xfrm>
            <a:off x="412575" y="-177800"/>
            <a:ext cx="2728400" cy="181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/>
            <a:r>
              <a:rPr lang="en-NZ" b="1" dirty="0">
                <a:solidFill>
                  <a:schemeClr val="bg1"/>
                </a:solidFill>
                <a:latin typeface="Montserrat" pitchFamily="2" charset="77"/>
              </a:rPr>
              <a:t>SOSTAC Framework</a:t>
            </a:r>
            <a:endParaRPr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48" name="Google Shape;448;p37"/>
          <p:cNvSpPr txBox="1">
            <a:spLocks noGrp="1"/>
          </p:cNvSpPr>
          <p:nvPr>
            <p:ph type="body" idx="1"/>
          </p:nvPr>
        </p:nvSpPr>
        <p:spPr>
          <a:xfrm>
            <a:off x="462757" y="1582486"/>
            <a:ext cx="3468863" cy="340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dirty="0">
                <a:latin typeface="Nunito Sans" pitchFamily="2" charset="77"/>
              </a:rPr>
              <a:t>Using the SOSTAC planning framework you will carry out a ‘digital marketing/social media evaluation’ of the </a:t>
            </a:r>
            <a:r>
              <a:rPr lang="en-US" dirty="0" err="1">
                <a:latin typeface="Nunito Sans" pitchFamily="2" charset="77"/>
              </a:rPr>
              <a:t>organisation’s</a:t>
            </a:r>
            <a:r>
              <a:rPr lang="en-US" dirty="0">
                <a:latin typeface="Nunito Sans" pitchFamily="2" charset="77"/>
              </a:rPr>
              <a:t> current digital marketing/social media activity, considering the ways in which they position their product/service/experience and campaign their brand/message in a market/industry. Based on your ‘evaluation’, you will then offer recommendations to the </a:t>
            </a:r>
            <a:r>
              <a:rPr lang="en-US" dirty="0" err="1">
                <a:latin typeface="Nunito Sans" pitchFamily="2" charset="77"/>
              </a:rPr>
              <a:t>organisation</a:t>
            </a:r>
            <a:r>
              <a:rPr lang="en-US" dirty="0">
                <a:latin typeface="Nunito Sans" pitchFamily="2" charset="77"/>
              </a:rPr>
              <a:t>, by way of crafting a revised ‘digital/social media marketing plan’.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dirty="0">
              <a:latin typeface="Nunito Sans" pitchFamily="2" charset="77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dirty="0">
              <a:latin typeface="Nunito Sans" pitchFamily="2" charset="77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dirty="0">
              <a:latin typeface="Nunito Sans" pitchFamily="2" charset="77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91B5E39-C4D5-3E4C-81B7-F1D4BB9D4886}"/>
              </a:ext>
            </a:extLst>
          </p:cNvPr>
          <p:cNvSpPr txBox="1">
            <a:spLocks/>
          </p:cNvSpPr>
          <p:nvPr/>
        </p:nvSpPr>
        <p:spPr>
          <a:xfrm>
            <a:off x="3931620" y="4557873"/>
            <a:ext cx="7758073" cy="15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▪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211677" indent="0" defTabSz="609630">
              <a:lnSpc>
                <a:spcPct val="100000"/>
              </a:lnSpc>
              <a:spcBef>
                <a:spcPts val="400"/>
              </a:spcBef>
              <a:buNone/>
              <a:defRPr/>
            </a:pPr>
            <a:endParaRPr lang="en-NZ" sz="1867" i="1" dirty="0">
              <a:solidFill>
                <a:srgbClr val="233446"/>
              </a:solidFill>
              <a:latin typeface="Montserrat Medium" pitchFamily="2" charset="77"/>
            </a:endParaRPr>
          </a:p>
        </p:txBody>
      </p:sp>
      <p:pic>
        <p:nvPicPr>
          <p:cNvPr id="8" name="image4.jpeg" descr="A close up of text on a white background  Description automatically generated">
            <a:extLst>
              <a:ext uri="{FF2B5EF4-FFF2-40B4-BE49-F238E27FC236}">
                <a16:creationId xmlns:a16="http://schemas.microsoft.com/office/drawing/2014/main" id="{65ED9B8F-BD22-F645-AC1C-065E8E4E3A8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8899" y="-6121400"/>
            <a:ext cx="7239313" cy="142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0" build="p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0904B51-F58F-C3BE-7972-1733F483C90E}"/>
              </a:ext>
            </a:extLst>
          </p:cNvPr>
          <p:cNvSpPr/>
          <p:nvPr/>
        </p:nvSpPr>
        <p:spPr>
          <a:xfrm>
            <a:off x="3900405" y="4982817"/>
            <a:ext cx="7456708" cy="1260801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147E3B3-0C5D-302B-610B-B80B3B17973A}"/>
              </a:ext>
            </a:extLst>
          </p:cNvPr>
          <p:cNvSpPr/>
          <p:nvPr/>
        </p:nvSpPr>
        <p:spPr>
          <a:xfrm>
            <a:off x="3900405" y="1820408"/>
            <a:ext cx="7456708" cy="2203195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50145F-F869-3440-A1E4-946595C9E782}"/>
              </a:ext>
            </a:extLst>
          </p:cNvPr>
          <p:cNvSpPr/>
          <p:nvPr/>
        </p:nvSpPr>
        <p:spPr>
          <a:xfrm>
            <a:off x="-50800" y="0"/>
            <a:ext cx="3505200" cy="7086600"/>
          </a:xfrm>
          <a:prstGeom prst="rect">
            <a:avLst/>
          </a:prstGeom>
          <a:solidFill>
            <a:srgbClr val="2334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NZ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1" name="Google Shape;231;p37"/>
          <p:cNvSpPr txBox="1">
            <a:spLocks noGrp="1"/>
          </p:cNvSpPr>
          <p:nvPr>
            <p:ph type="title"/>
          </p:nvPr>
        </p:nvSpPr>
        <p:spPr>
          <a:xfrm>
            <a:off x="477885" y="1635643"/>
            <a:ext cx="2740236" cy="1325563"/>
          </a:xfrm>
        </p:spPr>
        <p:txBody>
          <a:bodyPr>
            <a:noAutofit/>
          </a:bodyPr>
          <a:lstStyle/>
          <a:p>
            <a:pPr lvl="0"/>
            <a:r>
              <a:rPr lang="en-US" sz="2667" b="0" dirty="0">
                <a:solidFill>
                  <a:srgbClr val="EC8D5F"/>
                </a:solidFill>
                <a:latin typeface="Montserrat Medium" pitchFamily="2" charset="77"/>
                <a:sym typeface="Book Antiqua"/>
              </a:rPr>
              <a:t>Five S’s</a:t>
            </a:r>
            <a:br>
              <a:rPr lang="en-US" sz="2667" b="0" dirty="0">
                <a:solidFill>
                  <a:srgbClr val="EC8D5F"/>
                </a:solidFill>
                <a:latin typeface="Montserrat Medium" pitchFamily="2" charset="77"/>
                <a:sym typeface="Book Antiqua"/>
              </a:rPr>
            </a:br>
            <a:r>
              <a:rPr lang="en-US" sz="2667" b="0" dirty="0">
                <a:solidFill>
                  <a:srgbClr val="EC8D5F"/>
                </a:solidFill>
                <a:latin typeface="Montserrat Medium" pitchFamily="2" charset="77"/>
                <a:sym typeface="Book Antiqua"/>
              </a:rPr>
              <a:t>Chaffey and Smith, 2017</a:t>
            </a:r>
            <a:br>
              <a:rPr lang="en-US" sz="2667" b="0" dirty="0">
                <a:solidFill>
                  <a:srgbClr val="EC8D5F"/>
                </a:solidFill>
                <a:latin typeface="Montserrat Medium" pitchFamily="2" charset="77"/>
                <a:sym typeface="Book Antiqua"/>
              </a:rPr>
            </a:br>
            <a:r>
              <a:rPr lang="en-US" sz="2667" b="0" i="1" dirty="0">
                <a:solidFill>
                  <a:srgbClr val="EC8D5F"/>
                </a:solidFill>
                <a:latin typeface="Montserrat Medium" pitchFamily="2" charset="77"/>
                <a:sym typeface="Book Antiqua"/>
              </a:rPr>
              <a:t>(first introduced in 2001)</a:t>
            </a:r>
            <a:endParaRPr lang="en-US" sz="2933" b="0" i="1" dirty="0">
              <a:solidFill>
                <a:srgbClr val="EC8D5F"/>
              </a:solidFill>
              <a:latin typeface="Montserrat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89B814-B886-2443-B8D8-86E52E52A2D8}"/>
              </a:ext>
            </a:extLst>
          </p:cNvPr>
          <p:cNvSpPr/>
          <p:nvPr/>
        </p:nvSpPr>
        <p:spPr>
          <a:xfrm>
            <a:off x="3511107" y="902196"/>
            <a:ext cx="6992136" cy="930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27" lvl="1" defTabSz="609630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3200" b="1" i="1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Sell – Grow sales.</a:t>
            </a:r>
          </a:p>
          <a:p>
            <a:pPr marL="838242" lvl="1" indent="-304815" defTabSz="609630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customer acquisition and retention targets</a:t>
            </a:r>
            <a:endParaRPr lang="en-NZ" sz="1867" dirty="0">
              <a:solidFill>
                <a:srgbClr val="233446"/>
              </a:solidFill>
              <a:latin typeface="Montserra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37595D-C44D-7749-9D06-F2D08A53796C}"/>
              </a:ext>
            </a:extLst>
          </p:cNvPr>
          <p:cNvSpPr/>
          <p:nvPr/>
        </p:nvSpPr>
        <p:spPr>
          <a:xfrm>
            <a:off x="3454400" y="1920684"/>
            <a:ext cx="7617637" cy="1454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27" lvl="1" defTabSz="609630">
              <a:buClr>
                <a:srgbClr val="233446"/>
              </a:buClr>
              <a:defRPr/>
            </a:pPr>
            <a:r>
              <a:rPr lang="en-NZ" sz="3200" b="1" i="1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Serve – Add value.</a:t>
            </a:r>
          </a:p>
          <a:p>
            <a:pPr marL="838242" lvl="1" indent="-304815" defTabSz="609630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customer satisfaction targets</a:t>
            </a:r>
            <a:endParaRPr lang="en-NZ" sz="1867" dirty="0">
              <a:solidFill>
                <a:srgbClr val="233446"/>
              </a:solidFill>
              <a:latin typeface="Montserrat" pitchFamily="2" charset="77"/>
            </a:endParaRPr>
          </a:p>
          <a:p>
            <a:pPr marL="533427" lvl="1" defTabSz="609630">
              <a:buClr>
                <a:srgbClr val="233446"/>
              </a:buClr>
              <a:defRPr/>
            </a:pPr>
            <a:endParaRPr lang="en-NZ" sz="3600" b="1" i="1" dirty="0">
              <a:solidFill>
                <a:srgbClr val="233446"/>
              </a:solidFill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021887-4FDD-A44D-B4ED-F3E595259AF5}"/>
              </a:ext>
            </a:extLst>
          </p:cNvPr>
          <p:cNvSpPr/>
          <p:nvPr/>
        </p:nvSpPr>
        <p:spPr>
          <a:xfrm>
            <a:off x="3454400" y="3010239"/>
            <a:ext cx="8439889" cy="1454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27" lvl="1" defTabSz="609630">
              <a:buClr>
                <a:srgbClr val="233446"/>
              </a:buClr>
              <a:defRPr/>
            </a:pPr>
            <a:r>
              <a:rPr lang="en-NZ" sz="3200" b="1" i="1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Speak – Get closer to customers.</a:t>
            </a:r>
          </a:p>
          <a:p>
            <a:pPr marL="838242" lvl="1" indent="-304815" defTabSz="609630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trialogue; number of engaged customers</a:t>
            </a:r>
            <a:endParaRPr lang="en-NZ" sz="1867" dirty="0">
              <a:solidFill>
                <a:srgbClr val="233446"/>
              </a:solidFill>
              <a:latin typeface="Montserrat" pitchFamily="2" charset="77"/>
            </a:endParaRPr>
          </a:p>
          <a:p>
            <a:pPr marL="533427" lvl="1" defTabSz="609630">
              <a:buClr>
                <a:srgbClr val="233446"/>
              </a:buClr>
              <a:defRPr/>
            </a:pPr>
            <a:endParaRPr lang="en-NZ" sz="3600" b="1" i="1" dirty="0">
              <a:solidFill>
                <a:srgbClr val="233446"/>
              </a:solidFill>
              <a:latin typeface="Montserrat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E03315-FCEF-D646-B67C-576498DF6812}"/>
              </a:ext>
            </a:extLst>
          </p:cNvPr>
          <p:cNvSpPr/>
          <p:nvPr/>
        </p:nvSpPr>
        <p:spPr>
          <a:xfrm>
            <a:off x="3511108" y="4082151"/>
            <a:ext cx="8439889" cy="1454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27" lvl="1" defTabSz="609630">
              <a:buClr>
                <a:srgbClr val="233446"/>
              </a:buClr>
              <a:defRPr/>
            </a:pPr>
            <a:r>
              <a:rPr lang="en-NZ" sz="3200" b="1" i="1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Save – Save costs.</a:t>
            </a:r>
          </a:p>
          <a:p>
            <a:pPr marL="838242" lvl="1" indent="-304815" defTabSz="609630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quantified efficiency gains</a:t>
            </a:r>
            <a:endParaRPr lang="en-NZ" sz="1867" dirty="0">
              <a:solidFill>
                <a:srgbClr val="233446"/>
              </a:solidFill>
              <a:latin typeface="Montserrat" pitchFamily="2" charset="77"/>
            </a:endParaRPr>
          </a:p>
          <a:p>
            <a:pPr marL="533427" lvl="1" defTabSz="609630">
              <a:buClr>
                <a:srgbClr val="233446"/>
              </a:buClr>
              <a:defRPr/>
            </a:pPr>
            <a:r>
              <a:rPr lang="en-NZ" sz="3600" b="1" i="1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 </a:t>
            </a:r>
            <a:endParaRPr lang="en-NZ" sz="3600" b="1" i="1" dirty="0">
              <a:solidFill>
                <a:srgbClr val="233446"/>
              </a:solidFill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880D0D-6C23-7848-B880-97ADBC238B74}"/>
              </a:ext>
            </a:extLst>
          </p:cNvPr>
          <p:cNvSpPr/>
          <p:nvPr/>
        </p:nvSpPr>
        <p:spPr>
          <a:xfrm>
            <a:off x="3511108" y="5154063"/>
            <a:ext cx="8439889" cy="1454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27" lvl="1" defTabSz="609630">
              <a:buClr>
                <a:srgbClr val="233446"/>
              </a:buClr>
              <a:defRPr/>
            </a:pPr>
            <a:r>
              <a:rPr lang="en-NZ" sz="3200" b="1" i="1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Sizzle – Extend the brand online.</a:t>
            </a:r>
          </a:p>
          <a:p>
            <a:pPr marL="838242" lvl="1" indent="-304815" defTabSz="609630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site stickiness, visit duration</a:t>
            </a:r>
            <a:endParaRPr lang="en-NZ" sz="1867" dirty="0">
              <a:solidFill>
                <a:srgbClr val="233446"/>
              </a:solidFill>
              <a:latin typeface="Montserrat" pitchFamily="2" charset="77"/>
            </a:endParaRPr>
          </a:p>
          <a:p>
            <a:pPr marL="533427" lvl="1" defTabSz="609630">
              <a:buClr>
                <a:srgbClr val="233446"/>
              </a:buClr>
              <a:defRPr/>
            </a:pPr>
            <a:r>
              <a:rPr lang="en-NZ" sz="3600" b="1" i="1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 </a:t>
            </a:r>
            <a:endParaRPr lang="en-NZ" sz="3600" b="1" i="1" dirty="0">
              <a:solidFill>
                <a:srgbClr val="233446"/>
              </a:solidFill>
              <a:latin typeface="Montserra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FFF543-ECEF-6843-8014-9A14C0DD754A}"/>
              </a:ext>
            </a:extLst>
          </p:cNvPr>
          <p:cNvSpPr/>
          <p:nvPr/>
        </p:nvSpPr>
        <p:spPr>
          <a:xfrm>
            <a:off x="477885" y="4035647"/>
            <a:ext cx="2265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200" dirty="0">
                <a:solidFill>
                  <a:srgbClr val="EFEDE1"/>
                </a:solidFill>
                <a:latin typeface="Montserrat Medium" pitchFamily="2" charset="77"/>
                <a:sym typeface="Book Antiqua"/>
              </a:rPr>
              <a:t>Five S’s</a:t>
            </a:r>
          </a:p>
          <a:p>
            <a:pPr lvl="0" algn="r">
              <a:defRPr/>
            </a:pPr>
            <a:r>
              <a:rPr lang="en-US" sz="1200" dirty="0">
                <a:solidFill>
                  <a:srgbClr val="EFEDE1"/>
                </a:solidFill>
                <a:latin typeface="Montserrat Medium" pitchFamily="2" charset="77"/>
                <a:sym typeface="Book Antiqua"/>
              </a:rPr>
              <a:t>Chaffey and Smith, 2017</a:t>
            </a:r>
          </a:p>
          <a:p>
            <a:pPr lvl="0" algn="r">
              <a:defRPr/>
            </a:pPr>
            <a:r>
              <a:rPr lang="en-US" sz="1200" dirty="0">
                <a:solidFill>
                  <a:srgbClr val="EFEDE1"/>
                </a:solidFill>
                <a:latin typeface="Montserrat Medium" pitchFamily="2" charset="77"/>
                <a:sym typeface="Book Antiqua"/>
              </a:rPr>
              <a:t>p. 232-233</a:t>
            </a:r>
            <a:endParaRPr lang="en-US" sz="1200" dirty="0">
              <a:solidFill>
                <a:srgbClr val="EFEDE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95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81"/>
    </mc:Choice>
    <mc:Fallback xmlns="">
      <p:transition spd="slow" advTm="365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8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50948" y="0"/>
            <a:ext cx="7041285" cy="6858000"/>
          </a:xfrm>
          <a:custGeom>
            <a:avLst/>
            <a:gdLst/>
            <a:ahLst/>
            <a:cxnLst/>
            <a:rect l="l" t="t" r="r" b="b"/>
            <a:pathLst>
              <a:path w="9016365" h="10287000">
                <a:moveTo>
                  <a:pt x="0" y="10286999"/>
                </a:moveTo>
                <a:lnTo>
                  <a:pt x="9016015" y="10286999"/>
                </a:lnTo>
                <a:lnTo>
                  <a:pt x="9016015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EC8D5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731F841-5922-CE46-A007-97BCC2EED2D2}"/>
              </a:ext>
            </a:extLst>
          </p:cNvPr>
          <p:cNvSpPr/>
          <p:nvPr/>
        </p:nvSpPr>
        <p:spPr>
          <a:xfrm>
            <a:off x="5491807" y="970364"/>
            <a:ext cx="6207016" cy="52626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1" y="0"/>
            <a:ext cx="5150947" cy="6858000"/>
          </a:xfrm>
          <a:custGeom>
            <a:avLst/>
            <a:gdLst/>
            <a:ahLst/>
            <a:cxnLst/>
            <a:rect l="l" t="t" r="r" b="b"/>
            <a:pathLst>
              <a:path w="9272270" h="10287000">
                <a:moveTo>
                  <a:pt x="0" y="10287000"/>
                </a:moveTo>
                <a:lnTo>
                  <a:pt x="0" y="0"/>
                </a:lnTo>
                <a:lnTo>
                  <a:pt x="9271984" y="0"/>
                </a:lnTo>
                <a:lnTo>
                  <a:pt x="9271984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233446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1134" y="767009"/>
            <a:ext cx="2340186" cy="50714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n-NZ" sz="3600" i="0" spc="-67" dirty="0">
                <a:solidFill>
                  <a:srgbClr val="ECDCCF"/>
                </a:solidFill>
                <a:latin typeface="Arial"/>
                <a:cs typeface="Arial"/>
              </a:rPr>
              <a:t>Objectives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093" y="1417320"/>
            <a:ext cx="4288279" cy="62391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defTabSz="609630">
              <a:spcBef>
                <a:spcPts val="67"/>
              </a:spcBef>
            </a:pPr>
            <a:r>
              <a:rPr sz="1333" b="1" i="1" spc="3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Objectives</a:t>
            </a:r>
            <a:r>
              <a:rPr sz="1333" b="1" i="1" spc="76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27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are</a:t>
            </a:r>
            <a:r>
              <a:rPr sz="1333" b="1" i="1" spc="8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30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more</a:t>
            </a:r>
            <a:r>
              <a:rPr sz="1333" b="1" i="1" spc="8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30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like</a:t>
            </a:r>
            <a:r>
              <a:rPr sz="1333" b="1" i="1" spc="80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3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goals,</a:t>
            </a:r>
            <a:r>
              <a:rPr sz="1333" b="1" i="1" spc="80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3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while</a:t>
            </a:r>
            <a:r>
              <a:rPr sz="1333" b="1" i="1" spc="8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30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your</a:t>
            </a:r>
            <a:r>
              <a:rPr sz="1333" b="1" i="1" spc="87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37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tactics </a:t>
            </a:r>
            <a:r>
              <a:rPr sz="1333" b="1" i="1" spc="-350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27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are</a:t>
            </a:r>
            <a:r>
              <a:rPr sz="1333" b="1" i="1" spc="8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2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the</a:t>
            </a:r>
            <a:r>
              <a:rPr sz="1333" b="1" i="1" spc="8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3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specific</a:t>
            </a:r>
            <a:r>
              <a:rPr sz="1333" b="1" i="1" spc="76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3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tools</a:t>
            </a:r>
            <a:r>
              <a:rPr sz="1333" b="1" i="1" spc="80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20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or</a:t>
            </a:r>
            <a:r>
              <a:rPr sz="1333" b="1" i="1" spc="87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lang="en-US" sz="1333" b="1" i="1" spc="87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the </a:t>
            </a:r>
            <a:r>
              <a:rPr sz="1333" b="1" i="1" spc="3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approach</a:t>
            </a:r>
            <a:r>
              <a:rPr sz="1333" b="1" i="1" spc="8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30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you’ll</a:t>
            </a:r>
            <a:r>
              <a:rPr sz="1333" b="1" i="1" spc="90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2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use</a:t>
            </a:r>
            <a:r>
              <a:rPr sz="1333" b="1" i="1" spc="8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17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to</a:t>
            </a:r>
            <a:r>
              <a:rPr lang="en-US" sz="1333" b="1" dirty="0">
                <a:solidFill>
                  <a:prstClr val="black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3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achieve</a:t>
            </a:r>
            <a:r>
              <a:rPr sz="1333" b="1" i="1" spc="70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2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the</a:t>
            </a:r>
            <a:r>
              <a:rPr sz="1333" b="1" i="1" spc="73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 </a:t>
            </a:r>
            <a:r>
              <a:rPr sz="1333" b="1" i="1" spc="40" dirty="0">
                <a:solidFill>
                  <a:srgbClr val="EFEDE1"/>
                </a:solidFill>
                <a:latin typeface="Montserrat-MediumItalic"/>
                <a:cs typeface="Montserrat-MediumItalic"/>
              </a:rPr>
              <a:t>objectives.</a:t>
            </a:r>
            <a:endParaRPr sz="1333" b="1" dirty="0">
              <a:solidFill>
                <a:prstClr val="black"/>
              </a:solidFill>
              <a:latin typeface="Montserrat-MediumItalic"/>
              <a:cs typeface="Montserrat-MediumItal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50515" y="1104409"/>
            <a:ext cx="5333765" cy="499453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8" defTabSz="609630">
              <a:spcBef>
                <a:spcPts val="67"/>
              </a:spcBef>
              <a:tabLst>
                <a:tab pos="236655" algn="l"/>
                <a:tab pos="237079" algn="l"/>
              </a:tabLst>
            </a:pPr>
            <a:r>
              <a:rPr lang="en-US" dirty="0">
                <a:latin typeface="Montserrat" pitchFamily="2" charset="77"/>
              </a:rPr>
              <a:t>*For your assessment you’ll need to select a single </a:t>
            </a:r>
            <a:r>
              <a:rPr lang="en-NZ" dirty="0">
                <a:latin typeface="Montserrat" pitchFamily="2" charset="77"/>
              </a:rPr>
              <a:t>objective from the following 3 s options below and you’ll need to discuss what ROI, (from the choices below), would be expected.  </a:t>
            </a:r>
            <a:endParaRPr lang="en-US" sz="1567" i="1" spc="57" dirty="0">
              <a:solidFill>
                <a:srgbClr val="233446"/>
              </a:solidFill>
              <a:latin typeface="Montserrat-MediumItalic"/>
              <a:cs typeface="Montserrat-MediumItalic"/>
            </a:endParaRPr>
          </a:p>
          <a:p>
            <a:pPr marL="8467" defTabSz="609630"/>
            <a:endParaRPr lang="en-NZ" sz="2800" b="1" i="1" spc="57" dirty="0">
              <a:solidFill>
                <a:srgbClr val="233446"/>
              </a:solidFill>
              <a:latin typeface="Montserrat-MediumItalic"/>
              <a:cs typeface="Montserrat-MediumItalic"/>
            </a:endParaRPr>
          </a:p>
          <a:p>
            <a:pPr marL="8467" defTabSz="609630"/>
            <a:r>
              <a:rPr lang="en-NZ" sz="2800" b="1" i="1" spc="57" dirty="0">
                <a:solidFill>
                  <a:srgbClr val="233446"/>
                </a:solidFill>
                <a:latin typeface="Montserrat-MediumItalic"/>
                <a:cs typeface="Montserrat-MediumItalic"/>
              </a:rPr>
              <a:t>SPEAK</a:t>
            </a:r>
            <a:br>
              <a:rPr lang="en-NZ" sz="2800" b="1" i="1" spc="57" dirty="0">
                <a:solidFill>
                  <a:srgbClr val="233446"/>
                </a:solidFill>
                <a:latin typeface="Montserrat-MediumItalic"/>
                <a:cs typeface="Montserrat-MediumItalic"/>
              </a:rPr>
            </a:br>
            <a:r>
              <a:rPr lang="en-NZ" sz="2800" b="1" i="1" spc="57" dirty="0">
                <a:solidFill>
                  <a:srgbClr val="233446"/>
                </a:solidFill>
                <a:latin typeface="Montserrat-MediumItalic"/>
                <a:cs typeface="Montserrat-MediumItalic"/>
              </a:rPr>
              <a:t>SERVE </a:t>
            </a:r>
          </a:p>
          <a:p>
            <a:pPr marL="8467" defTabSz="609630"/>
            <a:r>
              <a:rPr lang="en-NZ" sz="2800" b="1" i="1" spc="57" dirty="0">
                <a:solidFill>
                  <a:srgbClr val="233446"/>
                </a:solidFill>
                <a:latin typeface="Montserrat-MediumItalic"/>
                <a:cs typeface="Montserrat-MediumItalic"/>
              </a:rPr>
              <a:t>SIZZLE</a:t>
            </a:r>
          </a:p>
          <a:p>
            <a:pPr marL="8467" defTabSz="609630"/>
            <a:endParaRPr lang="en-NZ" sz="2800" b="1" i="1" spc="57" dirty="0">
              <a:solidFill>
                <a:srgbClr val="233446"/>
              </a:solidFill>
              <a:latin typeface="Montserrat-MediumItalic"/>
              <a:cs typeface="Montserrat-MediumItalic"/>
            </a:endParaRPr>
          </a:p>
          <a:p>
            <a:pPr marL="8467" defTabSz="609630"/>
            <a:r>
              <a:rPr lang="en-NZ" sz="2800" b="1" i="1" spc="57" dirty="0">
                <a:solidFill>
                  <a:srgbClr val="233446"/>
                </a:solidFill>
                <a:latin typeface="Montserrat-MediumItalic"/>
                <a:cs typeface="Montserrat-MediumItalic"/>
              </a:rPr>
              <a:t>Non-financial ROI:</a:t>
            </a:r>
          </a:p>
          <a:p>
            <a:pPr marL="8467" defTabSz="609630"/>
            <a:r>
              <a:rPr lang="en-NZ" sz="2800" b="1" i="1" spc="57" dirty="0">
                <a:solidFill>
                  <a:srgbClr val="233446"/>
                </a:solidFill>
                <a:latin typeface="Montserrat-MediumItalic"/>
                <a:cs typeface="Montserrat-MediumItalic"/>
              </a:rPr>
              <a:t>Brand satisfaction</a:t>
            </a:r>
          </a:p>
          <a:p>
            <a:pPr marL="8467" defTabSz="609630"/>
            <a:r>
              <a:rPr lang="en-NZ" sz="2800" b="1" i="1" spc="57" dirty="0">
                <a:solidFill>
                  <a:srgbClr val="233446"/>
                </a:solidFill>
                <a:latin typeface="Montserrat-MediumItalic"/>
                <a:cs typeface="Montserrat-MediumItalic"/>
              </a:rPr>
              <a:t>Brand loyalty</a:t>
            </a:r>
          </a:p>
          <a:p>
            <a:pPr marL="8467" defTabSz="609630"/>
            <a:r>
              <a:rPr lang="en-NZ" sz="2800" b="1" i="1" spc="57" dirty="0">
                <a:solidFill>
                  <a:srgbClr val="233446"/>
                </a:solidFill>
                <a:latin typeface="Montserrat-MediumItalic"/>
                <a:cs typeface="Montserrat-MediumItalic"/>
              </a:rPr>
              <a:t>Purchase consideration</a:t>
            </a:r>
            <a:endParaRPr sz="2800" b="1" dirty="0">
              <a:solidFill>
                <a:prstClr val="black"/>
              </a:solidFill>
              <a:latin typeface="Montserrat-MediumItalic"/>
              <a:cs typeface="Montserrat-MediumItal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5E33F2-3674-7E45-8A03-9788E9029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93" y="2261257"/>
            <a:ext cx="39751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04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82346" y="-353290"/>
            <a:ext cx="4862945" cy="7550727"/>
          </a:xfrm>
          <a:prstGeom prst="rect">
            <a:avLst/>
          </a:prstGeom>
          <a:solidFill>
            <a:srgbClr val="233446"/>
          </a:solidFill>
        </p:spPr>
        <p:txBody>
          <a:bodyPr/>
          <a:lstStyle/>
          <a:p>
            <a:endParaRPr lang="en-NZ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23584" y="2762776"/>
            <a:ext cx="1931086" cy="133244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-367146" y="-339437"/>
            <a:ext cx="12773891" cy="526473"/>
          </a:xfrm>
          <a:prstGeom prst="rect">
            <a:avLst/>
          </a:prstGeom>
          <a:solidFill>
            <a:srgbClr val="EC8D5F"/>
          </a:solidFill>
        </p:spPr>
        <p:txBody>
          <a:bodyPr/>
          <a:lstStyle/>
          <a:p>
            <a:endParaRPr lang="en-NZ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46" y="1957067"/>
            <a:ext cx="4862945" cy="32438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BD60A7-1AFF-A24A-88E6-038EC6AD18D4}"/>
              </a:ext>
            </a:extLst>
          </p:cNvPr>
          <p:cNvSpPr/>
          <p:nvPr/>
        </p:nvSpPr>
        <p:spPr>
          <a:xfrm>
            <a:off x="420577" y="1957067"/>
            <a:ext cx="6096000" cy="6634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3427" lvl="1" defTabSz="609630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3600" b="1" i="1" dirty="0">
                <a:solidFill>
                  <a:srgbClr val="233446"/>
                </a:solidFill>
                <a:latin typeface="Montserrat" pitchFamily="2" charset="77"/>
                <a:sym typeface="Book Antiqua"/>
              </a:rPr>
              <a:t>“speak”</a:t>
            </a:r>
            <a:endParaRPr lang="en-NZ" sz="3600" b="1" i="1" dirty="0">
              <a:solidFill>
                <a:srgbClr val="233446"/>
              </a:solidFill>
              <a:latin typeface="Montserrat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8064F9-8BE6-4C40-AAAE-DF0AA191698E}"/>
              </a:ext>
            </a:extLst>
          </p:cNvPr>
          <p:cNvSpPr/>
          <p:nvPr/>
        </p:nvSpPr>
        <p:spPr>
          <a:xfrm>
            <a:off x="420576" y="2611973"/>
            <a:ext cx="6710326" cy="3233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8242" lvl="2" indent="-228611" defTabSz="609630">
              <a:lnSpc>
                <a:spcPct val="110000"/>
              </a:lnSpc>
              <a:buClr>
                <a:srgbClr val="233446"/>
              </a:buClr>
              <a:buFont typeface="Arial" panose="020B0604020202020204" pitchFamily="34" charset="0"/>
              <a:buChar char="•"/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Write down your broad aims in these five areas:</a:t>
            </a:r>
          </a:p>
          <a:p>
            <a:pPr marL="609630" lvl="2" defTabSz="609630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1) Encouraging ongoing engagement (this should come before company messages so that the ‘sell– inform– entertain’ balance is right). </a:t>
            </a:r>
          </a:p>
          <a:p>
            <a:pPr marL="609630" lvl="2" defTabSz="609630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2) Communicating brand perception and key brand messages. </a:t>
            </a:r>
          </a:p>
          <a:p>
            <a:pPr marL="609630" lvl="2" defTabSz="609630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3) Communicating updates about new products and offers. </a:t>
            </a:r>
          </a:p>
          <a:p>
            <a:pPr marL="609630" lvl="2" defTabSz="609630">
              <a:lnSpc>
                <a:spcPct val="110000"/>
              </a:lnSpc>
              <a:buClr>
                <a:srgbClr val="233446"/>
              </a:buClr>
              <a:defRPr/>
            </a:pPr>
            <a:r>
              <a:rPr lang="en-NZ" sz="1867" dirty="0">
                <a:solidFill>
                  <a:srgbClr val="233446"/>
                </a:solidFill>
                <a:latin typeface="Montserrat" pitchFamily="2" charset="77"/>
              </a:rPr>
              <a:t>4) Encouraging dialogue to find out more about products.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A29F5-35B6-6844-AD55-9A46E57DFF33}"/>
              </a:ext>
            </a:extLst>
          </p:cNvPr>
          <p:cNvSpPr/>
          <p:nvPr/>
        </p:nvSpPr>
        <p:spPr>
          <a:xfrm>
            <a:off x="1310624" y="5835703"/>
            <a:ext cx="5465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09630">
              <a:defRPr/>
            </a:pPr>
            <a:r>
              <a:rPr lang="en-US" sz="1200" dirty="0">
                <a:solidFill>
                  <a:srgbClr val="233446"/>
                </a:solidFill>
                <a:latin typeface="Montserrat Medium" pitchFamily="2" charset="77"/>
                <a:sym typeface="Book Antiqua"/>
              </a:rPr>
              <a:t>Five S’s</a:t>
            </a:r>
          </a:p>
          <a:p>
            <a:pPr algn="r" defTabSz="609630">
              <a:defRPr/>
            </a:pPr>
            <a:r>
              <a:rPr lang="en-US" sz="1200" dirty="0">
                <a:solidFill>
                  <a:srgbClr val="233446"/>
                </a:solidFill>
                <a:latin typeface="Montserrat Medium" pitchFamily="2" charset="77"/>
                <a:sym typeface="Book Antiqua"/>
              </a:rPr>
              <a:t>Chaffey and Smith, 2017</a:t>
            </a:r>
          </a:p>
          <a:p>
            <a:pPr lvl="0" algn="r">
              <a:defRPr/>
            </a:pPr>
            <a:r>
              <a:rPr lang="en-US" sz="1200" dirty="0">
                <a:solidFill>
                  <a:srgbClr val="233446"/>
                </a:solidFill>
                <a:latin typeface="Montserrat Medium" pitchFamily="2" charset="77"/>
                <a:sym typeface="Book Antiqua"/>
              </a:rPr>
              <a:t>p. 232-233, and also 23-42 </a:t>
            </a:r>
            <a:endParaRPr lang="en-US" sz="1200" dirty="0">
              <a:solidFill>
                <a:srgbClr val="2334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3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4|134.7|11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10721</TotalTime>
  <Words>1204</Words>
  <Application>Microsoft Office PowerPoint</Application>
  <PresentationFormat>Widescreen</PresentationFormat>
  <Paragraphs>176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Arial-BoldItalicMT</vt:lpstr>
      <vt:lpstr>Montserrat-Medium</vt:lpstr>
      <vt:lpstr>Montserrat-MediumItalic</vt:lpstr>
      <vt:lpstr>Arial</vt:lpstr>
      <vt:lpstr>Calibri</vt:lpstr>
      <vt:lpstr>Calibri Light</vt:lpstr>
      <vt:lpstr>Montserrat</vt:lpstr>
      <vt:lpstr>Montserrat Classic Bold</vt:lpstr>
      <vt:lpstr>Montserrat Medium</vt:lpstr>
      <vt:lpstr>Nunito Sans</vt:lpstr>
      <vt:lpstr>Office Theme</vt:lpstr>
      <vt:lpstr>1_Office Theme</vt:lpstr>
      <vt:lpstr>PowerPoint Presentation</vt:lpstr>
      <vt:lpstr>PowerPoint Presentation</vt:lpstr>
      <vt:lpstr>Group Assessments</vt:lpstr>
      <vt:lpstr>Group Assessments</vt:lpstr>
      <vt:lpstr>PowerPoint Presentation</vt:lpstr>
      <vt:lpstr>SOSTAC Framework</vt:lpstr>
      <vt:lpstr>Five S’s Chaffey and Smith, 2017 (first introduced in 2001)</vt:lpstr>
      <vt:lpstr>Objectives</vt:lpstr>
      <vt:lpstr>PowerPoint Presentation</vt:lpstr>
      <vt:lpstr>PowerPoint Presentation</vt:lpstr>
      <vt:lpstr>PowerPoint Presentation</vt:lpstr>
      <vt:lpstr>PowerPoint Presentation</vt:lpstr>
      <vt:lpstr>ONLINE VALUE PROPOSITION [OVP] What is it?</vt:lpstr>
      <vt:lpstr>ONLINE VALUE PROPOSITION [OVP] Why is it important?</vt:lpstr>
      <vt:lpstr>ONLINE VALUE PROPOSITION [OVP] Defining it:</vt:lpstr>
      <vt:lpstr>Site OVP example: www.dulux.co.uk</vt:lpstr>
      <vt:lpstr>Site OVP example: www.dulux.co.uk</vt:lpstr>
      <vt:lpstr>Group Assessments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Chloe Kim</dc:creator>
  <cp:lastModifiedBy>Chloe Kim</cp:lastModifiedBy>
  <cp:revision>7</cp:revision>
  <dcterms:created xsi:type="dcterms:W3CDTF">2021-04-19T20:46:20Z</dcterms:created>
  <dcterms:modified xsi:type="dcterms:W3CDTF">2026-03-31T20:29:42Z</dcterms:modified>
</cp:coreProperties>
</file>