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5"/>
  </p:notesMasterIdLst>
  <p:handoutMasterIdLst>
    <p:handoutMasterId r:id="rId26"/>
  </p:handoutMasterIdLst>
  <p:sldIdLst>
    <p:sldId id="429" r:id="rId2"/>
    <p:sldId id="473" r:id="rId3"/>
    <p:sldId id="463" r:id="rId4"/>
    <p:sldId id="462" r:id="rId5"/>
    <p:sldId id="472" r:id="rId6"/>
    <p:sldId id="524" r:id="rId7"/>
    <p:sldId id="451" r:id="rId8"/>
    <p:sldId id="452" r:id="rId9"/>
    <p:sldId id="471" r:id="rId10"/>
    <p:sldId id="391" r:id="rId11"/>
    <p:sldId id="387" r:id="rId12"/>
    <p:sldId id="410" r:id="rId13"/>
    <p:sldId id="411" r:id="rId14"/>
    <p:sldId id="412" r:id="rId15"/>
    <p:sldId id="414" r:id="rId16"/>
    <p:sldId id="422" r:id="rId17"/>
    <p:sldId id="466" r:id="rId18"/>
    <p:sldId id="511" r:id="rId19"/>
    <p:sldId id="442" r:id="rId20"/>
    <p:sldId id="522" r:id="rId21"/>
    <p:sldId id="523" r:id="rId22"/>
    <p:sldId id="432" r:id="rId23"/>
    <p:sldId id="279" r:id="rId24"/>
  </p:sldIdLst>
  <p:sldSz cx="9144000" cy="6858000" type="screen4x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wehrle" initials="LAW" lastIdx="5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C200"/>
    <a:srgbClr val="FFED9F"/>
    <a:srgbClr val="FFF6D1"/>
    <a:srgbClr val="FFD523"/>
    <a:srgbClr val="FFCC00"/>
    <a:srgbClr val="D5EAFF"/>
    <a:srgbClr val="DDEEFF"/>
    <a:srgbClr val="B176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 autoAdjust="0"/>
    <p:restoredTop sz="71565" autoAdjust="0"/>
  </p:normalViewPr>
  <p:slideViewPr>
    <p:cSldViewPr>
      <p:cViewPr varScale="1">
        <p:scale>
          <a:sx n="78" d="100"/>
          <a:sy n="78" d="100"/>
        </p:scale>
        <p:origin x="21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084" cy="49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2" tIns="46126" rIns="92252" bIns="4612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496" y="0"/>
            <a:ext cx="2949084" cy="49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2" tIns="46126" rIns="92252" bIns="4612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02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0305"/>
            <a:ext cx="2949084" cy="49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2" tIns="46126" rIns="92252" bIns="4612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02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496" y="9440305"/>
            <a:ext cx="2949084" cy="49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2" tIns="46126" rIns="92252" bIns="4612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98F450A-6011-4BC9-B0F9-D282AC99BF1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7021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084" cy="49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2" tIns="46126" rIns="92252" bIns="4612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8116" y="0"/>
            <a:ext cx="2949084" cy="49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2" tIns="46126" rIns="92252" bIns="4612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8875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12" y="4721743"/>
            <a:ext cx="4992379" cy="447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2" tIns="46126" rIns="92252" bIns="461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1896"/>
            <a:ext cx="2949084" cy="49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2" tIns="46126" rIns="92252" bIns="4612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8116" y="9441896"/>
            <a:ext cx="2949084" cy="49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2" tIns="46126" rIns="92252" bIns="4612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754FA036-47CE-4678-A550-B92A4A0D6F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335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tdtraining.com/conflict-management-styles-quiz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anvas.aut.ac.nz/courses/19923/files/6309432/download?download_frd=1" TargetMode="Externa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Welcome to Week 11.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4FA036-47CE-4678-A550-B92A4A0D6F8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471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4FA036-47CE-4678-A550-B92A4A0D6F8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763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4FA036-47CE-4678-A550-B92A4A0D6F8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050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4FA036-47CE-4678-A550-B92A4A0D6F8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674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4FA036-47CE-4678-A550-B92A4A0D6F8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194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4FA036-47CE-4678-A550-B92A4A0D6F8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657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EQ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SQ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Communication skills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4FA036-47CE-4678-A550-B92A4A0D6F8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31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4FA036-47CE-4678-A550-B92A4A0D6F8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537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606A39FB-82AF-1A70-F912-7C3297D5F5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 vert="horz" wrap="square" lIns="92254" tIns="46127" rIns="92254" bIns="46127" numCol="1" anchor="ctr" anchorCtr="0" compatLnSpc="1">
            <a:prstTxWarp prst="textNoShape">
              <a:avLst/>
            </a:prstTxWarp>
          </a:bodyPr>
          <a:lstStyle/>
          <a:p>
            <a:endParaRPr lang="en-NZ" dirty="0"/>
          </a:p>
        </p:txBody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951A6A96-CF67-6DD8-CEE3-CBFD8B36A1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78EF925C-E840-CD84-C48A-7AD517F778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13161C5-5557-4E75-97DD-408A4244EDF3}" type="slidenum">
              <a:rPr lang="en-US" altLang="en-US" sz="1200" smtClean="0"/>
              <a:pPr/>
              <a:t>17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5101D7EA-530B-D4F2-36BA-B65462264B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2D077485-94BA-BBCA-DBBE-EE95128ABC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NZ" altLang="en-US" dirty="0">
                <a:latin typeface="Times New Roman" panose="02020603050405020304" pitchFamily="18" charset="0"/>
              </a:rPr>
              <a:t>3:08m long</a:t>
            </a:r>
          </a:p>
          <a:p>
            <a:pPr marL="171450" indent="-171450">
              <a:buFontTx/>
              <a:buChar char="•"/>
            </a:pPr>
            <a:r>
              <a:rPr lang="en-NZ" altLang="en-US" dirty="0">
                <a:latin typeface="Times New Roman" panose="02020603050405020304" pitchFamily="18" charset="0"/>
              </a:rPr>
              <a:t>Managing Conflict at the Workplace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46971314-9730-9CE8-E81F-2A1D5CD3A0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3BD5E6-94BE-4A2B-BB62-60F6F56896E3}" type="slidenum">
              <a:rPr lang="en-US" altLang="en-US" sz="1200" smtClean="0"/>
              <a:pPr/>
              <a:t>18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Explored and explained in tutorials this week.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4FA036-47CE-4678-A550-B92A4A0D6F8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00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4FA036-47CE-4678-A550-B92A4A0D6F8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3899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2441EB87-D6EC-535F-2716-42FD091FEA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D9D696FA-A8A6-F426-5396-072F59B06D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en-NZ" sz="14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Conflict Management Styles Quiz | MTD Training</a:t>
            </a:r>
            <a:r>
              <a:rPr lang="en-NZ" sz="1400" dirty="0">
                <a:solidFill>
                  <a:srgbClr val="FF0000"/>
                </a:solidFill>
              </a:rPr>
              <a:t> – students who’ve already started using this (new) link.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en-NZ" altLang="en-US" sz="1200" dirty="0">
              <a:solidFill>
                <a:srgbClr val="FF000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NZ" altLang="en-US" sz="12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https://canvas.aut.ac.nz/courses/19923/files/6309432/download?download_frd=1</a:t>
            </a:r>
            <a:r>
              <a:rPr lang="en-NZ" altLang="en-US" sz="1200" dirty="0">
                <a:solidFill>
                  <a:srgbClr val="FF0000"/>
                </a:solidFill>
              </a:rPr>
              <a:t> – students have the option of either, but this link is the same as posted onto Canvas for Week 11.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NZ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D1D1B884-B47D-5D72-B9B7-E0D1D45695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31E416-5C9E-4922-BCC9-5786537DBD4F}" type="slidenum">
              <a:rPr lang="en-US" altLang="en-US" sz="1200"/>
              <a:pPr/>
              <a:t>20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9670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2441EB87-D6EC-535F-2716-42FD091FEA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D9D696FA-A8A6-F426-5396-072F59B06D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 altLang="en-US" dirty="0">
              <a:latin typeface="Times New Roman" panose="02020603050405020304" pitchFamily="18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D1D1B884-B47D-5D72-B9B7-E0D1D45695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31E416-5C9E-4922-BCC9-5786537DBD4F}" type="slidenum">
              <a:rPr lang="en-US" altLang="en-US" sz="1200"/>
              <a:pPr/>
              <a:t>21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10036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4FA036-47CE-4678-A550-B92A4A0D6F8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7202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16A5408D-C985-4EEB-8CA7-42B305704F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9B7CF347-B64D-4567-BE9A-7EF72A4CC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 altLang="en-US" dirty="0">
              <a:latin typeface="Times New Roman" panose="02020603050405020304" pitchFamily="18" charset="0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BB345222-DDEA-4677-87F0-4DDDDED086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BBAC5A4-01DF-40DB-B8B6-DC93D853E4C4}" type="slidenum">
              <a:rPr lang="en-US" altLang="en-US" sz="1200" smtClean="0"/>
              <a:pPr/>
              <a:t>23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4FA036-47CE-4678-A550-B92A4A0D6F8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02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4FA036-47CE-4678-A550-B92A4A0D6F8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406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Kenneth Cloke is a mediator, consultant, and trainer specialising in communication, negotiation, and workplace disputes.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Mediated conflicts and taught conflict resolution for decades in over 20 countries.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His quote reveals how every conflict has the potential to turn out well, or poorly.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It also emphasizes how every person must take responsibility for the outcome and not hand it off to others.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4FA036-47CE-4678-A550-B92A4A0D6F8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93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6558472D-DA02-30D9-0B5F-7E7DB8A97E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4ED7B105-076E-E234-ED93-B192B1465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NZ" altLang="en-US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Good: Resolved conflict in a positive and constructive manner. Growth, improvement(s), positive change, understanding, appreciation.</a:t>
            </a:r>
          </a:p>
          <a:p>
            <a:pPr marL="171450" indent="-171450">
              <a:buFontTx/>
              <a:buChar char="•"/>
            </a:pPr>
            <a:r>
              <a:rPr lang="en-NZ" altLang="en-US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Bad: Negative and destructive behaviour, makes things worse.</a:t>
            </a:r>
          </a:p>
          <a:p>
            <a:pPr marL="171450" indent="-171450">
              <a:buFontTx/>
              <a:buChar char="•"/>
            </a:pPr>
            <a:r>
              <a:rPr lang="en-NZ" altLang="en-US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Ugly: Harmful, highly destructive, personal attacks, extreme behaviours. Legal implications.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C49BCCD8-C5BE-5D91-265E-976FE761CA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054EC89-A7CB-4E5D-9476-0DD19103F5C5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0195BBA0-A5D3-CBBD-9565-28A814D157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FD84009E-22FA-2EAD-985E-9EE4DB352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 altLang="en-US" dirty="0">
              <a:latin typeface="Times New Roman" panose="02020603050405020304" pitchFamily="18" charset="0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1EF7C4FC-2080-E483-8898-AF736EA8F5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B341428-6294-4EE6-8C00-8371C97C8DA1}" type="slidenum">
              <a:rPr lang="en-US" altLang="en-US" sz="1200" smtClean="0"/>
              <a:pPr/>
              <a:t>7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2E0483BB-B07B-1755-02A9-35EE5083DF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CFB67B18-F5AD-E25A-5D87-E2ADE91185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NZ" altLang="en-US" dirty="0">
              <a:latin typeface="Times New Roman" panose="02020603050405020304" pitchFamily="18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54DF7685-C4F9-50FF-F0A5-901680B304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55A6B56-A74A-4607-A9E8-854A0CEEE677}" type="slidenum">
              <a:rPr lang="en-US" altLang="en-US" sz="1200" smtClean="0"/>
              <a:pPr/>
              <a:t>8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AEBA3FAC-90EF-7262-6E02-C7DD983F1E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86DA5012-E1AF-5EFE-0DEF-553EB8DD01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NZ" altLang="en-US" dirty="0">
              <a:latin typeface="Times New Roman" panose="02020603050405020304" pitchFamily="18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1091AD12-40A6-E82F-7AE8-48742F8687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2F3854-A1E8-4430-9894-4848669D1F05}" type="slidenum">
              <a:rPr lang="en-US" altLang="en-US" sz="1200" smtClean="0"/>
              <a:pPr/>
              <a:t>9</a:t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D8956-49CA-4319-9F03-8E95D132B9C7}" type="datetimeFigureOut">
              <a:rPr lang="en-US"/>
              <a:pPr>
                <a:defRPr/>
              </a:pPr>
              <a:t>4/28/2026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4943B-2161-449F-A59D-948337FFBB42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76E93-8E4B-4443-BC97-19463EF9C46F}" type="datetimeFigureOut">
              <a:rPr lang="en-US"/>
              <a:pPr>
                <a:defRPr/>
              </a:pPr>
              <a:t>4/28/2026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Houghton Mifflin Company.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8-</a:t>
            </a:r>
            <a:fld id="{69052B0E-AFD4-4436-A566-790551D088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1ADB2-8653-46FF-BEB4-BDEC71C4673B}" type="datetimeFigureOut">
              <a:rPr lang="en-US"/>
              <a:pPr>
                <a:defRPr/>
              </a:pPr>
              <a:t>4/28/2026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Houghton Mifflin Company.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8-</a:t>
            </a:r>
            <a:fld id="{5142A53B-8E89-4ED5-AC50-3CB350C784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8B3E7-CC84-44A2-B08A-EA1D6E573282}" type="datetimeFigureOut">
              <a:rPr lang="en-US"/>
              <a:pPr>
                <a:defRPr/>
              </a:pPr>
              <a:t>4/28/2026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Houghton Mifflin Company.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8-</a:t>
            </a:r>
            <a:fld id="{87BF5F11-00F9-4853-BD89-27570864D1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9C0F4-0360-4491-A163-CD3B976A4B6C}" type="datetimeFigureOut">
              <a:rPr lang="en-US"/>
              <a:pPr>
                <a:defRPr/>
              </a:pPr>
              <a:t>4/28/2026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Houghton Mifflin Company.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8-</a:t>
            </a:r>
            <a:fld id="{C9D44622-D87D-4B92-8FC7-F707E916D4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EA4F2-F932-4E50-8DDE-AD45DA87F99C}" type="datetimeFigureOut">
              <a:rPr lang="en-US"/>
              <a:pPr>
                <a:defRPr/>
              </a:pPr>
              <a:t>4/28/2026</a:t>
            </a:fld>
            <a:endParaRPr lang="en-NZ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Houghton Mifflin Company. All rights reserved.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8-</a:t>
            </a:r>
            <a:fld id="{05AF018A-E4CE-4DFB-A3CE-FFBDDC3BE1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E7714-0D98-4DE3-9F5E-5623D5046015}" type="datetimeFigureOut">
              <a:rPr lang="en-US"/>
              <a:pPr>
                <a:defRPr/>
              </a:pPr>
              <a:t>4/28/2026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Houghton Mifflin Company.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8-</a:t>
            </a:r>
            <a:fld id="{F1CFBA29-E9FA-4319-A688-F0E070BCC6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62E7C-8F3E-4A21-9109-EC5AB64D1047}" type="datetimeFigureOut">
              <a:rPr lang="en-US"/>
              <a:pPr>
                <a:defRPr/>
              </a:pPr>
              <a:t>4/28/2026</a:t>
            </a:fld>
            <a:endParaRPr lang="en-NZ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Houghton Mifflin Company.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8-</a:t>
            </a:r>
            <a:fld id="{91FF4B52-1FB6-41F5-9CCD-8814A14C8B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B2056-79AB-4D08-A181-BD10161A78C6}" type="datetimeFigureOut">
              <a:rPr lang="en-US"/>
              <a:pPr>
                <a:defRPr/>
              </a:pPr>
              <a:t>4/28/2026</a:t>
            </a:fld>
            <a:endParaRPr lang="en-NZ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Houghton Mifflin Company. All rights reserved.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8-</a:t>
            </a:r>
            <a:fld id="{7ABBBFAC-50B8-476D-82B3-085FCBD619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28925-C6D9-48EF-9258-5812D17FEE17}" type="datetimeFigureOut">
              <a:rPr lang="en-US"/>
              <a:pPr>
                <a:defRPr/>
              </a:pPr>
              <a:t>4/28/2026</a:t>
            </a:fld>
            <a:endParaRPr lang="en-NZ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Houghton Mifflin Company. All rights reserved.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8-</a:t>
            </a:r>
            <a:fld id="{F68E6368-9462-46EF-9A18-96FC3990A6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NZ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20679-AF01-46B6-AB66-ECD055E9CC7F}" type="datetimeFigureOut">
              <a:rPr lang="en-US"/>
              <a:pPr>
                <a:defRPr/>
              </a:pPr>
              <a:t>4/28/2026</a:t>
            </a:fld>
            <a:endParaRPr lang="en-NZ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Houghton Mifflin Company. All rights reserved.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8-</a:t>
            </a:r>
            <a:fld id="{D1B333E3-D8D5-4DF2-935A-968B8766A3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F1BC1-0985-41F4-81A4-A5B77DFDFC57}" type="datetimeFigureOut">
              <a:rPr lang="en-US"/>
              <a:pPr>
                <a:defRPr/>
              </a:pPr>
              <a:t>4/28/2026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Copyright © Houghton Mifflin Company.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8-</a:t>
            </a:r>
            <a:fld id="{28F617D6-9CFC-4565-B245-BD00D3DC42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3" cstate="print">
            <a:lum bright="-2000" contrast="36000"/>
          </a:blip>
          <a:srcRect/>
          <a:stretch>
            <a:fillRect/>
          </a:stretch>
        </p:blipFill>
        <p:spPr bwMode="auto">
          <a:xfrm>
            <a:off x="428625" y="6357938"/>
            <a:ext cx="24003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5"/>
          <p:cNvPicPr>
            <a:picLocks noChangeAspect="1" noChangeArrowheads="1"/>
          </p:cNvPicPr>
          <p:nvPr/>
        </p:nvPicPr>
        <p:blipFill>
          <a:blip r:embed="rId14" cstate="print">
            <a:lum bright="-18000"/>
          </a:blip>
          <a:srcRect/>
          <a:stretch>
            <a:fillRect/>
          </a:stretch>
        </p:blipFill>
        <p:spPr bwMode="auto">
          <a:xfrm>
            <a:off x="6326188" y="5072063"/>
            <a:ext cx="35321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5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nfinity Maori Medium" pitchFamily="5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nfinity Maori Medium" pitchFamily="5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nfinity Maori Medium" pitchFamily="5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nfinity Maori Medium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A2BnQX1zos?feature=oembed" TargetMode="Externa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tdtraining.com/conflict-management-styles-quiz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nvas.aut.ac.nz/courses/19923/files/6309432/download?download_frd=1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JNAvHf-G6Q&amp;feature=relate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JNAvHf-G6Q&amp;feature=relate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JNAvHf-G6Q&amp;feature=relate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04800" y="3429000"/>
            <a:ext cx="83820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NZ" sz="3800" dirty="0"/>
              <a:t>Week 10 Lecture:</a:t>
            </a:r>
          </a:p>
          <a:p>
            <a:pPr eaLnBrk="1" hangingPunct="1">
              <a:defRPr/>
            </a:pPr>
            <a:r>
              <a:rPr lang="en-NZ" sz="4000" b="1" i="1" dirty="0">
                <a:solidFill>
                  <a:srgbClr val="FF0000"/>
                </a:solidFill>
              </a:rPr>
              <a:t>Conflict Management in Organisations</a:t>
            </a:r>
          </a:p>
        </p:txBody>
      </p:sp>
      <p:sp>
        <p:nvSpPr>
          <p:cNvPr id="307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Arial" charset="0"/>
              </a:rPr>
              <a:t>Copyright © Houghton Mifflin Company. All rights reserved.</a:t>
            </a:r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Arial" charset="0"/>
              </a:rPr>
              <a:t>8-</a:t>
            </a:r>
            <a:fld id="{7B7DA4C9-5C0D-4B6D-AC73-B5F552A69F6B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811653-6A32-6454-CD39-2E8BEFFB76C4}"/>
              </a:ext>
            </a:extLst>
          </p:cNvPr>
          <p:cNvSpPr txBox="1">
            <a:spLocks/>
          </p:cNvSpPr>
          <p:nvPr/>
        </p:nvSpPr>
        <p:spPr bwMode="auto">
          <a:xfrm>
            <a:off x="827584" y="554330"/>
            <a:ext cx="7772400" cy="219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Infinity Maori Medium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Infinity Maori Medium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Infinity Maori Medium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Infinity Maori Medium" pitchFamily="50" charset="0"/>
              </a:defRPr>
            </a:lvl9pPr>
          </a:lstStyle>
          <a:p>
            <a:br>
              <a:rPr lang="en-NZ" dirty="0"/>
            </a:br>
            <a:r>
              <a:rPr lang="en-US" sz="4000" dirty="0"/>
              <a:t>Organisation and Human Behaviour Perspectives</a:t>
            </a:r>
            <a:br>
              <a:rPr lang="en-US" sz="4000" dirty="0"/>
            </a:br>
            <a:r>
              <a:rPr lang="en-US" sz="4000" dirty="0"/>
              <a:t>CLSY513</a:t>
            </a:r>
            <a:br>
              <a:rPr lang="en-US" sz="4000" dirty="0"/>
            </a:br>
            <a:r>
              <a:rPr lang="en-US" sz="4000" dirty="0"/>
              <a:t>Semester 1, 2026</a:t>
            </a:r>
          </a:p>
          <a:p>
            <a:r>
              <a:rPr lang="en-NZ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0430367-0864-4A2F-AE10-507CE3340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Common Roots of Conflict</a:t>
            </a:r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3DFCC5EF-FB2D-4759-ADC6-5CB99C95FE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/>
              <a:t>Ineffective communication</a:t>
            </a:r>
          </a:p>
          <a:p>
            <a:pPr eaLnBrk="1" hangingPunct="1"/>
            <a:r>
              <a:rPr lang="en-US" altLang="en-US" sz="2000" dirty="0"/>
              <a:t>Values clashes</a:t>
            </a:r>
          </a:p>
          <a:p>
            <a:pPr eaLnBrk="1" hangingPunct="1"/>
            <a:r>
              <a:rPr lang="en-US" altLang="en-US" sz="2000" dirty="0"/>
              <a:t>Culture and language clashes</a:t>
            </a:r>
          </a:p>
          <a:p>
            <a:pPr eaLnBrk="1" hangingPunct="1"/>
            <a:r>
              <a:rPr lang="en-US" altLang="en-US" sz="2000" dirty="0"/>
              <a:t>Work policies and practices</a:t>
            </a:r>
          </a:p>
        </p:txBody>
      </p:sp>
      <p:sp>
        <p:nvSpPr>
          <p:cNvPr id="240644" name="Rectangle 4">
            <a:extLst>
              <a:ext uri="{FF2B5EF4-FFF2-40B4-BE49-F238E27FC236}">
                <a16:creationId xmlns:a16="http://schemas.microsoft.com/office/drawing/2014/main" id="{75C1A5B5-AA19-4B45-9274-24FD453C65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/>
              <a:t>Adversarial management</a:t>
            </a:r>
          </a:p>
          <a:p>
            <a:pPr eaLnBrk="1" hangingPunct="1"/>
            <a:r>
              <a:rPr lang="en-US" altLang="en-US" sz="2000" dirty="0"/>
              <a:t>Noncompliance</a:t>
            </a:r>
          </a:p>
          <a:p>
            <a:pPr eaLnBrk="1" hangingPunct="1"/>
            <a:r>
              <a:rPr lang="en-US" altLang="en-US" sz="2000" dirty="0"/>
              <a:t>Competition for scarce resources</a:t>
            </a:r>
          </a:p>
          <a:p>
            <a:pPr eaLnBrk="1" hangingPunct="1"/>
            <a:r>
              <a:rPr lang="en-US" altLang="en-US" sz="2000" dirty="0"/>
              <a:t>Personality clashes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24581" name="Slide Number Placeholder 5">
            <a:extLst>
              <a:ext uri="{FF2B5EF4-FFF2-40B4-BE49-F238E27FC236}">
                <a16:creationId xmlns:a16="http://schemas.microsoft.com/office/drawing/2014/main" id="{3E8D14E8-C4A0-4655-A28F-41726BC4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8-</a:t>
            </a:r>
            <a:fld id="{BAA3EEF6-175D-42B7-8A39-45D9D57A6EC7}" type="slidenum">
              <a:rPr lang="en-US" altLang="en-US" sz="12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 dirty="0"/>
          </a:p>
        </p:txBody>
      </p:sp>
      <p:pic>
        <p:nvPicPr>
          <p:cNvPr id="24582" name="Picture 8" descr="http://www.fotosearch.com/bthumb/ZFA/ZFA007/42-18736519.jpg">
            <a:extLst>
              <a:ext uri="{FF2B5EF4-FFF2-40B4-BE49-F238E27FC236}">
                <a16:creationId xmlns:a16="http://schemas.microsoft.com/office/drawing/2014/main" id="{173B74B5-7428-4628-B9D1-184820DFA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19360"/>
            <a:ext cx="3429000" cy="209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0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0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0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build="p" autoUpdateAnimBg="0"/>
      <p:bldP spid="240644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75AE54E-B31A-42E9-B42B-E26E637AF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Costs of Conflict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F1A8BD9-ECCA-4CA8-B329-94A4737B1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24000"/>
            <a:ext cx="7696200" cy="4297363"/>
          </a:xfrm>
        </p:spPr>
        <p:txBody>
          <a:bodyPr/>
          <a:lstStyle/>
          <a:p>
            <a:pPr eaLnBrk="1" hangingPunct="1"/>
            <a:r>
              <a:rPr lang="en-NZ" sz="2800" dirty="0"/>
              <a:t>Loss of productivity</a:t>
            </a:r>
            <a:r>
              <a:rPr lang="en-NZ" sz="2400" dirty="0"/>
              <a:t> </a:t>
            </a:r>
          </a:p>
          <a:p>
            <a:pPr eaLnBrk="1" hangingPunct="1"/>
            <a:r>
              <a:rPr lang="en-NZ" sz="2800" dirty="0"/>
              <a:t>Financial </a:t>
            </a:r>
            <a:r>
              <a:rPr lang="en-US" altLang="zh-CN" sz="2800" dirty="0"/>
              <a:t>c</a:t>
            </a:r>
            <a:r>
              <a:rPr lang="en-NZ" sz="2800" dirty="0"/>
              <a:t>osts</a:t>
            </a:r>
            <a:r>
              <a:rPr lang="en-NZ" sz="2400" dirty="0"/>
              <a:t> </a:t>
            </a:r>
          </a:p>
          <a:p>
            <a:pPr eaLnBrk="1" hangingPunct="1"/>
            <a:r>
              <a:rPr lang="en-NZ" sz="2800" dirty="0"/>
              <a:t>Employee </a:t>
            </a:r>
            <a:r>
              <a:rPr lang="en-US" altLang="zh-CN" sz="2800" dirty="0"/>
              <a:t>t</a:t>
            </a:r>
            <a:r>
              <a:rPr lang="en-NZ" sz="2800" dirty="0"/>
              <a:t>urnover</a:t>
            </a:r>
            <a:r>
              <a:rPr lang="en-NZ" sz="2400" dirty="0"/>
              <a:t> </a:t>
            </a:r>
          </a:p>
          <a:p>
            <a:pPr eaLnBrk="1" hangingPunct="1"/>
            <a:r>
              <a:rPr lang="en-NZ" sz="2800" dirty="0"/>
              <a:t>Emotional cost</a:t>
            </a:r>
          </a:p>
          <a:p>
            <a:pPr eaLnBrk="1" hangingPunct="1"/>
            <a:r>
              <a:rPr lang="en-NZ" sz="2800" dirty="0"/>
              <a:t>Reputation </a:t>
            </a:r>
            <a:r>
              <a:rPr lang="en-US" altLang="zh-CN" sz="2800" dirty="0"/>
              <a:t>d</a:t>
            </a:r>
            <a:r>
              <a:rPr lang="en-NZ" sz="2800" dirty="0" err="1"/>
              <a:t>amage</a:t>
            </a:r>
            <a:endParaRPr lang="en-US" altLang="en-US" sz="2400" i="1" dirty="0"/>
          </a:p>
        </p:txBody>
      </p:sp>
      <p:sp>
        <p:nvSpPr>
          <p:cNvPr id="34820" name="Slide Number Placeholder 4">
            <a:extLst>
              <a:ext uri="{FF2B5EF4-FFF2-40B4-BE49-F238E27FC236}">
                <a16:creationId xmlns:a16="http://schemas.microsoft.com/office/drawing/2014/main" id="{0DC4E92B-2903-46D0-8A9C-D1D582790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8-</a:t>
            </a:r>
            <a:fld id="{701EE2AF-342D-46FF-95E1-55B53CF34D0F}" type="slidenum">
              <a:rPr lang="en-US" altLang="en-US" sz="12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 dirty="0"/>
          </a:p>
        </p:txBody>
      </p:sp>
      <p:pic>
        <p:nvPicPr>
          <p:cNvPr id="34821" name="Picture 7" descr="http://www.fotosearch.com/bthumb/BNS/BNS392/bn305095.jpg">
            <a:extLst>
              <a:ext uri="{FF2B5EF4-FFF2-40B4-BE49-F238E27FC236}">
                <a16:creationId xmlns:a16="http://schemas.microsoft.com/office/drawing/2014/main" id="{DA0F769C-83B2-41B8-9A0C-18B16DF7C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05000"/>
            <a:ext cx="25146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874C8D3D-B7A6-484B-BDF6-0910F4D87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Dealing with Conflict</a:t>
            </a:r>
          </a:p>
        </p:txBody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A558EEDC-AEEC-49EE-89CF-34E6D8B39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Three basic approaches to negotiations:</a:t>
            </a:r>
          </a:p>
          <a:p>
            <a:pPr lvl="1" eaLnBrk="1" hangingPunct="1"/>
            <a:r>
              <a:rPr lang="en-US" altLang="en-US" dirty="0"/>
              <a:t>Win/Lose </a:t>
            </a:r>
          </a:p>
          <a:p>
            <a:pPr lvl="1" eaLnBrk="1" hangingPunct="1"/>
            <a:r>
              <a:rPr lang="en-US" altLang="en-US" dirty="0"/>
              <a:t>Lose/Lose </a:t>
            </a:r>
          </a:p>
          <a:p>
            <a:pPr lvl="1" eaLnBrk="1" hangingPunct="1"/>
            <a:r>
              <a:rPr lang="en-US" altLang="en-US" dirty="0"/>
              <a:t>Win/Win</a:t>
            </a:r>
          </a:p>
        </p:txBody>
      </p:sp>
      <p:sp>
        <p:nvSpPr>
          <p:cNvPr id="36868" name="Slide Number Placeholder 4">
            <a:extLst>
              <a:ext uri="{FF2B5EF4-FFF2-40B4-BE49-F238E27FC236}">
                <a16:creationId xmlns:a16="http://schemas.microsoft.com/office/drawing/2014/main" id="{8F2BB12A-2801-426B-8B6A-D3FF46AD7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8-</a:t>
            </a:r>
            <a:fld id="{A90676E8-19D6-4FFC-B64D-9A2253FE3D2A}" type="slidenum">
              <a:rPr lang="en-US" altLang="en-US" sz="12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 dirty="0"/>
          </a:p>
        </p:txBody>
      </p:sp>
      <p:pic>
        <p:nvPicPr>
          <p:cNvPr id="36869" name="Picture 7" descr="http://www.fotosearch.com/bthumb/OJO/OJO101/pe0016774.jpg">
            <a:extLst>
              <a:ext uri="{FF2B5EF4-FFF2-40B4-BE49-F238E27FC236}">
                <a16:creationId xmlns:a16="http://schemas.microsoft.com/office/drawing/2014/main" id="{52E93978-AC65-42C4-8F75-204B82B61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00195"/>
            <a:ext cx="34290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 bldLvl="5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40001304-365A-D7BF-6CE6-64582213C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altLang="en-US" dirty="0"/>
            </a:br>
            <a:r>
              <a:rPr lang="en-US" altLang="en-US" dirty="0"/>
              <a:t>The Win/Lose Strategy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38C6C5E-A5BB-E389-71FD-DBF1C640C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Achieve your goals at expense of others.</a:t>
            </a:r>
          </a:p>
          <a:p>
            <a:pPr eaLnBrk="1" hangingPunct="1"/>
            <a:r>
              <a:rPr lang="en-US" altLang="en-US" dirty="0"/>
              <a:t>Short-term solution.</a:t>
            </a:r>
          </a:p>
          <a:p>
            <a:pPr eaLnBrk="1" hangingPunct="1"/>
            <a:r>
              <a:rPr lang="en-US" altLang="en-US" dirty="0"/>
              <a:t>Underlying problem remains.</a:t>
            </a:r>
          </a:p>
          <a:p>
            <a:pPr eaLnBrk="1" hangingPunct="1"/>
            <a:r>
              <a:rPr lang="en-US" altLang="en-US" dirty="0"/>
              <a:t>Loser frustrated, seeds another conflict.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39940" name="Slide Number Placeholder 4">
            <a:extLst>
              <a:ext uri="{FF2B5EF4-FFF2-40B4-BE49-F238E27FC236}">
                <a16:creationId xmlns:a16="http://schemas.microsoft.com/office/drawing/2014/main" id="{0BFF179F-BBEC-7FC1-CD38-268C3DD86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8-</a:t>
            </a:r>
            <a:fld id="{42991DC6-BF9D-EC49-B481-D80CB41B3D9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0E641EF-EF01-36E1-014D-87655E378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Lose/Lose Strategy</a:t>
            </a:r>
          </a:p>
        </p:txBody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id="{8901A261-5BFF-BC12-7A4B-2016A21C6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Both parties give up something; feel frustrated.</a:t>
            </a:r>
          </a:p>
          <a:p>
            <a:pPr eaLnBrk="1" hangingPunct="1"/>
            <a:r>
              <a:rPr lang="en-US" altLang="en-US" dirty="0"/>
              <a:t>Can be applied when </a:t>
            </a:r>
          </a:p>
          <a:p>
            <a:pPr lvl="1" eaLnBrk="1" hangingPunct="1"/>
            <a:r>
              <a:rPr lang="en-US" altLang="en-US" dirty="0"/>
              <a:t>there is little time to find a solution.</a:t>
            </a:r>
          </a:p>
          <a:p>
            <a:pPr lvl="1" eaLnBrk="1" hangingPunct="1"/>
            <a:r>
              <a:rPr lang="en-US" altLang="en-US" dirty="0"/>
              <a:t>negotiations at a standstill.</a:t>
            </a:r>
          </a:p>
          <a:p>
            <a:pPr lvl="1" eaLnBrk="1" hangingPunct="1"/>
            <a:r>
              <a:rPr lang="en-US" altLang="en-US" dirty="0"/>
              <a:t>conflict needs to be removed completely.</a:t>
            </a:r>
          </a:p>
        </p:txBody>
      </p:sp>
      <p:sp>
        <p:nvSpPr>
          <p:cNvPr id="40964" name="Slide Number Placeholder 4">
            <a:extLst>
              <a:ext uri="{FF2B5EF4-FFF2-40B4-BE49-F238E27FC236}">
                <a16:creationId xmlns:a16="http://schemas.microsoft.com/office/drawing/2014/main" id="{AEE17471-5B0D-76E0-90F4-E5F4EBC48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8-</a:t>
            </a:r>
            <a:fld id="{685A0EDB-8BAE-D345-844E-4892C09E9394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 build="p" bldLvl="5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DCA42DD8-9C26-2A27-2C22-927A66827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Win/Win Strategy</a:t>
            </a:r>
          </a:p>
        </p:txBody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E51A0A97-78E6-D9AC-970F-2A9301EDD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Process should be </a:t>
            </a:r>
          </a:p>
          <a:p>
            <a:pPr lvl="1" eaLnBrk="1" hangingPunct="1"/>
            <a:r>
              <a:rPr lang="en-US" altLang="en-US" dirty="0"/>
              <a:t>flexible</a:t>
            </a:r>
          </a:p>
          <a:p>
            <a:pPr lvl="1" eaLnBrk="1" hangingPunct="1"/>
            <a:r>
              <a:rPr lang="en-US" altLang="en-US" dirty="0"/>
              <a:t>sensitive</a:t>
            </a:r>
          </a:p>
          <a:p>
            <a:pPr lvl="1" eaLnBrk="1" hangingPunct="1"/>
            <a:r>
              <a:rPr lang="en-US" altLang="en-US" dirty="0"/>
              <a:t>patient</a:t>
            </a:r>
          </a:p>
          <a:p>
            <a:pPr lvl="1" eaLnBrk="1" hangingPunct="1"/>
            <a:r>
              <a:rPr lang="en-US" altLang="en-US" dirty="0"/>
              <a:t>calm</a:t>
            </a:r>
          </a:p>
          <a:p>
            <a:pPr eaLnBrk="1" hangingPunct="1"/>
            <a:r>
              <a:rPr lang="en-US" altLang="en-US" dirty="0"/>
              <a:t>Most vital skill is listening.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41988" name="Slide Number Placeholder 4">
            <a:extLst>
              <a:ext uri="{FF2B5EF4-FFF2-40B4-BE49-F238E27FC236}">
                <a16:creationId xmlns:a16="http://schemas.microsoft.com/office/drawing/2014/main" id="{CC51DA70-C710-608B-7F4B-AD365A4EF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8-</a:t>
            </a:r>
            <a:fld id="{0FA4ED8D-87A4-4B45-BAEF-BB666D5618AB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 dirty="0"/>
          </a:p>
        </p:txBody>
      </p:sp>
      <p:pic>
        <p:nvPicPr>
          <p:cNvPr id="41989" name="Picture 7" descr="http://www.fotosearch.com/bthumb/IGS/IGS672/IS189-004.jpg">
            <a:extLst>
              <a:ext uri="{FF2B5EF4-FFF2-40B4-BE49-F238E27FC236}">
                <a16:creationId xmlns:a16="http://schemas.microsoft.com/office/drawing/2014/main" id="{01163E2F-7E91-DA49-4C3A-0D983DAD2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28956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 build="p" bldLvl="5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2">
            <a:extLst>
              <a:ext uri="{FF2B5EF4-FFF2-40B4-BE49-F238E27FC236}">
                <a16:creationId xmlns:a16="http://schemas.microsoft.com/office/drawing/2014/main" id="{218988DC-9B8C-6985-ED39-455A90ED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8-</a:t>
            </a:r>
            <a:fld id="{005AB54F-0EC0-0D41-8D74-69C0AD410042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 dirty="0"/>
          </a:p>
        </p:txBody>
      </p:sp>
      <p:sp>
        <p:nvSpPr>
          <p:cNvPr id="50179" name="Rectangle 1026">
            <a:extLst>
              <a:ext uri="{FF2B5EF4-FFF2-40B4-BE49-F238E27FC236}">
                <a16:creationId xmlns:a16="http://schemas.microsoft.com/office/drawing/2014/main" id="{24013E63-4A81-4A17-3AAA-FE5227EA8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172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AU" altLang="en-US" sz="2400" dirty="0">
              <a:solidFill>
                <a:schemeClr val="tx1"/>
              </a:solidFill>
            </a:endParaRPr>
          </a:p>
        </p:txBody>
      </p:sp>
      <p:pic>
        <p:nvPicPr>
          <p:cNvPr id="50180" name="Picture 1027" descr="F13-02">
            <a:extLst>
              <a:ext uri="{FF2B5EF4-FFF2-40B4-BE49-F238E27FC236}">
                <a16:creationId xmlns:a16="http://schemas.microsoft.com/office/drawing/2014/main" id="{CA15B281-7C39-53B4-21FB-D0A5AF573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73914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 Box 1028">
            <a:extLst>
              <a:ext uri="{FF2B5EF4-FFF2-40B4-BE49-F238E27FC236}">
                <a16:creationId xmlns:a16="http://schemas.microsoft.com/office/drawing/2014/main" id="{48C3613D-658D-3F1D-E8FF-34B9D13FA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150813"/>
            <a:ext cx="26685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Figure 8.1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2"/>
                </a:solidFill>
              </a:rPr>
              <a:t>Behavioral Styles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2"/>
                </a:solidFill>
              </a:rPr>
              <a:t>For Conflict Situations</a:t>
            </a:r>
          </a:p>
        </p:txBody>
      </p:sp>
      <p:sp>
        <p:nvSpPr>
          <p:cNvPr id="50182" name="Text Box 1029">
            <a:extLst>
              <a:ext uri="{FF2B5EF4-FFF2-40B4-BE49-F238E27FC236}">
                <a16:creationId xmlns:a16="http://schemas.microsoft.com/office/drawing/2014/main" id="{7C9C4419-0DFE-006E-294A-92F9687D7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5548313"/>
            <a:ext cx="8432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2"/>
                </a:solidFill>
              </a:rPr>
              <a:t>Source: Adapted from Robert B. Maddux, </a:t>
            </a:r>
            <a:r>
              <a:rPr lang="en-US" altLang="en-US" sz="1600" i="1" dirty="0">
                <a:solidFill>
                  <a:schemeClr val="bg2"/>
                </a:solidFill>
              </a:rPr>
              <a:t>Team Building: An Exercise in Leadership</a:t>
            </a:r>
            <a:r>
              <a:rPr lang="en-US" altLang="en-US" sz="1600" dirty="0">
                <a:solidFill>
                  <a:schemeClr val="bg2"/>
                </a:solidFill>
              </a:rPr>
              <a:t>, Crisp Publications Inc. Menlo, CA, 1986, p. 53. Reprinted by permission of the publisher.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2B4D6D-AAEF-4012-E4BF-C32C973BC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sz="4000" b="1" dirty="0">
                <a:ea typeface="DengXian" panose="02010600030101010101" pitchFamily="2" charset="-122"/>
              </a:rPr>
              <a:t>Conflict </a:t>
            </a:r>
            <a:r>
              <a:rPr lang="en-NZ" altLang="zh-CN" sz="4000" b="1" dirty="0">
                <a:ea typeface="DengXian" panose="02010600030101010101" pitchFamily="2" charset="-122"/>
              </a:rPr>
              <a:t>M</a:t>
            </a:r>
            <a:r>
              <a:rPr lang="en-US" altLang="zh-CN" sz="4000" b="1" dirty="0">
                <a:ea typeface="DengXian" panose="02010600030101010101" pitchFamily="2" charset="-122"/>
              </a:rPr>
              <a:t>anagement/Resolution</a:t>
            </a:r>
            <a:r>
              <a:rPr lang="zh-CN" altLang="en-US" sz="4000" b="1" dirty="0">
                <a:ea typeface="DengXian" panose="02010600030101010101" pitchFamily="2" charset="-122"/>
              </a:rPr>
              <a:t> </a:t>
            </a:r>
            <a:r>
              <a:rPr lang="en-US" altLang="zh-CN" sz="4000" b="1" dirty="0">
                <a:ea typeface="DengXian" panose="02010600030101010101" pitchFamily="2" charset="-122"/>
              </a:rPr>
              <a:t>Considerations</a:t>
            </a:r>
            <a:endParaRPr lang="en-NZ" sz="4000" dirty="0"/>
          </a:p>
        </p:txBody>
      </p:sp>
      <p:sp>
        <p:nvSpPr>
          <p:cNvPr id="33795" name="Content Placeholder 3">
            <a:extLst>
              <a:ext uri="{FF2B5EF4-FFF2-40B4-BE49-F238E27FC236}">
                <a16:creationId xmlns:a16="http://schemas.microsoft.com/office/drawing/2014/main" id="{E685ABA5-7DD5-42E8-99F9-FE9746513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98688"/>
            <a:ext cx="4953000" cy="4524375"/>
          </a:xfrm>
        </p:spPr>
        <p:txBody>
          <a:bodyPr/>
          <a:lstStyle/>
          <a:p>
            <a:r>
              <a:rPr lang="en-US" altLang="zh-CN" sz="2400" dirty="0"/>
              <a:t>Listen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other</a:t>
            </a:r>
            <a:r>
              <a:rPr lang="zh-CN" altLang="en-US" sz="2400" dirty="0"/>
              <a:t> </a:t>
            </a:r>
            <a:r>
              <a:rPr lang="en-US" altLang="zh-CN" sz="2400" dirty="0"/>
              <a:t>party.</a:t>
            </a:r>
          </a:p>
          <a:p>
            <a:r>
              <a:rPr lang="en-US" altLang="zh-CN" sz="2400" dirty="0"/>
              <a:t>Avoid</a:t>
            </a:r>
            <a:r>
              <a:rPr lang="zh-CN" altLang="en-US" sz="2400" dirty="0"/>
              <a:t> </a:t>
            </a:r>
            <a:r>
              <a:rPr lang="en-US" altLang="zh-CN" sz="2400" dirty="0"/>
              <a:t>overarching</a:t>
            </a:r>
            <a:r>
              <a:rPr lang="zh-CN" altLang="en-US" sz="2400" dirty="0"/>
              <a:t> </a:t>
            </a:r>
            <a:r>
              <a:rPr lang="en-US" altLang="zh-CN" sz="2400" dirty="0"/>
              <a:t>statements.</a:t>
            </a:r>
            <a:endParaRPr lang="en-NZ" altLang="zh-CN" sz="2400" dirty="0"/>
          </a:p>
          <a:p>
            <a:r>
              <a:rPr lang="en-US" altLang="zh-CN" sz="2400" dirty="0"/>
              <a:t>Finding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interests</a:t>
            </a:r>
            <a:r>
              <a:rPr lang="zh-CN" altLang="en-US" sz="2400" dirty="0"/>
              <a:t> </a:t>
            </a:r>
            <a:r>
              <a:rPr lang="en-US" altLang="zh-CN" sz="2400" dirty="0"/>
              <a:t>of all</a:t>
            </a:r>
            <a:r>
              <a:rPr lang="zh-CN" altLang="en-US" sz="2400" dirty="0"/>
              <a:t> </a:t>
            </a:r>
            <a:r>
              <a:rPr lang="en-US" altLang="zh-CN" sz="2400" dirty="0"/>
              <a:t>involved.</a:t>
            </a:r>
            <a:endParaRPr lang="en-NZ" altLang="zh-CN" sz="2400" dirty="0"/>
          </a:p>
          <a:p>
            <a:r>
              <a:rPr lang="en-US" altLang="zh-CN" sz="2400" dirty="0"/>
              <a:t>Avoid</a:t>
            </a:r>
            <a:r>
              <a:rPr lang="zh-CN" altLang="en-US" sz="2400" dirty="0"/>
              <a:t> </a:t>
            </a:r>
            <a:r>
              <a:rPr lang="en-US" altLang="zh-CN" sz="2400" dirty="0"/>
              <a:t>judgment.</a:t>
            </a:r>
          </a:p>
          <a:p>
            <a:r>
              <a:rPr lang="en-US" altLang="zh-CN" sz="2400" dirty="0"/>
              <a:t>Share</a:t>
            </a:r>
            <a:r>
              <a:rPr lang="zh-CN" altLang="en-US" sz="2400" dirty="0"/>
              <a:t> </a:t>
            </a:r>
            <a:r>
              <a:rPr lang="en-US" altLang="zh-CN" sz="2400" dirty="0"/>
              <a:t>your</a:t>
            </a:r>
            <a:r>
              <a:rPr lang="zh-CN" altLang="en-US" sz="2400" dirty="0"/>
              <a:t> </a:t>
            </a:r>
            <a:r>
              <a:rPr lang="en-US" altLang="zh-CN" sz="2400" dirty="0"/>
              <a:t>strong</a:t>
            </a:r>
            <a:r>
              <a:rPr lang="zh-CN" altLang="en-US" sz="2400" dirty="0"/>
              <a:t> </a:t>
            </a:r>
            <a:r>
              <a:rPr lang="en-US" altLang="zh-CN" sz="2400" dirty="0"/>
              <a:t>feelings</a:t>
            </a:r>
            <a:r>
              <a:rPr lang="zh-CN" altLang="en-US" sz="2400" dirty="0"/>
              <a:t> </a:t>
            </a:r>
            <a:r>
              <a:rPr lang="en-US" altLang="zh-CN" sz="2400" dirty="0"/>
              <a:t>respectfully.</a:t>
            </a:r>
          </a:p>
          <a:p>
            <a:pPr>
              <a:buFont typeface="Arial" panose="020B0604020202020204" pitchFamily="34" charset="0"/>
              <a:buNone/>
            </a:pPr>
            <a:endParaRPr lang="en-NZ" altLang="zh-CN" dirty="0"/>
          </a:p>
          <a:p>
            <a:pPr>
              <a:buFont typeface="Arial" panose="020B0604020202020204" pitchFamily="34" charset="0"/>
              <a:buNone/>
            </a:pPr>
            <a:endParaRPr lang="en-NZ" altLang="en-US" dirty="0"/>
          </a:p>
          <a:p>
            <a:pPr>
              <a:buFont typeface="Arial" panose="020B0604020202020204" pitchFamily="34" charset="0"/>
              <a:buNone/>
            </a:pPr>
            <a:endParaRPr lang="en-GB" altLang="en-US" dirty="0"/>
          </a:p>
        </p:txBody>
      </p:sp>
      <p:pic>
        <p:nvPicPr>
          <p:cNvPr id="33796" name="Picture 1">
            <a:extLst>
              <a:ext uri="{FF2B5EF4-FFF2-40B4-BE49-F238E27FC236}">
                <a16:creationId xmlns:a16="http://schemas.microsoft.com/office/drawing/2014/main" id="{E1C2E3B1-2AB4-2178-19E1-64D92F1C7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2397125"/>
            <a:ext cx="31337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qA2BnQX1zos?feature=oembed" descr="Managing Conflict Between Employees |  Conflict Resolution in the Workplace | Workplace Conflict">
            <a:hlinkClick r:id="" action="ppaction://media"/>
            <a:extLst>
              <a:ext uri="{FF2B5EF4-FFF2-40B4-BE49-F238E27FC236}">
                <a16:creationId xmlns:a16="http://schemas.microsoft.com/office/drawing/2014/main" id="{F89B4791-9972-14EE-CC17-ED9C55E816B4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738" y="914400"/>
            <a:ext cx="8010525" cy="4525963"/>
          </a:xfrm>
        </p:spPr>
      </p:pic>
      <p:sp>
        <p:nvSpPr>
          <p:cNvPr id="35843" name="Footer Placeholder 3">
            <a:extLst>
              <a:ext uri="{FF2B5EF4-FFF2-40B4-BE49-F238E27FC236}">
                <a16:creationId xmlns:a16="http://schemas.microsoft.com/office/drawing/2014/main" id="{BCFF637B-8A6F-9F2A-A24B-6E7CEAD20F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/>
              <a:t>Copyright © Houghton Mifflin Company. All rights reserved.</a:t>
            </a:r>
          </a:p>
        </p:txBody>
      </p:sp>
      <p:sp>
        <p:nvSpPr>
          <p:cNvPr id="35844" name="Slide Number Placeholder 4">
            <a:extLst>
              <a:ext uri="{FF2B5EF4-FFF2-40B4-BE49-F238E27FC236}">
                <a16:creationId xmlns:a16="http://schemas.microsoft.com/office/drawing/2014/main" id="{60ED6BE6-02C9-B324-AC72-D26E8F1CFC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8-</a:t>
            </a:r>
            <a:fld id="{41B6F3EB-8A78-4974-8550-F85F8182120A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75E5C1CF-F177-5961-E985-8477CDD3D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/>
              <a:t>Section 10, Reflective Portfolio:</a:t>
            </a:r>
            <a:br>
              <a:rPr lang="en-NZ" altLang="en-US" dirty="0"/>
            </a:br>
            <a:r>
              <a:rPr lang="en-NZ" altLang="en-US" dirty="0"/>
              <a:t>Conflict Resolution Style </a:t>
            </a:r>
          </a:p>
        </p:txBody>
      </p:sp>
      <p:sp>
        <p:nvSpPr>
          <p:cNvPr id="48132" name="Slide Number Placeholder 4">
            <a:extLst>
              <a:ext uri="{FF2B5EF4-FFF2-40B4-BE49-F238E27FC236}">
                <a16:creationId xmlns:a16="http://schemas.microsoft.com/office/drawing/2014/main" id="{450D5047-E7B8-3C7D-F32B-84D73BB24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8-</a:t>
            </a:r>
            <a:fld id="{86E228B7-3A10-844A-B9BA-FD2896B30092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8A9F667-4E66-4C13-ADF8-76BDA26030A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63712"/>
            <a:ext cx="800100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Arial" charset="0"/>
              </a:rPr>
              <a:t>Copyright © Houghton Mifflin Company. All rights reserved.</a:t>
            </a:r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Arial" charset="0"/>
              </a:rPr>
              <a:t>8-</a:t>
            </a:r>
            <a:fld id="{7B7DA4C9-5C0D-4B6D-AC73-B5F552A69F6B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2050" name="Picture 2" descr="44 Conflict Quotes, Resolving Struggles with Wisdom">
            <a:extLst>
              <a:ext uri="{FF2B5EF4-FFF2-40B4-BE49-F238E27FC236}">
                <a16:creationId xmlns:a16="http://schemas.microsoft.com/office/drawing/2014/main" id="{BAE81BF0-95EE-D678-E407-824A4E851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838200"/>
            <a:ext cx="82296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703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ED52AE6B-A6C3-045D-0C5B-F1ECCA17A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268288"/>
            <a:ext cx="8229600" cy="1143000"/>
          </a:xfrm>
        </p:spPr>
        <p:txBody>
          <a:bodyPr/>
          <a:lstStyle/>
          <a:p>
            <a:r>
              <a:rPr lang="en-NZ" altLang="en-US" sz="4000" dirty="0"/>
              <a:t>Reflective Portfolio: Section 10</a:t>
            </a:r>
            <a:br>
              <a:rPr lang="en-NZ" altLang="en-US" sz="4000" dirty="0"/>
            </a:br>
            <a:r>
              <a:rPr lang="en-NZ" altLang="en-US" sz="4000" dirty="0"/>
              <a:t>Conflict Resolution Style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22DB1C11-84BF-1857-4A7D-DBBB71BB8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660525"/>
            <a:ext cx="84582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000" dirty="0"/>
              <a:t>Complete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self-assessment</a:t>
            </a:r>
            <a:r>
              <a:rPr lang="zh-CN" altLang="en-US" sz="2000" dirty="0"/>
              <a:t> </a:t>
            </a:r>
            <a:r>
              <a:rPr lang="en-US" altLang="zh-CN" sz="2000" dirty="0"/>
              <a:t>based</a:t>
            </a:r>
            <a:r>
              <a:rPr lang="zh-CN" altLang="en-US" sz="2000" dirty="0"/>
              <a:t> </a:t>
            </a:r>
            <a:r>
              <a:rPr lang="en-US" altLang="zh-CN" sz="2000" dirty="0"/>
              <a:t>on</a:t>
            </a:r>
            <a:r>
              <a:rPr lang="zh-CN" altLang="en-US" sz="2000" dirty="0"/>
              <a:t> </a:t>
            </a:r>
            <a:r>
              <a:rPr lang="en-US" altLang="zh-CN" sz="2000" dirty="0"/>
              <a:t>Thomas-Kilmann</a:t>
            </a:r>
            <a:r>
              <a:rPr lang="zh-CN" altLang="en-US" sz="2000" dirty="0"/>
              <a:t> </a:t>
            </a:r>
            <a:r>
              <a:rPr lang="en-US" altLang="zh-CN" sz="2000" dirty="0"/>
              <a:t>conflict</a:t>
            </a:r>
            <a:r>
              <a:rPr lang="zh-CN" altLang="en-US" sz="2000" dirty="0"/>
              <a:t> </a:t>
            </a:r>
            <a:r>
              <a:rPr lang="en-US" altLang="zh-CN" sz="2000" dirty="0"/>
              <a:t>theory.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NZ" sz="24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Conflict Management Styles Quiz | MTD Training</a:t>
            </a:r>
            <a:endParaRPr lang="en-NZ" sz="2400" dirty="0">
              <a:solidFill>
                <a:srgbClr val="FFFF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NZ" altLang="en-US" sz="18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https://canvas.aut.ac.nz/courses/19923/files/6309432/download?download_frd=1</a:t>
            </a:r>
            <a:endParaRPr lang="en-NZ" altLang="en-US" sz="1800" dirty="0">
              <a:solidFill>
                <a:srgbClr val="FFFF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NZ" altLang="en-US" sz="2000" dirty="0"/>
              <a:t>Self-assessment on Canvas, Week 10 Lecture page.</a:t>
            </a:r>
          </a:p>
        </p:txBody>
      </p:sp>
      <p:sp>
        <p:nvSpPr>
          <p:cNvPr id="35844" name="Slide Number Placeholder 4">
            <a:extLst>
              <a:ext uri="{FF2B5EF4-FFF2-40B4-BE49-F238E27FC236}">
                <a16:creationId xmlns:a16="http://schemas.microsoft.com/office/drawing/2014/main" id="{F208CE47-DE1B-3FA7-EC8C-29DAC4F93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8-</a:t>
            </a:r>
            <a:fld id="{F12DA79D-6EB5-49B3-B168-46F127AFC6F9}" type="slidenum">
              <a:rPr lang="en-US" altLang="en-US" sz="12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FFD1C5-0ECD-D59B-8BC7-2D6FDB4E8E92}"/>
              </a:ext>
            </a:extLst>
          </p:cNvPr>
          <p:cNvSpPr txBox="1">
            <a:spLocks/>
          </p:cNvSpPr>
          <p:nvPr/>
        </p:nvSpPr>
        <p:spPr bwMode="auto">
          <a:xfrm>
            <a:off x="323850" y="3396564"/>
            <a:ext cx="8458200" cy="278992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NZ" altLang="en-US" sz="2200" dirty="0"/>
              <a:t>Reflective Questions:</a:t>
            </a:r>
          </a:p>
          <a:p>
            <a:pPr>
              <a:defRPr/>
            </a:pPr>
            <a:r>
              <a:rPr lang="en-NZ" altLang="en-US" sz="2200" dirty="0"/>
              <a:t>What is my conflict resolution style? </a:t>
            </a:r>
          </a:p>
          <a:p>
            <a:pPr>
              <a:defRPr/>
            </a:pPr>
            <a:r>
              <a:rPr lang="en-NZ" altLang="en-US" sz="2200" dirty="0"/>
              <a:t>How do I deal with conflict? </a:t>
            </a:r>
            <a:r>
              <a:rPr lang="en-NZ" altLang="en-US" sz="1800" dirty="0"/>
              <a:t>(Briefly describe an example of conflict you have experienced and how you dealt with it and how you could have dealt with it better)</a:t>
            </a:r>
          </a:p>
          <a:p>
            <a:pPr>
              <a:defRPr/>
            </a:pPr>
            <a:r>
              <a:rPr lang="en-NZ" altLang="en-US" sz="2200" dirty="0"/>
              <a:t>How can my conflict resolution style benefit an organisation? Name and describe three benefits.</a:t>
            </a:r>
          </a:p>
        </p:txBody>
      </p:sp>
    </p:spTree>
    <p:extLst>
      <p:ext uri="{BB962C8B-B14F-4D97-AF65-F5344CB8AC3E}">
        <p14:creationId xmlns:p14="http://schemas.microsoft.com/office/powerpoint/2010/main" val="4172637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ED52AE6B-A6C3-045D-0C5B-F1ECCA17A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NZ" altLang="en-US" sz="3500" dirty="0"/>
              <a:t>Reflective Portfolio Part B: Final Section</a:t>
            </a:r>
          </a:p>
        </p:txBody>
      </p:sp>
      <p:sp>
        <p:nvSpPr>
          <p:cNvPr id="35844" name="Slide Number Placeholder 4">
            <a:extLst>
              <a:ext uri="{FF2B5EF4-FFF2-40B4-BE49-F238E27FC236}">
                <a16:creationId xmlns:a16="http://schemas.microsoft.com/office/drawing/2014/main" id="{F208CE47-DE1B-3FA7-EC8C-29DAC4F93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8-</a:t>
            </a:r>
            <a:fld id="{F12DA79D-6EB5-49B3-B168-46F127AFC6F9}" type="slidenum">
              <a:rPr lang="en-US" altLang="en-US" sz="12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8C061-104B-CA8C-4BCE-6FD5BDC53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429000"/>
          </a:xfrm>
        </p:spPr>
        <p:txBody>
          <a:bodyPr/>
          <a:lstStyle/>
          <a:p>
            <a:pPr marL="0" indent="0" algn="ctr">
              <a:buNone/>
            </a:pPr>
            <a:r>
              <a:rPr lang="en-NZ" sz="4400" dirty="0"/>
              <a:t>Who Am I?</a:t>
            </a:r>
          </a:p>
          <a:p>
            <a:pPr marL="0" indent="0" algn="ctr">
              <a:buNone/>
            </a:pPr>
            <a:endParaRPr lang="en-NZ" sz="1400" dirty="0"/>
          </a:p>
          <a:p>
            <a:pPr>
              <a:defRPr/>
            </a:pPr>
            <a:r>
              <a:rPr lang="en-NZ" sz="2800" dirty="0"/>
              <a:t>Who am I?  A written personal statement that captures the essence of who you think you are, summing up all ten self-assessments. </a:t>
            </a:r>
          </a:p>
          <a:p>
            <a:pPr marL="0" indent="0">
              <a:buNone/>
              <a:defRPr/>
            </a:pPr>
            <a:endParaRPr lang="en-NZ" sz="2800" dirty="0"/>
          </a:p>
          <a:p>
            <a:pPr>
              <a:defRPr/>
            </a:pPr>
            <a:r>
              <a:rPr lang="en-NZ" sz="2800" dirty="0"/>
              <a:t>300 words + 10%; 1+ academic reference.</a:t>
            </a:r>
          </a:p>
        </p:txBody>
      </p:sp>
    </p:spTree>
    <p:extLst>
      <p:ext uri="{BB962C8B-B14F-4D97-AF65-F5344CB8AC3E}">
        <p14:creationId xmlns:p14="http://schemas.microsoft.com/office/powerpoint/2010/main" val="2436081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BEC85816-709B-2DA8-00C3-9CD2B7639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/>
              <a:t>Next Two Weeks</a:t>
            </a:r>
            <a:br>
              <a:rPr lang="en-NZ" altLang="en-US" dirty="0"/>
            </a:br>
            <a:r>
              <a:rPr lang="en-NZ" altLang="en-US" dirty="0" err="1"/>
              <a:t>Weeks</a:t>
            </a:r>
            <a:r>
              <a:rPr lang="en-NZ" altLang="en-US" dirty="0"/>
              <a:t> 11 and 12</a:t>
            </a:r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82F33299-911D-07C6-1CE3-004FC85D9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297363"/>
          </a:xfrm>
        </p:spPr>
        <p:txBody>
          <a:bodyPr/>
          <a:lstStyle/>
          <a:p>
            <a:r>
              <a:rPr lang="en-NZ" altLang="en-US" sz="2500" dirty="0"/>
              <a:t>Lecture</a:t>
            </a:r>
          </a:p>
          <a:p>
            <a:pPr lvl="1"/>
            <a:r>
              <a:rPr lang="en-NZ" altLang="en-US" sz="2100" dirty="0"/>
              <a:t>No lecture in Weeks 11 and 12.</a:t>
            </a:r>
          </a:p>
          <a:p>
            <a:pPr marL="457200" lvl="1" indent="0">
              <a:buNone/>
            </a:pPr>
            <a:endParaRPr lang="en-NZ" altLang="en-US" sz="2100" dirty="0"/>
          </a:p>
          <a:p>
            <a:r>
              <a:rPr lang="en-NZ" altLang="en-US" sz="2500" dirty="0"/>
              <a:t>Tutorials/Drop-in Sessions</a:t>
            </a:r>
          </a:p>
          <a:p>
            <a:pPr lvl="1"/>
            <a:r>
              <a:rPr lang="en-NZ" altLang="en-US" sz="2100" dirty="0"/>
              <a:t>Week 11 Tutorials, </a:t>
            </a:r>
            <a:r>
              <a:rPr lang="en-NZ" altLang="en-US" sz="2100" dirty="0" err="1"/>
              <a:t>ie</a:t>
            </a:r>
            <a:r>
              <a:rPr lang="en-NZ" altLang="en-US" sz="2100" dirty="0"/>
              <a:t> students’ regular/assigned tutorial. </a:t>
            </a:r>
          </a:p>
          <a:p>
            <a:pPr lvl="1"/>
            <a:r>
              <a:rPr lang="en-NZ" altLang="en-US" sz="2100" dirty="0"/>
              <a:t>Lecturer will stay for the first 10-15 minutes and if no one turns up, lecturer will leave the classroom.</a:t>
            </a:r>
          </a:p>
          <a:p>
            <a:pPr lvl="1"/>
            <a:r>
              <a:rPr lang="en-NZ" altLang="en-US" sz="2100" dirty="0"/>
              <a:t>No tutorials in Week 12.</a:t>
            </a:r>
          </a:p>
          <a:p>
            <a:pPr lvl="1"/>
            <a:endParaRPr lang="en-NZ" altLang="en-US" sz="2100" dirty="0"/>
          </a:p>
          <a:p>
            <a:r>
              <a:rPr lang="en-NZ" altLang="en-US" sz="2500" dirty="0"/>
              <a:t>Assessment 2 Reflective Portfolio Part B – due 11:59 pm, Sunday 31 May 2026.</a:t>
            </a:r>
          </a:p>
        </p:txBody>
      </p:sp>
      <p:sp>
        <p:nvSpPr>
          <p:cNvPr id="52228" name="Slide Number Placeholder 4">
            <a:extLst>
              <a:ext uri="{FF2B5EF4-FFF2-40B4-BE49-F238E27FC236}">
                <a16:creationId xmlns:a16="http://schemas.microsoft.com/office/drawing/2014/main" id="{7E603894-848B-DD23-D5D6-1CD278E2B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8-</a:t>
            </a:r>
            <a:fld id="{568329DE-E32E-8D47-A6E0-716B9979B14A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5F5A7B92-5EFD-4F03-98CD-0C36D560C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504950"/>
          </a:xfrm>
        </p:spPr>
        <p:txBody>
          <a:bodyPr/>
          <a:lstStyle/>
          <a:p>
            <a:r>
              <a:rPr lang="en-NZ" altLang="en-US" sz="3800" dirty="0"/>
              <a:t>Last Word(s)</a:t>
            </a:r>
            <a:br>
              <a:rPr lang="en-NZ" altLang="en-US" sz="3800" dirty="0"/>
            </a:br>
            <a:r>
              <a:rPr lang="en-NZ" altLang="en-US" sz="3800" dirty="0"/>
              <a:t>Organisation and Human Behaviour Perspectives (CLSY513)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6FB207A1-BB96-472B-920B-D82FE1D76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3" y="2351088"/>
            <a:ext cx="8466137" cy="4525962"/>
          </a:xfrm>
        </p:spPr>
        <p:txBody>
          <a:bodyPr/>
          <a:lstStyle/>
          <a:p>
            <a:pPr>
              <a:defRPr/>
            </a:pPr>
            <a:r>
              <a:rPr lang="en-NZ" altLang="en-US" sz="2000" dirty="0"/>
              <a:t>Insight(s) into oneself, and others.</a:t>
            </a:r>
          </a:p>
          <a:p>
            <a:pPr>
              <a:defRPr/>
            </a:pPr>
            <a:r>
              <a:rPr lang="en-NZ" altLang="en-US" sz="2000" dirty="0"/>
              <a:t>Improved communication skills.</a:t>
            </a:r>
          </a:p>
          <a:p>
            <a:pPr>
              <a:defRPr/>
            </a:pPr>
            <a:r>
              <a:rPr lang="en-NZ" altLang="en-US" sz="2000" dirty="0"/>
              <a:t>Improved self-awareness and personal ability(ies).</a:t>
            </a:r>
          </a:p>
          <a:p>
            <a:pPr>
              <a:defRPr/>
            </a:pPr>
            <a:r>
              <a:rPr lang="en-NZ" altLang="en-US" sz="2000" dirty="0"/>
              <a:t>Significance of knowledge gained on resilience, and team roles.</a:t>
            </a:r>
          </a:p>
          <a:p>
            <a:pPr>
              <a:defRPr/>
            </a:pPr>
            <a:r>
              <a:rPr lang="en-NZ" altLang="en-US" sz="2000" dirty="0"/>
              <a:t>Appreciation of the impact of perception, personality, values.</a:t>
            </a:r>
          </a:p>
          <a:p>
            <a:pPr>
              <a:defRPr/>
            </a:pPr>
            <a:r>
              <a:rPr lang="en-NZ" altLang="en-US" sz="2000" dirty="0"/>
              <a:t>The value of diversity and its importance in organisations.</a:t>
            </a:r>
          </a:p>
          <a:p>
            <a:pPr>
              <a:defRPr/>
            </a:pPr>
            <a:r>
              <a:rPr lang="en-NZ" altLang="en-US" sz="2000" dirty="0"/>
              <a:t>Understand role of leadership; conflict management.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NZ" altLang="en-US" sz="2000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NZ" altLang="en-US" sz="2000" i="1" dirty="0">
                <a:solidFill>
                  <a:srgbClr val="FF0000"/>
                </a:solidFill>
              </a:rPr>
              <a:t>Best Wishes from the CLSY513 Teaching Team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NZ" altLang="en-US" sz="2000" i="1" dirty="0">
                <a:solidFill>
                  <a:srgbClr val="FF0000"/>
                </a:solidFill>
              </a:rPr>
              <a:t>(Dan Zhu and Nancy McIntyre)</a:t>
            </a:r>
          </a:p>
          <a:p>
            <a:pPr>
              <a:defRPr/>
            </a:pPr>
            <a:endParaRPr lang="en-NZ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F6ED8C27-25B4-D123-9C35-C63C158B0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/>
              <a:t>Lecture covers ...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E0A375BF-52A4-BCDF-1940-B826EE568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4214"/>
            <a:ext cx="8229600" cy="4525963"/>
          </a:xfrm>
        </p:spPr>
        <p:txBody>
          <a:bodyPr/>
          <a:lstStyle/>
          <a:p>
            <a:r>
              <a:rPr lang="en-US" altLang="zh-CN" sz="3000" dirty="0"/>
              <a:t>Definitions</a:t>
            </a:r>
            <a:r>
              <a:rPr lang="zh-CN" altLang="en-US" sz="3000" dirty="0"/>
              <a:t> </a:t>
            </a:r>
            <a:r>
              <a:rPr lang="en-US" altLang="zh-CN" sz="3000" dirty="0"/>
              <a:t>of</a:t>
            </a:r>
            <a:r>
              <a:rPr lang="en-NZ" altLang="en-US" sz="3000" dirty="0"/>
              <a:t> Conflict</a:t>
            </a:r>
          </a:p>
          <a:p>
            <a:r>
              <a:rPr lang="en-US" altLang="zh-CN" sz="3000" dirty="0"/>
              <a:t>Types</a:t>
            </a:r>
            <a:r>
              <a:rPr lang="zh-CN" altLang="en-US" sz="3000" dirty="0"/>
              <a:t> </a:t>
            </a:r>
            <a:r>
              <a:rPr lang="en-US" altLang="zh-CN" sz="3000" dirty="0"/>
              <a:t>of</a:t>
            </a:r>
            <a:r>
              <a:rPr lang="zh-CN" altLang="en-US" sz="3000" dirty="0"/>
              <a:t> </a:t>
            </a:r>
            <a:r>
              <a:rPr lang="en-US" altLang="zh-CN" sz="3000" dirty="0"/>
              <a:t>Conflict</a:t>
            </a:r>
            <a:endParaRPr lang="en-NZ" altLang="zh-CN" sz="3000" dirty="0"/>
          </a:p>
          <a:p>
            <a:r>
              <a:rPr lang="en-US" altLang="zh-CN" sz="3000" dirty="0"/>
              <a:t>Organisational</a:t>
            </a:r>
            <a:r>
              <a:rPr lang="zh-CN" altLang="en-US" sz="3000" dirty="0"/>
              <a:t> </a:t>
            </a:r>
            <a:r>
              <a:rPr lang="en-US" altLang="zh-CN" sz="3000" dirty="0"/>
              <a:t>Conflict</a:t>
            </a:r>
            <a:r>
              <a:rPr lang="zh-CN" altLang="en-US" sz="3000" dirty="0"/>
              <a:t> </a:t>
            </a:r>
            <a:r>
              <a:rPr lang="en-US" altLang="zh-CN" sz="3000" dirty="0"/>
              <a:t>post COVID-19</a:t>
            </a:r>
            <a:endParaRPr lang="en-NZ" altLang="zh-CN" sz="3000" dirty="0"/>
          </a:p>
          <a:p>
            <a:r>
              <a:rPr lang="en-US" altLang="zh-CN" sz="3000" dirty="0"/>
              <a:t>Common</a:t>
            </a:r>
            <a:r>
              <a:rPr lang="zh-CN" altLang="en-US" sz="3000" dirty="0"/>
              <a:t> </a:t>
            </a:r>
            <a:r>
              <a:rPr lang="en-US" altLang="zh-CN" sz="3000" dirty="0"/>
              <a:t>Roots</a:t>
            </a:r>
            <a:r>
              <a:rPr lang="zh-CN" altLang="en-US" sz="3000" dirty="0"/>
              <a:t> </a:t>
            </a:r>
            <a:r>
              <a:rPr lang="en-US" altLang="zh-CN" sz="3000" dirty="0"/>
              <a:t>of</a:t>
            </a:r>
            <a:r>
              <a:rPr lang="zh-CN" altLang="en-US" sz="3000" dirty="0"/>
              <a:t> </a:t>
            </a:r>
            <a:r>
              <a:rPr lang="en-US" altLang="zh-CN" sz="3000" dirty="0"/>
              <a:t>Conflict; Costs..</a:t>
            </a:r>
            <a:endParaRPr lang="en-NZ" altLang="zh-CN" sz="3000" dirty="0"/>
          </a:p>
          <a:p>
            <a:r>
              <a:rPr lang="en-US" altLang="zh-CN" sz="3000" dirty="0"/>
              <a:t>Conflict</a:t>
            </a:r>
            <a:r>
              <a:rPr lang="zh-CN" altLang="en-US" sz="3000" dirty="0"/>
              <a:t> </a:t>
            </a:r>
            <a:r>
              <a:rPr lang="en-US" altLang="zh-CN" sz="3000" dirty="0"/>
              <a:t>Resolution</a:t>
            </a:r>
          </a:p>
          <a:p>
            <a:r>
              <a:rPr lang="en-US" altLang="en-US" sz="3000" dirty="0"/>
              <a:t>Section 10, Portfolio: Conflict Resolution Style</a:t>
            </a:r>
          </a:p>
          <a:p>
            <a:r>
              <a:rPr lang="en-US" altLang="en-US" sz="3000" dirty="0"/>
              <a:t>Reminders; Last Word(s)</a:t>
            </a:r>
            <a:endParaRPr lang="en-NZ" altLang="en-US" sz="3000" dirty="0"/>
          </a:p>
        </p:txBody>
      </p:sp>
      <p:sp>
        <p:nvSpPr>
          <p:cNvPr id="8196" name="Footer Placeholder 3">
            <a:extLst>
              <a:ext uri="{FF2B5EF4-FFF2-40B4-BE49-F238E27FC236}">
                <a16:creationId xmlns:a16="http://schemas.microsoft.com/office/drawing/2014/main" id="{1A4EE770-545C-CBBD-D9A2-FC5A86054F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/>
              <a:t>Copyright © Houghton Mifflin Company. All rights reserved.</a:t>
            </a:r>
          </a:p>
        </p:txBody>
      </p:sp>
      <p:sp>
        <p:nvSpPr>
          <p:cNvPr id="8197" name="Slide Number Placeholder 4">
            <a:extLst>
              <a:ext uri="{FF2B5EF4-FFF2-40B4-BE49-F238E27FC236}">
                <a16:creationId xmlns:a16="http://schemas.microsoft.com/office/drawing/2014/main" id="{66A2AE3F-B832-5FA4-5BEE-EC7ACE2CF5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8-</a:t>
            </a:r>
            <a:fld id="{5F11DED2-2CFC-E44C-8D43-6E83FB20C310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E743A579-EAA9-B5B1-734A-2541B5E2C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altLang="en-US" sz="3600" dirty="0"/>
              <a:t>What is Conflict?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29D95084-B733-3237-08B3-12F00964C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NZ" sz="2400" dirty="0">
                <a:latin typeface="Arial" charset="0"/>
                <a:cs typeface="Arial" charset="0"/>
              </a:rPr>
              <a:t>Some definitions: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NZ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... </a:t>
            </a:r>
            <a:r>
              <a:rPr lang="en-NZ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a struggle between parties, interdependent, over incompatible goals, interests or resources (Broome, 1990).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NZ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… intercultural exchanges context, conflict is defined as the perceived and/or actual incompatibility of values, expectations, practices between two or more parties from different cultures (Ting-Toomey, 1994).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NZ" sz="2000" dirty="0">
                <a:latin typeface="Arial" charset="0"/>
                <a:cs typeface="Arial" charset="0"/>
              </a:rPr>
              <a:t>... where one party perceives its interests are being opposed or negatively affected by another party (Wall &amp; Callister, 1995).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NZ" sz="2000" dirty="0">
                <a:solidFill>
                  <a:srgbClr val="00B050"/>
                </a:solidFill>
                <a:latin typeface="Arial" charset="0"/>
                <a:cs typeface="Arial" charset="0"/>
              </a:rPr>
              <a:t>… ‘a feeling, a disagreement, a real or perceived incompatibility of interests, inconsistent worldviews, or a set of behaviours’ (Mayer, 2003, p. 3).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NZ" sz="2000" dirty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NZ" dirty="0">
              <a:latin typeface="Arial" charset="0"/>
              <a:cs typeface="Arial" charset="0"/>
            </a:endParaRPr>
          </a:p>
        </p:txBody>
      </p:sp>
      <p:sp>
        <p:nvSpPr>
          <p:cNvPr id="18436" name="Footer Placeholder 3">
            <a:extLst>
              <a:ext uri="{FF2B5EF4-FFF2-40B4-BE49-F238E27FC236}">
                <a16:creationId xmlns:a16="http://schemas.microsoft.com/office/drawing/2014/main" id="{49658938-1438-F47A-BFB6-2E52CCFE6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/>
              <a:t>Copyright © Houghton Mifflin Company. All rights reserved.</a:t>
            </a:r>
          </a:p>
        </p:txBody>
      </p:sp>
      <p:sp>
        <p:nvSpPr>
          <p:cNvPr id="18437" name="Slide Number Placeholder 4">
            <a:extLst>
              <a:ext uri="{FF2B5EF4-FFF2-40B4-BE49-F238E27FC236}">
                <a16:creationId xmlns:a16="http://schemas.microsoft.com/office/drawing/2014/main" id="{10034307-2878-BC2E-1408-CB7116218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8-</a:t>
            </a:r>
            <a:fld id="{A4B4CECE-307E-604D-8B76-94688652A21E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dirty="0"/>
          </a:p>
        </p:txBody>
      </p:sp>
      <p:pic>
        <p:nvPicPr>
          <p:cNvPr id="18438" name="Picture 4" descr="C:\Program Files\Microsoft Office\Media\CntCD1\ClipArt8\j0343303.wmf">
            <a:hlinkClick r:id="rId3"/>
            <a:extLst>
              <a:ext uri="{FF2B5EF4-FFF2-40B4-BE49-F238E27FC236}">
                <a16:creationId xmlns:a16="http://schemas.microsoft.com/office/drawing/2014/main" id="{553410C6-C293-E9B9-86DF-C6FD987BB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7240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Arial" charset="0"/>
              </a:rPr>
              <a:t>Copyright © Houghton Mifflin Company. All rights reserved.</a:t>
            </a:r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Arial" charset="0"/>
              </a:rPr>
              <a:t>8-</a:t>
            </a:r>
            <a:fld id="{7B7DA4C9-5C0D-4B6D-AC73-B5F552A69F6B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3074" name="Picture 2" descr="Every conflict we face in life is rich with positive and...">
            <a:extLst>
              <a:ext uri="{FF2B5EF4-FFF2-40B4-BE49-F238E27FC236}">
                <a16:creationId xmlns:a16="http://schemas.microsoft.com/office/drawing/2014/main" id="{4978689A-6D5E-350A-69EA-D217FE076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534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229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33756D16-80F0-6784-233F-174B7E26C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600"/>
              <a:t>Types</a:t>
            </a:r>
            <a:r>
              <a:rPr lang="zh-CN" altLang="en-US" sz="3600"/>
              <a:t> </a:t>
            </a:r>
            <a:r>
              <a:rPr lang="en-US" altLang="zh-CN" sz="3600"/>
              <a:t>of</a:t>
            </a:r>
            <a:r>
              <a:rPr lang="zh-CN" altLang="en-US" sz="3600"/>
              <a:t> </a:t>
            </a:r>
            <a:r>
              <a:rPr lang="en-NZ" altLang="zh-CN" sz="3600"/>
              <a:t>C</a:t>
            </a:r>
            <a:r>
              <a:rPr lang="en-NZ" altLang="en-US" sz="3600"/>
              <a:t>onflict</a:t>
            </a:r>
            <a:endParaRPr lang="en-NZ" altLang="en-US" sz="3600">
              <a:solidFill>
                <a:srgbClr val="00B050"/>
              </a:solidFill>
            </a:endParaRP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425377DE-9D23-E2B6-83A3-7E89CAFD0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76400"/>
            <a:ext cx="7620000" cy="2971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en-NZ" sz="18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altLang="zh-CN" sz="2800" dirty="0">
                <a:solidFill>
                  <a:srgbClr val="92D050"/>
                </a:solidFill>
                <a:latin typeface="Arial" charset="0"/>
                <a:cs typeface="Arial" charset="0"/>
              </a:rPr>
              <a:t>Good</a:t>
            </a:r>
          </a:p>
          <a:p>
            <a:pPr eaLnBrk="1" hangingPunct="1">
              <a:defRPr/>
            </a:pPr>
            <a:endParaRPr lang="en-US" sz="28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altLang="zh-CN" sz="2800" dirty="0">
                <a:solidFill>
                  <a:srgbClr val="FFC000"/>
                </a:solidFill>
                <a:latin typeface="Arial" charset="0"/>
                <a:cs typeface="Arial" charset="0"/>
              </a:rPr>
              <a:t>Bad</a:t>
            </a:r>
          </a:p>
          <a:p>
            <a:pPr eaLnBrk="1" hangingPunct="1">
              <a:defRPr/>
            </a:pPr>
            <a:endParaRPr lang="en-US" sz="28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altLang="zh-CN" sz="2800" dirty="0">
                <a:solidFill>
                  <a:srgbClr val="FF0000"/>
                </a:solidFill>
                <a:latin typeface="Arial" charset="0"/>
                <a:cs typeface="Arial" charset="0"/>
              </a:rPr>
              <a:t>Ugly</a:t>
            </a:r>
            <a:endParaRPr lang="en-NZ" sz="28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NZ" sz="20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NZ" sz="2000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NZ" sz="20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NZ" sz="18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NZ" sz="20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NZ" sz="20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NZ" sz="1800" dirty="0">
              <a:latin typeface="Arial" charset="0"/>
              <a:cs typeface="Arial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NZ" dirty="0">
              <a:latin typeface="Arial" charset="0"/>
              <a:cs typeface="Arial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NZ" dirty="0">
              <a:latin typeface="Arial" charset="0"/>
              <a:cs typeface="Arial" charset="0"/>
            </a:endParaRPr>
          </a:p>
        </p:txBody>
      </p:sp>
      <p:sp>
        <p:nvSpPr>
          <p:cNvPr id="13316" name="Footer Placeholder 3">
            <a:extLst>
              <a:ext uri="{FF2B5EF4-FFF2-40B4-BE49-F238E27FC236}">
                <a16:creationId xmlns:a16="http://schemas.microsoft.com/office/drawing/2014/main" id="{35A86121-9E8B-E19F-4E00-B3724FED84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/>
              <a:t>Copyright © Houghton Mifflin Company. All rights reserved.</a:t>
            </a:r>
          </a:p>
        </p:txBody>
      </p:sp>
      <p:sp>
        <p:nvSpPr>
          <p:cNvPr id="13317" name="Slide Number Placeholder 4">
            <a:extLst>
              <a:ext uri="{FF2B5EF4-FFF2-40B4-BE49-F238E27FC236}">
                <a16:creationId xmlns:a16="http://schemas.microsoft.com/office/drawing/2014/main" id="{BA8E2027-0330-6A61-8145-8F968A0DE4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8-</a:t>
            </a:r>
            <a:fld id="{C47F1546-87C6-4251-9200-3E6875DB0EA3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/>
          </a:p>
        </p:txBody>
      </p:sp>
      <p:sp>
        <p:nvSpPr>
          <p:cNvPr id="13318" name="Picture 4">
            <a:hlinkClick r:id="rId3"/>
            <a:extLst>
              <a:ext uri="{FF2B5EF4-FFF2-40B4-BE49-F238E27FC236}">
                <a16:creationId xmlns:a16="http://schemas.microsoft.com/office/drawing/2014/main" id="{60B10DEC-CE02-61D0-E87D-3D8699B45A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78688" y="152400"/>
            <a:ext cx="15319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NZ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19" name="Picture 1">
            <a:extLst>
              <a:ext uri="{FF2B5EF4-FFF2-40B4-BE49-F238E27FC236}">
                <a16:creationId xmlns:a16="http://schemas.microsoft.com/office/drawing/2014/main" id="{EFCCD183-22BE-4EAB-0AFA-85407AF1A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2281238"/>
            <a:ext cx="45593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EB24F99D-1A28-3205-3BE4-65C4EEFF5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NZ" altLang="en-US" sz="3600" dirty="0"/>
              <a:t>Conflict: </a:t>
            </a:r>
            <a:r>
              <a:rPr lang="en-US" altLang="zh-CN" sz="3600" dirty="0">
                <a:solidFill>
                  <a:srgbClr val="92D050"/>
                </a:solidFill>
              </a:rPr>
              <a:t>Good</a:t>
            </a:r>
            <a:endParaRPr lang="en-NZ" altLang="en-US" sz="3600" dirty="0">
              <a:solidFill>
                <a:srgbClr val="92D050"/>
              </a:solidFill>
            </a:endParaRP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07190482-2D69-4A08-E092-F6BEB6776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2211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zh-CN" dirty="0"/>
              <a:t>R</a:t>
            </a:r>
            <a:r>
              <a:rPr lang="en-NZ" altLang="en-US" dirty="0">
                <a:ea typeface="SimSun" panose="02010600030101010101" pitchFamily="2" charset="-122"/>
              </a:rPr>
              <a:t>esolved in a positive and constructive manner, leading to growth, improvement, and positive change.</a:t>
            </a:r>
            <a:r>
              <a:rPr lang="en-NZ" altLang="en-US" sz="2000" dirty="0">
                <a:ea typeface="SimSun" panose="02010600030101010101" pitchFamily="2" charset="-122"/>
              </a:rPr>
              <a:t> </a:t>
            </a:r>
          </a:p>
          <a:p>
            <a:pPr marL="0" indent="0" eaLnBrk="1" hangingPunct="1"/>
            <a:endParaRPr lang="en-NZ" altLang="en-US" sz="2000" dirty="0">
              <a:ea typeface="SimSun" panose="02010600030101010101" pitchFamily="2" charset="-122"/>
            </a:endParaRPr>
          </a:p>
          <a:p>
            <a:pPr marL="0" indent="0" eaLnBrk="1" hangingPunct="1"/>
            <a:r>
              <a:rPr lang="en-US" altLang="zh-CN" sz="2000" dirty="0"/>
              <a:t>Differences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opinions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ideas</a:t>
            </a:r>
            <a:endParaRPr lang="en-NZ" altLang="zh-CN" sz="2000" dirty="0"/>
          </a:p>
          <a:p>
            <a:pPr marL="0" indent="0" eaLnBrk="1" hangingPunct="1"/>
            <a:endParaRPr lang="en-US" altLang="zh-CN" sz="2000" dirty="0"/>
          </a:p>
          <a:p>
            <a:pPr marL="0" indent="0" eaLnBrk="1" hangingPunct="1"/>
            <a:r>
              <a:rPr lang="en-US" altLang="zh-CN" sz="2000" dirty="0"/>
              <a:t>Open</a:t>
            </a:r>
            <a:r>
              <a:rPr lang="zh-CN" altLang="en-US" sz="2000" dirty="0"/>
              <a:t> </a:t>
            </a:r>
            <a:r>
              <a:rPr lang="en-US" altLang="zh-CN" sz="2000" dirty="0"/>
              <a:t>communication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mutual</a:t>
            </a:r>
            <a:r>
              <a:rPr lang="zh-CN" altLang="en-US" sz="2000" dirty="0"/>
              <a:t> </a:t>
            </a:r>
            <a:r>
              <a:rPr lang="en-US" altLang="zh-CN" sz="2000" dirty="0"/>
              <a:t>respect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NZ" altLang="en-US" sz="20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/>
            <a:endParaRPr lang="en-NZ" altLang="en-US" sz="2000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/>
            <a:endParaRPr lang="en-NZ" altLang="en-US" sz="2000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/>
            <a:endParaRPr lang="en-NZ" altLang="en-US" sz="1800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/>
            <a:endParaRPr lang="en-NZ" altLang="en-US" sz="2000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/>
            <a:endParaRPr lang="en-NZ" altLang="en-US" sz="2000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/>
            <a:endParaRPr lang="en-NZ" altLang="en-US" sz="1800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NZ" altLang="en-US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NZ" altLang="en-US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364" name="Footer Placeholder 3">
            <a:extLst>
              <a:ext uri="{FF2B5EF4-FFF2-40B4-BE49-F238E27FC236}">
                <a16:creationId xmlns:a16="http://schemas.microsoft.com/office/drawing/2014/main" id="{38090E32-31CE-9894-ADC6-481041838A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/>
              <a:t>Copyright © Houghton Mifflin Company. All rights reserved.</a:t>
            </a:r>
          </a:p>
        </p:txBody>
      </p:sp>
      <p:sp>
        <p:nvSpPr>
          <p:cNvPr id="15365" name="Slide Number Placeholder 4">
            <a:extLst>
              <a:ext uri="{FF2B5EF4-FFF2-40B4-BE49-F238E27FC236}">
                <a16:creationId xmlns:a16="http://schemas.microsoft.com/office/drawing/2014/main" id="{EB30DFE7-22CD-BD8D-2824-637CA43378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8-</a:t>
            </a:r>
            <a:fld id="{382D1ACC-E8A2-49FC-B426-C024393036C7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 dirty="0"/>
          </a:p>
        </p:txBody>
      </p:sp>
      <p:pic>
        <p:nvPicPr>
          <p:cNvPr id="15366" name="Picture 1">
            <a:extLst>
              <a:ext uri="{FF2B5EF4-FFF2-40B4-BE49-F238E27FC236}">
                <a16:creationId xmlns:a16="http://schemas.microsoft.com/office/drawing/2014/main" id="{50F1DCC6-026C-99DC-0823-6701F3932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71800"/>
            <a:ext cx="2438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A63AA0D0-F147-12C8-4669-5AF43582E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NZ" altLang="en-US" sz="3600" dirty="0"/>
              <a:t>Conflict: </a:t>
            </a:r>
            <a:r>
              <a:rPr lang="en-US" altLang="zh-CN" sz="3600" dirty="0">
                <a:solidFill>
                  <a:srgbClr val="FFC000"/>
                </a:solidFill>
              </a:rPr>
              <a:t>Bad</a:t>
            </a:r>
            <a:endParaRPr lang="en-NZ" altLang="en-US" sz="3600" dirty="0">
              <a:solidFill>
                <a:srgbClr val="FFC000"/>
              </a:solidFill>
            </a:endParaRP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926340F0-2486-3DDF-0128-E444C19F7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987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CN" sz="3000" dirty="0"/>
              <a:t>I</a:t>
            </a:r>
            <a:r>
              <a:rPr lang="en-NZ" altLang="en-US" sz="3000" dirty="0">
                <a:ea typeface="SimSun" panose="02010600030101010101" pitchFamily="2" charset="-122"/>
              </a:rPr>
              <a:t>nvolving negative and destructive</a:t>
            </a:r>
            <a:r>
              <a:rPr lang="zh-CN" altLang="en-US" sz="3000" dirty="0"/>
              <a:t> </a:t>
            </a:r>
            <a:r>
              <a:rPr lang="en-NZ" altLang="en-US" sz="3000" dirty="0">
                <a:ea typeface="SimSun" panose="02010600030101010101" pitchFamily="2" charset="-122"/>
              </a:rPr>
              <a:t>behaviour which can make things worse. </a:t>
            </a:r>
          </a:p>
          <a:p>
            <a:pPr eaLnBrk="1" hangingPunct="1"/>
            <a:endParaRPr lang="en-NZ" altLang="en-US" sz="2000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endParaRPr lang="en-NZ" altLang="en-US" sz="1800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NZ" altLang="en-US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NZ" altLang="en-US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412" name="Footer Placeholder 3">
            <a:extLst>
              <a:ext uri="{FF2B5EF4-FFF2-40B4-BE49-F238E27FC236}">
                <a16:creationId xmlns:a16="http://schemas.microsoft.com/office/drawing/2014/main" id="{18138967-A340-4E18-C6B4-AF186C2730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/>
              <a:t>Copyright © Houghton Mifflin Company. All rights reserved.</a:t>
            </a:r>
          </a:p>
        </p:txBody>
      </p:sp>
      <p:sp>
        <p:nvSpPr>
          <p:cNvPr id="17413" name="Slide Number Placeholder 4">
            <a:extLst>
              <a:ext uri="{FF2B5EF4-FFF2-40B4-BE49-F238E27FC236}">
                <a16:creationId xmlns:a16="http://schemas.microsoft.com/office/drawing/2014/main" id="{F180F70E-25C8-B826-C34B-AC6FA79C2A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8-</a:t>
            </a:r>
            <a:fld id="{0AB51D2D-2D42-4E3B-B633-8E10EE7B099C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dirty="0"/>
          </a:p>
        </p:txBody>
      </p:sp>
      <p:pic>
        <p:nvPicPr>
          <p:cNvPr id="17414" name="Picture 1">
            <a:extLst>
              <a:ext uri="{FF2B5EF4-FFF2-40B4-BE49-F238E27FC236}">
                <a16:creationId xmlns:a16="http://schemas.microsoft.com/office/drawing/2014/main" id="{1D5B7D8E-7017-A3FF-6621-A329F2580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57525"/>
            <a:ext cx="28956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21AEB8A4-01E2-0AC9-CCBF-134EB5BC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NZ" altLang="en-US" sz="3600" dirty="0"/>
              <a:t>Conflict: </a:t>
            </a:r>
            <a:r>
              <a:rPr lang="en-US" altLang="zh-CN" sz="3600" dirty="0">
                <a:solidFill>
                  <a:srgbClr val="FF0000"/>
                </a:solidFill>
              </a:rPr>
              <a:t>Ugly</a:t>
            </a:r>
            <a:endParaRPr lang="en-NZ" altLang="en-US" sz="3600" dirty="0">
              <a:solidFill>
                <a:srgbClr val="FF0000"/>
              </a:solidFill>
            </a:endParaRP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FC001A6B-B271-5BAA-C0DD-2A3854529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987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CN" sz="3000" dirty="0"/>
              <a:t>P</a:t>
            </a:r>
            <a:r>
              <a:rPr lang="en-NZ" altLang="en-US" sz="3000" dirty="0">
                <a:ea typeface="SimSun" panose="02010600030101010101" pitchFamily="2" charset="-122"/>
              </a:rPr>
              <a:t>articularly intense and harmful in nature</a:t>
            </a:r>
            <a:r>
              <a:rPr lang="en-US" altLang="zh-CN" sz="3000" dirty="0"/>
              <a:t>,</a:t>
            </a:r>
            <a:r>
              <a:rPr lang="zh-CN" altLang="en-US" sz="3000" dirty="0"/>
              <a:t> </a:t>
            </a:r>
            <a:r>
              <a:rPr lang="en-NZ" altLang="en-US" sz="3000" dirty="0">
                <a:ea typeface="SimSun" panose="02010600030101010101" pitchFamily="2" charset="-122"/>
              </a:rPr>
              <a:t>may involve personal attacks, or extreme behaviours. </a:t>
            </a:r>
          </a:p>
          <a:p>
            <a:pPr eaLnBrk="1" hangingPunct="1"/>
            <a:endParaRPr lang="en-NZ" altLang="en-US" sz="1800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NZ" altLang="en-US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NZ" altLang="en-US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460" name="Footer Placeholder 3">
            <a:extLst>
              <a:ext uri="{FF2B5EF4-FFF2-40B4-BE49-F238E27FC236}">
                <a16:creationId xmlns:a16="http://schemas.microsoft.com/office/drawing/2014/main" id="{E340C22E-F989-5CBD-A016-347834AFC1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/>
              <a:t>Copyright © Houghton Mifflin Company. All rights reserved.</a:t>
            </a:r>
          </a:p>
        </p:txBody>
      </p:sp>
      <p:sp>
        <p:nvSpPr>
          <p:cNvPr id="19461" name="Slide Number Placeholder 4">
            <a:extLst>
              <a:ext uri="{FF2B5EF4-FFF2-40B4-BE49-F238E27FC236}">
                <a16:creationId xmlns:a16="http://schemas.microsoft.com/office/drawing/2014/main" id="{5AC29518-B086-BDF5-E883-BD9D34C87F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8-</a:t>
            </a:r>
            <a:fld id="{8E665294-F867-471D-8767-4C99049C74C9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dirty="0"/>
          </a:p>
        </p:txBody>
      </p:sp>
      <p:sp>
        <p:nvSpPr>
          <p:cNvPr id="19462" name="Picture 4">
            <a:hlinkClick r:id="rId3"/>
            <a:extLst>
              <a:ext uri="{FF2B5EF4-FFF2-40B4-BE49-F238E27FC236}">
                <a16:creationId xmlns:a16="http://schemas.microsoft.com/office/drawing/2014/main" id="{8FF67381-A3D3-A138-01EC-DFC29849D6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78688" y="152400"/>
            <a:ext cx="15319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NZ" altLang="en-US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63" name="Picture 1">
            <a:extLst>
              <a:ext uri="{FF2B5EF4-FFF2-40B4-BE49-F238E27FC236}">
                <a16:creationId xmlns:a16="http://schemas.microsoft.com/office/drawing/2014/main" id="{1571D8F6-12DC-81B5-518A-8E5C0C4DB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81400"/>
            <a:ext cx="3657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ospitalityand Tourism Template -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8762</TotalTime>
  <Words>1169</Words>
  <Application>Microsoft Office PowerPoint</Application>
  <PresentationFormat>On-screen Show (4:3)</PresentationFormat>
  <Paragraphs>209</Paragraphs>
  <Slides>23</Slides>
  <Notes>23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DengXian</vt:lpstr>
      <vt:lpstr>Infinity Maori Medium</vt:lpstr>
      <vt:lpstr>SimSun</vt:lpstr>
      <vt:lpstr>Arial</vt:lpstr>
      <vt:lpstr>Times New Roman</vt:lpstr>
      <vt:lpstr>Hospitalityand Tourism Template -Black</vt:lpstr>
      <vt:lpstr>PowerPoint Presentation</vt:lpstr>
      <vt:lpstr>PowerPoint Presentation</vt:lpstr>
      <vt:lpstr>Lecture covers ...</vt:lpstr>
      <vt:lpstr>What is Conflict?</vt:lpstr>
      <vt:lpstr>PowerPoint Presentation</vt:lpstr>
      <vt:lpstr>Types of Conflict</vt:lpstr>
      <vt:lpstr>Conflict: Good</vt:lpstr>
      <vt:lpstr>Conflict: Bad</vt:lpstr>
      <vt:lpstr>Conflict: Ugly</vt:lpstr>
      <vt:lpstr>Common Roots of Conflict</vt:lpstr>
      <vt:lpstr>Costs of Conflict</vt:lpstr>
      <vt:lpstr>Dealing with Conflict</vt:lpstr>
      <vt:lpstr> The Win/Lose Strategy </vt:lpstr>
      <vt:lpstr>The Lose/Lose Strategy</vt:lpstr>
      <vt:lpstr>The Win/Win Strategy</vt:lpstr>
      <vt:lpstr>PowerPoint Presentation</vt:lpstr>
      <vt:lpstr>Conflict Management/Resolution Considerations</vt:lpstr>
      <vt:lpstr>PowerPoint Presentation</vt:lpstr>
      <vt:lpstr>Section 10, Reflective Portfolio: Conflict Resolution Style </vt:lpstr>
      <vt:lpstr>Reflective Portfolio: Section 10 Conflict Resolution Style</vt:lpstr>
      <vt:lpstr>Reflective Portfolio Part B: Final Section</vt:lpstr>
      <vt:lpstr>Next Two Weeks Weeks 11 and 12</vt:lpstr>
      <vt:lpstr>Last Word(s) Organisation and Human Behaviour Perspectives (CLSY513)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Bradman</dc:creator>
  <cp:lastModifiedBy>Nancy McIntyre</cp:lastModifiedBy>
  <cp:revision>395</cp:revision>
  <cp:lastPrinted>2025-10-14T21:11:34Z</cp:lastPrinted>
  <dcterms:created xsi:type="dcterms:W3CDTF">2001-04-25T01:51:27Z</dcterms:created>
  <dcterms:modified xsi:type="dcterms:W3CDTF">2026-04-28T01:53:00Z</dcterms:modified>
</cp:coreProperties>
</file>