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256" r:id="rId2"/>
    <p:sldId id="451" r:id="rId3"/>
    <p:sldId id="397" r:id="rId4"/>
    <p:sldId id="503" r:id="rId5"/>
    <p:sldId id="387" r:id="rId6"/>
    <p:sldId id="509" r:id="rId7"/>
    <p:sldId id="510" r:id="rId8"/>
    <p:sldId id="511" r:id="rId9"/>
    <p:sldId id="393" r:id="rId10"/>
    <p:sldId id="501" r:id="rId11"/>
    <p:sldId id="502" r:id="rId12"/>
    <p:sldId id="400" r:id="rId13"/>
    <p:sldId id="386" r:id="rId14"/>
    <p:sldId id="389" r:id="rId15"/>
    <p:sldId id="449" r:id="rId16"/>
    <p:sldId id="512" r:id="rId17"/>
    <p:sldId id="428" r:id="rId18"/>
    <p:sldId id="394" r:id="rId19"/>
    <p:sldId id="452" r:id="rId20"/>
    <p:sldId id="441" r:id="rId21"/>
    <p:sldId id="516" r:id="rId22"/>
    <p:sldId id="515" r:id="rId23"/>
    <p:sldId id="388" r:id="rId24"/>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437" autoAdjust="0"/>
  </p:normalViewPr>
  <p:slideViewPr>
    <p:cSldViewPr>
      <p:cViewPr varScale="1">
        <p:scale>
          <a:sx n="81" d="100"/>
          <a:sy n="81" d="100"/>
        </p:scale>
        <p:origin x="2448" y="-84"/>
      </p:cViewPr>
      <p:guideLst>
        <p:guide orient="horz" pos="2160"/>
        <p:guide pos="2880"/>
      </p:guideLst>
    </p:cSldViewPr>
  </p:slideViewPr>
  <p:notesTextViewPr>
    <p:cViewPr>
      <p:scale>
        <a:sx n="100" d="100"/>
        <a:sy n="100" d="100"/>
      </p:scale>
      <p:origin x="0" y="0"/>
    </p:cViewPr>
  </p:notesTextViewPr>
  <p:notesViewPr>
    <p:cSldViewPr>
      <p:cViewPr>
        <p:scale>
          <a:sx n="80" d="100"/>
          <a:sy n="80" d="100"/>
        </p:scale>
        <p:origin x="2568" y="-2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5D356F-87DE-4DC4-B262-7FBF6AB7BCB2}"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NZ"/>
        </a:p>
      </dgm:t>
    </dgm:pt>
    <dgm:pt modelId="{7B69FB09-F39A-41D4-8272-E21046967C1C}">
      <dgm:prSet phldrT="[Text]"/>
      <dgm:spPr/>
      <dgm:t>
        <a:bodyPr/>
        <a:lstStyle/>
        <a:p>
          <a:r>
            <a:rPr lang="en-NZ" dirty="0"/>
            <a:t>Diverse workforce</a:t>
          </a:r>
        </a:p>
      </dgm:t>
    </dgm:pt>
    <dgm:pt modelId="{95935692-6059-4F94-9146-9670EEB0A236}" type="parTrans" cxnId="{A92450F6-B358-436E-9BEC-C26D489C7C5E}">
      <dgm:prSet/>
      <dgm:spPr/>
      <dgm:t>
        <a:bodyPr/>
        <a:lstStyle/>
        <a:p>
          <a:endParaRPr lang="en-NZ"/>
        </a:p>
      </dgm:t>
    </dgm:pt>
    <dgm:pt modelId="{D0D24AB8-139B-427B-A80C-CFE9FD174D47}" type="sibTrans" cxnId="{A92450F6-B358-436E-9BEC-C26D489C7C5E}">
      <dgm:prSet/>
      <dgm:spPr/>
      <dgm:t>
        <a:bodyPr/>
        <a:lstStyle/>
        <a:p>
          <a:endParaRPr lang="en-NZ"/>
        </a:p>
      </dgm:t>
    </dgm:pt>
    <dgm:pt modelId="{280676FB-2282-4B1A-BF32-B760A5FFFFDC}">
      <dgm:prSet phldrT="[Text]"/>
      <dgm:spPr/>
      <dgm:t>
        <a:bodyPr/>
        <a:lstStyle/>
        <a:p>
          <a:r>
            <a:rPr lang="en-NZ" dirty="0"/>
            <a:t>Organisational commitment</a:t>
          </a:r>
        </a:p>
      </dgm:t>
    </dgm:pt>
    <dgm:pt modelId="{EDC867D5-33FB-4659-A8A2-EE2DE0E3AF8C}" type="parTrans" cxnId="{07481EB3-BAE7-4FD4-B008-861AAE868CD5}">
      <dgm:prSet/>
      <dgm:spPr/>
      <dgm:t>
        <a:bodyPr/>
        <a:lstStyle/>
        <a:p>
          <a:endParaRPr lang="en-NZ"/>
        </a:p>
      </dgm:t>
    </dgm:pt>
    <dgm:pt modelId="{FC9C8671-83DA-4285-A454-9D283AF3FDED}" type="sibTrans" cxnId="{07481EB3-BAE7-4FD4-B008-861AAE868CD5}">
      <dgm:prSet/>
      <dgm:spPr/>
      <dgm:t>
        <a:bodyPr/>
        <a:lstStyle/>
        <a:p>
          <a:endParaRPr lang="en-NZ"/>
        </a:p>
      </dgm:t>
    </dgm:pt>
    <dgm:pt modelId="{E31289F1-DE28-4A83-BFD7-FB0F77921988}">
      <dgm:prSet phldrT="[Text]"/>
      <dgm:spPr/>
      <dgm:t>
        <a:bodyPr/>
        <a:lstStyle/>
        <a:p>
          <a:r>
            <a:rPr lang="en-NZ" dirty="0"/>
            <a:t>Employment practices</a:t>
          </a:r>
        </a:p>
      </dgm:t>
    </dgm:pt>
    <dgm:pt modelId="{CF584279-E829-437E-B3EA-4A5A96688283}" type="parTrans" cxnId="{C937E6FF-D980-434B-A7F7-C3ECE3011C36}">
      <dgm:prSet/>
      <dgm:spPr/>
      <dgm:t>
        <a:bodyPr/>
        <a:lstStyle/>
        <a:p>
          <a:endParaRPr lang="en-NZ"/>
        </a:p>
      </dgm:t>
    </dgm:pt>
    <dgm:pt modelId="{F27DB602-E075-4F2E-87AA-7E504ECDC4C7}" type="sibTrans" cxnId="{C937E6FF-D980-434B-A7F7-C3ECE3011C36}">
      <dgm:prSet/>
      <dgm:spPr/>
      <dgm:t>
        <a:bodyPr/>
        <a:lstStyle/>
        <a:p>
          <a:endParaRPr lang="en-NZ"/>
        </a:p>
      </dgm:t>
    </dgm:pt>
    <dgm:pt modelId="{17CF8825-1B9B-45C7-9DDF-D4A49F4476BE}">
      <dgm:prSet phldrT="[Text]"/>
      <dgm:spPr/>
      <dgm:t>
        <a:bodyPr/>
        <a:lstStyle/>
        <a:p>
          <a:r>
            <a:rPr lang="en-NZ" dirty="0"/>
            <a:t>Training and development</a:t>
          </a:r>
        </a:p>
      </dgm:t>
    </dgm:pt>
    <dgm:pt modelId="{3CE27458-D5BD-41B6-A1AE-8AAFC98C25FE}" type="parTrans" cxnId="{60C457DA-4DC3-47D0-B940-C5D095600708}">
      <dgm:prSet/>
      <dgm:spPr/>
      <dgm:t>
        <a:bodyPr/>
        <a:lstStyle/>
        <a:p>
          <a:endParaRPr lang="en-NZ"/>
        </a:p>
      </dgm:t>
    </dgm:pt>
    <dgm:pt modelId="{E958EEBB-D6A3-40A8-BF37-7C7B0BFA3AD7}" type="sibTrans" cxnId="{60C457DA-4DC3-47D0-B940-C5D095600708}">
      <dgm:prSet/>
      <dgm:spPr/>
      <dgm:t>
        <a:bodyPr/>
        <a:lstStyle/>
        <a:p>
          <a:endParaRPr lang="en-NZ"/>
        </a:p>
      </dgm:t>
    </dgm:pt>
    <dgm:pt modelId="{D91B4145-389D-4128-A1A6-81FCA971B76C}" type="pres">
      <dgm:prSet presAssocID="{055D356F-87DE-4DC4-B262-7FBF6AB7BCB2}" presName="composite" presStyleCnt="0">
        <dgm:presLayoutVars>
          <dgm:chMax val="1"/>
          <dgm:dir/>
          <dgm:resizeHandles val="exact"/>
        </dgm:presLayoutVars>
      </dgm:prSet>
      <dgm:spPr/>
    </dgm:pt>
    <dgm:pt modelId="{06188DF2-7FA6-43CB-803F-691A496E1DE9}" type="pres">
      <dgm:prSet presAssocID="{7B69FB09-F39A-41D4-8272-E21046967C1C}" presName="roof" presStyleLbl="dkBgShp" presStyleIdx="0" presStyleCnt="2"/>
      <dgm:spPr/>
    </dgm:pt>
    <dgm:pt modelId="{FCDD6AC6-3E85-4A15-BEE9-C68FFA530921}" type="pres">
      <dgm:prSet presAssocID="{7B69FB09-F39A-41D4-8272-E21046967C1C}" presName="pillars" presStyleCnt="0"/>
      <dgm:spPr/>
    </dgm:pt>
    <dgm:pt modelId="{9DAFC35B-CE2A-4894-8DBF-3F9F16B0DF6B}" type="pres">
      <dgm:prSet presAssocID="{7B69FB09-F39A-41D4-8272-E21046967C1C}" presName="pillar1" presStyleLbl="node1" presStyleIdx="0" presStyleCnt="3">
        <dgm:presLayoutVars>
          <dgm:bulletEnabled val="1"/>
        </dgm:presLayoutVars>
      </dgm:prSet>
      <dgm:spPr/>
    </dgm:pt>
    <dgm:pt modelId="{3B8B112A-A95B-4630-AB32-6CB05B86CCC8}" type="pres">
      <dgm:prSet presAssocID="{E31289F1-DE28-4A83-BFD7-FB0F77921988}" presName="pillarX" presStyleLbl="node1" presStyleIdx="1" presStyleCnt="3">
        <dgm:presLayoutVars>
          <dgm:bulletEnabled val="1"/>
        </dgm:presLayoutVars>
      </dgm:prSet>
      <dgm:spPr/>
    </dgm:pt>
    <dgm:pt modelId="{51208350-C00C-40FF-8B41-CE2A37CEB809}" type="pres">
      <dgm:prSet presAssocID="{17CF8825-1B9B-45C7-9DDF-D4A49F4476BE}" presName="pillarX" presStyleLbl="node1" presStyleIdx="2" presStyleCnt="3">
        <dgm:presLayoutVars>
          <dgm:bulletEnabled val="1"/>
        </dgm:presLayoutVars>
      </dgm:prSet>
      <dgm:spPr/>
    </dgm:pt>
    <dgm:pt modelId="{B509F287-C95C-4270-B0D7-AF049B1923AF}" type="pres">
      <dgm:prSet presAssocID="{7B69FB09-F39A-41D4-8272-E21046967C1C}" presName="base" presStyleLbl="dkBgShp" presStyleIdx="1" presStyleCnt="2"/>
      <dgm:spPr/>
    </dgm:pt>
  </dgm:ptLst>
  <dgm:cxnLst>
    <dgm:cxn modelId="{3B527503-2406-49D7-9347-78E213C7F9F5}" type="presOf" srcId="{E31289F1-DE28-4A83-BFD7-FB0F77921988}" destId="{3B8B112A-A95B-4630-AB32-6CB05B86CCC8}" srcOrd="0" destOrd="0" presId="urn:microsoft.com/office/officeart/2005/8/layout/hList3"/>
    <dgm:cxn modelId="{D49A970A-18CE-4685-A8E1-9CA3A1FE8BBE}" type="presOf" srcId="{17CF8825-1B9B-45C7-9DDF-D4A49F4476BE}" destId="{51208350-C00C-40FF-8B41-CE2A37CEB809}" srcOrd="0" destOrd="0" presId="urn:microsoft.com/office/officeart/2005/8/layout/hList3"/>
    <dgm:cxn modelId="{95C6AC55-4615-4880-A9BF-EB4A8A3546AA}" type="presOf" srcId="{7B69FB09-F39A-41D4-8272-E21046967C1C}" destId="{06188DF2-7FA6-43CB-803F-691A496E1DE9}" srcOrd="0" destOrd="0" presId="urn:microsoft.com/office/officeart/2005/8/layout/hList3"/>
    <dgm:cxn modelId="{07481EB3-BAE7-4FD4-B008-861AAE868CD5}" srcId="{7B69FB09-F39A-41D4-8272-E21046967C1C}" destId="{280676FB-2282-4B1A-BF32-B760A5FFFFDC}" srcOrd="0" destOrd="0" parTransId="{EDC867D5-33FB-4659-A8A2-EE2DE0E3AF8C}" sibTransId="{FC9C8671-83DA-4285-A454-9D283AF3FDED}"/>
    <dgm:cxn modelId="{8782A9C7-7387-4C2A-AFA4-D794D70A53A7}" type="presOf" srcId="{055D356F-87DE-4DC4-B262-7FBF6AB7BCB2}" destId="{D91B4145-389D-4128-A1A6-81FCA971B76C}" srcOrd="0" destOrd="0" presId="urn:microsoft.com/office/officeart/2005/8/layout/hList3"/>
    <dgm:cxn modelId="{60C457DA-4DC3-47D0-B940-C5D095600708}" srcId="{7B69FB09-F39A-41D4-8272-E21046967C1C}" destId="{17CF8825-1B9B-45C7-9DDF-D4A49F4476BE}" srcOrd="2" destOrd="0" parTransId="{3CE27458-D5BD-41B6-A1AE-8AAFC98C25FE}" sibTransId="{E958EEBB-D6A3-40A8-BF37-7C7B0BFA3AD7}"/>
    <dgm:cxn modelId="{5AE9ABEC-FDE5-42E7-B682-DA83EA609B4D}" type="presOf" srcId="{280676FB-2282-4B1A-BF32-B760A5FFFFDC}" destId="{9DAFC35B-CE2A-4894-8DBF-3F9F16B0DF6B}" srcOrd="0" destOrd="0" presId="urn:microsoft.com/office/officeart/2005/8/layout/hList3"/>
    <dgm:cxn modelId="{A92450F6-B358-436E-9BEC-C26D489C7C5E}" srcId="{055D356F-87DE-4DC4-B262-7FBF6AB7BCB2}" destId="{7B69FB09-F39A-41D4-8272-E21046967C1C}" srcOrd="0" destOrd="0" parTransId="{95935692-6059-4F94-9146-9670EEB0A236}" sibTransId="{D0D24AB8-139B-427B-A80C-CFE9FD174D47}"/>
    <dgm:cxn modelId="{C937E6FF-D980-434B-A7F7-C3ECE3011C36}" srcId="{7B69FB09-F39A-41D4-8272-E21046967C1C}" destId="{E31289F1-DE28-4A83-BFD7-FB0F77921988}" srcOrd="1" destOrd="0" parTransId="{CF584279-E829-437E-B3EA-4A5A96688283}" sibTransId="{F27DB602-E075-4F2E-87AA-7E504ECDC4C7}"/>
    <dgm:cxn modelId="{487F54B2-C841-4092-B7CB-A777C7917B94}" type="presParOf" srcId="{D91B4145-389D-4128-A1A6-81FCA971B76C}" destId="{06188DF2-7FA6-43CB-803F-691A496E1DE9}" srcOrd="0" destOrd="0" presId="urn:microsoft.com/office/officeart/2005/8/layout/hList3"/>
    <dgm:cxn modelId="{42681AC0-3DD3-4076-BBA7-4315146DD254}" type="presParOf" srcId="{D91B4145-389D-4128-A1A6-81FCA971B76C}" destId="{FCDD6AC6-3E85-4A15-BEE9-C68FFA530921}" srcOrd="1" destOrd="0" presId="urn:microsoft.com/office/officeart/2005/8/layout/hList3"/>
    <dgm:cxn modelId="{F516C9A9-0BE7-4E70-8F9B-DFF2B78CFC97}" type="presParOf" srcId="{FCDD6AC6-3E85-4A15-BEE9-C68FFA530921}" destId="{9DAFC35B-CE2A-4894-8DBF-3F9F16B0DF6B}" srcOrd="0" destOrd="0" presId="urn:microsoft.com/office/officeart/2005/8/layout/hList3"/>
    <dgm:cxn modelId="{59D0247D-7585-4834-B050-00C095812E2F}" type="presParOf" srcId="{FCDD6AC6-3E85-4A15-BEE9-C68FFA530921}" destId="{3B8B112A-A95B-4630-AB32-6CB05B86CCC8}" srcOrd="1" destOrd="0" presId="urn:microsoft.com/office/officeart/2005/8/layout/hList3"/>
    <dgm:cxn modelId="{365BBBAF-8DFC-42E6-9DCE-341BC4B490AD}" type="presParOf" srcId="{FCDD6AC6-3E85-4A15-BEE9-C68FFA530921}" destId="{51208350-C00C-40FF-8B41-CE2A37CEB809}" srcOrd="2" destOrd="0" presId="urn:microsoft.com/office/officeart/2005/8/layout/hList3"/>
    <dgm:cxn modelId="{85FE636B-3C3C-494A-85D5-88CFE131ACAE}" type="presParOf" srcId="{D91B4145-389D-4128-A1A6-81FCA971B76C}" destId="{B509F287-C95C-4270-B0D7-AF049B1923AF}"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188DF2-7FA6-43CB-803F-691A496E1DE9}">
      <dsp:nvSpPr>
        <dsp:cNvPr id="0" name=""/>
        <dsp:cNvSpPr/>
      </dsp:nvSpPr>
      <dsp:spPr>
        <a:xfrm>
          <a:off x="0" y="0"/>
          <a:ext cx="8229600" cy="119671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NZ" sz="5500" kern="1200" dirty="0"/>
            <a:t>Diverse workforce</a:t>
          </a:r>
        </a:p>
      </dsp:txBody>
      <dsp:txXfrm>
        <a:off x="0" y="0"/>
        <a:ext cx="8229600" cy="1196712"/>
      </dsp:txXfrm>
    </dsp:sp>
    <dsp:sp modelId="{9DAFC35B-CE2A-4894-8DBF-3F9F16B0DF6B}">
      <dsp:nvSpPr>
        <dsp:cNvPr id="0" name=""/>
        <dsp:cNvSpPr/>
      </dsp:nvSpPr>
      <dsp:spPr>
        <a:xfrm>
          <a:off x="4018" y="1196712"/>
          <a:ext cx="2740521" cy="25130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NZ" sz="3300" kern="1200" dirty="0"/>
            <a:t>Organisational commitment</a:t>
          </a:r>
        </a:p>
      </dsp:txBody>
      <dsp:txXfrm>
        <a:off x="4018" y="1196712"/>
        <a:ext cx="2740521" cy="2513095"/>
      </dsp:txXfrm>
    </dsp:sp>
    <dsp:sp modelId="{3B8B112A-A95B-4630-AB32-6CB05B86CCC8}">
      <dsp:nvSpPr>
        <dsp:cNvPr id="0" name=""/>
        <dsp:cNvSpPr/>
      </dsp:nvSpPr>
      <dsp:spPr>
        <a:xfrm>
          <a:off x="2744539" y="1196712"/>
          <a:ext cx="2740521" cy="25130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NZ" sz="3300" kern="1200" dirty="0"/>
            <a:t>Employment practices</a:t>
          </a:r>
        </a:p>
      </dsp:txBody>
      <dsp:txXfrm>
        <a:off x="2744539" y="1196712"/>
        <a:ext cx="2740521" cy="2513095"/>
      </dsp:txXfrm>
    </dsp:sp>
    <dsp:sp modelId="{51208350-C00C-40FF-8B41-CE2A37CEB809}">
      <dsp:nvSpPr>
        <dsp:cNvPr id="0" name=""/>
        <dsp:cNvSpPr/>
      </dsp:nvSpPr>
      <dsp:spPr>
        <a:xfrm>
          <a:off x="5485060" y="1196712"/>
          <a:ext cx="2740521" cy="25130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NZ" sz="3300" kern="1200" dirty="0"/>
            <a:t>Training and development</a:t>
          </a:r>
        </a:p>
      </dsp:txBody>
      <dsp:txXfrm>
        <a:off x="5485060" y="1196712"/>
        <a:ext cx="2740521" cy="2513095"/>
      </dsp:txXfrm>
    </dsp:sp>
    <dsp:sp modelId="{B509F287-C95C-4270-B0D7-AF049B1923AF}">
      <dsp:nvSpPr>
        <dsp:cNvPr id="0" name=""/>
        <dsp:cNvSpPr/>
      </dsp:nvSpPr>
      <dsp:spPr>
        <a:xfrm>
          <a:off x="0" y="3709807"/>
          <a:ext cx="8229600" cy="27923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2254" tIns="46127" rIns="92254" bIns="46127" rtlCol="0"/>
          <a:lstStyle>
            <a:lvl1pPr algn="l">
              <a:defRPr sz="1200"/>
            </a:lvl1pPr>
          </a:lstStyle>
          <a:p>
            <a:endParaRPr lang="en-NZ" dirty="0"/>
          </a:p>
        </p:txBody>
      </p:sp>
      <p:sp>
        <p:nvSpPr>
          <p:cNvPr id="3" name="Date Placeholder 2"/>
          <p:cNvSpPr>
            <a:spLocks noGrp="1"/>
          </p:cNvSpPr>
          <p:nvPr>
            <p:ph type="dt" sz="quarter" idx="1"/>
          </p:nvPr>
        </p:nvSpPr>
        <p:spPr>
          <a:xfrm>
            <a:off x="3855838" y="0"/>
            <a:ext cx="2949787" cy="496967"/>
          </a:xfrm>
          <a:prstGeom prst="rect">
            <a:avLst/>
          </a:prstGeom>
        </p:spPr>
        <p:txBody>
          <a:bodyPr vert="horz" lIns="92254" tIns="46127" rIns="92254" bIns="46127" rtlCol="0"/>
          <a:lstStyle>
            <a:lvl1pPr algn="r">
              <a:defRPr sz="1200"/>
            </a:lvl1pPr>
          </a:lstStyle>
          <a:p>
            <a:fld id="{1A05D660-369C-4FB3-98D6-D3C6EB746778}" type="datetimeFigureOut">
              <a:rPr lang="en-NZ" smtClean="0"/>
              <a:pPr/>
              <a:t>23/04/2026</a:t>
            </a:fld>
            <a:endParaRPr lang="en-NZ" dirty="0"/>
          </a:p>
        </p:txBody>
      </p:sp>
      <p:sp>
        <p:nvSpPr>
          <p:cNvPr id="4" name="Footer Placeholder 3"/>
          <p:cNvSpPr>
            <a:spLocks noGrp="1"/>
          </p:cNvSpPr>
          <p:nvPr>
            <p:ph type="ftr" sz="quarter" idx="2"/>
          </p:nvPr>
        </p:nvSpPr>
        <p:spPr>
          <a:xfrm>
            <a:off x="0" y="9440647"/>
            <a:ext cx="2949787" cy="496967"/>
          </a:xfrm>
          <a:prstGeom prst="rect">
            <a:avLst/>
          </a:prstGeom>
        </p:spPr>
        <p:txBody>
          <a:bodyPr vert="horz" lIns="92254" tIns="46127" rIns="92254" bIns="46127" rtlCol="0" anchor="b"/>
          <a:lstStyle>
            <a:lvl1pPr algn="l">
              <a:defRPr sz="1200"/>
            </a:lvl1pPr>
          </a:lstStyle>
          <a:p>
            <a:endParaRPr lang="en-NZ" dirty="0"/>
          </a:p>
        </p:txBody>
      </p:sp>
      <p:sp>
        <p:nvSpPr>
          <p:cNvPr id="5" name="Slide Number Placeholder 4"/>
          <p:cNvSpPr>
            <a:spLocks noGrp="1"/>
          </p:cNvSpPr>
          <p:nvPr>
            <p:ph type="sldNum" sz="quarter" idx="3"/>
          </p:nvPr>
        </p:nvSpPr>
        <p:spPr>
          <a:xfrm>
            <a:off x="3855838" y="9440647"/>
            <a:ext cx="2949787" cy="496967"/>
          </a:xfrm>
          <a:prstGeom prst="rect">
            <a:avLst/>
          </a:prstGeom>
        </p:spPr>
        <p:txBody>
          <a:bodyPr vert="horz" lIns="92254" tIns="46127" rIns="92254" bIns="46127" rtlCol="0" anchor="b"/>
          <a:lstStyle>
            <a:lvl1pPr algn="r">
              <a:defRPr sz="1200"/>
            </a:lvl1pPr>
          </a:lstStyle>
          <a:p>
            <a:fld id="{C577A2F9-ED27-4596-BD9F-F82A955F12A6}" type="slidenum">
              <a:rPr lang="en-NZ" smtClean="0"/>
              <a:pPr/>
              <a:t>‹#›</a:t>
            </a:fld>
            <a:endParaRPr lang="en-NZ" dirty="0"/>
          </a:p>
        </p:txBody>
      </p:sp>
    </p:spTree>
    <p:extLst>
      <p:ext uri="{BB962C8B-B14F-4D97-AF65-F5344CB8AC3E}">
        <p14:creationId xmlns:p14="http://schemas.microsoft.com/office/powerpoint/2010/main" val="225315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2254" tIns="46127" rIns="92254" bIns="46127" rtlCol="0"/>
          <a:lstStyle>
            <a:lvl1pPr algn="l">
              <a:defRPr sz="1200"/>
            </a:lvl1pPr>
          </a:lstStyle>
          <a:p>
            <a:endParaRPr lang="en-NZ" dirty="0"/>
          </a:p>
        </p:txBody>
      </p:sp>
      <p:sp>
        <p:nvSpPr>
          <p:cNvPr id="3" name="Date Placeholder 2"/>
          <p:cNvSpPr>
            <a:spLocks noGrp="1"/>
          </p:cNvSpPr>
          <p:nvPr>
            <p:ph type="dt" idx="1"/>
          </p:nvPr>
        </p:nvSpPr>
        <p:spPr>
          <a:xfrm>
            <a:off x="3855838" y="0"/>
            <a:ext cx="2949787" cy="496967"/>
          </a:xfrm>
          <a:prstGeom prst="rect">
            <a:avLst/>
          </a:prstGeom>
        </p:spPr>
        <p:txBody>
          <a:bodyPr vert="horz" lIns="92254" tIns="46127" rIns="92254" bIns="46127" rtlCol="0"/>
          <a:lstStyle>
            <a:lvl1pPr algn="r">
              <a:defRPr sz="1200"/>
            </a:lvl1pPr>
          </a:lstStyle>
          <a:p>
            <a:fld id="{7EDDF5F3-347F-47AD-9C48-D29F4331C59D}" type="datetimeFigureOut">
              <a:rPr lang="en-NZ" smtClean="0"/>
              <a:pPr/>
              <a:t>23/04/2026</a:t>
            </a:fld>
            <a:endParaRPr lang="en-NZ" dirty="0"/>
          </a:p>
        </p:txBody>
      </p:sp>
      <p:sp>
        <p:nvSpPr>
          <p:cNvPr id="4" name="Slide Image Placeholder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2254" tIns="46127" rIns="92254" bIns="46127" rtlCol="0" anchor="ctr"/>
          <a:lstStyle/>
          <a:p>
            <a:endParaRPr lang="en-NZ" dirty="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2254" tIns="46127" rIns="92254" bIns="461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9440647"/>
            <a:ext cx="2949787" cy="496967"/>
          </a:xfrm>
          <a:prstGeom prst="rect">
            <a:avLst/>
          </a:prstGeom>
        </p:spPr>
        <p:txBody>
          <a:bodyPr vert="horz" lIns="92254" tIns="46127" rIns="92254" bIns="46127"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55838" y="9440647"/>
            <a:ext cx="2949787" cy="496967"/>
          </a:xfrm>
          <a:prstGeom prst="rect">
            <a:avLst/>
          </a:prstGeom>
        </p:spPr>
        <p:txBody>
          <a:bodyPr vert="horz" lIns="92254" tIns="46127" rIns="92254" bIns="46127" rtlCol="0" anchor="b"/>
          <a:lstStyle>
            <a:lvl1pPr algn="r">
              <a:defRPr sz="1200"/>
            </a:lvl1pPr>
          </a:lstStyle>
          <a:p>
            <a:fld id="{5BD37A15-239A-4FAB-A5E8-4292414DC367}" type="slidenum">
              <a:rPr lang="en-NZ" smtClean="0"/>
              <a:pPr/>
              <a:t>‹#›</a:t>
            </a:fld>
            <a:endParaRPr lang="en-NZ" dirty="0"/>
          </a:p>
        </p:txBody>
      </p:sp>
    </p:spTree>
    <p:extLst>
      <p:ext uri="{BB962C8B-B14F-4D97-AF65-F5344CB8AC3E}">
        <p14:creationId xmlns:p14="http://schemas.microsoft.com/office/powerpoint/2010/main" val="2859743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en.wikipedia.org/wiki/Woman" TargetMode="External"/><Relationship Id="rId7" Type="http://schemas.openxmlformats.org/officeDocument/2006/relationships/hyperlink" Target="https://en.wikipedia.org/wiki/Domestic_violence"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en.wikipedia.org/wiki/Violence_against_women" TargetMode="External"/><Relationship Id="rId5" Type="http://schemas.openxmlformats.org/officeDocument/2006/relationships/hyperlink" Target="https://en.wikipedia.org/wiki/Social_status" TargetMode="External"/><Relationship Id="rId4" Type="http://schemas.openxmlformats.org/officeDocument/2006/relationships/hyperlink" Target="https://en.wikipedia.org/wiki/Sexism"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a:t>
            </a:fld>
            <a:endParaRPr lang="en-NZ" dirty="0"/>
          </a:p>
        </p:txBody>
      </p:sp>
    </p:spTree>
    <p:extLst>
      <p:ext uri="{BB962C8B-B14F-4D97-AF65-F5344CB8AC3E}">
        <p14:creationId xmlns:p14="http://schemas.microsoft.com/office/powerpoint/2010/main" val="2730275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NZ" dirty="0"/>
              <a:t>You can create and maintain an inclusive environment.</a:t>
            </a:r>
          </a:p>
          <a:p>
            <a:pPr marL="171450" indent="-171450">
              <a:buFont typeface="Arial" panose="020B0604020202020204" pitchFamily="34" charset="0"/>
              <a:buChar char="•"/>
            </a:pPr>
            <a:r>
              <a:rPr lang="en-NZ" dirty="0"/>
              <a:t>Realise that success depends on people taking different views.</a:t>
            </a:r>
          </a:p>
          <a:p>
            <a:pPr marL="171450" indent="-171450">
              <a:buFont typeface="Arial" panose="020B0604020202020204" pitchFamily="34" charset="0"/>
              <a:buChar char="•"/>
            </a:pPr>
            <a:r>
              <a:rPr lang="en-NZ" dirty="0"/>
              <a:t>Identify components of exclusion (ie discrimination) – ageism, racism, sexism, heterosexism (exclude eg same sex, gays), classism, ableism (exclude/discriminate against PwDisabilities), culturalism</a:t>
            </a:r>
          </a:p>
          <a:p>
            <a:pPr marL="171450" indent="-171450">
              <a:buFont typeface="Arial" panose="020B0604020202020204" pitchFamily="34" charset="0"/>
              <a:buChar char="•"/>
            </a:pPr>
            <a:r>
              <a:rPr lang="en-NZ" dirty="0"/>
              <a:t>Acceptance, unity, everyone matters.</a:t>
            </a:r>
          </a:p>
        </p:txBody>
      </p:sp>
      <p:sp>
        <p:nvSpPr>
          <p:cNvPr id="4" name="Slide Number Placeholder 3"/>
          <p:cNvSpPr>
            <a:spLocks noGrp="1"/>
          </p:cNvSpPr>
          <p:nvPr>
            <p:ph type="sldNum" sz="quarter" idx="5"/>
          </p:nvPr>
        </p:nvSpPr>
        <p:spPr/>
        <p:txBody>
          <a:bodyPr/>
          <a:lstStyle/>
          <a:p>
            <a:fld id="{5BD37A15-239A-4FAB-A5E8-4292414DC367}" type="slidenum">
              <a:rPr lang="en-NZ" smtClean="0"/>
              <a:pPr/>
              <a:t>10</a:t>
            </a:fld>
            <a:endParaRPr lang="en-NZ" dirty="0"/>
          </a:p>
        </p:txBody>
      </p:sp>
    </p:spTree>
    <p:extLst>
      <p:ext uri="{BB962C8B-B14F-4D97-AF65-F5344CB8AC3E}">
        <p14:creationId xmlns:p14="http://schemas.microsoft.com/office/powerpoint/2010/main" val="226275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11</a:t>
            </a:fld>
            <a:endParaRPr lang="en-NZ" dirty="0"/>
          </a:p>
        </p:txBody>
      </p:sp>
    </p:spTree>
    <p:extLst>
      <p:ext uri="{BB962C8B-B14F-4D97-AF65-F5344CB8AC3E}">
        <p14:creationId xmlns:p14="http://schemas.microsoft.com/office/powerpoint/2010/main" val="3511312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12</a:t>
            </a:fld>
            <a:endParaRPr lang="en-NZ" dirty="0"/>
          </a:p>
        </p:txBody>
      </p:sp>
    </p:spTree>
    <p:extLst>
      <p:ext uri="{BB962C8B-B14F-4D97-AF65-F5344CB8AC3E}">
        <p14:creationId xmlns:p14="http://schemas.microsoft.com/office/powerpoint/2010/main" val="3969184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Screeds of research on culture.</a:t>
            </a:r>
          </a:p>
          <a:p>
            <a:pPr marL="171450" indent="-171450">
              <a:buFont typeface="Arial" panose="020B0604020202020204" pitchFamily="34" charset="0"/>
              <a:buChar char="•"/>
            </a:pPr>
            <a:r>
              <a:rPr lang="en-NZ" dirty="0"/>
              <a:t>Literature attests to the complexities of culture. Eg Griffin &amp; Moorhead (2012).</a:t>
            </a:r>
          </a:p>
        </p:txBody>
      </p:sp>
      <p:sp>
        <p:nvSpPr>
          <p:cNvPr id="4" name="Slide Number Placeholder 3"/>
          <p:cNvSpPr>
            <a:spLocks noGrp="1"/>
          </p:cNvSpPr>
          <p:nvPr>
            <p:ph type="sldNum" sz="quarter" idx="5"/>
          </p:nvPr>
        </p:nvSpPr>
        <p:spPr/>
        <p:txBody>
          <a:bodyPr/>
          <a:lstStyle/>
          <a:p>
            <a:fld id="{5BD37A15-239A-4FAB-A5E8-4292414DC367}" type="slidenum">
              <a:rPr lang="en-NZ" smtClean="0"/>
              <a:pPr/>
              <a:t>13</a:t>
            </a:fld>
            <a:endParaRPr lang="en-NZ" dirty="0"/>
          </a:p>
        </p:txBody>
      </p:sp>
    </p:spTree>
    <p:extLst>
      <p:ext uri="{BB962C8B-B14F-4D97-AF65-F5344CB8AC3E}">
        <p14:creationId xmlns:p14="http://schemas.microsoft.com/office/powerpoint/2010/main" val="33519353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dirty="0"/>
              <a:t>This slide helps shed a little light on facets of importance of understanding, acquiring, and applying CQ in social/organisation interactions.</a:t>
            </a:r>
          </a:p>
          <a:p>
            <a:pPr marL="171450" indent="-171450">
              <a:buFont typeface="Arial" panose="020B0604020202020204" pitchFamily="34" charset="0"/>
              <a:buChar char="•"/>
            </a:pPr>
            <a:r>
              <a:rPr lang="en-NZ" dirty="0"/>
              <a:t>To acquire CQ, one must first understand that culture is multi-faceted; has a strong and enduring influence on one’s behaviour.</a:t>
            </a:r>
          </a:p>
        </p:txBody>
      </p:sp>
      <p:sp>
        <p:nvSpPr>
          <p:cNvPr id="4" name="Slide Number Placeholder 3"/>
          <p:cNvSpPr>
            <a:spLocks noGrp="1"/>
          </p:cNvSpPr>
          <p:nvPr>
            <p:ph type="sldNum" sz="quarter" idx="5"/>
          </p:nvPr>
        </p:nvSpPr>
        <p:spPr/>
        <p:txBody>
          <a:bodyPr/>
          <a:lstStyle/>
          <a:p>
            <a:fld id="{5BD37A15-239A-4FAB-A5E8-4292414DC367}" type="slidenum">
              <a:rPr lang="en-NZ" smtClean="0"/>
              <a:pPr/>
              <a:t>14</a:t>
            </a:fld>
            <a:endParaRPr lang="en-NZ" dirty="0"/>
          </a:p>
        </p:txBody>
      </p:sp>
    </p:spTree>
    <p:extLst>
      <p:ext uri="{BB962C8B-B14F-4D97-AF65-F5344CB8AC3E}">
        <p14:creationId xmlns:p14="http://schemas.microsoft.com/office/powerpoint/2010/main" val="1720100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A large part of acquiring CQ is to understand the important role of communication.</a:t>
            </a:r>
          </a:p>
          <a:p>
            <a:pPr marL="171450" indent="-171450">
              <a:buFont typeface="Arial" panose="020B0604020202020204" pitchFamily="34" charset="0"/>
              <a:buChar char="•"/>
            </a:pPr>
            <a:r>
              <a:rPr lang="en-NZ" dirty="0"/>
              <a:t>Communication has pitfalls and difficulties even amongst people of the same culture; even amongst friends; family.</a:t>
            </a:r>
          </a:p>
          <a:p>
            <a:pPr marL="171450" indent="-171450">
              <a:buFont typeface="Arial" panose="020B0604020202020204" pitchFamily="34" charset="0"/>
              <a:buChar char="•"/>
            </a:pPr>
            <a:r>
              <a:rPr lang="en-NZ" dirty="0"/>
              <a:t>Considering the difficulties; think how much more difficult with i/c communication.</a:t>
            </a:r>
          </a:p>
          <a:p>
            <a:pPr marL="171450" indent="-171450">
              <a:buFont typeface="Arial" panose="020B0604020202020204" pitchFamily="34" charset="0"/>
              <a:buChar char="•"/>
            </a:pPr>
            <a:r>
              <a:rPr lang="en-NZ" sz="1200" dirty="0"/>
              <a:t>Eastern (high-context culture) – subtle, implicit, non-verbal, contextual sensitivity and appropriateness, intuitive. Favours verbal hesitance and ambiguity so not to offend; silence preferred; eloquent verbalisation of affection and compliments viewed with suspicion of authenticity. Feelings are intuitively apparent, need not be articulated.</a:t>
            </a:r>
          </a:p>
          <a:p>
            <a:pPr marL="171450" indent="-171450">
              <a:buFont typeface="Arial" panose="020B0604020202020204" pitchFamily="34" charset="0"/>
              <a:buChar char="•"/>
            </a:pPr>
            <a:r>
              <a:rPr lang="en-NZ" sz="1200" dirty="0"/>
              <a:t>Western (low-context culture)– primarily direct, explicit, verbal and underscored heavily by logical and rational perception, thinking, and articulation. Individuality expressed by way of verbal articulation and assertiveness. Generally, internal feelings verbalised and discussed clearly rather than comprehended intuitively.</a:t>
            </a:r>
          </a:p>
          <a:p>
            <a:pPr marL="171450" indent="-171450">
              <a:buFont typeface="Arial" panose="020B0604020202020204" pitchFamily="34" charset="0"/>
              <a:buChar char="•"/>
            </a:pPr>
            <a:endParaRPr lang="en-NZ" dirty="0"/>
          </a:p>
          <a:p>
            <a:pPr marL="171450" indent="-171450">
              <a:buFont typeface="Arial" panose="020B0604020202020204" pitchFamily="34" charset="0"/>
              <a:buChar char="•"/>
            </a:pPr>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15</a:t>
            </a:fld>
            <a:endParaRPr lang="en-NZ" dirty="0"/>
          </a:p>
        </p:txBody>
      </p:sp>
    </p:spTree>
    <p:extLst>
      <p:ext uri="{BB962C8B-B14F-4D97-AF65-F5344CB8AC3E}">
        <p14:creationId xmlns:p14="http://schemas.microsoft.com/office/powerpoint/2010/main" val="2585759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A large part of acquiring CQ is to understand the important role of communication.</a:t>
            </a:r>
          </a:p>
          <a:p>
            <a:pPr marL="171450" indent="-171450">
              <a:buFont typeface="Arial" panose="020B0604020202020204" pitchFamily="34" charset="0"/>
              <a:buChar char="•"/>
            </a:pPr>
            <a:r>
              <a:rPr lang="en-NZ" dirty="0"/>
              <a:t>Communication has pitfalls and difficulties even amongst people of the same culture; even amongst friends; family.</a:t>
            </a:r>
          </a:p>
          <a:p>
            <a:pPr marL="171450" indent="-171450">
              <a:buFont typeface="Arial" panose="020B0604020202020204" pitchFamily="34" charset="0"/>
              <a:buChar char="•"/>
            </a:pPr>
            <a:r>
              <a:rPr lang="en-NZ" dirty="0"/>
              <a:t>Considering the difficulties; think how much more difficult with i/c communication.</a:t>
            </a:r>
          </a:p>
          <a:p>
            <a:pPr marL="171450" indent="-171450">
              <a:buFont typeface="Arial" panose="020B0604020202020204" pitchFamily="34" charset="0"/>
              <a:buChar char="•"/>
            </a:pPr>
            <a:r>
              <a:rPr lang="en-NZ" sz="1200" dirty="0"/>
              <a:t>Eastern (high-context culture) – subtle, implicit, non-verbal, contextual sensitivity and appropriateness, intuitive. Favours verbal hesitance and ambiguity so not to offend; silence preferred; eloquent verbalisation of affection and compliments viewed with suspicion of authenticity. Feelings are intuitively apparent, need not be articulated.</a:t>
            </a:r>
          </a:p>
          <a:p>
            <a:pPr marL="171450" indent="-171450">
              <a:buFont typeface="Arial" panose="020B0604020202020204" pitchFamily="34" charset="0"/>
              <a:buChar char="•"/>
            </a:pPr>
            <a:r>
              <a:rPr lang="en-NZ" sz="1200" dirty="0"/>
              <a:t>Western (low-context culture)– primarily direct, explicit, verbal and underscored heavily by logical and rational perception, thinking, and articulation. Individuality expressed by way of verbal articulation and assertiveness. Generally, internal feelings verbalised and discussed clearly rather than comprehended intuitively.</a:t>
            </a:r>
          </a:p>
          <a:p>
            <a:pPr marL="171450" indent="-171450">
              <a:buFont typeface="Arial" panose="020B0604020202020204" pitchFamily="34" charset="0"/>
              <a:buChar char="•"/>
            </a:pPr>
            <a:endParaRPr lang="en-NZ" dirty="0"/>
          </a:p>
          <a:p>
            <a:pPr marL="171450" indent="-171450">
              <a:buFont typeface="Arial" panose="020B0604020202020204" pitchFamily="34" charset="0"/>
              <a:buChar char="•"/>
            </a:pPr>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16</a:t>
            </a:fld>
            <a:endParaRPr lang="en-NZ" dirty="0"/>
          </a:p>
        </p:txBody>
      </p:sp>
    </p:spTree>
    <p:extLst>
      <p:ext uri="{BB962C8B-B14F-4D97-AF65-F5344CB8AC3E}">
        <p14:creationId xmlns:p14="http://schemas.microsoft.com/office/powerpoint/2010/main" val="2585759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17</a:t>
            </a:fld>
            <a:endParaRPr lang="en-NZ" dirty="0"/>
          </a:p>
        </p:txBody>
      </p:sp>
    </p:spTree>
    <p:extLst>
      <p:ext uri="{BB962C8B-B14F-4D97-AF65-F5344CB8AC3E}">
        <p14:creationId xmlns:p14="http://schemas.microsoft.com/office/powerpoint/2010/main" val="16460509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Cultural Competence is the ability to understand, communicate and effectively interact with people across cultures.</a:t>
            </a:r>
          </a:p>
          <a:p>
            <a:pPr marL="171450" indent="-171450">
              <a:buFont typeface="Arial" panose="020B0604020202020204" pitchFamily="34" charset="0"/>
              <a:buChar char="•"/>
            </a:pPr>
            <a:r>
              <a:rPr lang="en-NZ" dirty="0"/>
              <a:t>Self-aware, adopt a positive view of cultural differences.</a:t>
            </a:r>
          </a:p>
          <a:p>
            <a:pPr marL="171450" indent="-171450">
              <a:buFont typeface="Arial" panose="020B0604020202020204" pitchFamily="34" charset="0"/>
              <a:buChar char="•"/>
            </a:pPr>
            <a:r>
              <a:rPr lang="en-NZ" dirty="0"/>
              <a:t>Acknowledges and acceptances of differences in appearance, behaviour and culture. </a:t>
            </a:r>
          </a:p>
          <a:p>
            <a:pPr marL="171450" indent="-171450">
              <a:buFont typeface="Arial" panose="020B0604020202020204" pitchFamily="34" charset="0"/>
              <a:buChar char="•"/>
            </a:pPr>
            <a:r>
              <a:rPr lang="en-NZ" dirty="0"/>
              <a:t>Respect. Open to listening and understanding others who are different.</a:t>
            </a:r>
          </a:p>
          <a:p>
            <a:pPr marL="171450" indent="-171450">
              <a:buFont typeface="Arial" panose="020B0604020202020204" pitchFamily="34" charset="0"/>
              <a:buChar char="•"/>
            </a:pPr>
            <a:r>
              <a:rPr lang="en-NZ" dirty="0"/>
              <a:t>Impossible for us to be an expert; don’t be afraid to acknowledge that.</a:t>
            </a:r>
          </a:p>
          <a:p>
            <a:pPr marL="171450" indent="-171450">
              <a:buFont typeface="Arial" panose="020B0604020202020204" pitchFamily="34" charset="0"/>
              <a:buChar char="•"/>
            </a:pPr>
            <a:r>
              <a:rPr lang="en-NZ" dirty="0"/>
              <a:t>Things you can do when interacting with people different from you …</a:t>
            </a:r>
          </a:p>
          <a:p>
            <a:pPr marL="628650" lvl="1" indent="-171450">
              <a:buFont typeface="Arial" panose="020B0604020202020204" pitchFamily="34" charset="0"/>
              <a:buChar char="•"/>
            </a:pPr>
            <a:r>
              <a:rPr lang="en-NZ" dirty="0"/>
              <a:t>Pay attention</a:t>
            </a:r>
          </a:p>
          <a:p>
            <a:pPr marL="628650" lvl="1" indent="-171450">
              <a:buFont typeface="Arial" panose="020B0604020202020204" pitchFamily="34" charset="0"/>
              <a:buChar char="•"/>
            </a:pPr>
            <a:r>
              <a:rPr lang="en-NZ" dirty="0"/>
              <a:t>Listen</a:t>
            </a:r>
          </a:p>
          <a:p>
            <a:pPr marL="628650" lvl="1" indent="-171450">
              <a:buFont typeface="Arial" panose="020B0604020202020204" pitchFamily="34" charset="0"/>
              <a:buChar char="•"/>
            </a:pPr>
            <a:r>
              <a:rPr lang="en-NZ" dirty="0"/>
              <a:t>Show interest</a:t>
            </a:r>
          </a:p>
          <a:p>
            <a:pPr marL="628650" lvl="1" indent="-171450">
              <a:buFont typeface="Arial" panose="020B0604020202020204" pitchFamily="34" charset="0"/>
              <a:buChar char="•"/>
            </a:pPr>
            <a:r>
              <a:rPr lang="en-NZ" dirty="0"/>
              <a:t>Truly understand their perspective</a:t>
            </a:r>
          </a:p>
          <a:p>
            <a:pPr marL="628650" lvl="1" indent="-171450">
              <a:buFont typeface="Arial" panose="020B0604020202020204" pitchFamily="34" charset="0"/>
              <a:buChar char="•"/>
            </a:pPr>
            <a:r>
              <a:rPr lang="en-NZ" dirty="0"/>
              <a:t>Withhold bias. Bias is linked to prejudice. Preconceived opinion about someone or something, w/o examining facts.</a:t>
            </a:r>
          </a:p>
          <a:p>
            <a:pPr marL="628650" lvl="1" indent="-171450">
              <a:buFont typeface="Arial" panose="020B0604020202020204" pitchFamily="34" charset="0"/>
              <a:buChar char="•"/>
            </a:pPr>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18</a:t>
            </a:fld>
            <a:endParaRPr lang="en-NZ" dirty="0"/>
          </a:p>
        </p:txBody>
      </p:sp>
    </p:spTree>
    <p:extLst>
      <p:ext uri="{BB962C8B-B14F-4D97-AF65-F5344CB8AC3E}">
        <p14:creationId xmlns:p14="http://schemas.microsoft.com/office/powerpoint/2010/main" val="38851431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Three main components.</a:t>
            </a:r>
          </a:p>
        </p:txBody>
      </p:sp>
      <p:sp>
        <p:nvSpPr>
          <p:cNvPr id="4" name="Slide Number Placeholder 3"/>
          <p:cNvSpPr>
            <a:spLocks noGrp="1"/>
          </p:cNvSpPr>
          <p:nvPr>
            <p:ph type="sldNum" sz="quarter" idx="5"/>
          </p:nvPr>
        </p:nvSpPr>
        <p:spPr/>
        <p:txBody>
          <a:bodyPr/>
          <a:lstStyle/>
          <a:p>
            <a:fld id="{5BD37A15-239A-4FAB-A5E8-4292414DC367}" type="slidenum">
              <a:rPr lang="en-NZ" smtClean="0"/>
              <a:pPr/>
              <a:t>19</a:t>
            </a:fld>
            <a:endParaRPr lang="en-NZ" dirty="0"/>
          </a:p>
        </p:txBody>
      </p:sp>
    </p:spTree>
    <p:extLst>
      <p:ext uri="{BB962C8B-B14F-4D97-AF65-F5344CB8AC3E}">
        <p14:creationId xmlns:p14="http://schemas.microsoft.com/office/powerpoint/2010/main" val="2279851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2</a:t>
            </a:fld>
            <a:endParaRPr lang="en-NZ" dirty="0"/>
          </a:p>
        </p:txBody>
      </p:sp>
    </p:spTree>
    <p:extLst>
      <p:ext uri="{BB962C8B-B14F-4D97-AF65-F5344CB8AC3E}">
        <p14:creationId xmlns:p14="http://schemas.microsoft.com/office/powerpoint/2010/main" val="9967927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20</a:t>
            </a:fld>
            <a:endParaRPr lang="en-NZ" dirty="0"/>
          </a:p>
        </p:txBody>
      </p:sp>
    </p:spTree>
    <p:extLst>
      <p:ext uri="{BB962C8B-B14F-4D97-AF65-F5344CB8AC3E}">
        <p14:creationId xmlns:p14="http://schemas.microsoft.com/office/powerpoint/2010/main" val="17382100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21</a:t>
            </a:fld>
            <a:endParaRPr lang="en-NZ" dirty="0"/>
          </a:p>
        </p:txBody>
      </p:sp>
    </p:spTree>
    <p:extLst>
      <p:ext uri="{BB962C8B-B14F-4D97-AF65-F5344CB8AC3E}">
        <p14:creationId xmlns:p14="http://schemas.microsoft.com/office/powerpoint/2010/main" val="20421920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22</a:t>
            </a:fld>
            <a:endParaRPr lang="en-NZ" dirty="0"/>
          </a:p>
        </p:txBody>
      </p:sp>
    </p:spTree>
    <p:extLst>
      <p:ext uri="{BB962C8B-B14F-4D97-AF65-F5344CB8AC3E}">
        <p14:creationId xmlns:p14="http://schemas.microsoft.com/office/powerpoint/2010/main" val="1527798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Week # 9 content leads in nicely to next week’s topic on Leadership.</a:t>
            </a:r>
          </a:p>
        </p:txBody>
      </p:sp>
      <p:sp>
        <p:nvSpPr>
          <p:cNvPr id="4" name="Slide Number Placeholder 3"/>
          <p:cNvSpPr>
            <a:spLocks noGrp="1"/>
          </p:cNvSpPr>
          <p:nvPr>
            <p:ph type="sldNum" sz="quarter" idx="5"/>
          </p:nvPr>
        </p:nvSpPr>
        <p:spPr/>
        <p:txBody>
          <a:bodyPr/>
          <a:lstStyle/>
          <a:p>
            <a:fld id="{5BD37A15-239A-4FAB-A5E8-4292414DC367}" type="slidenum">
              <a:rPr lang="en-NZ" smtClean="0"/>
              <a:pPr/>
              <a:t>23</a:t>
            </a:fld>
            <a:endParaRPr lang="en-NZ" dirty="0"/>
          </a:p>
        </p:txBody>
      </p:sp>
    </p:spTree>
    <p:extLst>
      <p:ext uri="{BB962C8B-B14F-4D97-AF65-F5344CB8AC3E}">
        <p14:creationId xmlns:p14="http://schemas.microsoft.com/office/powerpoint/2010/main" val="3256219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NZ"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Six major ethnic groups in NZ: European, Maori, Pacific peoples, Asian, MELAA. Middle Eastern, Latin American, African.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European ethnicities remain the largest at close to 3.4 million (3,383,742) people.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The Asian and Maori ethnic groups had the largest numeric increases between the 2018 and 2023 Censuses, up 153,978 people and 111,657 people respectively.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887,493 (17.8%) Maori; 861,576 (17.3%) Asian; 442,632 (8.9% Pacific peoples; 92,760 (1.9%) MELAA.</a:t>
            </a:r>
          </a:p>
          <a:p>
            <a:pPr marL="171450" indent="-171450">
              <a:buFont typeface="Arial" panose="020B0604020202020204" pitchFamily="34" charset="0"/>
              <a:buChar char="•"/>
            </a:pPr>
            <a:r>
              <a:rPr lang="en-NZ" dirty="0"/>
              <a:t>Official languages: English, Māori, and </a:t>
            </a:r>
            <a:r>
              <a:rPr lang="en-NZ" u="sng" dirty="0">
                <a:solidFill>
                  <a:srgbClr val="FF0000"/>
                </a:solidFill>
              </a:rPr>
              <a:t>Sign Language</a:t>
            </a:r>
            <a:r>
              <a:rPr lang="en-NZ" dirty="0"/>
              <a:t>.</a:t>
            </a:r>
          </a:p>
          <a:p>
            <a:pPr marL="171450" indent="-171450">
              <a:buFont typeface="Arial" panose="020B0604020202020204" pitchFamily="34" charset="0"/>
              <a:buChar char="•"/>
            </a:pPr>
            <a:r>
              <a:rPr lang="en-NZ" dirty="0"/>
              <a:t>Ethnic group populations overlap because people are allowed to self-identify with multiple ethnicities.</a:t>
            </a:r>
          </a:p>
          <a:p>
            <a:pPr marL="171450" indent="-171450">
              <a:buFont typeface="Arial" panose="020B0604020202020204" pitchFamily="34" charset="0"/>
              <a:buChar char="•"/>
            </a:pPr>
            <a:r>
              <a:rPr lang="en-NZ" dirty="0"/>
              <a:t>Refugee Quota 1,500 pa.</a:t>
            </a:r>
          </a:p>
        </p:txBody>
      </p:sp>
      <p:sp>
        <p:nvSpPr>
          <p:cNvPr id="4" name="Slide Number Placeholder 3"/>
          <p:cNvSpPr>
            <a:spLocks noGrp="1"/>
          </p:cNvSpPr>
          <p:nvPr>
            <p:ph type="sldNum" sz="quarter" idx="5"/>
          </p:nvPr>
        </p:nvSpPr>
        <p:spPr/>
        <p:txBody>
          <a:bodyPr/>
          <a:lstStyle/>
          <a:p>
            <a:fld id="{5BD37A15-239A-4FAB-A5E8-4292414DC367}" type="slidenum">
              <a:rPr lang="en-NZ" smtClean="0"/>
              <a:pPr/>
              <a:t>3</a:t>
            </a:fld>
            <a:endParaRPr lang="en-NZ" dirty="0"/>
          </a:p>
        </p:txBody>
      </p:sp>
    </p:spTree>
    <p:extLst>
      <p:ext uri="{BB962C8B-B14F-4D97-AF65-F5344CB8AC3E}">
        <p14:creationId xmlns:p14="http://schemas.microsoft.com/office/powerpoint/2010/main" val="2952124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NZ"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Six major ethnic groups in NZ: European, Maori, Pacific peoples, Asian, MELAA. Middle Eastern, Latin American, African.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European ethnicities remain the largest at close to 3.4 million (3,383,742) people.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The Asian and Maori ethnic groups had the largest numeric increases between the 2018 and 2023 Censuses, up 153,978 people and 111,657 people respectively.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u="none" dirty="0"/>
              <a:t>887,493 (17.8%) Maori; 861,576 (17.3%) Asian; 442,632 (8.9% Pacific peoples; 92,760 (1.9%) MELAA.</a:t>
            </a:r>
          </a:p>
          <a:p>
            <a:pPr marL="171450" indent="-171450">
              <a:buFont typeface="Arial" panose="020B0604020202020204" pitchFamily="34" charset="0"/>
              <a:buChar char="•"/>
            </a:pPr>
            <a:r>
              <a:rPr lang="en-NZ" dirty="0"/>
              <a:t>Official languages: English, Māori, and </a:t>
            </a:r>
            <a:r>
              <a:rPr lang="en-NZ" u="sng" dirty="0">
                <a:solidFill>
                  <a:srgbClr val="FF0000"/>
                </a:solidFill>
              </a:rPr>
              <a:t>Sign Language</a:t>
            </a:r>
            <a:r>
              <a:rPr lang="en-NZ" dirty="0"/>
              <a:t>.</a:t>
            </a:r>
          </a:p>
          <a:p>
            <a:pPr marL="171450" indent="-171450">
              <a:buFont typeface="Arial" panose="020B0604020202020204" pitchFamily="34" charset="0"/>
              <a:buChar char="•"/>
            </a:pPr>
            <a:r>
              <a:rPr lang="en-NZ" dirty="0"/>
              <a:t>Ethnic group populations overlap because people are allowed to self-identify with multiple ethnicities.</a:t>
            </a:r>
          </a:p>
          <a:p>
            <a:pPr marL="171450" indent="-171450">
              <a:buFont typeface="Arial" panose="020B0604020202020204" pitchFamily="34" charset="0"/>
              <a:buChar char="•"/>
            </a:pPr>
            <a:r>
              <a:rPr lang="en-NZ" dirty="0"/>
              <a:t>Refugee Quote 1,500 pa.</a:t>
            </a:r>
          </a:p>
        </p:txBody>
      </p:sp>
      <p:sp>
        <p:nvSpPr>
          <p:cNvPr id="4" name="Slide Number Placeholder 3"/>
          <p:cNvSpPr>
            <a:spLocks noGrp="1"/>
          </p:cNvSpPr>
          <p:nvPr>
            <p:ph type="sldNum" sz="quarter" idx="5"/>
          </p:nvPr>
        </p:nvSpPr>
        <p:spPr/>
        <p:txBody>
          <a:bodyPr/>
          <a:lstStyle/>
          <a:p>
            <a:fld id="{5BD37A15-239A-4FAB-A5E8-4292414DC367}" type="slidenum">
              <a:rPr lang="en-NZ" smtClean="0"/>
              <a:pPr/>
              <a:t>4</a:t>
            </a:fld>
            <a:endParaRPr lang="en-NZ" dirty="0"/>
          </a:p>
        </p:txBody>
      </p:sp>
    </p:spTree>
    <p:extLst>
      <p:ext uri="{BB962C8B-B14F-4D97-AF65-F5344CB8AC3E}">
        <p14:creationId xmlns:p14="http://schemas.microsoft.com/office/powerpoint/2010/main" val="2874862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NZ" dirty="0"/>
              <a:t>Diversity explained – concept; a definition.</a:t>
            </a:r>
          </a:p>
          <a:p>
            <a:pPr marL="171450" indent="-171450">
              <a:buFont typeface="Arial" panose="020B0604020202020204" pitchFamily="34" charset="0"/>
              <a:buChar char="•"/>
            </a:pPr>
            <a:r>
              <a:rPr lang="en-NZ" dirty="0"/>
              <a:t>Pay attention to the words … inclusion of diffeernces, understanding, accepting, valuing …</a:t>
            </a:r>
          </a:p>
          <a:p>
            <a:pPr marL="171450" indent="-171450">
              <a:buFont typeface="Arial" panose="020B0604020202020204" pitchFamily="34" charset="0"/>
              <a:buChar char="•"/>
            </a:pPr>
            <a:endParaRPr lang="en-NZ" dirty="0"/>
          </a:p>
        </p:txBody>
      </p:sp>
      <p:sp>
        <p:nvSpPr>
          <p:cNvPr id="4" name="Slide Number Placeholder 3"/>
          <p:cNvSpPr>
            <a:spLocks noGrp="1"/>
          </p:cNvSpPr>
          <p:nvPr>
            <p:ph type="sldNum" sz="quarter" idx="5"/>
          </p:nvPr>
        </p:nvSpPr>
        <p:spPr/>
        <p:txBody>
          <a:bodyPr/>
          <a:lstStyle/>
          <a:p>
            <a:fld id="{5BD37A15-239A-4FAB-A5E8-4292414DC367}" type="slidenum">
              <a:rPr lang="en-NZ" smtClean="0"/>
              <a:pPr/>
              <a:t>5</a:t>
            </a:fld>
            <a:endParaRPr lang="en-NZ" dirty="0"/>
          </a:p>
        </p:txBody>
      </p:sp>
    </p:spTree>
    <p:extLst>
      <p:ext uri="{BB962C8B-B14F-4D97-AF65-F5344CB8AC3E}">
        <p14:creationId xmlns:p14="http://schemas.microsoft.com/office/powerpoint/2010/main" val="2159776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F97A1-FCAB-1BBA-6AF1-C4ABCB1FE2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1416C-2AA9-4740-16A9-DBD498CD8D9C}"/>
              </a:ext>
            </a:extLst>
          </p:cNvPr>
          <p:cNvSpPr>
            <a:spLocks noGrp="1" noRot="1" noChangeAspect="1"/>
          </p:cNvSpPr>
          <p:nvPr>
            <p:ph type="sldImg"/>
          </p:nvPr>
        </p:nvSpPr>
        <p:spPr/>
        <p:txBody>
          <a:bodyPr/>
          <a:lstStyle/>
          <a:p>
            <a:endParaRPr lang="en-NZ" dirty="0"/>
          </a:p>
        </p:txBody>
      </p:sp>
      <p:sp>
        <p:nvSpPr>
          <p:cNvPr id="3" name="Notes Placeholder 2">
            <a:extLst>
              <a:ext uri="{FF2B5EF4-FFF2-40B4-BE49-F238E27FC236}">
                <a16:creationId xmlns:a16="http://schemas.microsoft.com/office/drawing/2014/main" id="{D171C145-4196-5E37-F3D8-64E3E90140F8}"/>
              </a:ext>
            </a:extLst>
          </p:cNvPr>
          <p:cNvSpPr>
            <a:spLocks noGrp="1"/>
          </p:cNvSpPr>
          <p:nvPr>
            <p:ph type="body" idx="1"/>
          </p:nvPr>
        </p:nvSpPr>
        <p:spPr/>
        <p:txBody>
          <a:bodyPr/>
          <a:lstStyle/>
          <a:p>
            <a:pPr marL="171450" indent="-171450">
              <a:buFont typeface="Arial" panose="020B0604020202020204" pitchFamily="34" charset="0"/>
              <a:buChar char="•"/>
            </a:pPr>
            <a:r>
              <a:rPr lang="en-NZ" dirty="0"/>
              <a:t>Diversity explained – concept; a definition.</a:t>
            </a:r>
          </a:p>
          <a:p>
            <a:pPr marL="171450" indent="-171450">
              <a:buFont typeface="Arial" panose="020B0604020202020204" pitchFamily="34" charset="0"/>
              <a:buChar char="•"/>
            </a:pPr>
            <a:r>
              <a:rPr lang="en-NZ" dirty="0"/>
              <a:t>Pay attention to the words … inclusion of diffeernces, understanding, accepting, valuing …</a:t>
            </a:r>
          </a:p>
          <a:p>
            <a:pPr marL="171450" indent="-171450">
              <a:buFont typeface="Arial" panose="020B0604020202020204" pitchFamily="34" charset="0"/>
              <a:buChar char="•"/>
            </a:pPr>
            <a:endParaRPr lang="en-NZ" dirty="0"/>
          </a:p>
        </p:txBody>
      </p:sp>
      <p:sp>
        <p:nvSpPr>
          <p:cNvPr id="4" name="Slide Number Placeholder 3">
            <a:extLst>
              <a:ext uri="{FF2B5EF4-FFF2-40B4-BE49-F238E27FC236}">
                <a16:creationId xmlns:a16="http://schemas.microsoft.com/office/drawing/2014/main" id="{4890EA99-2917-FF4A-18D1-F9F5AD4225E2}"/>
              </a:ext>
            </a:extLst>
          </p:cNvPr>
          <p:cNvSpPr>
            <a:spLocks noGrp="1"/>
          </p:cNvSpPr>
          <p:nvPr>
            <p:ph type="sldNum" sz="quarter" idx="5"/>
          </p:nvPr>
        </p:nvSpPr>
        <p:spPr/>
        <p:txBody>
          <a:bodyPr/>
          <a:lstStyle/>
          <a:p>
            <a:fld id="{5BD37A15-239A-4FAB-A5E8-4292414DC367}" type="slidenum">
              <a:rPr lang="en-NZ" smtClean="0"/>
              <a:pPr/>
              <a:t>6</a:t>
            </a:fld>
            <a:endParaRPr lang="en-NZ" dirty="0"/>
          </a:p>
        </p:txBody>
      </p:sp>
    </p:spTree>
    <p:extLst>
      <p:ext uri="{BB962C8B-B14F-4D97-AF65-F5344CB8AC3E}">
        <p14:creationId xmlns:p14="http://schemas.microsoft.com/office/powerpoint/2010/main" val="2799337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EF768-3458-29AF-62F1-CB49F4D925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08F511-B049-2009-EEA4-264BFAB06516}"/>
              </a:ext>
            </a:extLst>
          </p:cNvPr>
          <p:cNvSpPr>
            <a:spLocks noGrp="1" noRot="1" noChangeAspect="1"/>
          </p:cNvSpPr>
          <p:nvPr>
            <p:ph type="sldImg"/>
          </p:nvPr>
        </p:nvSpPr>
        <p:spPr/>
        <p:txBody>
          <a:bodyPr/>
          <a:lstStyle/>
          <a:p>
            <a:endParaRPr lang="en-NZ" dirty="0"/>
          </a:p>
        </p:txBody>
      </p:sp>
      <p:sp>
        <p:nvSpPr>
          <p:cNvPr id="3" name="Notes Placeholder 2">
            <a:extLst>
              <a:ext uri="{FF2B5EF4-FFF2-40B4-BE49-F238E27FC236}">
                <a16:creationId xmlns:a16="http://schemas.microsoft.com/office/drawing/2014/main" id="{ECF1C16A-AAAC-B906-3BA7-836EF5DB2B14}"/>
              </a:ext>
            </a:extLst>
          </p:cNvPr>
          <p:cNvSpPr>
            <a:spLocks noGrp="1"/>
          </p:cNvSpPr>
          <p:nvPr>
            <p:ph type="body" idx="1"/>
          </p:nvPr>
        </p:nvSpPr>
        <p:spPr/>
        <p:txBody>
          <a:bodyPr>
            <a:normAutofit/>
          </a:bodyPr>
          <a:lstStyle/>
          <a:p>
            <a:pPr marL="171450" indent="-171450">
              <a:buFont typeface="Arial" panose="020B0604020202020204" pitchFamily="34" charset="0"/>
              <a:buChar char="•"/>
            </a:pPr>
            <a:r>
              <a:rPr lang="en-US" sz="1200" dirty="0">
                <a:effectLst/>
                <a:latin typeface="Arial" panose="020B0604020202020204" pitchFamily="34" charset="0"/>
                <a:ea typeface="Calibri" panose="020F0502020204030204" pitchFamily="34" charset="0"/>
                <a:cs typeface="Arial" panose="020B0604020202020204" pitchFamily="34" charset="0"/>
              </a:rPr>
              <a:t>Racism - </a:t>
            </a:r>
            <a:r>
              <a:rPr lang="en-NZ" sz="1200" dirty="0">
                <a:solidFill>
                  <a:srgbClr val="FFFFFF"/>
                </a:solidFill>
                <a:effectLst/>
                <a:latin typeface="Arial" panose="020B0604020202020204" pitchFamily="34" charset="0"/>
                <a:ea typeface="Calibri" panose="020F0502020204030204" pitchFamily="34" charset="0"/>
                <a:cs typeface="Arial" panose="020B0604020202020204" pitchFamily="34" charset="0"/>
              </a:rPr>
              <a:t>t</a:t>
            </a:r>
            <a:r>
              <a:rPr lang="en-NZ" sz="1200" dirty="0">
                <a:solidFill>
                  <a:srgbClr val="111111"/>
                </a:solidFill>
                <a:effectLst/>
                <a:latin typeface="Arial" panose="020B0604020202020204" pitchFamily="34" charset="0"/>
                <a:ea typeface="Times New Roman" panose="02020603050405020304" pitchFamily="18" charset="0"/>
                <a:cs typeface="Arial" panose="020B0604020202020204" pitchFamily="34" charset="0"/>
              </a:rPr>
              <a:t>he belief that different races possess distinct characteristics, abilities, or qualities, especially so as to distinguish them as inferior or superior to one another.</a:t>
            </a:r>
          </a:p>
          <a:p>
            <a:pPr marL="171450" indent="-171450">
              <a:buFont typeface="Arial" panose="020B0604020202020204" pitchFamily="34" charset="0"/>
              <a:buChar char="•"/>
            </a:pPr>
            <a:r>
              <a:rPr lang="en-US" sz="1200" dirty="0">
                <a:effectLst/>
                <a:latin typeface="Arial" panose="020B0604020202020204" pitchFamily="34" charset="0"/>
                <a:ea typeface="Calibri" panose="020F0502020204030204" pitchFamily="34" charset="0"/>
                <a:cs typeface="Arial" panose="020B0604020202020204" pitchFamily="34" charset="0"/>
              </a:rPr>
              <a:t>Xenophobia - </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dislike of or prejudice against people from other countries.  Fear of strangers.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Arial" panose="020B0604020202020204" pitchFamily="34" charset="0"/>
                <a:ea typeface="Calibri" panose="020F0502020204030204" pitchFamily="34" charset="0"/>
                <a:cs typeface="Arial" panose="020B0604020202020204" pitchFamily="34" charset="0"/>
              </a:rPr>
              <a:t>Prejudice - </a:t>
            </a:r>
            <a:r>
              <a:rPr lang="en-NZ" sz="1200" dirty="0">
                <a:solidFill>
                  <a:srgbClr val="FFFFFF"/>
                </a:solidFill>
                <a:effectLst/>
                <a:latin typeface="Arial" panose="020B0604020202020204" pitchFamily="34" charset="0"/>
                <a:ea typeface="Calibri" panose="020F0502020204030204" pitchFamily="34" charset="0"/>
                <a:cs typeface="Arial" panose="020B0604020202020204" pitchFamily="34" charset="0"/>
              </a:rPr>
              <a:t>preconceived opinion that is not based on reason or actual experience: "prejudice against people from different backgrounds“</a:t>
            </a:r>
          </a:p>
          <a:p>
            <a:pPr marL="171450" indent="-171450">
              <a:buFont typeface="Arial" panose="020B0604020202020204" pitchFamily="34" charset="0"/>
              <a:buChar char="•"/>
            </a:pPr>
            <a:r>
              <a:rPr lang="en-US" sz="1200" dirty="0">
                <a:effectLst/>
                <a:latin typeface="Arial" panose="020B0604020202020204" pitchFamily="34" charset="0"/>
                <a:ea typeface="Calibri" panose="020F0502020204030204" pitchFamily="34" charset="0"/>
                <a:cs typeface="Arial" panose="020B0604020202020204" pitchFamily="34" charset="0"/>
              </a:rPr>
              <a:t>Ethnocentric – hold a belief </a:t>
            </a:r>
            <a:r>
              <a:rPr lang="en-NZ" sz="1200" dirty="0">
                <a:solidFill>
                  <a:srgbClr val="FFFFFF"/>
                </a:solidFill>
                <a:effectLst/>
                <a:latin typeface="Arial" panose="020B0604020202020204" pitchFamily="34" charset="0"/>
                <a:ea typeface="Calibri" panose="020F0502020204030204" pitchFamily="34" charset="0"/>
                <a:cs typeface="Arial" panose="020B0604020202020204" pitchFamily="34" charset="0"/>
              </a:rPr>
              <a:t>that our own culture, ethnic group, race, etc. are superior to others. Such a belief develops out of socialization, we tend to believe that what we practice in our own culture is right, as opposed to the practices of the other cultures.</a:t>
            </a:r>
          </a:p>
          <a:p>
            <a:pPr marL="171450" indent="-171450">
              <a:buFont typeface="Arial" panose="020B0604020202020204" pitchFamily="34" charset="0"/>
              <a:buChar char="•"/>
            </a:pPr>
            <a:r>
              <a:rPr lang="en-US" sz="1200" dirty="0">
                <a:effectLst/>
                <a:latin typeface="Arial" panose="020B0604020202020204" pitchFamily="34" charset="0"/>
                <a:ea typeface="Calibri" panose="020F0502020204030204" pitchFamily="34" charset="0"/>
                <a:cs typeface="Arial" panose="020B0604020202020204" pitchFamily="34" charset="0"/>
              </a:rPr>
              <a:t>Stereotyping - </a:t>
            </a:r>
            <a:r>
              <a:rPr lang="en-NZ" sz="1200" dirty="0">
                <a:solidFill>
                  <a:srgbClr val="FFFFFF"/>
                </a:solidFill>
                <a:effectLst/>
                <a:latin typeface="Arial" panose="020B0604020202020204" pitchFamily="34" charset="0"/>
                <a:ea typeface="Calibri" panose="020F0502020204030204" pitchFamily="34" charset="0"/>
                <a:cs typeface="Arial" panose="020B0604020202020204" pitchFamily="34" charset="0"/>
              </a:rPr>
              <a:t>a generalized belief about a particular category of people.</a:t>
            </a:r>
            <a:r>
              <a:rPr lang="en-NZ" sz="1200" u="sng" baseline="30000" dirty="0">
                <a:solidFill>
                  <a:srgbClr val="0645AD"/>
                </a:solidFill>
                <a:effectLst/>
                <a:latin typeface="Arial" panose="020B0604020202020204" pitchFamily="34" charset="0"/>
                <a:ea typeface="Calibri" panose="020F0502020204030204" pitchFamily="34" charset="0"/>
                <a:cs typeface="Arial" panose="020B0604020202020204" pitchFamily="34" charset="0"/>
              </a:rPr>
              <a:t>. </a:t>
            </a:r>
            <a:r>
              <a:rPr lang="en-NZ" sz="1200" dirty="0">
                <a:solidFill>
                  <a:srgbClr val="FFFFFF"/>
                </a:solidFill>
                <a:effectLst/>
                <a:latin typeface="Arial" panose="020B0604020202020204" pitchFamily="34" charset="0"/>
                <a:ea typeface="Calibri" panose="020F0502020204030204" pitchFamily="34" charset="0"/>
                <a:cs typeface="Arial" panose="020B0604020202020204" pitchFamily="34" charset="0"/>
              </a:rPr>
              <a:t>Stereotypes are sometimes overgeneralized (re behaviour, aptitude, abilities). Often inaccurate.  Examples: Asians/Chinese bad drivers.  Chinese good in maths. Pasifika good in sports.</a:t>
            </a:r>
            <a:r>
              <a:rPr lang="en-NZ" sz="1200" dirty="0">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en-US" sz="1200" dirty="0">
                <a:effectLst/>
                <a:latin typeface="Arial" panose="020B0604020202020204" pitchFamily="34" charset="0"/>
                <a:ea typeface="Calibri" panose="020F0502020204030204" pitchFamily="34" charset="0"/>
                <a:cs typeface="Arial" panose="020B0604020202020204" pitchFamily="34" charset="0"/>
              </a:rPr>
              <a:t>Misogyny - i</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s hatred of, contempt for, or prejudice against </a:t>
            </a:r>
            <a:r>
              <a:rPr lang="en-NZ" sz="1200" u="sng" dirty="0">
                <a:solidFill>
                  <a:srgbClr val="0645AD"/>
                </a:solidFill>
                <a:effectLst/>
                <a:latin typeface="Arial" panose="020B0604020202020204" pitchFamily="34" charset="0"/>
                <a:ea typeface="Times New Roman" panose="02020603050405020304" pitchFamily="18" charset="0"/>
                <a:cs typeface="Arial" panose="020B0604020202020204" pitchFamily="34" charset="0"/>
                <a:hlinkClick r:id="rId3" tooltip="Woman"/>
              </a:rPr>
              <a:t>women</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It is a form of </a:t>
            </a:r>
            <a:r>
              <a:rPr lang="en-NZ" sz="1200" u="sng" dirty="0">
                <a:solidFill>
                  <a:srgbClr val="0645AD"/>
                </a:solidFill>
                <a:effectLst/>
                <a:latin typeface="Arial" panose="020B0604020202020204" pitchFamily="34" charset="0"/>
                <a:ea typeface="Times New Roman" panose="02020603050405020304" pitchFamily="18" charset="0"/>
                <a:cs typeface="Arial" panose="020B0604020202020204" pitchFamily="34" charset="0"/>
                <a:hlinkClick r:id="rId4" tooltip="Sexism"/>
              </a:rPr>
              <a:t>sexism</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that keeps women at a lower </a:t>
            </a:r>
            <a:r>
              <a:rPr lang="en-NZ" sz="1200" u="sng" dirty="0">
                <a:solidFill>
                  <a:srgbClr val="0645AD"/>
                </a:solidFill>
                <a:effectLst/>
                <a:latin typeface="Arial" panose="020B0604020202020204" pitchFamily="34" charset="0"/>
                <a:ea typeface="Times New Roman" panose="02020603050405020304" pitchFamily="18" charset="0"/>
                <a:cs typeface="Arial" panose="020B0604020202020204" pitchFamily="34" charset="0"/>
                <a:hlinkClick r:id="rId5" tooltip="Social status"/>
              </a:rPr>
              <a:t>social status</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(inferior status) than men. Misogyny widely practiced for thousands of years. An example of misogyny is </a:t>
            </a:r>
            <a:r>
              <a:rPr lang="en-NZ" sz="1200" u="sng" dirty="0">
                <a:solidFill>
                  <a:srgbClr val="0645AD"/>
                </a:solidFill>
                <a:effectLst/>
                <a:latin typeface="Arial" panose="020B0604020202020204" pitchFamily="34" charset="0"/>
                <a:ea typeface="Times New Roman" panose="02020603050405020304" pitchFamily="18" charset="0"/>
                <a:cs typeface="Arial" panose="020B0604020202020204" pitchFamily="34" charset="0"/>
                <a:hlinkClick r:id="rId6" tooltip="Violence against women"/>
              </a:rPr>
              <a:t>violence against women</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which includes </a:t>
            </a:r>
            <a:r>
              <a:rPr lang="en-NZ" sz="1200" u="sng" dirty="0">
                <a:solidFill>
                  <a:srgbClr val="0645AD"/>
                </a:solidFill>
                <a:effectLst/>
                <a:latin typeface="Arial" panose="020B0604020202020204" pitchFamily="34" charset="0"/>
                <a:ea typeface="Times New Roman" panose="02020603050405020304" pitchFamily="18" charset="0"/>
                <a:cs typeface="Arial" panose="020B0604020202020204" pitchFamily="34" charset="0"/>
                <a:hlinkClick r:id="rId7" tooltip="Domestic violence"/>
              </a:rPr>
              <a:t>domestic violence</a:t>
            </a:r>
            <a:r>
              <a:rPr lang="en-NZ" sz="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sexual harassment, coercion, socially excluding women. Misogynistic comments, “a bit of Eurasian fluff” when describing Nadia Lim, a celebratory chef and qualified nutritionist, entrepreneur of My Food Bag.  Very successful biz woman.</a:t>
            </a:r>
          </a:p>
          <a:p>
            <a:pPr marL="171450" indent="-171450">
              <a:buFont typeface="Arial" panose="020B0604020202020204" pitchFamily="34" charset="0"/>
              <a:buChar char="•"/>
            </a:pPr>
            <a:endParaRPr lang="en-NZ" dirty="0"/>
          </a:p>
        </p:txBody>
      </p:sp>
      <p:sp>
        <p:nvSpPr>
          <p:cNvPr id="4" name="Slide Number Placeholder 3">
            <a:extLst>
              <a:ext uri="{FF2B5EF4-FFF2-40B4-BE49-F238E27FC236}">
                <a16:creationId xmlns:a16="http://schemas.microsoft.com/office/drawing/2014/main" id="{AC4ED8EA-89D9-D83F-A555-76D4B2F7CA35}"/>
              </a:ext>
            </a:extLst>
          </p:cNvPr>
          <p:cNvSpPr>
            <a:spLocks noGrp="1"/>
          </p:cNvSpPr>
          <p:nvPr>
            <p:ph type="sldNum" sz="quarter" idx="5"/>
          </p:nvPr>
        </p:nvSpPr>
        <p:spPr/>
        <p:txBody>
          <a:bodyPr/>
          <a:lstStyle/>
          <a:p>
            <a:fld id="{5BD37A15-239A-4FAB-A5E8-4292414DC367}" type="slidenum">
              <a:rPr lang="en-NZ" smtClean="0"/>
              <a:pPr/>
              <a:t>7</a:t>
            </a:fld>
            <a:endParaRPr lang="en-NZ" dirty="0"/>
          </a:p>
        </p:txBody>
      </p:sp>
    </p:spTree>
    <p:extLst>
      <p:ext uri="{BB962C8B-B14F-4D97-AF65-F5344CB8AC3E}">
        <p14:creationId xmlns:p14="http://schemas.microsoft.com/office/powerpoint/2010/main" val="2812489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DE854-8248-11EA-D4E5-129D0FD05C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3133BC-F872-AA96-7840-4560F9D148EC}"/>
              </a:ext>
            </a:extLst>
          </p:cNvPr>
          <p:cNvSpPr>
            <a:spLocks noGrp="1" noRot="1" noChangeAspect="1"/>
          </p:cNvSpPr>
          <p:nvPr>
            <p:ph type="sldImg"/>
          </p:nvPr>
        </p:nvSpPr>
        <p:spPr/>
        <p:txBody>
          <a:bodyPr/>
          <a:lstStyle/>
          <a:p>
            <a:endParaRPr lang="en-NZ" dirty="0"/>
          </a:p>
        </p:txBody>
      </p:sp>
      <p:sp>
        <p:nvSpPr>
          <p:cNvPr id="3" name="Notes Placeholder 2">
            <a:extLst>
              <a:ext uri="{FF2B5EF4-FFF2-40B4-BE49-F238E27FC236}">
                <a16:creationId xmlns:a16="http://schemas.microsoft.com/office/drawing/2014/main" id="{34E6C71F-ABBE-F1D1-743A-039D8D708988}"/>
              </a:ext>
            </a:extLst>
          </p:cNvPr>
          <p:cNvSpPr>
            <a:spLocks noGrp="1"/>
          </p:cNvSpPr>
          <p:nvPr>
            <p:ph type="body" idx="1"/>
          </p:nvPr>
        </p:nvSpPr>
        <p:spPr/>
        <p:txBody>
          <a:bodyPr/>
          <a:lstStyle/>
          <a:p>
            <a:endParaRPr lang="en-NZ" dirty="0"/>
          </a:p>
        </p:txBody>
      </p:sp>
      <p:sp>
        <p:nvSpPr>
          <p:cNvPr id="4" name="Slide Number Placeholder 3">
            <a:extLst>
              <a:ext uri="{FF2B5EF4-FFF2-40B4-BE49-F238E27FC236}">
                <a16:creationId xmlns:a16="http://schemas.microsoft.com/office/drawing/2014/main" id="{4F80F5EE-7F8C-4162-F81D-C38E7E060002}"/>
              </a:ext>
            </a:extLst>
          </p:cNvPr>
          <p:cNvSpPr>
            <a:spLocks noGrp="1"/>
          </p:cNvSpPr>
          <p:nvPr>
            <p:ph type="sldNum" sz="quarter" idx="5"/>
          </p:nvPr>
        </p:nvSpPr>
        <p:spPr/>
        <p:txBody>
          <a:bodyPr/>
          <a:lstStyle/>
          <a:p>
            <a:fld id="{5BD37A15-239A-4FAB-A5E8-4292414DC367}" type="slidenum">
              <a:rPr lang="en-NZ" smtClean="0"/>
              <a:pPr/>
              <a:t>8</a:t>
            </a:fld>
            <a:endParaRPr lang="en-NZ" dirty="0"/>
          </a:p>
        </p:txBody>
      </p:sp>
    </p:spTree>
    <p:extLst>
      <p:ext uri="{BB962C8B-B14F-4D97-AF65-F5344CB8AC3E}">
        <p14:creationId xmlns:p14="http://schemas.microsoft.com/office/powerpoint/2010/main" val="1064451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dirty="0"/>
          </a:p>
        </p:txBody>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NZ" dirty="0"/>
              <a:t>DuPont de Nemours, Inc., DuPont for short. </a:t>
            </a:r>
          </a:p>
          <a:p>
            <a:pPr marL="171450" indent="-171450">
              <a:buFont typeface="Arial" panose="020B0604020202020204" pitchFamily="34" charset="0"/>
              <a:buChar char="•"/>
            </a:pPr>
            <a:r>
              <a:rPr lang="en-NZ" dirty="0"/>
              <a:t>American multinational chemical company first formed in 1802.</a:t>
            </a:r>
          </a:p>
          <a:p>
            <a:pPr marL="171450" indent="-171450">
              <a:buFont typeface="Arial" panose="020B0604020202020204" pitchFamily="34" charset="0"/>
              <a:buChar char="•"/>
            </a:pPr>
            <a:r>
              <a:rPr lang="en-NZ" dirty="0"/>
              <a:t>Strong history of developing innovative products.</a:t>
            </a:r>
          </a:p>
          <a:p>
            <a:pPr marL="171450" indent="-171450">
              <a:buFont typeface="Arial" panose="020B0604020202020204" pitchFamily="34" charset="0"/>
              <a:buChar char="•"/>
            </a:pPr>
            <a:r>
              <a:rPr lang="en-NZ" dirty="0"/>
              <a:t>As of December 2014, it had 27,000 global patents, 5 National Medals of Science and Technology, and one Nobel Prize for its innovation.</a:t>
            </a:r>
          </a:p>
          <a:p>
            <a:pPr marL="171450" indent="-171450">
              <a:buFont typeface="Arial" panose="020B0604020202020204" pitchFamily="34" charset="0"/>
              <a:buChar char="•"/>
            </a:pPr>
            <a:r>
              <a:rPr lang="en-NZ" dirty="0"/>
              <a:t>DuPont is all about gathering great and diverse minds to solve global problems.</a:t>
            </a:r>
          </a:p>
          <a:p>
            <a:pPr marL="171450" indent="-171450">
              <a:buFont typeface="Arial" panose="020B0604020202020204" pitchFamily="34" charset="0"/>
              <a:buChar char="•"/>
            </a:pPr>
            <a:r>
              <a:rPr lang="en-NZ" dirty="0"/>
              <a:t>Operates in 50 different countries, including New Zealand.</a:t>
            </a:r>
          </a:p>
        </p:txBody>
      </p:sp>
      <p:sp>
        <p:nvSpPr>
          <p:cNvPr id="4" name="Slide Number Placeholder 3"/>
          <p:cNvSpPr>
            <a:spLocks noGrp="1"/>
          </p:cNvSpPr>
          <p:nvPr>
            <p:ph type="sldNum" sz="quarter" idx="5"/>
          </p:nvPr>
        </p:nvSpPr>
        <p:spPr/>
        <p:txBody>
          <a:bodyPr/>
          <a:lstStyle/>
          <a:p>
            <a:fld id="{5BD37A15-239A-4FAB-A5E8-4292414DC367}" type="slidenum">
              <a:rPr lang="en-NZ" smtClean="0"/>
              <a:pPr/>
              <a:t>9</a:t>
            </a:fld>
            <a:endParaRPr lang="en-NZ" dirty="0"/>
          </a:p>
        </p:txBody>
      </p:sp>
    </p:spTree>
    <p:extLst>
      <p:ext uri="{BB962C8B-B14F-4D97-AF65-F5344CB8AC3E}">
        <p14:creationId xmlns:p14="http://schemas.microsoft.com/office/powerpoint/2010/main" val="3123441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4"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5" name="Footer Placeholder 4"/>
          <p:cNvSpPr>
            <a:spLocks noGrp="1"/>
          </p:cNvSpPr>
          <p:nvPr>
            <p:ph type="ftr" sz="quarter" idx="11"/>
          </p:nvPr>
        </p:nvSpPr>
        <p:spPr/>
        <p:txBody>
          <a:bodyPr/>
          <a:lstStyle>
            <a:lvl1pPr>
              <a:defRPr/>
            </a:lvl1pPr>
          </a:lstStyle>
          <a:p>
            <a:endParaRPr lang="en-NZ" dirty="0"/>
          </a:p>
        </p:txBody>
      </p:sp>
      <p:sp>
        <p:nvSpPr>
          <p:cNvPr id="6"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5" name="Footer Placeholder 4"/>
          <p:cNvSpPr>
            <a:spLocks noGrp="1"/>
          </p:cNvSpPr>
          <p:nvPr>
            <p:ph type="ftr" sz="quarter" idx="11"/>
          </p:nvPr>
        </p:nvSpPr>
        <p:spPr/>
        <p:txBody>
          <a:bodyPr/>
          <a:lstStyle>
            <a:lvl1pPr>
              <a:defRPr/>
            </a:lvl1pPr>
          </a:lstStyle>
          <a:p>
            <a:endParaRPr lang="en-NZ" dirty="0"/>
          </a:p>
        </p:txBody>
      </p:sp>
      <p:sp>
        <p:nvSpPr>
          <p:cNvPr id="6"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5" name="Footer Placeholder 4"/>
          <p:cNvSpPr>
            <a:spLocks noGrp="1"/>
          </p:cNvSpPr>
          <p:nvPr>
            <p:ph type="ftr" sz="quarter" idx="11"/>
          </p:nvPr>
        </p:nvSpPr>
        <p:spPr/>
        <p:txBody>
          <a:bodyPr/>
          <a:lstStyle>
            <a:lvl1pPr>
              <a:defRPr/>
            </a:lvl1pPr>
          </a:lstStyle>
          <a:p>
            <a:endParaRPr lang="en-NZ" dirty="0"/>
          </a:p>
        </p:txBody>
      </p:sp>
      <p:sp>
        <p:nvSpPr>
          <p:cNvPr id="6"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5" name="Footer Placeholder 4"/>
          <p:cNvSpPr>
            <a:spLocks noGrp="1"/>
          </p:cNvSpPr>
          <p:nvPr>
            <p:ph type="ftr" sz="quarter" idx="11"/>
          </p:nvPr>
        </p:nvSpPr>
        <p:spPr/>
        <p:txBody>
          <a:bodyPr/>
          <a:lstStyle>
            <a:lvl1pPr>
              <a:defRPr/>
            </a:lvl1pPr>
          </a:lstStyle>
          <a:p>
            <a:endParaRPr lang="en-NZ" dirty="0"/>
          </a:p>
        </p:txBody>
      </p:sp>
      <p:sp>
        <p:nvSpPr>
          <p:cNvPr id="6"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5" name="Footer Placeholder 4"/>
          <p:cNvSpPr>
            <a:spLocks noGrp="1"/>
          </p:cNvSpPr>
          <p:nvPr>
            <p:ph type="ftr" sz="quarter" idx="11"/>
          </p:nvPr>
        </p:nvSpPr>
        <p:spPr/>
        <p:txBody>
          <a:bodyPr/>
          <a:lstStyle>
            <a:lvl1pPr>
              <a:defRPr/>
            </a:lvl1pPr>
          </a:lstStyle>
          <a:p>
            <a:endParaRPr lang="en-NZ" dirty="0"/>
          </a:p>
        </p:txBody>
      </p:sp>
      <p:sp>
        <p:nvSpPr>
          <p:cNvPr id="6"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6" name="Footer Placeholder 4"/>
          <p:cNvSpPr>
            <a:spLocks noGrp="1"/>
          </p:cNvSpPr>
          <p:nvPr>
            <p:ph type="ftr" sz="quarter" idx="11"/>
          </p:nvPr>
        </p:nvSpPr>
        <p:spPr/>
        <p:txBody>
          <a:bodyPr/>
          <a:lstStyle>
            <a:lvl1pPr>
              <a:defRPr/>
            </a:lvl1pPr>
          </a:lstStyle>
          <a:p>
            <a:endParaRPr lang="en-NZ" dirty="0"/>
          </a:p>
        </p:txBody>
      </p:sp>
      <p:sp>
        <p:nvSpPr>
          <p:cNvPr id="7"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8" name="Footer Placeholder 4"/>
          <p:cNvSpPr>
            <a:spLocks noGrp="1"/>
          </p:cNvSpPr>
          <p:nvPr>
            <p:ph type="ftr" sz="quarter" idx="11"/>
          </p:nvPr>
        </p:nvSpPr>
        <p:spPr/>
        <p:txBody>
          <a:bodyPr/>
          <a:lstStyle>
            <a:lvl1pPr>
              <a:defRPr/>
            </a:lvl1pPr>
          </a:lstStyle>
          <a:p>
            <a:endParaRPr lang="en-NZ" dirty="0"/>
          </a:p>
        </p:txBody>
      </p:sp>
      <p:sp>
        <p:nvSpPr>
          <p:cNvPr id="9"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4" name="Footer Placeholder 4"/>
          <p:cNvSpPr>
            <a:spLocks noGrp="1"/>
          </p:cNvSpPr>
          <p:nvPr>
            <p:ph type="ftr" sz="quarter" idx="11"/>
          </p:nvPr>
        </p:nvSpPr>
        <p:spPr/>
        <p:txBody>
          <a:bodyPr/>
          <a:lstStyle>
            <a:lvl1pPr>
              <a:defRPr/>
            </a:lvl1pPr>
          </a:lstStyle>
          <a:p>
            <a:endParaRPr lang="en-NZ" dirty="0"/>
          </a:p>
        </p:txBody>
      </p:sp>
      <p:sp>
        <p:nvSpPr>
          <p:cNvPr id="5"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3" name="Footer Placeholder 4"/>
          <p:cNvSpPr>
            <a:spLocks noGrp="1"/>
          </p:cNvSpPr>
          <p:nvPr>
            <p:ph type="ftr" sz="quarter" idx="11"/>
          </p:nvPr>
        </p:nvSpPr>
        <p:spPr/>
        <p:txBody>
          <a:bodyPr/>
          <a:lstStyle>
            <a:lvl1pPr>
              <a:defRPr/>
            </a:lvl1pPr>
          </a:lstStyle>
          <a:p>
            <a:endParaRPr lang="en-NZ" dirty="0"/>
          </a:p>
        </p:txBody>
      </p:sp>
      <p:sp>
        <p:nvSpPr>
          <p:cNvPr id="4"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6" name="Footer Placeholder 4"/>
          <p:cNvSpPr>
            <a:spLocks noGrp="1"/>
          </p:cNvSpPr>
          <p:nvPr>
            <p:ph type="ftr" sz="quarter" idx="11"/>
          </p:nvPr>
        </p:nvSpPr>
        <p:spPr/>
        <p:txBody>
          <a:bodyPr/>
          <a:lstStyle>
            <a:lvl1pPr>
              <a:defRPr/>
            </a:lvl1pPr>
          </a:lstStyle>
          <a:p>
            <a:endParaRPr lang="en-NZ" dirty="0"/>
          </a:p>
        </p:txBody>
      </p:sp>
      <p:sp>
        <p:nvSpPr>
          <p:cNvPr id="7"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NZ"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fld id="{4781DE39-1192-4D9E-91FB-76D600BFFD45}" type="datetimeFigureOut">
              <a:rPr lang="en-NZ" smtClean="0"/>
              <a:pPr/>
              <a:t>23/04/2026</a:t>
            </a:fld>
            <a:endParaRPr lang="en-NZ" dirty="0"/>
          </a:p>
        </p:txBody>
      </p:sp>
      <p:sp>
        <p:nvSpPr>
          <p:cNvPr id="6" name="Footer Placeholder 4"/>
          <p:cNvSpPr>
            <a:spLocks noGrp="1"/>
          </p:cNvSpPr>
          <p:nvPr>
            <p:ph type="ftr" sz="quarter" idx="11"/>
          </p:nvPr>
        </p:nvSpPr>
        <p:spPr/>
        <p:txBody>
          <a:bodyPr/>
          <a:lstStyle>
            <a:lvl1pPr>
              <a:defRPr/>
            </a:lvl1pPr>
          </a:lstStyle>
          <a:p>
            <a:endParaRPr lang="en-NZ" dirty="0"/>
          </a:p>
        </p:txBody>
      </p:sp>
      <p:sp>
        <p:nvSpPr>
          <p:cNvPr id="7" name="Slide Number Placeholder 5"/>
          <p:cNvSpPr>
            <a:spLocks noGrp="1"/>
          </p:cNvSpPr>
          <p:nvPr>
            <p:ph type="sldNum" sz="quarter" idx="12"/>
          </p:nvPr>
        </p:nvSpPr>
        <p:spPr/>
        <p:txBody>
          <a:bodyPr/>
          <a:lstStyle>
            <a:lvl1pPr>
              <a:defRPr/>
            </a:lvl1pPr>
          </a:lstStyle>
          <a:p>
            <a:fld id="{1972AC11-59EA-4D29-9A37-D32902FD5B98}" type="slidenum">
              <a:rPr lang="en-NZ" smtClean="0"/>
              <a:pPr/>
              <a:t>‹#›</a:t>
            </a:fld>
            <a:endParaRPr lang="en-N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NZ"/>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solidFill>
                <a:latin typeface="Arial" pitchFamily="34" charset="0"/>
                <a:cs typeface="Arial" pitchFamily="34" charset="0"/>
              </a:defRPr>
            </a:lvl1pPr>
          </a:lstStyle>
          <a:p>
            <a:fld id="{4781DE39-1192-4D9E-91FB-76D600BFFD45}" type="datetimeFigureOut">
              <a:rPr lang="en-NZ" smtClean="0"/>
              <a:pPr/>
              <a:t>23/04/2026</a:t>
            </a:fld>
            <a:endParaRPr lang="en-NZ"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solidFill>
                <a:latin typeface="Arial" pitchFamily="34" charset="0"/>
                <a:cs typeface="Arial" pitchFamily="34" charset="0"/>
              </a:defRPr>
            </a:lvl1pPr>
          </a:lstStyle>
          <a:p>
            <a:endParaRPr lang="en-NZ"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1"/>
                </a:solidFill>
                <a:latin typeface="Arial" pitchFamily="34" charset="0"/>
                <a:cs typeface="Arial" pitchFamily="34" charset="0"/>
              </a:defRPr>
            </a:lvl1pPr>
          </a:lstStyle>
          <a:p>
            <a:fld id="{1972AC11-59EA-4D29-9A37-D32902FD5B98}" type="slidenum">
              <a:rPr lang="en-NZ" smtClean="0"/>
              <a:pPr/>
              <a:t>‹#›</a:t>
            </a:fld>
            <a:endParaRPr lang="en-NZ" dirty="0"/>
          </a:p>
        </p:txBody>
      </p:sp>
      <p:pic>
        <p:nvPicPr>
          <p:cNvPr id="1031" name="Picture 6"/>
          <p:cNvPicPr>
            <a:picLocks noChangeAspect="1" noChangeArrowheads="1"/>
          </p:cNvPicPr>
          <p:nvPr/>
        </p:nvPicPr>
        <p:blipFill>
          <a:blip r:embed="rId13" cstate="print">
            <a:lum bright="-2000" contrast="36000"/>
          </a:blip>
          <a:srcRect/>
          <a:stretch>
            <a:fillRect/>
          </a:stretch>
        </p:blipFill>
        <p:spPr bwMode="auto">
          <a:xfrm>
            <a:off x="428625" y="6357938"/>
            <a:ext cx="2400300" cy="403225"/>
          </a:xfrm>
          <a:prstGeom prst="rect">
            <a:avLst/>
          </a:prstGeom>
          <a:noFill/>
          <a:ln w="9525">
            <a:noFill/>
            <a:miter lim="800000"/>
            <a:headEnd/>
            <a:tailEnd/>
          </a:ln>
        </p:spPr>
      </p:pic>
      <p:pic>
        <p:nvPicPr>
          <p:cNvPr id="1032" name="Picture 5"/>
          <p:cNvPicPr>
            <a:picLocks noChangeAspect="1" noChangeArrowheads="1"/>
          </p:cNvPicPr>
          <p:nvPr/>
        </p:nvPicPr>
        <p:blipFill>
          <a:blip r:embed="rId14" cstate="print">
            <a:lum bright="-18000"/>
          </a:blip>
          <a:srcRect/>
          <a:stretch>
            <a:fillRect/>
          </a:stretch>
        </p:blipFill>
        <p:spPr bwMode="auto">
          <a:xfrm>
            <a:off x="6326188" y="5072063"/>
            <a:ext cx="3532187" cy="2428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kern="1200">
          <a:solidFill>
            <a:schemeClr val="bg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bg1"/>
          </a:solidFill>
          <a:latin typeface="Arial" charset="0"/>
          <a:cs typeface="Arial" charset="0"/>
        </a:defRPr>
      </a:lvl2pPr>
      <a:lvl3pPr algn="ctr" rtl="0" eaLnBrk="1" fontAlgn="base" hangingPunct="1">
        <a:spcBef>
          <a:spcPct val="0"/>
        </a:spcBef>
        <a:spcAft>
          <a:spcPct val="0"/>
        </a:spcAft>
        <a:defRPr sz="4400">
          <a:solidFill>
            <a:schemeClr val="bg1"/>
          </a:solidFill>
          <a:latin typeface="Arial" charset="0"/>
          <a:cs typeface="Arial" charset="0"/>
        </a:defRPr>
      </a:lvl3pPr>
      <a:lvl4pPr algn="ctr" rtl="0" eaLnBrk="1" fontAlgn="base" hangingPunct="1">
        <a:spcBef>
          <a:spcPct val="0"/>
        </a:spcBef>
        <a:spcAft>
          <a:spcPct val="0"/>
        </a:spcAft>
        <a:defRPr sz="4400">
          <a:solidFill>
            <a:schemeClr val="bg1"/>
          </a:solidFill>
          <a:latin typeface="Arial" charset="0"/>
          <a:cs typeface="Arial" charset="0"/>
        </a:defRPr>
      </a:lvl4pPr>
      <a:lvl5pPr algn="ctr" rtl="0" eaLnBrk="1" fontAlgn="base" hangingPunct="1">
        <a:spcBef>
          <a:spcPct val="0"/>
        </a:spcBef>
        <a:spcAft>
          <a:spcPct val="0"/>
        </a:spcAft>
        <a:defRPr sz="4400">
          <a:solidFill>
            <a:schemeClr val="bg1"/>
          </a:solidFill>
          <a:latin typeface="Arial" charset="0"/>
          <a:cs typeface="Arial" charset="0"/>
        </a:defRPr>
      </a:lvl5pPr>
      <a:lvl6pPr marL="457200" algn="ctr" rtl="0" eaLnBrk="1" fontAlgn="base" hangingPunct="1">
        <a:spcBef>
          <a:spcPct val="0"/>
        </a:spcBef>
        <a:spcAft>
          <a:spcPct val="0"/>
        </a:spcAft>
        <a:defRPr sz="4400">
          <a:solidFill>
            <a:schemeClr val="bg1"/>
          </a:solidFill>
          <a:latin typeface="Infinity Maori Medium" pitchFamily="50" charset="0"/>
        </a:defRPr>
      </a:lvl6pPr>
      <a:lvl7pPr marL="914400" algn="ctr" rtl="0" eaLnBrk="1" fontAlgn="base" hangingPunct="1">
        <a:spcBef>
          <a:spcPct val="0"/>
        </a:spcBef>
        <a:spcAft>
          <a:spcPct val="0"/>
        </a:spcAft>
        <a:defRPr sz="4400">
          <a:solidFill>
            <a:schemeClr val="bg1"/>
          </a:solidFill>
          <a:latin typeface="Infinity Maori Medium" pitchFamily="50" charset="0"/>
        </a:defRPr>
      </a:lvl7pPr>
      <a:lvl8pPr marL="1371600" algn="ctr" rtl="0" eaLnBrk="1" fontAlgn="base" hangingPunct="1">
        <a:spcBef>
          <a:spcPct val="0"/>
        </a:spcBef>
        <a:spcAft>
          <a:spcPct val="0"/>
        </a:spcAft>
        <a:defRPr sz="4400">
          <a:solidFill>
            <a:schemeClr val="bg1"/>
          </a:solidFill>
          <a:latin typeface="Infinity Maori Medium" pitchFamily="50" charset="0"/>
        </a:defRPr>
      </a:lvl8pPr>
      <a:lvl9pPr marL="1828800" algn="ctr" rtl="0" eaLnBrk="1" fontAlgn="base" hangingPunct="1">
        <a:spcBef>
          <a:spcPct val="0"/>
        </a:spcBef>
        <a:spcAft>
          <a:spcPct val="0"/>
        </a:spcAft>
        <a:defRPr sz="4400">
          <a:solidFill>
            <a:schemeClr val="bg1"/>
          </a:solidFill>
          <a:latin typeface="Infinity Maori Medium" pitchFamily="50"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bg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800" kern="1200">
          <a:solidFill>
            <a:schemeClr val="bg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400" kern="1200">
          <a:solidFill>
            <a:schemeClr val="bg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bg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youtu.be/64M6NoFM2RI"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images.google.co.nz/imgres?imgurl=http://api.ning.com/files/2IJDALppBPd4fpt4-vrd4IhpqtkKUjIEnbNtPUrul0DYk0I55aHc0XnuHLmtHxxiBa3V-PJXgznO2CtYKGcHzzWQ8fU8Ur**/Diversity_Matters_photo_without_wording__.jpg&amp;imgrefurl=http://launchpadinw.ning.com/profile/CharityDoyl&amp;usg=__jlpIEDqXSXRMXz3YNdSsMl6i8H0=&amp;h=1977&amp;w=2400&amp;sz=530&amp;hl=en&amp;start=1&amp;um=1&amp;tbnid=QeoHYQ9q4DOo0M:&amp;tbnh=124&amp;tbnw=150&amp;prev=/images%3Fq%3Dimages%2Bof%2Bdiversity%26hl%3Den%26sa%3DX%26um%3D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youtu.be/2ugzWjl2tv0"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myworldabroad.com/quizzes/gsa/10290"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YlcvFYfp38c"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hyperlink" Target="https://youtu.be/uHYuDDHvU64"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0689"/>
            <a:ext cx="7772400" cy="2196548"/>
          </a:xfrm>
        </p:spPr>
        <p:txBody>
          <a:bodyPr/>
          <a:lstStyle/>
          <a:p>
            <a:pPr marL="0" indent="0" algn="ctr">
              <a:buNone/>
            </a:pPr>
            <a:br>
              <a:rPr lang="en-NZ" dirty="0"/>
            </a:br>
            <a:r>
              <a:rPr lang="en-US" sz="4400" dirty="0"/>
              <a:t>Organisation and Human Behaviour Perspectives</a:t>
            </a:r>
            <a:br>
              <a:rPr lang="en-US" sz="4400" dirty="0"/>
            </a:br>
            <a:r>
              <a:rPr lang="en-US" sz="4400" dirty="0"/>
              <a:t>CLSY513</a:t>
            </a:r>
            <a:br>
              <a:rPr lang="en-US" sz="4400" dirty="0"/>
            </a:br>
            <a:r>
              <a:rPr lang="en-US" sz="4400" dirty="0"/>
              <a:t>Semester 1, 2026</a:t>
            </a:r>
            <a:br>
              <a:rPr lang="en-US" sz="4400" dirty="0"/>
            </a:br>
            <a:endParaRPr lang="en-NZ" dirty="0"/>
          </a:p>
        </p:txBody>
      </p:sp>
      <p:sp>
        <p:nvSpPr>
          <p:cNvPr id="3" name="Subtitle 2"/>
          <p:cNvSpPr>
            <a:spLocks noGrp="1"/>
          </p:cNvSpPr>
          <p:nvPr>
            <p:ph type="subTitle" idx="1"/>
          </p:nvPr>
        </p:nvSpPr>
        <p:spPr>
          <a:xfrm>
            <a:off x="899592" y="3392692"/>
            <a:ext cx="7772400" cy="2196548"/>
          </a:xfrm>
        </p:spPr>
        <p:txBody>
          <a:bodyPr/>
          <a:lstStyle/>
          <a:p>
            <a:r>
              <a:rPr lang="en-NZ" sz="3800" dirty="0"/>
              <a:t>Week 8 Lecture:</a:t>
            </a:r>
          </a:p>
          <a:p>
            <a:r>
              <a:rPr lang="en-NZ" sz="3800" b="1" i="1" dirty="0">
                <a:solidFill>
                  <a:schemeClr val="bg1">
                    <a:lumMod val="95000"/>
                  </a:schemeClr>
                </a:solidFill>
              </a:rPr>
              <a:t>Diversity and Inclusion</a:t>
            </a:r>
          </a:p>
          <a:p>
            <a:r>
              <a:rPr lang="en-NZ" sz="3800" b="1" i="1" dirty="0">
                <a:solidFill>
                  <a:schemeClr val="bg1">
                    <a:lumMod val="95000"/>
                  </a:schemeClr>
                </a:solidFill>
              </a:rPr>
              <a:t>Intercultural Competence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3831"/>
            <a:ext cx="8229600" cy="1143000"/>
          </a:xfrm>
        </p:spPr>
        <p:txBody>
          <a:bodyPr/>
          <a:lstStyle/>
          <a:p>
            <a:r>
              <a:rPr lang="en-NZ" dirty="0"/>
              <a:t>Diversity and Inclusion in the Workplace</a:t>
            </a:r>
          </a:p>
        </p:txBody>
      </p:sp>
      <p:sp>
        <p:nvSpPr>
          <p:cNvPr id="3" name="Content Placeholder 2"/>
          <p:cNvSpPr>
            <a:spLocks noGrp="1"/>
          </p:cNvSpPr>
          <p:nvPr>
            <p:ph idx="1"/>
          </p:nvPr>
        </p:nvSpPr>
        <p:spPr>
          <a:xfrm>
            <a:off x="457200" y="1916831"/>
            <a:ext cx="8229600" cy="3600401"/>
          </a:xfrm>
        </p:spPr>
        <p:txBody>
          <a:bodyPr/>
          <a:lstStyle/>
          <a:p>
            <a:pPr marL="0" indent="0">
              <a:buNone/>
            </a:pPr>
            <a:endParaRPr lang="en-NZ" sz="2400" dirty="0"/>
          </a:p>
          <a:p>
            <a:pPr marL="0" indent="0">
              <a:buNone/>
            </a:pPr>
            <a:endParaRPr lang="en-NZ" sz="2000" dirty="0"/>
          </a:p>
          <a:p>
            <a:pPr marL="0" indent="0" algn="ctr">
              <a:buNone/>
            </a:pPr>
            <a:r>
              <a:rPr lang="en-NZ" sz="2200" dirty="0"/>
              <a:t>Diversity and Inclusion: What does diversity look like without inclusion?</a:t>
            </a:r>
          </a:p>
          <a:p>
            <a:pPr marL="0" indent="0" algn="ctr">
              <a:buNone/>
            </a:pPr>
            <a:r>
              <a:rPr lang="en-NZ" sz="2400" dirty="0">
                <a:hlinkClick r:id="rId3" tooltip="Original URL: https://youtu.be/64M6NoFM2RI. Click or tap if you trust this link.">
                  <a:extLst>
                    <a:ext uri="{A12FA001-AC4F-418D-AE19-62706E023703}">
                      <ahyp:hlinkClr xmlns:ahyp="http://schemas.microsoft.com/office/drawing/2018/hyperlinkcolor" val="tx"/>
                    </a:ext>
                  </a:extLst>
                </a:hlinkClick>
              </a:rPr>
              <a:t>https://youtu.be/64M6NoFM2RI</a:t>
            </a:r>
            <a:br>
              <a:rPr lang="en-NZ" sz="2000" dirty="0"/>
            </a:br>
            <a:r>
              <a:rPr lang="en-NZ" sz="1600" dirty="0"/>
              <a:t>(2:04m)</a:t>
            </a:r>
          </a:p>
          <a:p>
            <a:pPr marL="0" indent="0">
              <a:buNone/>
            </a:pPr>
            <a:br>
              <a:rPr lang="en-NZ" dirty="0"/>
            </a:br>
            <a:endParaRPr lang="en-NZ" sz="2000" dirty="0"/>
          </a:p>
          <a:p>
            <a:endParaRPr lang="en-NZ" sz="2400" dirty="0"/>
          </a:p>
          <a:p>
            <a:pPr marL="0" indent="0" algn="ctr">
              <a:buNone/>
            </a:pPr>
            <a:endParaRPr lang="en-NZ" sz="2400" dirty="0"/>
          </a:p>
        </p:txBody>
      </p:sp>
    </p:spTree>
    <p:extLst>
      <p:ext uri="{BB962C8B-B14F-4D97-AF65-F5344CB8AC3E}">
        <p14:creationId xmlns:p14="http://schemas.microsoft.com/office/powerpoint/2010/main" val="4129602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3831"/>
            <a:ext cx="8229600" cy="1143000"/>
          </a:xfrm>
        </p:spPr>
        <p:txBody>
          <a:bodyPr/>
          <a:lstStyle/>
          <a:p>
            <a:r>
              <a:rPr lang="en-NZ" dirty="0"/>
              <a:t>Benefits of a Diverse and Inclusive Workforce</a:t>
            </a:r>
          </a:p>
        </p:txBody>
      </p:sp>
      <p:sp>
        <p:nvSpPr>
          <p:cNvPr id="3" name="Content Placeholder 2"/>
          <p:cNvSpPr>
            <a:spLocks noGrp="1"/>
          </p:cNvSpPr>
          <p:nvPr>
            <p:ph idx="1"/>
          </p:nvPr>
        </p:nvSpPr>
        <p:spPr>
          <a:xfrm>
            <a:off x="457200" y="1916831"/>
            <a:ext cx="8229600" cy="3600401"/>
          </a:xfrm>
        </p:spPr>
        <p:txBody>
          <a:bodyPr/>
          <a:lstStyle/>
          <a:p>
            <a:pPr marL="0" indent="0" algn="ctr">
              <a:buNone/>
            </a:pPr>
            <a:endParaRPr lang="en-NZ" sz="2000" dirty="0"/>
          </a:p>
          <a:p>
            <a:r>
              <a:rPr lang="en-NZ" sz="2400" dirty="0"/>
              <a:t>Different perspectives and ideas</a:t>
            </a:r>
          </a:p>
          <a:p>
            <a:r>
              <a:rPr lang="en-NZ" sz="2400" dirty="0"/>
              <a:t>Creativity and innovation</a:t>
            </a:r>
          </a:p>
          <a:p>
            <a:r>
              <a:rPr lang="en-NZ" sz="2400" dirty="0"/>
              <a:t>Customers’ needs and wants</a:t>
            </a:r>
          </a:p>
          <a:p>
            <a:r>
              <a:rPr lang="en-NZ" sz="2400" dirty="0"/>
              <a:t>Better understanding of the market</a:t>
            </a:r>
          </a:p>
          <a:p>
            <a:r>
              <a:rPr lang="en-NZ" sz="2400" dirty="0"/>
              <a:t>Employee satisfaction, engagement, sense of belonging,  productivity, and retention.</a:t>
            </a:r>
          </a:p>
          <a:p>
            <a:pPr marL="0" indent="0" algn="ctr">
              <a:buNone/>
            </a:pPr>
            <a:endParaRPr lang="en-NZ" sz="2400" dirty="0"/>
          </a:p>
        </p:txBody>
      </p:sp>
    </p:spTree>
    <p:extLst>
      <p:ext uri="{BB962C8B-B14F-4D97-AF65-F5344CB8AC3E}">
        <p14:creationId xmlns:p14="http://schemas.microsoft.com/office/powerpoint/2010/main" val="2136168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a:extLst>
              <a:ext uri="{FF2B5EF4-FFF2-40B4-BE49-F238E27FC236}">
                <a16:creationId xmlns:a16="http://schemas.microsoft.com/office/drawing/2014/main" id="{2CB8D2E2-D174-EEFA-7991-2FECD07C0168}"/>
              </a:ext>
            </a:extLst>
          </p:cNvPr>
          <p:cNvSpPr>
            <a:spLocks noGrp="1"/>
          </p:cNvSpPr>
          <p:nvPr>
            <p:ph type="title"/>
          </p:nvPr>
        </p:nvSpPr>
        <p:spPr/>
        <p:txBody>
          <a:bodyPr/>
          <a:lstStyle/>
          <a:p>
            <a:r>
              <a:rPr lang="en-NZ" altLang="en-US" dirty="0"/>
              <a:t>Understanding Diversity</a:t>
            </a:r>
          </a:p>
        </p:txBody>
      </p:sp>
      <p:sp>
        <p:nvSpPr>
          <p:cNvPr id="38915" name="Content Placeholder 4">
            <a:extLst>
              <a:ext uri="{FF2B5EF4-FFF2-40B4-BE49-F238E27FC236}">
                <a16:creationId xmlns:a16="http://schemas.microsoft.com/office/drawing/2014/main" id="{6B392FF0-5EAF-06B0-AA6F-016E79394F3D}"/>
              </a:ext>
            </a:extLst>
          </p:cNvPr>
          <p:cNvSpPr>
            <a:spLocks noGrp="1"/>
          </p:cNvSpPr>
          <p:nvPr>
            <p:ph idx="1"/>
          </p:nvPr>
        </p:nvSpPr>
        <p:spPr>
          <a:xfrm>
            <a:off x="1115616" y="1600200"/>
            <a:ext cx="7056784" cy="4525963"/>
          </a:xfrm>
        </p:spPr>
        <p:txBody>
          <a:bodyPr/>
          <a:lstStyle/>
          <a:p>
            <a:pPr marL="0" indent="0">
              <a:buNone/>
            </a:pPr>
            <a:r>
              <a:rPr lang="en-NZ" altLang="en-US" sz="2800" dirty="0"/>
              <a:t>Involves:</a:t>
            </a:r>
          </a:p>
          <a:p>
            <a:r>
              <a:rPr lang="en-NZ" altLang="en-US" sz="2400" dirty="0"/>
              <a:t>Ethics</a:t>
            </a:r>
          </a:p>
          <a:p>
            <a:r>
              <a:rPr lang="en-NZ" altLang="en-US" sz="2400" dirty="0"/>
              <a:t>Attitudes</a:t>
            </a:r>
          </a:p>
          <a:p>
            <a:r>
              <a:rPr lang="en-NZ" altLang="en-US" sz="2400" dirty="0"/>
              <a:t>Values</a:t>
            </a:r>
          </a:p>
          <a:p>
            <a:r>
              <a:rPr lang="en-NZ" altLang="en-US" sz="2400" dirty="0"/>
              <a:t>Trust</a:t>
            </a:r>
          </a:p>
          <a:p>
            <a:r>
              <a:rPr lang="en-NZ" altLang="en-US" sz="2400" dirty="0"/>
              <a:t>Respect</a:t>
            </a:r>
          </a:p>
          <a:p>
            <a:r>
              <a:rPr lang="en-NZ" altLang="en-US" sz="2400" b="1" dirty="0">
                <a:solidFill>
                  <a:srgbClr val="00B050"/>
                </a:solidFill>
              </a:rPr>
              <a:t>Cultural Intelligence (CQ)</a:t>
            </a:r>
          </a:p>
          <a:p>
            <a:r>
              <a:rPr lang="en-NZ" altLang="en-US" sz="2400" b="1" dirty="0">
                <a:solidFill>
                  <a:srgbClr val="00B050"/>
                </a:solidFill>
              </a:rPr>
              <a:t>Cross/Intercultural Competence</a:t>
            </a:r>
          </a:p>
        </p:txBody>
      </p:sp>
      <p:sp>
        <p:nvSpPr>
          <p:cNvPr id="38916" name="Slide Number Placeholder 2">
            <a:extLst>
              <a:ext uri="{FF2B5EF4-FFF2-40B4-BE49-F238E27FC236}">
                <a16:creationId xmlns:a16="http://schemas.microsoft.com/office/drawing/2014/main" id="{1A7E33CF-64C8-7D78-827F-F6C75B2AB41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bg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9pPr>
          </a:lstStyle>
          <a:p>
            <a:pPr>
              <a:spcBef>
                <a:spcPct val="0"/>
              </a:spcBef>
              <a:buFontTx/>
              <a:buNone/>
            </a:pPr>
            <a:r>
              <a:rPr lang="en-US" altLang="en-US" sz="1200" dirty="0"/>
              <a:t>7-</a:t>
            </a:r>
            <a:fld id="{E50E83C5-E51C-43C7-A920-F185C74499D0}" type="slidenum">
              <a:rPr lang="en-US" altLang="en-US" sz="1200" smtClean="0"/>
              <a:pPr>
                <a:spcBef>
                  <a:spcPct val="0"/>
                </a:spcBef>
                <a:buFontTx/>
                <a:buNone/>
              </a:pPr>
              <a:t>12</a:t>
            </a:fld>
            <a:endParaRPr lang="en-US" altLang="en-US" sz="1200" dirty="0"/>
          </a:p>
        </p:txBody>
      </p:sp>
      <p:pic>
        <p:nvPicPr>
          <p:cNvPr id="38917" name="Picture 5" descr="http://t3.gstatic.com/images?q=tbn:QeoHYQ9q4DOo0M:http://api.ning.com/files/2IJDALppBPd4fpt4-vrd4IhpqtkKUjIEnbNtPUrul0DYk0I55aHc0XnuHLmtHxxiBa3V-PJXgznO2CtYKGcHzzWQ8fU8Ur**/Diversity_Matters_photo_without_wording__.jpg">
            <a:hlinkClick r:id="rId3"/>
            <a:extLst>
              <a:ext uri="{FF2B5EF4-FFF2-40B4-BE49-F238E27FC236}">
                <a16:creationId xmlns:a16="http://schemas.microsoft.com/office/drawing/2014/main" id="{F06F34BD-0907-47D7-55E0-4FDB5523B5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0650" y="2060848"/>
            <a:ext cx="2419350"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473" y="188640"/>
            <a:ext cx="8229600" cy="1440160"/>
          </a:xfrm>
        </p:spPr>
        <p:txBody>
          <a:bodyPr/>
          <a:lstStyle/>
          <a:p>
            <a:r>
              <a:rPr lang="en-NZ" dirty="0"/>
              <a:t>Cultural Intelligence (CQ)</a:t>
            </a:r>
            <a:br>
              <a:rPr lang="en-NZ" dirty="0"/>
            </a:br>
            <a:endParaRPr lang="en-NZ" dirty="0"/>
          </a:p>
        </p:txBody>
      </p:sp>
      <p:sp>
        <p:nvSpPr>
          <p:cNvPr id="3" name="Content Placeholder 2"/>
          <p:cNvSpPr>
            <a:spLocks noGrp="1"/>
          </p:cNvSpPr>
          <p:nvPr>
            <p:ph idx="1"/>
          </p:nvPr>
        </p:nvSpPr>
        <p:spPr>
          <a:xfrm>
            <a:off x="456473" y="930571"/>
            <a:ext cx="8229600" cy="4176464"/>
          </a:xfrm>
        </p:spPr>
        <p:txBody>
          <a:bodyPr/>
          <a:lstStyle/>
          <a:p>
            <a:r>
              <a:rPr lang="en-NZ" sz="2000" dirty="0"/>
              <a:t>First, what is Culture?</a:t>
            </a:r>
          </a:p>
          <a:p>
            <a:pPr lvl="1"/>
            <a:r>
              <a:rPr lang="en-NZ" sz="1600" dirty="0"/>
              <a:t>abstract, complex, diverse, variable.</a:t>
            </a:r>
          </a:p>
          <a:p>
            <a:pPr lvl="1"/>
            <a:r>
              <a:rPr lang="en-NZ" sz="1600" dirty="0"/>
              <a:t>ideas, customs, values, and social behaviour. </a:t>
            </a:r>
          </a:p>
          <a:p>
            <a:pPr lvl="1"/>
            <a:r>
              <a:rPr lang="en-NZ" sz="1600" dirty="0"/>
              <a:t>a way of life; familial; generational.</a:t>
            </a:r>
          </a:p>
          <a:p>
            <a:pPr lvl="1"/>
            <a:r>
              <a:rPr lang="en-NZ" sz="1600" dirty="0"/>
              <a:t>meaning, purpose, direction.</a:t>
            </a:r>
          </a:p>
          <a:p>
            <a:pPr lvl="1"/>
            <a:r>
              <a:rPr lang="en-NZ" sz="1600" i="1" dirty="0"/>
              <a:t>socialised</a:t>
            </a:r>
            <a:r>
              <a:rPr lang="en-NZ" sz="1600" dirty="0"/>
              <a:t> into a particular culture, through exposure, experience, and practice; learned (Wood et al. (2004). </a:t>
            </a:r>
          </a:p>
          <a:p>
            <a:pPr lvl="1"/>
            <a:r>
              <a:rPr lang="en-NZ" sz="1600" dirty="0"/>
              <a:t>environmental effects; malleable.</a:t>
            </a:r>
          </a:p>
          <a:p>
            <a:pPr lvl="1"/>
            <a:endParaRPr lang="en-NZ" sz="2000" dirty="0"/>
          </a:p>
          <a:p>
            <a:r>
              <a:rPr lang="en-NZ" sz="2000" dirty="0"/>
              <a:t>Concepts and Definitions:</a:t>
            </a:r>
          </a:p>
          <a:p>
            <a:pPr lvl="1"/>
            <a:r>
              <a:rPr lang="en-NZ" sz="1600" dirty="0"/>
              <a:t>Not genetically imprinted but “a learned set of shared perceptions about beliefs, values, norms and standards of behaviour” </a:t>
            </a:r>
            <a:r>
              <a:rPr lang="en-NZ" sz="1200" dirty="0"/>
              <a:t>(Harris &amp; Moran, 1991; Lustig &amp; Koester, 1996).</a:t>
            </a:r>
          </a:p>
          <a:p>
            <a:pPr lvl="1"/>
            <a:r>
              <a:rPr lang="en-NZ" sz="1600" dirty="0"/>
              <a:t>Common set of thoughts, beliefs and actions, distinguishing from one culture to another </a:t>
            </a:r>
            <a:r>
              <a:rPr lang="en-NZ" sz="1200" dirty="0"/>
              <a:t>(Berry, 2004; Hofstede, 2001), </a:t>
            </a:r>
            <a:r>
              <a:rPr lang="en-NZ" sz="1600" dirty="0"/>
              <a:t>eg traditions, rituals and practices, taboos </a:t>
            </a:r>
            <a:r>
              <a:rPr lang="en-NZ" sz="1200" dirty="0"/>
              <a:t>(Harris &amp; Moran, 1991).</a:t>
            </a:r>
          </a:p>
          <a:p>
            <a:pPr lvl="1"/>
            <a:r>
              <a:rPr lang="en-NZ" sz="1600" dirty="0"/>
              <a:t>Shared values that help people understand which actions are considered acceptable and which are deemed unacceptable in society or organisations </a:t>
            </a:r>
            <a:r>
              <a:rPr lang="en-NZ" sz="1200" dirty="0"/>
              <a:t>(Griffin &amp; Moorhead, 2012).</a:t>
            </a:r>
          </a:p>
          <a:p>
            <a:pPr lvl="1"/>
            <a:endParaRPr lang="en-NZ" sz="1600" dirty="0"/>
          </a:p>
          <a:p>
            <a:pPr marL="0" indent="0">
              <a:buNone/>
            </a:pPr>
            <a:endParaRPr lang="en-NZ" sz="1400" dirty="0"/>
          </a:p>
          <a:p>
            <a:endParaRPr lang="en-NZ" dirty="0"/>
          </a:p>
        </p:txBody>
      </p:sp>
    </p:spTree>
    <p:extLst>
      <p:ext uri="{BB962C8B-B14F-4D97-AF65-F5344CB8AC3E}">
        <p14:creationId xmlns:p14="http://schemas.microsoft.com/office/powerpoint/2010/main" val="1818302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337"/>
            <a:ext cx="8229600" cy="1143000"/>
          </a:xfrm>
        </p:spPr>
        <p:txBody>
          <a:bodyPr/>
          <a:lstStyle/>
          <a:p>
            <a:r>
              <a:rPr lang="en-NZ" dirty="0"/>
              <a:t>Cultural Intelligence (CQ)</a:t>
            </a:r>
            <a:endParaRPr lang="en-NZ" sz="4000" dirty="0"/>
          </a:p>
        </p:txBody>
      </p:sp>
      <p:sp>
        <p:nvSpPr>
          <p:cNvPr id="3" name="Content Placeholder 2"/>
          <p:cNvSpPr>
            <a:spLocks noGrp="1"/>
          </p:cNvSpPr>
          <p:nvPr>
            <p:ph idx="1"/>
          </p:nvPr>
        </p:nvSpPr>
        <p:spPr>
          <a:xfrm>
            <a:off x="447150" y="1303337"/>
            <a:ext cx="8229600" cy="4525963"/>
          </a:xfrm>
        </p:spPr>
        <p:txBody>
          <a:bodyPr/>
          <a:lstStyle/>
          <a:p>
            <a:pPr marL="0" indent="0" algn="ctr">
              <a:buNone/>
            </a:pPr>
            <a:r>
              <a:rPr lang="en-NZ" sz="1800" dirty="0"/>
              <a:t>Cultural intelligence (CQ) is the ability to adapt to various cultural contexts. CQ is a combination of emotional and social intelligence that is acquired through the process of observing, analysing, and understanding how and why people function in different societal situations.</a:t>
            </a:r>
          </a:p>
          <a:p>
            <a:pPr marL="0" indent="0" algn="ctr">
              <a:buNone/>
            </a:pPr>
            <a:r>
              <a:rPr lang="en-NZ" sz="1200" dirty="0"/>
              <a:t>(Kannan, 2018)</a:t>
            </a:r>
          </a:p>
          <a:p>
            <a:pPr marL="0" indent="0" algn="ctr">
              <a:buNone/>
            </a:pPr>
            <a:endParaRPr lang="en-NZ" sz="1800" dirty="0"/>
          </a:p>
          <a:p>
            <a:pPr marL="0" indent="0">
              <a:buNone/>
            </a:pPr>
            <a:r>
              <a:rPr lang="en-NZ" sz="1800" dirty="0"/>
              <a:t>At organisation level, CQ is activated through using sensitive and different ways of thinking and problem-solving.  Ultimately, …</a:t>
            </a:r>
          </a:p>
          <a:p>
            <a:pPr marL="0" indent="0">
              <a:buNone/>
            </a:pPr>
            <a:endParaRPr lang="en-NZ" sz="2000" dirty="0"/>
          </a:p>
          <a:p>
            <a:pPr lvl="1"/>
            <a:r>
              <a:rPr lang="en-NZ" sz="1600" dirty="0"/>
              <a:t>improves work effectiveness in multicultural contexts. </a:t>
            </a:r>
          </a:p>
          <a:p>
            <a:pPr lvl="1"/>
            <a:r>
              <a:rPr lang="en-NZ" sz="1600" dirty="0"/>
              <a:t>enhances trust between team members.</a:t>
            </a:r>
          </a:p>
          <a:p>
            <a:pPr lvl="1"/>
            <a:r>
              <a:rPr lang="en-NZ" sz="1600" dirty="0"/>
              <a:t>requires flexibility in thinking, adaptability.</a:t>
            </a:r>
          </a:p>
          <a:p>
            <a:pPr lvl="1"/>
            <a:r>
              <a:rPr lang="en-NZ" sz="1600" dirty="0"/>
              <a:t>leadership, and organisation effectiveness; profitability.</a:t>
            </a:r>
          </a:p>
        </p:txBody>
      </p:sp>
    </p:spTree>
    <p:extLst>
      <p:ext uri="{BB962C8B-B14F-4D97-AF65-F5344CB8AC3E}">
        <p14:creationId xmlns:p14="http://schemas.microsoft.com/office/powerpoint/2010/main" val="30235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dissolve">
                                      <p:cBhvr>
                                        <p:cTn id="20" dur="500"/>
                                        <p:tgtEl>
                                          <p:spTgt spid="3">
                                            <p:txEl>
                                              <p:pRg st="5" end="5"/>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dissolve">
                                      <p:cBhvr>
                                        <p:cTn id="23" dur="500"/>
                                        <p:tgtEl>
                                          <p:spTgt spid="3">
                                            <p:txEl>
                                              <p:pRg st="6" end="6"/>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dissolve">
                                      <p:cBhvr>
                                        <p:cTn id="26" dur="500"/>
                                        <p:tgtEl>
                                          <p:spTgt spid="3">
                                            <p:txEl>
                                              <p:pRg st="7" end="7"/>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dissolve">
                                      <p:cBhvr>
                                        <p:cTn id="2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3317"/>
            <a:ext cx="8229600" cy="1143000"/>
          </a:xfrm>
        </p:spPr>
        <p:txBody>
          <a:bodyPr/>
          <a:lstStyle/>
          <a:p>
            <a:r>
              <a:rPr lang="en-NZ" sz="4000" dirty="0"/>
              <a:t>Cross/Intercultural Competence</a:t>
            </a:r>
          </a:p>
        </p:txBody>
      </p:sp>
      <p:sp>
        <p:nvSpPr>
          <p:cNvPr id="3" name="Content Placeholder 2"/>
          <p:cNvSpPr>
            <a:spLocks noGrp="1"/>
          </p:cNvSpPr>
          <p:nvPr>
            <p:ph idx="1"/>
          </p:nvPr>
        </p:nvSpPr>
        <p:spPr>
          <a:xfrm>
            <a:off x="457200" y="1358278"/>
            <a:ext cx="8229600" cy="5019753"/>
          </a:xfrm>
        </p:spPr>
        <p:txBody>
          <a:bodyPr/>
          <a:lstStyle/>
          <a:p>
            <a:r>
              <a:rPr lang="en-NZ" altLang="en-US" sz="2000" dirty="0"/>
              <a:t>“….is the ability to </a:t>
            </a:r>
            <a:r>
              <a:rPr lang="en-NZ" altLang="en-US" sz="2000" b="1" dirty="0">
                <a:solidFill>
                  <a:srgbClr val="00B050"/>
                </a:solidFill>
              </a:rPr>
              <a:t>communicate effectively </a:t>
            </a:r>
            <a:r>
              <a:rPr lang="en-NZ" altLang="en-US" sz="2000" dirty="0"/>
              <a:t>in cross-cultural situations and to relate appropriately in a variety of cultural contexts” </a:t>
            </a:r>
            <a:r>
              <a:rPr lang="en-NZ" altLang="en-US" sz="1200" dirty="0"/>
              <a:t>(Bennett &amp; Bennett, 2004, p. 149)</a:t>
            </a:r>
          </a:p>
          <a:p>
            <a:endParaRPr lang="en-NZ" sz="2400" dirty="0"/>
          </a:p>
          <a:p>
            <a:r>
              <a:rPr lang="en-NZ" sz="2000" dirty="0"/>
              <a:t>Communication</a:t>
            </a:r>
          </a:p>
          <a:p>
            <a:pPr lvl="1"/>
            <a:r>
              <a:rPr lang="en-NZ" sz="1800" dirty="0"/>
              <a:t>Intrinsic human behaviour; primary social process </a:t>
            </a:r>
            <a:r>
              <a:rPr lang="en-NZ" sz="1200" dirty="0"/>
              <a:t>(Porter &amp; Samovar, 1994)</a:t>
            </a:r>
          </a:p>
          <a:p>
            <a:pPr lvl="1"/>
            <a:r>
              <a:rPr lang="en-NZ" sz="1800" dirty="0"/>
              <a:t>Eastern v Western communication patterns</a:t>
            </a:r>
          </a:p>
          <a:p>
            <a:pPr lvl="2"/>
            <a:r>
              <a:rPr lang="en-NZ" sz="1600" dirty="0"/>
              <a:t>Eastern (high-context culture) </a:t>
            </a:r>
          </a:p>
          <a:p>
            <a:pPr lvl="2"/>
            <a:r>
              <a:rPr lang="en-NZ" sz="1600" dirty="0"/>
              <a:t>Western (low-context culture</a:t>
            </a:r>
            <a:endParaRPr lang="en-NZ" sz="2000" dirty="0"/>
          </a:p>
        </p:txBody>
      </p:sp>
      <p:pic>
        <p:nvPicPr>
          <p:cNvPr id="4098" name="Picture 2" descr="Image result for Pics of Intercultural Communication">
            <a:extLst>
              <a:ext uri="{FF2B5EF4-FFF2-40B4-BE49-F238E27FC236}">
                <a16:creationId xmlns:a16="http://schemas.microsoft.com/office/drawing/2014/main" id="{DD99F319-1444-2620-FCFA-3FDA2FF836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4271" y="4484686"/>
            <a:ext cx="3168352" cy="1724896"/>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Image result for Communication across Cultures">
            <a:extLst>
              <a:ext uri="{FF2B5EF4-FFF2-40B4-BE49-F238E27FC236}">
                <a16:creationId xmlns:a16="http://schemas.microsoft.com/office/drawing/2014/main" id="{FE6A54B8-A205-0488-C3F1-8340031D61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536" y="4484686"/>
            <a:ext cx="3168351" cy="1724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6449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ssolve">
                                      <p:cBhvr>
                                        <p:cTn id="21" dur="500"/>
                                        <p:tgtEl>
                                          <p:spTgt spid="3">
                                            <p:txEl>
                                              <p:pRg st="5" end="5"/>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ssolv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z="4000" dirty="0"/>
              <a:t>Cultural Intelligence (CQ); Intercultural Competence</a:t>
            </a:r>
          </a:p>
        </p:txBody>
      </p:sp>
      <p:sp>
        <p:nvSpPr>
          <p:cNvPr id="3" name="Content Placeholder 2"/>
          <p:cNvSpPr>
            <a:spLocks noGrp="1"/>
          </p:cNvSpPr>
          <p:nvPr>
            <p:ph idx="1"/>
          </p:nvPr>
        </p:nvSpPr>
        <p:spPr>
          <a:xfrm>
            <a:off x="457200" y="1628800"/>
            <a:ext cx="8229600" cy="4473132"/>
          </a:xfrm>
        </p:spPr>
        <p:txBody>
          <a:bodyPr/>
          <a:lstStyle/>
          <a:p>
            <a:r>
              <a:rPr lang="en-NZ" sz="2000" dirty="0"/>
              <a:t>Communication - significance</a:t>
            </a:r>
          </a:p>
          <a:p>
            <a:pPr lvl="1"/>
            <a:r>
              <a:rPr lang="en-NZ" altLang="en-US" sz="1400" dirty="0"/>
              <a:t>“the ability to communicate effectively in cross-cultural situations and to relate appropriately in a variety of cultural contexts</a:t>
            </a:r>
            <a:r>
              <a:rPr lang="en-NZ" altLang="en-US" sz="1800" dirty="0"/>
              <a:t>” </a:t>
            </a:r>
            <a:r>
              <a:rPr lang="en-NZ" altLang="en-US" sz="1200" dirty="0"/>
              <a:t>(Bennett &amp; Bennett, 2004, p. 149)</a:t>
            </a:r>
          </a:p>
          <a:p>
            <a:pPr lvl="1"/>
            <a:r>
              <a:rPr lang="en-NZ" sz="2000" dirty="0"/>
              <a:t>Eastern v Western communication patterns</a:t>
            </a:r>
          </a:p>
          <a:p>
            <a:pPr lvl="2"/>
            <a:r>
              <a:rPr lang="en-NZ" sz="1400" dirty="0"/>
              <a:t>Eastern (high-context culture) </a:t>
            </a:r>
          </a:p>
          <a:p>
            <a:pPr lvl="3"/>
            <a:r>
              <a:rPr lang="en-NZ" sz="1400" dirty="0"/>
              <a:t>Subtle, implicit, non-verbal, contextual sensitivity and appropriateness, intuitive.</a:t>
            </a:r>
          </a:p>
          <a:p>
            <a:pPr lvl="3"/>
            <a:r>
              <a:rPr lang="en-NZ" sz="1400" dirty="0"/>
              <a:t>Favours verbal hesitance, ambiguity so not offensive; silence preferred; eloquent verbalisation of affection, compliments viewed with suspicion of authenticity.</a:t>
            </a:r>
          </a:p>
          <a:p>
            <a:pPr lvl="3"/>
            <a:r>
              <a:rPr lang="en-NZ" sz="1400" dirty="0"/>
              <a:t>Feelings are intuitively apparent, need not be articulated.</a:t>
            </a:r>
          </a:p>
          <a:p>
            <a:pPr lvl="2"/>
            <a:r>
              <a:rPr lang="en-NZ" sz="1400" dirty="0"/>
              <a:t>Western (low-context culture</a:t>
            </a:r>
          </a:p>
          <a:p>
            <a:pPr lvl="3"/>
            <a:r>
              <a:rPr lang="en-NZ" sz="1400" dirty="0"/>
              <a:t>Primarily direct, explicit, verbal, underscored heavily by logical and rational perception, thinking, and articulation.</a:t>
            </a:r>
          </a:p>
          <a:p>
            <a:pPr lvl="3"/>
            <a:r>
              <a:rPr lang="en-NZ" sz="1400" dirty="0"/>
              <a:t>Individuality expressed by way of verbal articulation and assertiveness.</a:t>
            </a:r>
          </a:p>
          <a:p>
            <a:pPr lvl="3"/>
            <a:r>
              <a:rPr lang="en-NZ" sz="1400" dirty="0"/>
              <a:t>Generally, internal feelings verbalised and discussed clearly, rather than comprehended intuitively.</a:t>
            </a:r>
          </a:p>
        </p:txBody>
      </p:sp>
    </p:spTree>
    <p:extLst>
      <p:ext uri="{BB962C8B-B14F-4D97-AF65-F5344CB8AC3E}">
        <p14:creationId xmlns:p14="http://schemas.microsoft.com/office/powerpoint/2010/main" val="1192421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dissolve">
                                      <p:cBhvr>
                                        <p:cTn id="19" dur="500"/>
                                        <p:tgtEl>
                                          <p:spTgt spid="3">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dissolve">
                                      <p:cBhvr>
                                        <p:cTn id="25" dur="500"/>
                                        <p:tgtEl>
                                          <p:spTgt spid="3">
                                            <p:txEl>
                                              <p:pRg st="6" end="6"/>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dissolve">
                                      <p:cBhvr>
                                        <p:cTn id="28" dur="500"/>
                                        <p:tgtEl>
                                          <p:spTgt spid="3">
                                            <p:txEl>
                                              <p:pRg st="7" end="7"/>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dissolve">
                                      <p:cBhvr>
                                        <p:cTn id="31" dur="500"/>
                                        <p:tgtEl>
                                          <p:spTgt spid="3">
                                            <p:txEl>
                                              <p:pRg st="8" end="8"/>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dissolve">
                                      <p:cBhvr>
                                        <p:cTn id="34" dur="500"/>
                                        <p:tgtEl>
                                          <p:spTgt spid="3">
                                            <p:txEl>
                                              <p:pRg st="9" end="9"/>
                                            </p:txEl>
                                          </p:spTgt>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dissolve">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40CA7C3B-7458-6E86-D5AC-488D00FF127D}"/>
              </a:ext>
            </a:extLst>
          </p:cNvPr>
          <p:cNvSpPr>
            <a:spLocks noGrp="1"/>
          </p:cNvSpPr>
          <p:nvPr>
            <p:ph type="title"/>
          </p:nvPr>
        </p:nvSpPr>
        <p:spPr/>
        <p:txBody>
          <a:bodyPr/>
          <a:lstStyle/>
          <a:p>
            <a:r>
              <a:rPr lang="en-NZ" altLang="en-US" sz="4000" dirty="0"/>
              <a:t>Importance of Cross/Intercultural Competence</a:t>
            </a:r>
          </a:p>
        </p:txBody>
      </p:sp>
      <p:sp>
        <p:nvSpPr>
          <p:cNvPr id="48131" name="Content Placeholder 2">
            <a:extLst>
              <a:ext uri="{FF2B5EF4-FFF2-40B4-BE49-F238E27FC236}">
                <a16:creationId xmlns:a16="http://schemas.microsoft.com/office/drawing/2014/main" id="{F58D9F44-551C-0906-03E6-BCAE3275F903}"/>
              </a:ext>
            </a:extLst>
          </p:cNvPr>
          <p:cNvSpPr>
            <a:spLocks noGrp="1"/>
          </p:cNvSpPr>
          <p:nvPr>
            <p:ph idx="1"/>
          </p:nvPr>
        </p:nvSpPr>
        <p:spPr>
          <a:xfrm>
            <a:off x="683568" y="1844824"/>
            <a:ext cx="7848872" cy="4281339"/>
          </a:xfrm>
        </p:spPr>
        <p:txBody>
          <a:bodyPr/>
          <a:lstStyle/>
          <a:p>
            <a:r>
              <a:rPr lang="en-NZ" altLang="en-US" sz="2200" dirty="0"/>
              <a:t>Key capability for working and living effectively with people.</a:t>
            </a:r>
          </a:p>
          <a:p>
            <a:r>
              <a:rPr lang="en-NZ" altLang="en-US" sz="2200" dirty="0"/>
              <a:t>Establishes effective and positive relations.</a:t>
            </a:r>
          </a:p>
          <a:p>
            <a:r>
              <a:rPr lang="en-NZ" altLang="en-US" sz="2200" dirty="0"/>
              <a:t>Reduces organisational conflict.</a:t>
            </a:r>
          </a:p>
          <a:p>
            <a:r>
              <a:rPr lang="en-NZ" altLang="en-US" sz="2200" dirty="0"/>
              <a:t>Improved community relations.</a:t>
            </a:r>
          </a:p>
          <a:p>
            <a:r>
              <a:rPr lang="en-NZ" altLang="en-US" sz="2200" dirty="0"/>
              <a:t>Improves recruitment and retention rates.</a:t>
            </a:r>
          </a:p>
          <a:p>
            <a:pPr marL="0" indent="0">
              <a:buNone/>
            </a:pPr>
            <a:r>
              <a:rPr lang="en-NZ" altLang="en-US" sz="1800" dirty="0"/>
              <a:t>     (Hammer, 2012)</a:t>
            </a:r>
          </a:p>
          <a:p>
            <a:pPr marL="0" indent="0">
              <a:buNone/>
            </a:pPr>
            <a:endParaRPr lang="en-NZ" alt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z="4300" dirty="0"/>
              <a:t>Cross/Intercultural Competence</a:t>
            </a:r>
          </a:p>
        </p:txBody>
      </p:sp>
      <p:sp>
        <p:nvSpPr>
          <p:cNvPr id="3" name="Content Placeholder 2"/>
          <p:cNvSpPr>
            <a:spLocks noGrp="1"/>
          </p:cNvSpPr>
          <p:nvPr>
            <p:ph idx="1"/>
          </p:nvPr>
        </p:nvSpPr>
        <p:spPr>
          <a:xfrm>
            <a:off x="457200" y="1502423"/>
            <a:ext cx="8075240" cy="3654770"/>
          </a:xfrm>
        </p:spPr>
        <p:txBody>
          <a:bodyPr/>
          <a:lstStyle/>
          <a:p>
            <a:pPr marL="0" indent="0">
              <a:buNone/>
            </a:pPr>
            <a:endParaRPr lang="en-NZ" sz="2000" dirty="0"/>
          </a:p>
          <a:p>
            <a:pPr marL="0" indent="0" algn="ctr">
              <a:buNone/>
            </a:pPr>
            <a:r>
              <a:rPr lang="en-NZ" sz="3000" dirty="0"/>
              <a:t>Cultural Competence</a:t>
            </a:r>
          </a:p>
          <a:p>
            <a:pPr marL="0" indent="0" algn="ctr">
              <a:buNone/>
            </a:pPr>
            <a:r>
              <a:rPr lang="en-NZ" sz="3000" dirty="0">
                <a:hlinkClick r:id="rId3">
                  <a:extLst>
                    <a:ext uri="{A12FA001-AC4F-418D-AE19-62706E023703}">
                      <ahyp:hlinkClr xmlns:ahyp="http://schemas.microsoft.com/office/drawing/2018/hyperlinkcolor" val="tx"/>
                    </a:ext>
                  </a:extLst>
                </a:hlinkClick>
              </a:rPr>
              <a:t>https://youtu.be/2ugzWjl2tv0</a:t>
            </a:r>
            <a:br>
              <a:rPr lang="en-NZ" sz="3000" dirty="0"/>
            </a:br>
            <a:r>
              <a:rPr lang="en-NZ" sz="2000" dirty="0"/>
              <a:t>(2:21m)</a:t>
            </a:r>
          </a:p>
          <a:p>
            <a:pPr marL="0" indent="0">
              <a:buNone/>
            </a:pPr>
            <a:endParaRPr lang="en-NZ" sz="2000" dirty="0"/>
          </a:p>
        </p:txBody>
      </p:sp>
      <p:pic>
        <p:nvPicPr>
          <p:cNvPr id="3074" name="Picture 2" descr="See the source image">
            <a:extLst>
              <a:ext uri="{FF2B5EF4-FFF2-40B4-BE49-F238E27FC236}">
                <a16:creationId xmlns:a16="http://schemas.microsoft.com/office/drawing/2014/main" id="{C2581349-C605-2B06-A104-F7C62160CB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3861048"/>
            <a:ext cx="4104456" cy="1494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176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1F3685D9-0913-A49D-206F-4ACB0B2B323A}"/>
              </a:ext>
            </a:extLst>
          </p:cNvPr>
          <p:cNvSpPr>
            <a:spLocks noGrp="1"/>
          </p:cNvSpPr>
          <p:nvPr>
            <p:ph type="title"/>
          </p:nvPr>
        </p:nvSpPr>
        <p:spPr>
          <a:xfrm>
            <a:off x="457200" y="22105"/>
            <a:ext cx="8229600" cy="1143000"/>
          </a:xfrm>
        </p:spPr>
        <p:txBody>
          <a:bodyPr/>
          <a:lstStyle/>
          <a:p>
            <a:r>
              <a:rPr lang="en-NZ" altLang="en-US" sz="4000" dirty="0"/>
              <a:t>Improving Cultural Competence</a:t>
            </a:r>
          </a:p>
        </p:txBody>
      </p:sp>
      <p:sp>
        <p:nvSpPr>
          <p:cNvPr id="45059" name="Content Placeholder 2">
            <a:extLst>
              <a:ext uri="{FF2B5EF4-FFF2-40B4-BE49-F238E27FC236}">
                <a16:creationId xmlns:a16="http://schemas.microsoft.com/office/drawing/2014/main" id="{65FDBF33-DD67-F3F8-E708-E8021B70890F}"/>
              </a:ext>
            </a:extLst>
          </p:cNvPr>
          <p:cNvSpPr>
            <a:spLocks noGrp="1"/>
          </p:cNvSpPr>
          <p:nvPr>
            <p:ph idx="1"/>
          </p:nvPr>
        </p:nvSpPr>
        <p:spPr>
          <a:xfrm>
            <a:off x="457200" y="1091579"/>
            <a:ext cx="8229600" cy="4674842"/>
          </a:xfrm>
        </p:spPr>
        <p:txBody>
          <a:bodyPr/>
          <a:lstStyle/>
          <a:p>
            <a:pPr marL="0" indent="0" algn="ctr">
              <a:buNone/>
            </a:pPr>
            <a:r>
              <a:rPr lang="en-NZ" altLang="en-US" sz="3000" dirty="0"/>
              <a:t>Three Components</a:t>
            </a:r>
          </a:p>
          <a:p>
            <a:r>
              <a:rPr lang="en-NZ" altLang="en-US" sz="2200" dirty="0"/>
              <a:t>Knowledge</a:t>
            </a:r>
          </a:p>
          <a:p>
            <a:pPr lvl="1"/>
            <a:r>
              <a:rPr lang="en-NZ" altLang="en-US" sz="2000" dirty="0"/>
              <a:t>Self awareness, grasp of issues/trends, socio-linguistic.</a:t>
            </a:r>
          </a:p>
          <a:p>
            <a:pPr lvl="1"/>
            <a:endParaRPr lang="en-NZ" altLang="en-US" sz="1800" dirty="0"/>
          </a:p>
          <a:p>
            <a:r>
              <a:rPr lang="en-NZ" altLang="en-US" sz="2200" dirty="0"/>
              <a:t>Skills</a:t>
            </a:r>
          </a:p>
          <a:p>
            <a:pPr lvl="1"/>
            <a:r>
              <a:rPr lang="en-NZ" altLang="en-US" sz="2000" dirty="0"/>
              <a:t>Listening, observing, patience, viewing the world from others’ perspective.</a:t>
            </a:r>
          </a:p>
          <a:p>
            <a:pPr marL="457200" lvl="1" indent="0">
              <a:buNone/>
            </a:pPr>
            <a:endParaRPr lang="en-NZ" altLang="en-US" sz="1800" dirty="0"/>
          </a:p>
          <a:p>
            <a:r>
              <a:rPr lang="en-NZ" altLang="en-US" sz="2200" dirty="0"/>
              <a:t>Attitudes</a:t>
            </a:r>
          </a:p>
          <a:p>
            <a:pPr lvl="1"/>
            <a:r>
              <a:rPr lang="en-NZ" altLang="en-US" sz="2000" dirty="0"/>
              <a:t>Respect (valuing other cultures), Openness (withholding judgement), Curiosity (viewing difference as a learning opportunity), Discovery (tolerance)</a:t>
            </a:r>
          </a:p>
          <a:p>
            <a:pPr marL="457200" lvl="1" indent="0">
              <a:buNone/>
            </a:pPr>
            <a:r>
              <a:rPr lang="en-NZ" altLang="en-US" sz="1800" dirty="0"/>
              <a:t>(Deardorff, 2006)</a:t>
            </a:r>
          </a:p>
          <a:p>
            <a:pPr marL="457200" lvl="1" indent="0">
              <a:buNone/>
            </a:pPr>
            <a:endParaRPr lang="en-NZ" altLang="en-US" sz="1800" dirty="0"/>
          </a:p>
        </p:txBody>
      </p:sp>
      <p:pic>
        <p:nvPicPr>
          <p:cNvPr id="45060" name="Picture 4" descr="Image result for images of intercultural competence">
            <a:extLst>
              <a:ext uri="{FF2B5EF4-FFF2-40B4-BE49-F238E27FC236}">
                <a16:creationId xmlns:a16="http://schemas.microsoft.com/office/drawing/2014/main" id="{A1604991-4585-A5E4-6AAE-10C10C6EC5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5301209"/>
            <a:ext cx="2448272" cy="1556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a:extLst>
              <a:ext uri="{FF2B5EF4-FFF2-40B4-BE49-F238E27FC236}">
                <a16:creationId xmlns:a16="http://schemas.microsoft.com/office/drawing/2014/main" id="{3CA76B34-F35F-461B-84F1-96808D06EAF5}"/>
              </a:ext>
            </a:extLst>
          </p:cNvPr>
          <p:cNvSpPr>
            <a:spLocks noGrp="1"/>
          </p:cNvSpPr>
          <p:nvPr>
            <p:ph type="title"/>
          </p:nvPr>
        </p:nvSpPr>
        <p:spPr>
          <a:xfrm>
            <a:off x="445859" y="116632"/>
            <a:ext cx="8229600" cy="1143000"/>
          </a:xfrm>
        </p:spPr>
        <p:txBody>
          <a:bodyPr/>
          <a:lstStyle/>
          <a:p>
            <a:r>
              <a:rPr lang="en-NZ" altLang="en-US" sz="4000" dirty="0"/>
              <a:t>Week 8 Lecture Content</a:t>
            </a:r>
          </a:p>
        </p:txBody>
      </p:sp>
      <p:sp>
        <p:nvSpPr>
          <p:cNvPr id="11267" name="Content Placeholder 4">
            <a:extLst>
              <a:ext uri="{FF2B5EF4-FFF2-40B4-BE49-F238E27FC236}">
                <a16:creationId xmlns:a16="http://schemas.microsoft.com/office/drawing/2014/main" id="{D0C95602-0BE4-47FB-94A2-EF046368EE07}"/>
              </a:ext>
            </a:extLst>
          </p:cNvPr>
          <p:cNvSpPr>
            <a:spLocks noGrp="1"/>
          </p:cNvSpPr>
          <p:nvPr>
            <p:ph sz="half" idx="1"/>
          </p:nvPr>
        </p:nvSpPr>
        <p:spPr>
          <a:xfrm>
            <a:off x="445859" y="1264196"/>
            <a:ext cx="8435280" cy="4329608"/>
          </a:xfrm>
        </p:spPr>
        <p:txBody>
          <a:bodyPr/>
          <a:lstStyle/>
          <a:p>
            <a:r>
              <a:rPr lang="en-NZ" altLang="en-US" sz="2300" dirty="0"/>
              <a:t>Diversity in NZ Context</a:t>
            </a:r>
          </a:p>
          <a:p>
            <a:r>
              <a:rPr lang="en-NZ" altLang="en-US" sz="2300" dirty="0"/>
              <a:t>Diversity; Discrimination</a:t>
            </a:r>
          </a:p>
          <a:p>
            <a:r>
              <a:rPr lang="en-NZ" altLang="en-US" sz="2300" dirty="0"/>
              <a:t>Diversity and Inclusion</a:t>
            </a:r>
          </a:p>
          <a:p>
            <a:r>
              <a:rPr lang="en-NZ" altLang="en-US" sz="2300" dirty="0"/>
              <a:t>Cultural Intelligence (CQ)</a:t>
            </a:r>
          </a:p>
          <a:p>
            <a:r>
              <a:rPr lang="en-NZ" altLang="en-US" sz="2300" dirty="0"/>
              <a:t>Cross/Intercultural Competence</a:t>
            </a:r>
          </a:p>
          <a:p>
            <a:r>
              <a:rPr lang="en-NZ" altLang="en-US" sz="2300" dirty="0"/>
              <a:t>Diversity Management</a:t>
            </a:r>
          </a:p>
          <a:p>
            <a:r>
              <a:rPr lang="en-NZ" altLang="en-US" sz="2300" dirty="0"/>
              <a:t>Section 8 (Reflective Portfolio Part B): Diversity Statement</a:t>
            </a:r>
          </a:p>
          <a:p>
            <a:pPr marL="0" indent="0">
              <a:buNone/>
            </a:pPr>
            <a:endParaRPr lang="en-NZ" altLang="en-US" sz="2300" dirty="0"/>
          </a:p>
          <a:p>
            <a:r>
              <a:rPr lang="en-NZ" altLang="en-US" sz="2300" dirty="0"/>
              <a:t>Guest Speakers:  </a:t>
            </a:r>
          </a:p>
          <a:p>
            <a:pPr marL="0" indent="0">
              <a:buNone/>
            </a:pPr>
            <a:r>
              <a:rPr lang="en-NZ" altLang="en-US" sz="2300" dirty="0"/>
              <a:t>	Andrew Emery, Senior Lecturer</a:t>
            </a:r>
          </a:p>
          <a:p>
            <a:pPr marL="0" indent="0">
              <a:buNone/>
            </a:pPr>
            <a:r>
              <a:rPr lang="en-NZ" altLang="en-US" sz="2300" dirty="0"/>
              <a:t>	Dr Warren Goodsir, Head of School</a:t>
            </a:r>
          </a:p>
          <a:p>
            <a:endParaRPr lang="en-NZ" altLang="en-US" sz="2400" dirty="0"/>
          </a:p>
          <a:p>
            <a:pPr marL="0" indent="0">
              <a:buNone/>
            </a:pPr>
            <a:endParaRPr lang="en-NZ" altLang="en-US" sz="2400" b="1" dirty="0">
              <a:solidFill>
                <a:srgbClr val="FF0000"/>
              </a:solidFill>
            </a:endParaRPr>
          </a:p>
          <a:p>
            <a:pPr marL="0" indent="0">
              <a:buNone/>
            </a:pPr>
            <a:endParaRPr lang="en-NZ" altLang="en-US" dirty="0"/>
          </a:p>
        </p:txBody>
      </p:sp>
    </p:spTree>
    <p:extLst>
      <p:ext uri="{BB962C8B-B14F-4D97-AF65-F5344CB8AC3E}">
        <p14:creationId xmlns:p14="http://schemas.microsoft.com/office/powerpoint/2010/main" val="2485476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5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fade">
                                      <p:cBhvr>
                                        <p:cTn id="27" dur="500"/>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fade">
                                      <p:cBhvr>
                                        <p:cTn id="32" dur="500"/>
                                        <p:tgtEl>
                                          <p:spTgt spid="1126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267">
                                            <p:txEl>
                                              <p:pRg st="6" end="6"/>
                                            </p:txEl>
                                          </p:spTgt>
                                        </p:tgtEl>
                                        <p:attrNameLst>
                                          <p:attrName>style.visibility</p:attrName>
                                        </p:attrNameLst>
                                      </p:cBhvr>
                                      <p:to>
                                        <p:strVal val="visible"/>
                                      </p:to>
                                    </p:set>
                                    <p:animEffect transition="in" filter="fade">
                                      <p:cBhvr>
                                        <p:cTn id="37" dur="500"/>
                                        <p:tgtEl>
                                          <p:spTgt spid="1126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267">
                                            <p:txEl>
                                              <p:pRg st="8" end="8"/>
                                            </p:txEl>
                                          </p:spTgt>
                                        </p:tgtEl>
                                        <p:attrNameLst>
                                          <p:attrName>style.visibility</p:attrName>
                                        </p:attrNameLst>
                                      </p:cBhvr>
                                      <p:to>
                                        <p:strVal val="visible"/>
                                      </p:to>
                                    </p:set>
                                    <p:animEffect transition="in" filter="fade">
                                      <p:cBhvr>
                                        <p:cTn id="42" dur="500"/>
                                        <p:tgtEl>
                                          <p:spTgt spid="1126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267">
                                            <p:txEl>
                                              <p:pRg st="9" end="9"/>
                                            </p:txEl>
                                          </p:spTgt>
                                        </p:tgtEl>
                                        <p:attrNameLst>
                                          <p:attrName>style.visibility</p:attrName>
                                        </p:attrNameLst>
                                      </p:cBhvr>
                                      <p:to>
                                        <p:strVal val="visible"/>
                                      </p:to>
                                    </p:set>
                                    <p:animEffect transition="in" filter="fade">
                                      <p:cBhvr>
                                        <p:cTn id="47" dur="500"/>
                                        <p:tgtEl>
                                          <p:spTgt spid="11267">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267">
                                            <p:txEl>
                                              <p:pRg st="10" end="10"/>
                                            </p:txEl>
                                          </p:spTgt>
                                        </p:tgtEl>
                                        <p:attrNameLst>
                                          <p:attrName>style.visibility</p:attrName>
                                        </p:attrNameLst>
                                      </p:cBhvr>
                                      <p:to>
                                        <p:strVal val="visible"/>
                                      </p:to>
                                    </p:set>
                                    <p:animEffect transition="in" filter="fade">
                                      <p:cBhvr>
                                        <p:cTn id="52" dur="500"/>
                                        <p:tgtEl>
                                          <p:spTgt spid="11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2E1E7CB1-D34B-8472-B18F-1455FD3F17E9}"/>
              </a:ext>
            </a:extLst>
          </p:cNvPr>
          <p:cNvSpPr>
            <a:spLocks noGrp="1"/>
          </p:cNvSpPr>
          <p:nvPr>
            <p:ph type="title"/>
          </p:nvPr>
        </p:nvSpPr>
        <p:spPr/>
        <p:txBody>
          <a:bodyPr/>
          <a:lstStyle/>
          <a:p>
            <a:r>
              <a:rPr lang="en-NZ" altLang="en-US" dirty="0"/>
              <a:t>Managing Diversity</a:t>
            </a:r>
          </a:p>
        </p:txBody>
      </p:sp>
      <p:graphicFrame>
        <p:nvGraphicFramePr>
          <p:cNvPr id="6" name="Content Placeholder 5">
            <a:extLst>
              <a:ext uri="{FF2B5EF4-FFF2-40B4-BE49-F238E27FC236}">
                <a16:creationId xmlns:a16="http://schemas.microsoft.com/office/drawing/2014/main" id="{2D421C18-CCA2-6E88-E980-FA7DFFDEED62}"/>
              </a:ext>
            </a:extLst>
          </p:cNvPr>
          <p:cNvGraphicFramePr>
            <a:graphicFrameLocks noGrp="1"/>
          </p:cNvGraphicFramePr>
          <p:nvPr>
            <p:ph idx="1"/>
            <p:extLst>
              <p:ext uri="{D42A27DB-BD31-4B8C-83A1-F6EECF244321}">
                <p14:modId xmlns:p14="http://schemas.microsoft.com/office/powerpoint/2010/main" val="2841057235"/>
              </p:ext>
            </p:extLst>
          </p:nvPr>
        </p:nvGraphicFramePr>
        <p:xfrm>
          <a:off x="457200" y="1600201"/>
          <a:ext cx="8229600" cy="39890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7892" name="Slide Number Placeholder 4">
            <a:extLst>
              <a:ext uri="{FF2B5EF4-FFF2-40B4-BE49-F238E27FC236}">
                <a16:creationId xmlns:a16="http://schemas.microsoft.com/office/drawing/2014/main" id="{C1257562-3331-5ACD-4003-C9CD756DE98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bg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9pPr>
          </a:lstStyle>
          <a:p>
            <a:pPr>
              <a:spcBef>
                <a:spcPct val="0"/>
              </a:spcBef>
              <a:buFontTx/>
              <a:buNone/>
            </a:pPr>
            <a:r>
              <a:rPr lang="en-US" altLang="en-US" sz="1200" dirty="0"/>
              <a:t>7-</a:t>
            </a:r>
            <a:fld id="{D19A9175-1CEB-4859-8AD2-DDB315A74F95}" type="slidenum">
              <a:rPr lang="en-US" altLang="en-US" sz="1200" smtClean="0"/>
              <a:pPr>
                <a:spcBef>
                  <a:spcPct val="0"/>
                </a:spcBef>
                <a:buFontTx/>
                <a:buNone/>
              </a:pPr>
              <a:t>20</a:t>
            </a:fld>
            <a:endParaRPr lang="en-US" alt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8">
            <a:extLst>
              <a:ext uri="{FF2B5EF4-FFF2-40B4-BE49-F238E27FC236}">
                <a16:creationId xmlns:a16="http://schemas.microsoft.com/office/drawing/2014/main" id="{435073B0-110F-D482-3784-06E36BCB9A43}"/>
              </a:ext>
            </a:extLst>
          </p:cNvPr>
          <p:cNvSpPr>
            <a:spLocks noGrp="1"/>
          </p:cNvSpPr>
          <p:nvPr>
            <p:ph type="title"/>
          </p:nvPr>
        </p:nvSpPr>
        <p:spPr>
          <a:xfrm>
            <a:off x="457200" y="87858"/>
            <a:ext cx="8229600" cy="1143000"/>
          </a:xfrm>
        </p:spPr>
        <p:txBody>
          <a:bodyPr/>
          <a:lstStyle/>
          <a:p>
            <a:pPr eaLnBrk="1" hangingPunct="1"/>
            <a:r>
              <a:rPr lang="en-US" altLang="en-US" dirty="0"/>
              <a:t>Diversity Management</a:t>
            </a:r>
          </a:p>
        </p:txBody>
      </p:sp>
      <p:sp>
        <p:nvSpPr>
          <p:cNvPr id="109577" name="Rectangle 9">
            <a:extLst>
              <a:ext uri="{FF2B5EF4-FFF2-40B4-BE49-F238E27FC236}">
                <a16:creationId xmlns:a16="http://schemas.microsoft.com/office/drawing/2014/main" id="{B03689CC-4283-DEA9-CB32-D12C95BAE356}"/>
              </a:ext>
            </a:extLst>
          </p:cNvPr>
          <p:cNvSpPr>
            <a:spLocks noGrp="1"/>
          </p:cNvSpPr>
          <p:nvPr>
            <p:ph idx="1"/>
          </p:nvPr>
        </p:nvSpPr>
        <p:spPr>
          <a:xfrm>
            <a:off x="457200" y="1166018"/>
            <a:ext cx="5770984" cy="4525963"/>
          </a:xfrm>
        </p:spPr>
        <p:txBody>
          <a:bodyPr/>
          <a:lstStyle/>
          <a:p>
            <a:pPr marL="0" indent="0" eaLnBrk="1" hangingPunct="1">
              <a:buNone/>
            </a:pPr>
            <a:r>
              <a:rPr lang="en-US" altLang="en-US" sz="2000" dirty="0"/>
              <a:t>…. is about: </a:t>
            </a:r>
          </a:p>
          <a:p>
            <a:pPr lvl="1" eaLnBrk="1" hangingPunct="1"/>
            <a:r>
              <a:rPr lang="en-US" altLang="en-US" sz="2000" dirty="0"/>
              <a:t>appreciating, valuing everyone’s uniqueness</a:t>
            </a:r>
          </a:p>
          <a:p>
            <a:pPr lvl="1" eaLnBrk="1" hangingPunct="1"/>
            <a:r>
              <a:rPr lang="en-US" altLang="en-US" sz="2000" dirty="0"/>
              <a:t>respecting differences</a:t>
            </a:r>
          </a:p>
          <a:p>
            <a:pPr lvl="1" eaLnBrk="1" hangingPunct="1"/>
            <a:r>
              <a:rPr lang="en-US" altLang="en-US" sz="2000" dirty="0"/>
              <a:t>encouraging every worker to make full contribution to the organization.</a:t>
            </a:r>
          </a:p>
          <a:p>
            <a:pPr lvl="1" eaLnBrk="1" hangingPunct="1"/>
            <a:endParaRPr lang="en-US" altLang="en-US" sz="2200" dirty="0"/>
          </a:p>
        </p:txBody>
      </p:sp>
      <p:sp>
        <p:nvSpPr>
          <p:cNvPr id="36868" name="Slide Number Placeholder 4">
            <a:extLst>
              <a:ext uri="{FF2B5EF4-FFF2-40B4-BE49-F238E27FC236}">
                <a16:creationId xmlns:a16="http://schemas.microsoft.com/office/drawing/2014/main" id="{95BDC317-A360-18E8-9F85-195F7A3C756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bg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9pPr>
          </a:lstStyle>
          <a:p>
            <a:pPr>
              <a:spcBef>
                <a:spcPct val="0"/>
              </a:spcBef>
              <a:buFontTx/>
              <a:buNone/>
            </a:pPr>
            <a:r>
              <a:rPr lang="en-US" altLang="en-US" sz="1200" dirty="0"/>
              <a:t>7-</a:t>
            </a:r>
            <a:fld id="{E1B35C2C-80F9-4599-AADE-C353181F2B39}" type="slidenum">
              <a:rPr lang="en-US" altLang="en-US" sz="1200" smtClean="0"/>
              <a:pPr>
                <a:spcBef>
                  <a:spcPct val="0"/>
                </a:spcBef>
                <a:buFontTx/>
                <a:buNone/>
              </a:pPr>
              <a:t>21</a:t>
            </a:fld>
            <a:endParaRPr lang="en-US" altLang="en-US" sz="1200" dirty="0"/>
          </a:p>
        </p:txBody>
      </p:sp>
      <p:pic>
        <p:nvPicPr>
          <p:cNvPr id="36869" name="Picture 6" descr="Image result for images of workplace diversity">
            <a:extLst>
              <a:ext uri="{FF2B5EF4-FFF2-40B4-BE49-F238E27FC236}">
                <a16:creationId xmlns:a16="http://schemas.microsoft.com/office/drawing/2014/main" id="{207184B8-BA44-B264-9425-CEEC6C054A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80584" y="1700808"/>
            <a:ext cx="2520280" cy="139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9">
            <a:extLst>
              <a:ext uri="{FF2B5EF4-FFF2-40B4-BE49-F238E27FC236}">
                <a16:creationId xmlns:a16="http://schemas.microsoft.com/office/drawing/2014/main" id="{F6543551-5771-A4D2-CD96-60C46843702B}"/>
              </a:ext>
            </a:extLst>
          </p:cNvPr>
          <p:cNvSpPr txBox="1">
            <a:spLocks/>
          </p:cNvSpPr>
          <p:nvPr/>
        </p:nvSpPr>
        <p:spPr bwMode="auto">
          <a:xfrm>
            <a:off x="29356" y="3184836"/>
            <a:ext cx="8671508" cy="21163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bg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800" kern="1200">
                <a:solidFill>
                  <a:schemeClr val="bg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400" kern="1200">
                <a:solidFill>
                  <a:schemeClr val="bg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bg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endParaRPr lang="en-US" altLang="en-US" sz="2200" dirty="0"/>
          </a:p>
          <a:p>
            <a:pPr marL="457200" lvl="1" indent="0">
              <a:buFont typeface="Arial" charset="0"/>
              <a:buNone/>
            </a:pPr>
            <a:r>
              <a:rPr lang="en-US" altLang="en-US" sz="2000" dirty="0"/>
              <a:t>Diversity management in organisations requires top-down commitment and investment, reflected in valuing diversity through implementing effective policies and practices, and providing training and development for all employees.</a:t>
            </a:r>
          </a:p>
        </p:txBody>
      </p:sp>
    </p:spTree>
    <p:extLst>
      <p:ext uri="{BB962C8B-B14F-4D97-AF65-F5344CB8AC3E}">
        <p14:creationId xmlns:p14="http://schemas.microsoft.com/office/powerpoint/2010/main" val="236710391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09577">
                                            <p:txEl>
                                              <p:pRg st="0" end="0"/>
                                            </p:txEl>
                                          </p:spTgt>
                                        </p:tgtEl>
                                        <p:attrNameLst>
                                          <p:attrName>style.visibility</p:attrName>
                                        </p:attrNameLst>
                                      </p:cBhvr>
                                      <p:to>
                                        <p:strVal val="visible"/>
                                      </p:to>
                                    </p:set>
                                    <p:animEffect transition="in" filter="wipe(left)">
                                      <p:cBhvr>
                                        <p:cTn id="7" dur="500"/>
                                        <p:tgtEl>
                                          <p:spTgt spid="10957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09577">
                                            <p:txEl>
                                              <p:pRg st="1" end="1"/>
                                            </p:txEl>
                                          </p:spTgt>
                                        </p:tgtEl>
                                        <p:attrNameLst>
                                          <p:attrName>style.visibility</p:attrName>
                                        </p:attrNameLst>
                                      </p:cBhvr>
                                      <p:to>
                                        <p:strVal val="visible"/>
                                      </p:to>
                                    </p:set>
                                    <p:animEffect transition="in" filter="wipe(left)">
                                      <p:cBhvr>
                                        <p:cTn id="12" dur="500"/>
                                        <p:tgtEl>
                                          <p:spTgt spid="10957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09577">
                                            <p:txEl>
                                              <p:pRg st="2" end="2"/>
                                            </p:txEl>
                                          </p:spTgt>
                                        </p:tgtEl>
                                        <p:attrNameLst>
                                          <p:attrName>style.visibility</p:attrName>
                                        </p:attrNameLst>
                                      </p:cBhvr>
                                      <p:to>
                                        <p:strVal val="visible"/>
                                      </p:to>
                                    </p:set>
                                    <p:animEffect transition="in" filter="wipe(left)">
                                      <p:cBhvr>
                                        <p:cTn id="17" dur="500"/>
                                        <p:tgtEl>
                                          <p:spTgt spid="10957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09577">
                                            <p:txEl>
                                              <p:pRg st="3" end="3"/>
                                            </p:txEl>
                                          </p:spTgt>
                                        </p:tgtEl>
                                        <p:attrNameLst>
                                          <p:attrName>style.visibility</p:attrName>
                                        </p:attrNameLst>
                                      </p:cBhvr>
                                      <p:to>
                                        <p:strVal val="visible"/>
                                      </p:to>
                                    </p:set>
                                    <p:animEffect transition="in" filter="wipe(left)">
                                      <p:cBhvr>
                                        <p:cTn id="22" dur="500"/>
                                        <p:tgtEl>
                                          <p:spTgt spid="10957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Effect transition="in" filter="wipe(left)">
                                      <p:cBhvr>
                                        <p:cTn id="2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7" grpId="0" build="p" bldLvl="5" autoUpdateAnimBg="0"/>
      <p:bldP spid="2" grpId="0" build="p" bldLvl="5"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877301E0-7CCC-6BD7-1D05-CE10024742DB}"/>
              </a:ext>
            </a:extLst>
          </p:cNvPr>
          <p:cNvSpPr>
            <a:spLocks noGrp="1"/>
          </p:cNvSpPr>
          <p:nvPr>
            <p:ph type="title"/>
          </p:nvPr>
        </p:nvSpPr>
        <p:spPr>
          <a:xfrm>
            <a:off x="179512" y="274638"/>
            <a:ext cx="8784976" cy="1143000"/>
          </a:xfrm>
        </p:spPr>
        <p:txBody>
          <a:bodyPr/>
          <a:lstStyle/>
          <a:p>
            <a:r>
              <a:rPr lang="en-NZ" altLang="en-US" sz="4000" dirty="0"/>
              <a:t>Section 8, Reflective Portfolio Part B:</a:t>
            </a:r>
            <a:br>
              <a:rPr lang="en-NZ" altLang="en-US" sz="4000" dirty="0"/>
            </a:br>
            <a:r>
              <a:rPr lang="en-NZ" altLang="en-US" sz="4000" dirty="0"/>
              <a:t>Diversity Statement</a:t>
            </a:r>
          </a:p>
        </p:txBody>
      </p:sp>
      <p:sp>
        <p:nvSpPr>
          <p:cNvPr id="50179" name="Content Placeholder 2">
            <a:extLst>
              <a:ext uri="{FF2B5EF4-FFF2-40B4-BE49-F238E27FC236}">
                <a16:creationId xmlns:a16="http://schemas.microsoft.com/office/drawing/2014/main" id="{FAD9A66F-89EE-CC01-D31E-221598A2098C}"/>
              </a:ext>
            </a:extLst>
          </p:cNvPr>
          <p:cNvSpPr>
            <a:spLocks noGrp="1"/>
          </p:cNvSpPr>
          <p:nvPr>
            <p:ph idx="1"/>
          </p:nvPr>
        </p:nvSpPr>
        <p:spPr>
          <a:xfrm>
            <a:off x="457200" y="1695723"/>
            <a:ext cx="8229600" cy="4032447"/>
          </a:xfrm>
        </p:spPr>
        <p:txBody>
          <a:bodyPr/>
          <a:lstStyle/>
          <a:p>
            <a:pPr marL="0" indent="0">
              <a:buFont typeface="Arial" panose="020B0604020202020204" pitchFamily="34" charset="0"/>
              <a:buNone/>
            </a:pPr>
            <a:r>
              <a:rPr lang="en-NZ" altLang="en-US" sz="2400" dirty="0"/>
              <a:t>Complete the following self-assessment for Section 8 of the Portfolio, Assessment 2.</a:t>
            </a:r>
          </a:p>
          <a:p>
            <a:pPr marL="0" indent="0">
              <a:buFont typeface="Arial" panose="020B0604020202020204" pitchFamily="34" charset="0"/>
              <a:buNone/>
            </a:pPr>
            <a:r>
              <a:rPr lang="en-NZ" altLang="en-US" sz="2800" dirty="0">
                <a:solidFill>
                  <a:srgbClr val="FF0000"/>
                </a:solidFill>
              </a:rPr>
              <a:t> </a:t>
            </a:r>
            <a:r>
              <a:rPr lang="en-NZ" altLang="en-US" sz="2800" dirty="0">
                <a:solidFill>
                  <a:srgbClr val="00B0F0"/>
                </a:solidFill>
                <a:hlinkClick r:id="rId3">
                  <a:extLst>
                    <a:ext uri="{A12FA001-AC4F-418D-AE19-62706E023703}">
                      <ahyp:hlinkClr xmlns:ahyp="http://schemas.microsoft.com/office/drawing/2018/hyperlinkcolor" val="tx"/>
                    </a:ext>
                  </a:extLst>
                </a:hlinkClick>
              </a:rPr>
              <a:t>https://myworldabroad.com/quizzes/gsa/10290</a:t>
            </a:r>
            <a:endParaRPr lang="en-NZ" altLang="en-US" sz="2800" dirty="0">
              <a:solidFill>
                <a:srgbClr val="00B0F0"/>
              </a:solidFill>
            </a:endParaRPr>
          </a:p>
          <a:p>
            <a:pPr marL="0" indent="0">
              <a:buFont typeface="Arial" panose="020B0604020202020204" pitchFamily="34" charset="0"/>
              <a:buNone/>
            </a:pPr>
            <a:endParaRPr lang="en-NZ" altLang="en-US" sz="2400" dirty="0"/>
          </a:p>
          <a:p>
            <a:pPr marL="0" indent="0">
              <a:buFont typeface="Arial" panose="020B0604020202020204" pitchFamily="34" charset="0"/>
              <a:buNone/>
            </a:pPr>
            <a:r>
              <a:rPr lang="en-NZ" altLang="en-US" sz="2400" dirty="0"/>
              <a:t>Reflective Questions:</a:t>
            </a:r>
          </a:p>
          <a:p>
            <a:pPr marL="514350" indent="-514350">
              <a:buFont typeface="Arial" panose="020B0604020202020204" pitchFamily="34" charset="0"/>
              <a:buAutoNum type="arabicPeriod"/>
            </a:pPr>
            <a:r>
              <a:rPr lang="en-NZ" altLang="en-US" sz="2400" dirty="0"/>
              <a:t>What is my cultural diversity? My cultural perspective?</a:t>
            </a:r>
          </a:p>
          <a:p>
            <a:pPr marL="514350" indent="-514350">
              <a:buFont typeface="Arial" panose="020B0604020202020204" pitchFamily="34" charset="0"/>
              <a:buAutoNum type="arabicPeriod"/>
            </a:pPr>
            <a:r>
              <a:rPr lang="en-NZ" altLang="en-US" sz="2400" dirty="0"/>
              <a:t>In what ways can I improve my intercultural competence that will benefit an organisation?</a:t>
            </a:r>
          </a:p>
          <a:p>
            <a:pPr marL="514350" indent="-514350">
              <a:buFont typeface="Arial" panose="020B0604020202020204" pitchFamily="34" charset="0"/>
              <a:buAutoNum type="arabicPeriod"/>
            </a:pPr>
            <a:r>
              <a:rPr lang="en-NZ" altLang="en-US" sz="2400" dirty="0"/>
              <a:t>How can organisations create an environment that recognises the value of diversity?</a:t>
            </a:r>
          </a:p>
        </p:txBody>
      </p:sp>
      <p:sp>
        <p:nvSpPr>
          <p:cNvPr id="50180" name="Slide Number Placeholder 4">
            <a:extLst>
              <a:ext uri="{FF2B5EF4-FFF2-40B4-BE49-F238E27FC236}">
                <a16:creationId xmlns:a16="http://schemas.microsoft.com/office/drawing/2014/main" id="{ABA41B01-24A6-7D7C-74FE-46CC881D304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bg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9pPr>
          </a:lstStyle>
          <a:p>
            <a:pPr>
              <a:spcBef>
                <a:spcPct val="0"/>
              </a:spcBef>
              <a:buFontTx/>
              <a:buNone/>
            </a:pPr>
            <a:r>
              <a:rPr lang="en-US" altLang="en-US" sz="1200" dirty="0"/>
              <a:t>7-</a:t>
            </a:r>
            <a:fld id="{FCDDF16C-BE56-4F89-9FFF-96A826488CB6}" type="slidenum">
              <a:rPr lang="en-US" altLang="en-US" sz="1200" smtClean="0"/>
              <a:pPr>
                <a:spcBef>
                  <a:spcPct val="0"/>
                </a:spcBef>
                <a:buFontTx/>
                <a:buNone/>
              </a:pPr>
              <a:t>22</a:t>
            </a:fld>
            <a:endParaRPr lang="en-US" altLang="en-US"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603" y="620688"/>
            <a:ext cx="8229600" cy="788639"/>
          </a:xfrm>
        </p:spPr>
        <p:txBody>
          <a:bodyPr/>
          <a:lstStyle/>
          <a:p>
            <a:r>
              <a:rPr lang="en-NZ" dirty="0"/>
              <a:t>Next Week: Week 9</a:t>
            </a:r>
          </a:p>
        </p:txBody>
      </p:sp>
      <p:sp>
        <p:nvSpPr>
          <p:cNvPr id="3" name="Content Placeholder 2"/>
          <p:cNvSpPr>
            <a:spLocks noGrp="1"/>
          </p:cNvSpPr>
          <p:nvPr>
            <p:ph idx="1"/>
          </p:nvPr>
        </p:nvSpPr>
        <p:spPr>
          <a:xfrm>
            <a:off x="463636" y="1916832"/>
            <a:ext cx="8229600" cy="2736304"/>
          </a:xfrm>
        </p:spPr>
        <p:txBody>
          <a:bodyPr/>
          <a:lstStyle/>
          <a:p>
            <a:pPr marL="457200" lvl="1" indent="0">
              <a:buNone/>
            </a:pPr>
            <a:endParaRPr lang="en-NZ" sz="2000" dirty="0"/>
          </a:p>
          <a:p>
            <a:pPr marL="0" indent="0" algn="ctr">
              <a:buNone/>
            </a:pPr>
            <a:r>
              <a:rPr lang="en-NZ" dirty="0">
                <a:solidFill>
                  <a:srgbClr val="00B050"/>
                </a:solidFill>
              </a:rPr>
              <a:t>Leadership Principles, and Power</a:t>
            </a:r>
          </a:p>
        </p:txBody>
      </p:sp>
    </p:spTree>
    <p:extLst>
      <p:ext uri="{BB962C8B-B14F-4D97-AF65-F5344CB8AC3E}">
        <p14:creationId xmlns:p14="http://schemas.microsoft.com/office/powerpoint/2010/main" val="895417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NZ" dirty="0"/>
              <a:t>Diversity in NZ Context</a:t>
            </a:r>
          </a:p>
        </p:txBody>
      </p:sp>
      <p:sp>
        <p:nvSpPr>
          <p:cNvPr id="3" name="Content Placeholder 2"/>
          <p:cNvSpPr>
            <a:spLocks noGrp="1"/>
          </p:cNvSpPr>
          <p:nvPr>
            <p:ph idx="1"/>
          </p:nvPr>
        </p:nvSpPr>
        <p:spPr>
          <a:xfrm>
            <a:off x="457200" y="1143000"/>
            <a:ext cx="8507288" cy="4374232"/>
          </a:xfrm>
        </p:spPr>
        <p:txBody>
          <a:bodyPr/>
          <a:lstStyle/>
          <a:p>
            <a:r>
              <a:rPr lang="en-NZ" sz="2000" dirty="0"/>
              <a:t>NZ’s population is diverse.</a:t>
            </a:r>
          </a:p>
          <a:p>
            <a:r>
              <a:rPr lang="en-NZ" sz="2000" dirty="0"/>
              <a:t>NZ Statistics/Information:</a:t>
            </a:r>
          </a:p>
          <a:p>
            <a:pPr lvl="1"/>
            <a:r>
              <a:rPr lang="en-NZ" sz="2000" dirty="0"/>
              <a:t>Last Census 7 March 2023; NZ population recorded at 5,269,939; grew by about 300K from 2018 Census.</a:t>
            </a:r>
          </a:p>
          <a:p>
            <a:pPr lvl="1"/>
            <a:r>
              <a:rPr lang="en-NZ" sz="2000" dirty="0"/>
              <a:t>Estimated Resident Population as at 31 December ‘25: 5,342,000 </a:t>
            </a:r>
          </a:p>
          <a:p>
            <a:pPr lvl="1"/>
            <a:r>
              <a:rPr lang="en-NZ" sz="2000" dirty="0"/>
              <a:t>Auckland population projected to reach 2 m by 2033; 2 in 5 Aucklanders born overseas. International migration driving population growth.</a:t>
            </a:r>
          </a:p>
          <a:p>
            <a:pPr lvl="1"/>
            <a:r>
              <a:rPr lang="en-NZ" sz="2000" dirty="0"/>
              <a:t>Continues to diversify: Six major groups.</a:t>
            </a:r>
          </a:p>
          <a:p>
            <a:pPr lvl="2"/>
            <a:r>
              <a:rPr lang="en-NZ" sz="1600" dirty="0"/>
              <a:t>Europeans largest 3.4 million; Asian and Maori largest increases between 2018 and 2023 Censuses.</a:t>
            </a:r>
          </a:p>
          <a:p>
            <a:pPr lvl="1"/>
            <a:r>
              <a:rPr lang="en-NZ" sz="2000" dirty="0"/>
              <a:t>Official languages: English, Maori and </a:t>
            </a:r>
            <a:r>
              <a:rPr lang="en-NZ" sz="2000" dirty="0">
                <a:solidFill>
                  <a:srgbClr val="00B0F0"/>
                </a:solidFill>
              </a:rPr>
              <a:t>Xxxx Xxxxxxxx</a:t>
            </a:r>
          </a:p>
          <a:p>
            <a:pPr lvl="1"/>
            <a:endParaRPr lang="en-NZ" sz="2000" dirty="0">
              <a:solidFill>
                <a:srgbClr val="FF0000"/>
              </a:solidFill>
            </a:endParaRPr>
          </a:p>
          <a:p>
            <a:pPr lvl="2"/>
            <a:endParaRPr lang="en-NZ" sz="1600" dirty="0"/>
          </a:p>
        </p:txBody>
      </p:sp>
    </p:spTree>
    <p:extLst>
      <p:ext uri="{BB962C8B-B14F-4D97-AF65-F5344CB8AC3E}">
        <p14:creationId xmlns:p14="http://schemas.microsoft.com/office/powerpoint/2010/main" val="1035544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NZ" dirty="0"/>
              <a:t>Diversity in NZ Context</a:t>
            </a:r>
          </a:p>
        </p:txBody>
      </p:sp>
      <p:sp>
        <p:nvSpPr>
          <p:cNvPr id="3" name="Content Placeholder 2"/>
          <p:cNvSpPr>
            <a:spLocks noGrp="1"/>
          </p:cNvSpPr>
          <p:nvPr>
            <p:ph idx="1"/>
          </p:nvPr>
        </p:nvSpPr>
        <p:spPr>
          <a:xfrm>
            <a:off x="465657" y="1398476"/>
            <a:ext cx="8229600" cy="4061047"/>
          </a:xfrm>
        </p:spPr>
        <p:txBody>
          <a:bodyPr/>
          <a:lstStyle/>
          <a:p>
            <a:r>
              <a:rPr lang="en-NZ" sz="2000" dirty="0"/>
              <a:t>NZ Migrant-receiving country</a:t>
            </a:r>
          </a:p>
          <a:p>
            <a:pPr lvl="1"/>
            <a:r>
              <a:rPr lang="en-NZ" sz="2000" dirty="0"/>
              <a:t>Rich migration history: East Polynesians to reach NZ first, followed by early European explorers. </a:t>
            </a:r>
          </a:p>
          <a:p>
            <a:pPr lvl="1"/>
            <a:r>
              <a:rPr lang="en-NZ" sz="2000" dirty="0"/>
              <a:t>Following ToW in 1840, British colony, immigrants predominantly from Britain, Ireland, and Australia. Exercised restrictive policies; limitations on non-European immigrants.</a:t>
            </a:r>
          </a:p>
          <a:p>
            <a:pPr lvl="1"/>
            <a:r>
              <a:rPr lang="en-NZ" sz="2000" dirty="0"/>
              <a:t>Chinese arrived in 1866, gold rush period (1858-1880s).</a:t>
            </a:r>
          </a:p>
          <a:p>
            <a:pPr lvl="1"/>
            <a:r>
              <a:rPr lang="en-NZ" sz="2000" dirty="0"/>
              <a:t>Immigration laws over the last three decades, since 1980s.</a:t>
            </a:r>
          </a:p>
          <a:p>
            <a:pPr lvl="1"/>
            <a:r>
              <a:rPr lang="en-NZ" sz="2000" dirty="0"/>
              <a:t>Over 200 ethnicities; 170+ languages. </a:t>
            </a:r>
            <a:endParaRPr lang="en-NZ" sz="2000" dirty="0">
              <a:solidFill>
                <a:srgbClr val="FF0000"/>
              </a:solidFill>
            </a:endParaRPr>
          </a:p>
          <a:p>
            <a:pPr lvl="1"/>
            <a:endParaRPr lang="en-NZ" sz="2000" dirty="0">
              <a:solidFill>
                <a:srgbClr val="FF0000"/>
              </a:solidFill>
            </a:endParaRPr>
          </a:p>
          <a:p>
            <a:pPr lvl="2"/>
            <a:endParaRPr lang="en-NZ" sz="1600" dirty="0"/>
          </a:p>
        </p:txBody>
      </p:sp>
    </p:spTree>
    <p:extLst>
      <p:ext uri="{BB962C8B-B14F-4D97-AF65-F5344CB8AC3E}">
        <p14:creationId xmlns:p14="http://schemas.microsoft.com/office/powerpoint/2010/main" val="221003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Diversity</a:t>
            </a:r>
          </a:p>
        </p:txBody>
      </p:sp>
      <p:sp>
        <p:nvSpPr>
          <p:cNvPr id="3" name="Content Placeholder 2"/>
          <p:cNvSpPr>
            <a:spLocks noGrp="1"/>
          </p:cNvSpPr>
          <p:nvPr>
            <p:ph idx="1"/>
          </p:nvPr>
        </p:nvSpPr>
        <p:spPr>
          <a:xfrm>
            <a:off x="457200" y="1600200"/>
            <a:ext cx="8229600" cy="4061047"/>
          </a:xfrm>
        </p:spPr>
        <p:txBody>
          <a:bodyPr/>
          <a:lstStyle/>
          <a:p>
            <a:pPr marL="0" indent="0" algn="ctr">
              <a:buNone/>
            </a:pPr>
            <a:r>
              <a:rPr lang="en-NZ" sz="2400" dirty="0"/>
              <a:t>The concept of diversity is about matters pertaining to  difference and inclusion</a:t>
            </a:r>
          </a:p>
          <a:p>
            <a:pPr marL="0" indent="0" algn="ctr">
              <a:buNone/>
            </a:pPr>
            <a:r>
              <a:rPr lang="en-NZ" sz="2400" dirty="0"/>
              <a:t>(Prasad, Pringle, &amp; Konrad, 2006)</a:t>
            </a:r>
          </a:p>
          <a:p>
            <a:pPr marL="0" indent="0" algn="ctr">
              <a:buNone/>
            </a:pPr>
            <a:endParaRPr lang="en-NZ" sz="2400" dirty="0"/>
          </a:p>
          <a:p>
            <a:pPr marL="0" indent="0" algn="ctr">
              <a:buNone/>
            </a:pPr>
            <a:r>
              <a:rPr lang="en-US" sz="2400" dirty="0"/>
              <a:t>Generally defined as acknowledging, understanding, accepting, and valuing differences among people with respect to primary and secondary dimensions, e.g. age, class, race, ethnicity, gender, disabilities, education, religion, appearance, work experience. </a:t>
            </a:r>
          </a:p>
          <a:p>
            <a:pPr marL="0" indent="0" algn="ctr">
              <a:buNone/>
            </a:pPr>
            <a:r>
              <a:rPr lang="en-US" sz="2400" dirty="0"/>
              <a:t>(Esty et al. 1995)</a:t>
            </a:r>
            <a:endParaRPr lang="en-NZ" sz="2400" dirty="0"/>
          </a:p>
          <a:p>
            <a:pPr marL="0" indent="0">
              <a:buNone/>
            </a:pPr>
            <a:endParaRPr lang="en-NZ" sz="2400" dirty="0"/>
          </a:p>
          <a:p>
            <a:pPr marL="0" indent="0">
              <a:buNone/>
            </a:pPr>
            <a:r>
              <a:rPr lang="en-NZ" sz="2400" dirty="0"/>
              <a:t> </a:t>
            </a:r>
          </a:p>
          <a:p>
            <a:endParaRPr lang="en-NZ" sz="2400" dirty="0"/>
          </a:p>
          <a:p>
            <a:pPr marL="0" indent="0" algn="ctr">
              <a:buNone/>
            </a:pPr>
            <a:endParaRPr lang="en-NZ" sz="2400" dirty="0"/>
          </a:p>
        </p:txBody>
      </p:sp>
    </p:spTree>
    <p:extLst>
      <p:ext uri="{BB962C8B-B14F-4D97-AF65-F5344CB8AC3E}">
        <p14:creationId xmlns:p14="http://schemas.microsoft.com/office/powerpoint/2010/main" val="306212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F0B2A-8E27-B31C-399B-2E1CCBDDF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372717-DC0A-4111-E23A-35846946C694}"/>
              </a:ext>
            </a:extLst>
          </p:cNvPr>
          <p:cNvSpPr>
            <a:spLocks noGrp="1"/>
          </p:cNvSpPr>
          <p:nvPr>
            <p:ph type="title"/>
          </p:nvPr>
        </p:nvSpPr>
        <p:spPr>
          <a:xfrm>
            <a:off x="457200" y="81609"/>
            <a:ext cx="8229600" cy="1143000"/>
          </a:xfrm>
        </p:spPr>
        <p:txBody>
          <a:bodyPr/>
          <a:lstStyle/>
          <a:p>
            <a:r>
              <a:rPr lang="en-NZ" dirty="0"/>
              <a:t>Diversity and Discrimination</a:t>
            </a:r>
          </a:p>
        </p:txBody>
      </p:sp>
      <p:sp>
        <p:nvSpPr>
          <p:cNvPr id="3" name="Content Placeholder 2">
            <a:extLst>
              <a:ext uri="{FF2B5EF4-FFF2-40B4-BE49-F238E27FC236}">
                <a16:creationId xmlns:a16="http://schemas.microsoft.com/office/drawing/2014/main" id="{98F32C29-3432-93D8-3CC5-49AE214193C0}"/>
              </a:ext>
            </a:extLst>
          </p:cNvPr>
          <p:cNvSpPr>
            <a:spLocks noGrp="1"/>
          </p:cNvSpPr>
          <p:nvPr>
            <p:ph idx="1"/>
          </p:nvPr>
        </p:nvSpPr>
        <p:spPr>
          <a:xfrm>
            <a:off x="457200" y="1224609"/>
            <a:ext cx="5698976" cy="5012703"/>
          </a:xfrm>
        </p:spPr>
        <p:txBody>
          <a:bodyPr/>
          <a:lstStyle/>
          <a:p>
            <a:pPr marL="0" indent="0">
              <a:buNone/>
            </a:pPr>
            <a:r>
              <a:rPr lang="en-US" altLang="en-US" sz="1800" dirty="0"/>
              <a:t>Diversity</a:t>
            </a:r>
          </a:p>
          <a:p>
            <a:r>
              <a:rPr lang="en-US" altLang="en-US" sz="1600" dirty="0"/>
              <a:t>D</a:t>
            </a:r>
            <a:r>
              <a:rPr lang="en-NZ" altLang="en-US" sz="1600" dirty="0"/>
              <a:t>ifferences among individuals/groups based on various characteristics eg race, ethnicity, gender, sexual orientation, age, religion, disability, socioeconomic status, other individual and social identities. </a:t>
            </a:r>
          </a:p>
          <a:p>
            <a:r>
              <a:rPr lang="en-NZ" altLang="en-US" sz="1600" dirty="0"/>
              <a:t>About acceptance, tolerance, Understanding, appreciation, uniqueness, inclusion.</a:t>
            </a:r>
          </a:p>
          <a:p>
            <a:r>
              <a:rPr lang="en-NZ" altLang="en-US" sz="1600" dirty="0"/>
              <a:t>Primary and Secondary Dimensions of Diversity.</a:t>
            </a:r>
          </a:p>
          <a:p>
            <a:endParaRPr lang="en-NZ" altLang="en-US" sz="1800" dirty="0"/>
          </a:p>
          <a:p>
            <a:pPr marL="0" indent="0">
              <a:buNone/>
            </a:pPr>
            <a:r>
              <a:rPr lang="en-NZ" sz="2400" dirty="0"/>
              <a:t> </a:t>
            </a:r>
          </a:p>
          <a:p>
            <a:endParaRPr lang="en-NZ" sz="2400" dirty="0"/>
          </a:p>
          <a:p>
            <a:pPr marL="0" indent="0" algn="ctr">
              <a:buNone/>
            </a:pPr>
            <a:endParaRPr lang="en-NZ" sz="2400" dirty="0"/>
          </a:p>
        </p:txBody>
      </p:sp>
      <p:pic>
        <p:nvPicPr>
          <p:cNvPr id="4" name="Picture 2" descr="See the source image">
            <a:extLst>
              <a:ext uri="{FF2B5EF4-FFF2-40B4-BE49-F238E27FC236}">
                <a16:creationId xmlns:a16="http://schemas.microsoft.com/office/drawing/2014/main" id="{539C7C3C-9E6A-4632-9741-E5E7F13F67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176" y="1340768"/>
            <a:ext cx="2786378" cy="309634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F15-02">
            <a:extLst>
              <a:ext uri="{FF2B5EF4-FFF2-40B4-BE49-F238E27FC236}">
                <a16:creationId xmlns:a16="http://schemas.microsoft.com/office/drawing/2014/main" id="{E56DAC5B-2921-6DC7-F227-EA26C1D85A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570269"/>
            <a:ext cx="3902968" cy="266429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281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325C6-F186-0463-F101-3EF5EE826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8EE9C0-22D8-7DD2-480A-EA570438452A}"/>
              </a:ext>
            </a:extLst>
          </p:cNvPr>
          <p:cNvSpPr>
            <a:spLocks noGrp="1"/>
          </p:cNvSpPr>
          <p:nvPr>
            <p:ph type="title"/>
          </p:nvPr>
        </p:nvSpPr>
        <p:spPr>
          <a:xfrm>
            <a:off x="457200" y="81609"/>
            <a:ext cx="8229600" cy="1143000"/>
          </a:xfrm>
        </p:spPr>
        <p:txBody>
          <a:bodyPr/>
          <a:lstStyle/>
          <a:p>
            <a:r>
              <a:rPr lang="en-NZ" dirty="0"/>
              <a:t>Diversity and Discrimination (cont.)</a:t>
            </a:r>
          </a:p>
        </p:txBody>
      </p:sp>
      <p:sp>
        <p:nvSpPr>
          <p:cNvPr id="3" name="Content Placeholder 2">
            <a:extLst>
              <a:ext uri="{FF2B5EF4-FFF2-40B4-BE49-F238E27FC236}">
                <a16:creationId xmlns:a16="http://schemas.microsoft.com/office/drawing/2014/main" id="{99E1B101-63F0-1D5B-31A8-DEF41F9804BB}"/>
              </a:ext>
            </a:extLst>
          </p:cNvPr>
          <p:cNvSpPr>
            <a:spLocks noGrp="1"/>
          </p:cNvSpPr>
          <p:nvPr>
            <p:ph idx="1"/>
          </p:nvPr>
        </p:nvSpPr>
        <p:spPr>
          <a:xfrm>
            <a:off x="388268" y="1556792"/>
            <a:ext cx="5551884" cy="5012703"/>
          </a:xfrm>
        </p:spPr>
        <p:txBody>
          <a:bodyPr/>
          <a:lstStyle/>
          <a:p>
            <a:pPr marL="0" indent="0">
              <a:buNone/>
            </a:pPr>
            <a:r>
              <a:rPr lang="en-NZ" altLang="en-US" sz="1800" dirty="0"/>
              <a:t>Discrimination and C</a:t>
            </a:r>
            <a:r>
              <a:rPr lang="en-NZ" altLang="en-US" sz="1600" dirty="0"/>
              <a:t>oncepts in connection with Diversity</a:t>
            </a:r>
          </a:p>
          <a:p>
            <a:r>
              <a:rPr lang="en-NZ" altLang="en-US" sz="1600" dirty="0"/>
              <a:t>What is discrimination?</a:t>
            </a:r>
          </a:p>
          <a:p>
            <a:pPr lvl="1"/>
            <a:r>
              <a:rPr lang="en-NZ" altLang="en-US" sz="1200" dirty="0"/>
              <a:t>Unjust or prejudicial treatment of different categories of people.</a:t>
            </a:r>
          </a:p>
          <a:p>
            <a:pPr lvl="1"/>
            <a:r>
              <a:rPr lang="en-NZ" altLang="en-US" sz="1200" dirty="0"/>
              <a:t>Biased behaviour; unequal or unfair treatment.</a:t>
            </a:r>
          </a:p>
          <a:p>
            <a:pPr lvl="1"/>
            <a:endParaRPr lang="en-NZ" altLang="en-US" sz="1200" dirty="0"/>
          </a:p>
          <a:p>
            <a:r>
              <a:rPr lang="en-NZ" altLang="en-US" sz="1600" dirty="0"/>
              <a:t> Common Concepts in Relation to Discrimination</a:t>
            </a:r>
          </a:p>
          <a:p>
            <a:pPr lvl="1"/>
            <a:r>
              <a:rPr lang="en-NZ" altLang="en-US" sz="1200" dirty="0"/>
              <a:t>Racism</a:t>
            </a:r>
          </a:p>
          <a:p>
            <a:pPr lvl="1"/>
            <a:r>
              <a:rPr lang="en-NZ" altLang="en-US" sz="1200" dirty="0"/>
              <a:t>Xenophobia</a:t>
            </a:r>
          </a:p>
          <a:p>
            <a:pPr lvl="1"/>
            <a:r>
              <a:rPr lang="en-NZ" altLang="en-US" sz="1200" dirty="0"/>
              <a:t>Prejudice</a:t>
            </a:r>
          </a:p>
          <a:p>
            <a:pPr lvl="1"/>
            <a:r>
              <a:rPr lang="en-NZ" altLang="en-US" sz="1200" dirty="0"/>
              <a:t>Ethnocentric</a:t>
            </a:r>
          </a:p>
          <a:p>
            <a:pPr lvl="1"/>
            <a:r>
              <a:rPr lang="en-NZ" altLang="en-US" sz="1200" dirty="0"/>
              <a:t>Stereotyping</a:t>
            </a:r>
          </a:p>
          <a:p>
            <a:pPr lvl="1"/>
            <a:r>
              <a:rPr lang="en-NZ" altLang="en-US" sz="1200" dirty="0"/>
              <a:t>Misogyny.</a:t>
            </a:r>
          </a:p>
          <a:p>
            <a:endParaRPr lang="en-NZ" altLang="en-US" sz="1600" dirty="0"/>
          </a:p>
          <a:p>
            <a:pPr marL="0" indent="0">
              <a:buNone/>
            </a:pPr>
            <a:endParaRPr lang="en-NZ" sz="2400" dirty="0"/>
          </a:p>
          <a:p>
            <a:pPr marL="0" indent="0">
              <a:buNone/>
            </a:pPr>
            <a:r>
              <a:rPr lang="en-NZ" sz="2400" dirty="0"/>
              <a:t> </a:t>
            </a:r>
          </a:p>
          <a:p>
            <a:endParaRPr lang="en-NZ" sz="2400" dirty="0"/>
          </a:p>
          <a:p>
            <a:pPr marL="0" indent="0" algn="ctr">
              <a:buNone/>
            </a:pPr>
            <a:endParaRPr lang="en-NZ" sz="2400" dirty="0"/>
          </a:p>
        </p:txBody>
      </p:sp>
      <p:pic>
        <p:nvPicPr>
          <p:cNvPr id="5" name="Picture 4" descr="F15-02">
            <a:extLst>
              <a:ext uri="{FF2B5EF4-FFF2-40B4-BE49-F238E27FC236}">
                <a16:creationId xmlns:a16="http://schemas.microsoft.com/office/drawing/2014/main" id="{D3DAEDCA-DBD4-A577-6692-436938D7FB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1628799"/>
            <a:ext cx="2815580" cy="256104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116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fade">
                                      <p:cBhvr>
                                        <p:cTn id="29" dur="500"/>
                                        <p:tgtEl>
                                          <p:spTgt spid="3">
                                            <p:txEl>
                                              <p:pRg st="7" end="7"/>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fade">
                                      <p:cBhvr>
                                        <p:cTn id="35" dur="500"/>
                                        <p:tgtEl>
                                          <p:spTgt spid="3">
                                            <p:txEl>
                                              <p:pRg st="9" end="9"/>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fade">
                                      <p:cBhvr>
                                        <p:cTn id="38" dur="500"/>
                                        <p:tgtEl>
                                          <p:spTgt spid="3">
                                            <p:txEl>
                                              <p:pRg st="10" end="10"/>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fade">
                                      <p:cBhvr>
                                        <p:cTn id="41" dur="500"/>
                                        <p:tgtEl>
                                          <p:spTgt spid="3">
                                            <p:txEl>
                                              <p:pRg st="11" end="1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
                                            <p:txEl>
                                              <p:pRg st="14" end="14"/>
                                            </p:txEl>
                                          </p:spTgt>
                                        </p:tgtEl>
                                        <p:attrNameLst>
                                          <p:attrName>style.visibility</p:attrName>
                                        </p:attrNameLst>
                                      </p:cBhvr>
                                      <p:to>
                                        <p:strVal val="visible"/>
                                      </p:to>
                                    </p:set>
                                    <p:animEffect transition="in" filter="fade">
                                      <p:cBhvr>
                                        <p:cTn id="46"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7D7997E-5404-5B23-1AC1-64CBFD6A12E7}"/>
            </a:ext>
          </a:extLst>
        </p:cNvPr>
        <p:cNvGrpSpPr/>
        <p:nvPr/>
      </p:nvGrpSpPr>
      <p:grpSpPr>
        <a:xfrm>
          <a:off x="0" y="0"/>
          <a:ext cx="0" cy="0"/>
          <a:chOff x="0" y="0"/>
          <a:chExt cx="0" cy="0"/>
        </a:xfrm>
      </p:grpSpPr>
      <p:sp>
        <p:nvSpPr>
          <p:cNvPr id="34818" name="Rectangle 4">
            <a:extLst>
              <a:ext uri="{FF2B5EF4-FFF2-40B4-BE49-F238E27FC236}">
                <a16:creationId xmlns:a16="http://schemas.microsoft.com/office/drawing/2014/main" id="{F0CF1D81-6270-0396-BB3B-38DFAFEF8241}"/>
              </a:ext>
            </a:extLst>
          </p:cNvPr>
          <p:cNvSpPr>
            <a:spLocks noGrp="1"/>
          </p:cNvSpPr>
          <p:nvPr>
            <p:ph type="title"/>
          </p:nvPr>
        </p:nvSpPr>
        <p:spPr/>
        <p:txBody>
          <a:bodyPr/>
          <a:lstStyle/>
          <a:p>
            <a:pPr eaLnBrk="1" hangingPunct="1"/>
            <a:r>
              <a:rPr lang="en-US" altLang="en-US" b="1" dirty="0">
                <a:hlinkClick r:id="rId3">
                  <a:extLst>
                    <a:ext uri="{A12FA001-AC4F-418D-AE19-62706E023703}">
                      <ahyp:hlinkClr xmlns:ahyp="http://schemas.microsoft.com/office/drawing/2018/hyperlinkcolor" val="tx"/>
                    </a:ext>
                  </a:extLst>
                </a:hlinkClick>
              </a:rPr>
              <a:t>Discrimination</a:t>
            </a:r>
            <a:endParaRPr lang="en-US" altLang="en-US" b="1" dirty="0"/>
          </a:p>
        </p:txBody>
      </p:sp>
      <p:sp>
        <p:nvSpPr>
          <p:cNvPr id="131077" name="Rectangle 5">
            <a:extLst>
              <a:ext uri="{FF2B5EF4-FFF2-40B4-BE49-F238E27FC236}">
                <a16:creationId xmlns:a16="http://schemas.microsoft.com/office/drawing/2014/main" id="{6D4AF65C-5057-2E47-03D3-B825F162F725}"/>
              </a:ext>
            </a:extLst>
          </p:cNvPr>
          <p:cNvSpPr>
            <a:spLocks noGrp="1"/>
          </p:cNvSpPr>
          <p:nvPr>
            <p:ph sz="half" idx="1"/>
          </p:nvPr>
        </p:nvSpPr>
        <p:spPr>
          <a:xfrm>
            <a:off x="611560" y="1535304"/>
            <a:ext cx="3810000" cy="4001616"/>
          </a:xfrm>
        </p:spPr>
        <p:txBody>
          <a:bodyPr/>
          <a:lstStyle/>
          <a:p>
            <a:pPr eaLnBrk="1" hangingPunct="1">
              <a:buFontTx/>
              <a:buNone/>
            </a:pPr>
            <a:r>
              <a:rPr lang="en-US" altLang="en-US" b="1" dirty="0"/>
              <a:t>Denial of</a:t>
            </a:r>
          </a:p>
          <a:p>
            <a:pPr eaLnBrk="1" hangingPunct="1"/>
            <a:r>
              <a:rPr lang="en-US" altLang="en-US" sz="2400" dirty="0"/>
              <a:t>Employment </a:t>
            </a:r>
          </a:p>
          <a:p>
            <a:pPr eaLnBrk="1" hangingPunct="1"/>
            <a:r>
              <a:rPr lang="en-US" altLang="en-US" sz="2400" dirty="0"/>
              <a:t>Promotion </a:t>
            </a:r>
          </a:p>
          <a:p>
            <a:pPr eaLnBrk="1" hangingPunct="1"/>
            <a:r>
              <a:rPr lang="en-US" altLang="en-US" sz="2400" dirty="0"/>
              <a:t>Training</a:t>
            </a:r>
          </a:p>
          <a:p>
            <a:pPr eaLnBrk="1" hangingPunct="1"/>
            <a:r>
              <a:rPr lang="en-US" altLang="en-US" sz="2400" dirty="0"/>
              <a:t>Compensation</a:t>
            </a:r>
          </a:p>
          <a:p>
            <a:pPr eaLnBrk="1" hangingPunct="1"/>
            <a:r>
              <a:rPr lang="en-US" altLang="en-US" sz="2400" dirty="0"/>
              <a:t>Job-related privileges</a:t>
            </a:r>
          </a:p>
        </p:txBody>
      </p:sp>
      <p:sp>
        <p:nvSpPr>
          <p:cNvPr id="131078" name="Rectangle 6">
            <a:extLst>
              <a:ext uri="{FF2B5EF4-FFF2-40B4-BE49-F238E27FC236}">
                <a16:creationId xmlns:a16="http://schemas.microsoft.com/office/drawing/2014/main" id="{A9E72E02-7949-ABC1-4F2C-F8EF42A1EFA1}"/>
              </a:ext>
            </a:extLst>
          </p:cNvPr>
          <p:cNvSpPr>
            <a:spLocks noGrp="1"/>
          </p:cNvSpPr>
          <p:nvPr>
            <p:ph sz="half" idx="2"/>
          </p:nvPr>
        </p:nvSpPr>
        <p:spPr>
          <a:xfrm>
            <a:off x="4572000" y="1535304"/>
            <a:ext cx="3810000" cy="3238500"/>
          </a:xfrm>
        </p:spPr>
        <p:txBody>
          <a:bodyPr/>
          <a:lstStyle/>
          <a:p>
            <a:pPr eaLnBrk="1" hangingPunct="1">
              <a:buFontTx/>
              <a:buNone/>
            </a:pPr>
            <a:r>
              <a:rPr lang="en-US" altLang="en-US" b="1" dirty="0"/>
              <a:t>On the basis of </a:t>
            </a:r>
          </a:p>
          <a:p>
            <a:pPr eaLnBrk="1" hangingPunct="1"/>
            <a:r>
              <a:rPr lang="en-US" altLang="en-US" sz="2400" dirty="0"/>
              <a:t>Primary diversity</a:t>
            </a:r>
          </a:p>
          <a:p>
            <a:pPr eaLnBrk="1" hangingPunct="1"/>
            <a:r>
              <a:rPr lang="en-US" altLang="en-US" sz="2400" dirty="0"/>
              <a:t>Secondary diversity</a:t>
            </a:r>
          </a:p>
        </p:txBody>
      </p:sp>
      <p:sp>
        <p:nvSpPr>
          <p:cNvPr id="34821" name="Slide Number Placeholder 5">
            <a:extLst>
              <a:ext uri="{FF2B5EF4-FFF2-40B4-BE49-F238E27FC236}">
                <a16:creationId xmlns:a16="http://schemas.microsoft.com/office/drawing/2014/main" id="{6CF70E9E-2A46-4611-BEE1-92211A9CDA9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bg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bg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bg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bg1"/>
                </a:solidFill>
                <a:latin typeface="Arial" panose="020B0604020202020204" pitchFamily="34" charset="0"/>
                <a:cs typeface="Arial" panose="020B0604020202020204" pitchFamily="34" charset="0"/>
              </a:defRPr>
            </a:lvl9pPr>
          </a:lstStyle>
          <a:p>
            <a:pPr>
              <a:spcBef>
                <a:spcPct val="0"/>
              </a:spcBef>
              <a:buFontTx/>
              <a:buNone/>
            </a:pPr>
            <a:r>
              <a:rPr lang="en-US" altLang="en-US" sz="1200" dirty="0"/>
              <a:t>7-</a:t>
            </a:r>
            <a:fld id="{726E6F4B-E353-47B0-A4BB-0DE37F4DAB81}" type="slidenum">
              <a:rPr lang="en-US" altLang="en-US" sz="1200" smtClean="0"/>
              <a:pPr>
                <a:spcBef>
                  <a:spcPct val="0"/>
                </a:spcBef>
                <a:buFontTx/>
                <a:buNone/>
              </a:pPr>
              <a:t>8</a:t>
            </a:fld>
            <a:endParaRPr lang="en-US" altLang="en-US" sz="1200" dirty="0"/>
          </a:p>
        </p:txBody>
      </p:sp>
      <p:pic>
        <p:nvPicPr>
          <p:cNvPr id="2" name="Picture 1" descr="F15-02">
            <a:extLst>
              <a:ext uri="{FF2B5EF4-FFF2-40B4-BE49-F238E27FC236}">
                <a16:creationId xmlns:a16="http://schemas.microsoft.com/office/drawing/2014/main" id="{9734CB67-ABC9-CCC3-DFEA-0CC99FC9A1C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4420" y="3284984"/>
            <a:ext cx="3728020" cy="307136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025042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31077">
                                            <p:txEl>
                                              <p:pRg st="0" end="0"/>
                                            </p:txEl>
                                          </p:spTgt>
                                        </p:tgtEl>
                                        <p:attrNameLst>
                                          <p:attrName>style.visibility</p:attrName>
                                        </p:attrNameLst>
                                      </p:cBhvr>
                                      <p:to>
                                        <p:strVal val="visible"/>
                                      </p:to>
                                    </p:set>
                                    <p:animEffect transition="in" filter="wipe(left)">
                                      <p:cBhvr>
                                        <p:cTn id="7" dur="500"/>
                                        <p:tgtEl>
                                          <p:spTgt spid="13107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31077">
                                            <p:txEl>
                                              <p:pRg st="1" end="1"/>
                                            </p:txEl>
                                          </p:spTgt>
                                        </p:tgtEl>
                                        <p:attrNameLst>
                                          <p:attrName>style.visibility</p:attrName>
                                        </p:attrNameLst>
                                      </p:cBhvr>
                                      <p:to>
                                        <p:strVal val="visible"/>
                                      </p:to>
                                    </p:set>
                                    <p:animEffect transition="in" filter="wipe(left)">
                                      <p:cBhvr>
                                        <p:cTn id="12" dur="500"/>
                                        <p:tgtEl>
                                          <p:spTgt spid="13107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31077">
                                            <p:txEl>
                                              <p:pRg st="2" end="2"/>
                                            </p:txEl>
                                          </p:spTgt>
                                        </p:tgtEl>
                                        <p:attrNameLst>
                                          <p:attrName>style.visibility</p:attrName>
                                        </p:attrNameLst>
                                      </p:cBhvr>
                                      <p:to>
                                        <p:strVal val="visible"/>
                                      </p:to>
                                    </p:set>
                                    <p:animEffect transition="in" filter="wipe(left)">
                                      <p:cBhvr>
                                        <p:cTn id="17" dur="500"/>
                                        <p:tgtEl>
                                          <p:spTgt spid="13107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31077">
                                            <p:txEl>
                                              <p:pRg st="3" end="3"/>
                                            </p:txEl>
                                          </p:spTgt>
                                        </p:tgtEl>
                                        <p:attrNameLst>
                                          <p:attrName>style.visibility</p:attrName>
                                        </p:attrNameLst>
                                      </p:cBhvr>
                                      <p:to>
                                        <p:strVal val="visible"/>
                                      </p:to>
                                    </p:set>
                                    <p:animEffect transition="in" filter="wipe(left)">
                                      <p:cBhvr>
                                        <p:cTn id="22" dur="500"/>
                                        <p:tgtEl>
                                          <p:spTgt spid="13107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31077">
                                            <p:txEl>
                                              <p:pRg st="4" end="4"/>
                                            </p:txEl>
                                          </p:spTgt>
                                        </p:tgtEl>
                                        <p:attrNameLst>
                                          <p:attrName>style.visibility</p:attrName>
                                        </p:attrNameLst>
                                      </p:cBhvr>
                                      <p:to>
                                        <p:strVal val="visible"/>
                                      </p:to>
                                    </p:set>
                                    <p:animEffect transition="in" filter="wipe(left)">
                                      <p:cBhvr>
                                        <p:cTn id="27" dur="500"/>
                                        <p:tgtEl>
                                          <p:spTgt spid="13107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31077">
                                            <p:txEl>
                                              <p:pRg st="5" end="5"/>
                                            </p:txEl>
                                          </p:spTgt>
                                        </p:tgtEl>
                                        <p:attrNameLst>
                                          <p:attrName>style.visibility</p:attrName>
                                        </p:attrNameLst>
                                      </p:cBhvr>
                                      <p:to>
                                        <p:strVal val="visible"/>
                                      </p:to>
                                    </p:set>
                                    <p:animEffect transition="in" filter="wipe(left)">
                                      <p:cBhvr>
                                        <p:cTn id="32" dur="500"/>
                                        <p:tgtEl>
                                          <p:spTgt spid="13107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131078">
                                            <p:txEl>
                                              <p:pRg st="0" end="0"/>
                                            </p:txEl>
                                          </p:spTgt>
                                        </p:tgtEl>
                                        <p:attrNameLst>
                                          <p:attrName>style.visibility</p:attrName>
                                        </p:attrNameLst>
                                      </p:cBhvr>
                                      <p:to>
                                        <p:strVal val="visible"/>
                                      </p:to>
                                    </p:set>
                                    <p:animEffect transition="in" filter="wipe(left)">
                                      <p:cBhvr>
                                        <p:cTn id="37" dur="500"/>
                                        <p:tgtEl>
                                          <p:spTgt spid="131078">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131078">
                                            <p:txEl>
                                              <p:pRg st="1" end="1"/>
                                            </p:txEl>
                                          </p:spTgt>
                                        </p:tgtEl>
                                        <p:attrNameLst>
                                          <p:attrName>style.visibility</p:attrName>
                                        </p:attrNameLst>
                                      </p:cBhvr>
                                      <p:to>
                                        <p:strVal val="visible"/>
                                      </p:to>
                                    </p:set>
                                    <p:animEffect transition="in" filter="wipe(left)">
                                      <p:cBhvr>
                                        <p:cTn id="42" dur="500"/>
                                        <p:tgtEl>
                                          <p:spTgt spid="131078">
                                            <p:txEl>
                                              <p:pRg st="1" end="1"/>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131078">
                                            <p:txEl>
                                              <p:pRg st="2" end="2"/>
                                            </p:txEl>
                                          </p:spTgt>
                                        </p:tgtEl>
                                        <p:attrNameLst>
                                          <p:attrName>style.visibility</p:attrName>
                                        </p:attrNameLst>
                                      </p:cBhvr>
                                      <p:to>
                                        <p:strVal val="visible"/>
                                      </p:to>
                                    </p:set>
                                    <p:animEffect transition="in" filter="wipe(left)">
                                      <p:cBhvr>
                                        <p:cTn id="47" dur="500"/>
                                        <p:tgtEl>
                                          <p:spTgt spid="1310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7" grpId="0" build="p" autoUpdateAnimBg="0"/>
      <p:bldP spid="131078"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4414"/>
            <a:ext cx="8229600" cy="1143000"/>
          </a:xfrm>
        </p:spPr>
        <p:txBody>
          <a:bodyPr/>
          <a:lstStyle/>
          <a:p>
            <a:r>
              <a:rPr lang="en-NZ" dirty="0"/>
              <a:t>Diversity and Inclusion in the Workplace</a:t>
            </a:r>
          </a:p>
        </p:txBody>
      </p:sp>
      <p:sp>
        <p:nvSpPr>
          <p:cNvPr id="3" name="Content Placeholder 2"/>
          <p:cNvSpPr>
            <a:spLocks noGrp="1"/>
          </p:cNvSpPr>
          <p:nvPr>
            <p:ph idx="1"/>
          </p:nvPr>
        </p:nvSpPr>
        <p:spPr>
          <a:xfrm>
            <a:off x="457200" y="1988840"/>
            <a:ext cx="8229600" cy="4167338"/>
          </a:xfrm>
        </p:spPr>
        <p:txBody>
          <a:bodyPr/>
          <a:lstStyle/>
          <a:p>
            <a:pPr marL="0" indent="0" algn="ctr">
              <a:buNone/>
            </a:pPr>
            <a:r>
              <a:rPr lang="en-NZ" sz="2400" dirty="0"/>
              <a:t>Importance of Diversity </a:t>
            </a:r>
            <a:r>
              <a:rPr lang="en-NZ" sz="2400" u="sng" dirty="0"/>
              <a:t>AND Inclusion </a:t>
            </a:r>
            <a:r>
              <a:rPr lang="en-NZ" sz="2400" dirty="0"/>
              <a:t>in the Workplace – DuPont’s conviction/view.</a:t>
            </a:r>
          </a:p>
          <a:p>
            <a:pPr marL="0" indent="0" algn="ctr">
              <a:buNone/>
            </a:pPr>
            <a:r>
              <a:rPr lang="en-NZ" sz="2200" dirty="0">
                <a:hlinkClick r:id="rId3">
                  <a:extLst>
                    <a:ext uri="{A12FA001-AC4F-418D-AE19-62706E023703}">
                      <ahyp:hlinkClr xmlns:ahyp="http://schemas.microsoft.com/office/drawing/2018/hyperlinkcolor" val="tx"/>
                    </a:ext>
                  </a:extLst>
                </a:hlinkClick>
              </a:rPr>
              <a:t>https://youtu.be/uHYuDDHvU64</a:t>
            </a:r>
            <a:endParaRPr lang="en-NZ" sz="2200" dirty="0"/>
          </a:p>
          <a:p>
            <a:pPr marL="0" indent="0" algn="ctr">
              <a:buNone/>
            </a:pPr>
            <a:r>
              <a:rPr lang="en-NZ" sz="1600" dirty="0"/>
              <a:t>(2:31m)</a:t>
            </a:r>
          </a:p>
          <a:p>
            <a:pPr marL="0" indent="0" algn="ctr">
              <a:buNone/>
            </a:pPr>
            <a:endParaRPr lang="en-NZ" sz="2000" dirty="0"/>
          </a:p>
          <a:p>
            <a:pPr marL="0" indent="0" algn="ctr">
              <a:buNone/>
            </a:pPr>
            <a:r>
              <a:rPr lang="en-NZ" sz="2000" dirty="0">
                <a:solidFill>
                  <a:srgbClr val="92D050"/>
                </a:solidFill>
              </a:rPr>
              <a:t>“At DuPont, we understand that we can only truly fulfil our purpose with the full commitment, participation, creativity, energy, and cooperative spirit of a </a:t>
            </a:r>
            <a:r>
              <a:rPr lang="en-NZ" sz="2000" u="sng" dirty="0">
                <a:solidFill>
                  <a:srgbClr val="92D050"/>
                </a:solidFill>
              </a:rPr>
              <a:t>diverse workforce</a:t>
            </a:r>
            <a:r>
              <a:rPr lang="en-NZ" sz="2000" dirty="0">
                <a:solidFill>
                  <a:srgbClr val="92D050"/>
                </a:solidFill>
              </a:rPr>
              <a:t>.”</a:t>
            </a:r>
          </a:p>
          <a:p>
            <a:pPr marL="0" indent="0" algn="ctr">
              <a:buNone/>
            </a:pPr>
            <a:endParaRPr lang="en-NZ" sz="2000" dirty="0"/>
          </a:p>
          <a:p>
            <a:pPr marL="0" indent="0" algn="ctr">
              <a:buNone/>
            </a:pPr>
            <a:r>
              <a:rPr lang="en-NZ" sz="2000" dirty="0">
                <a:solidFill>
                  <a:srgbClr val="FFFF00"/>
                </a:solidFill>
              </a:rPr>
              <a:t>“</a:t>
            </a:r>
            <a:r>
              <a:rPr lang="en-NZ" sz="2000" u="sng" dirty="0">
                <a:solidFill>
                  <a:srgbClr val="FFFF00"/>
                </a:solidFill>
              </a:rPr>
              <a:t>Diversity, equity and inclusion </a:t>
            </a:r>
            <a:r>
              <a:rPr lang="en-NZ" sz="2000" dirty="0">
                <a:solidFill>
                  <a:srgbClr val="FFFF00"/>
                </a:solidFill>
              </a:rPr>
              <a:t>are central to our high-performing culture.”</a:t>
            </a:r>
          </a:p>
          <a:p>
            <a:pPr algn="ctr"/>
            <a:endParaRPr lang="en-NZ" sz="2400" dirty="0"/>
          </a:p>
          <a:p>
            <a:pPr marL="0" indent="0" algn="ctr">
              <a:buNone/>
            </a:pPr>
            <a:endParaRPr lang="en-NZ" sz="2400" dirty="0"/>
          </a:p>
        </p:txBody>
      </p:sp>
    </p:spTree>
    <p:extLst>
      <p:ext uri="{BB962C8B-B14F-4D97-AF65-F5344CB8AC3E}">
        <p14:creationId xmlns:p14="http://schemas.microsoft.com/office/powerpoint/2010/main" val="2209965938"/>
      </p:ext>
    </p:extLst>
  </p:cSld>
  <p:clrMapOvr>
    <a:masterClrMapping/>
  </p:clrMapOvr>
</p:sld>
</file>

<file path=ppt/theme/theme1.xml><?xml version="1.0" encoding="utf-8"?>
<a:theme xmlns:a="http://schemas.openxmlformats.org/drawingml/2006/main" name="Hospitalityand Tourism Template -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2884</TotalTime>
  <Words>2617</Words>
  <Application>Microsoft Office PowerPoint</Application>
  <PresentationFormat>On-screen Show (4:3)</PresentationFormat>
  <Paragraphs>284</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Infinity Maori Medium</vt:lpstr>
      <vt:lpstr>Arial</vt:lpstr>
      <vt:lpstr>Calibri</vt:lpstr>
      <vt:lpstr>Hospitalityand Tourism Template -Black</vt:lpstr>
      <vt:lpstr> Organisation and Human Behaviour Perspectives CLSY513 Semester 1, 2026 </vt:lpstr>
      <vt:lpstr>Week 8 Lecture Content</vt:lpstr>
      <vt:lpstr>Diversity in NZ Context</vt:lpstr>
      <vt:lpstr>Diversity in NZ Context</vt:lpstr>
      <vt:lpstr>Diversity</vt:lpstr>
      <vt:lpstr>Diversity and Discrimination</vt:lpstr>
      <vt:lpstr>Diversity and Discrimination (cont.)</vt:lpstr>
      <vt:lpstr>Discrimination</vt:lpstr>
      <vt:lpstr>Diversity and Inclusion in the Workplace</vt:lpstr>
      <vt:lpstr>Diversity and Inclusion in the Workplace</vt:lpstr>
      <vt:lpstr>Benefits of a Diverse and Inclusive Workforce</vt:lpstr>
      <vt:lpstr>Understanding Diversity</vt:lpstr>
      <vt:lpstr>Cultural Intelligence (CQ) </vt:lpstr>
      <vt:lpstr>Cultural Intelligence (CQ)</vt:lpstr>
      <vt:lpstr>Cross/Intercultural Competence</vt:lpstr>
      <vt:lpstr>Cultural Intelligence (CQ); Intercultural Competence</vt:lpstr>
      <vt:lpstr>Importance of Cross/Intercultural Competence</vt:lpstr>
      <vt:lpstr>Cross/Intercultural Competence</vt:lpstr>
      <vt:lpstr>Improving Cultural Competence</vt:lpstr>
      <vt:lpstr>Managing Diversity</vt:lpstr>
      <vt:lpstr>Diversity Management</vt:lpstr>
      <vt:lpstr>Section 8, Reflective Portfolio Part B: Diversity Statement</vt:lpstr>
      <vt:lpstr>Next Week: Week 9</vt:lpstr>
    </vt:vector>
  </TitlesOfParts>
  <Company>Auckland University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scox</dc:creator>
  <cp:lastModifiedBy>Nancy McIntyre</cp:lastModifiedBy>
  <cp:revision>371</cp:revision>
  <cp:lastPrinted>2026-04-15T02:11:36Z</cp:lastPrinted>
  <dcterms:created xsi:type="dcterms:W3CDTF">2013-08-22T01:22:58Z</dcterms:created>
  <dcterms:modified xsi:type="dcterms:W3CDTF">2026-04-22T22:56:03Z</dcterms:modified>
</cp:coreProperties>
</file>