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handoutMasterIdLst>
    <p:handoutMasterId r:id="rId23"/>
  </p:handoutMasterIdLst>
  <p:sldIdLst>
    <p:sldId id="256" r:id="rId2"/>
    <p:sldId id="367" r:id="rId3"/>
    <p:sldId id="439" r:id="rId4"/>
    <p:sldId id="441" r:id="rId5"/>
    <p:sldId id="432" r:id="rId6"/>
    <p:sldId id="411" r:id="rId7"/>
    <p:sldId id="421" r:id="rId8"/>
    <p:sldId id="414" r:id="rId9"/>
    <p:sldId id="415" r:id="rId10"/>
    <p:sldId id="409" r:id="rId11"/>
    <p:sldId id="407" r:id="rId12"/>
    <p:sldId id="420" r:id="rId13"/>
    <p:sldId id="425" r:id="rId14"/>
    <p:sldId id="426" r:id="rId15"/>
    <p:sldId id="431" r:id="rId16"/>
    <p:sldId id="427" r:id="rId17"/>
    <p:sldId id="422" r:id="rId18"/>
    <p:sldId id="434" r:id="rId19"/>
    <p:sldId id="438" r:id="rId20"/>
    <p:sldId id="437" r:id="rId21"/>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437" autoAdjust="0"/>
  </p:normalViewPr>
  <p:slideViewPr>
    <p:cSldViewPr>
      <p:cViewPr varScale="1">
        <p:scale>
          <a:sx n="81" d="100"/>
          <a:sy n="81" d="100"/>
        </p:scale>
        <p:origin x="2448" y="60"/>
      </p:cViewPr>
      <p:guideLst>
        <p:guide orient="horz" pos="2160"/>
        <p:guide pos="2880"/>
      </p:guideLst>
    </p:cSldViewPr>
  </p:slideViewPr>
  <p:notesTextViewPr>
    <p:cViewPr>
      <p:scale>
        <a:sx n="100" d="100"/>
        <a:sy n="100" d="100"/>
      </p:scale>
      <p:origin x="0" y="-144"/>
    </p:cViewPr>
  </p:notesTextViewPr>
  <p:notesViewPr>
    <p:cSldViewPr>
      <p:cViewPr>
        <p:scale>
          <a:sx n="80" d="100"/>
          <a:sy n="80" d="100"/>
        </p:scale>
        <p:origin x="2568" y="-2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2254" tIns="46127" rIns="92254" bIns="46127" rtlCol="0"/>
          <a:lstStyle>
            <a:lvl1pPr algn="l">
              <a:defRPr sz="1200"/>
            </a:lvl1pPr>
          </a:lstStyle>
          <a:p>
            <a:endParaRPr lang="en-NZ" dirty="0"/>
          </a:p>
        </p:txBody>
      </p:sp>
      <p:sp>
        <p:nvSpPr>
          <p:cNvPr id="3" name="Date Placeholder 2"/>
          <p:cNvSpPr>
            <a:spLocks noGrp="1"/>
          </p:cNvSpPr>
          <p:nvPr>
            <p:ph type="dt" sz="quarter" idx="1"/>
          </p:nvPr>
        </p:nvSpPr>
        <p:spPr>
          <a:xfrm>
            <a:off x="3855838" y="0"/>
            <a:ext cx="2949787" cy="496967"/>
          </a:xfrm>
          <a:prstGeom prst="rect">
            <a:avLst/>
          </a:prstGeom>
        </p:spPr>
        <p:txBody>
          <a:bodyPr vert="horz" lIns="92254" tIns="46127" rIns="92254" bIns="46127" rtlCol="0"/>
          <a:lstStyle>
            <a:lvl1pPr algn="r">
              <a:defRPr sz="1200"/>
            </a:lvl1pPr>
          </a:lstStyle>
          <a:p>
            <a:fld id="{1A05D660-369C-4FB3-98D6-D3C6EB746778}" type="datetimeFigureOut">
              <a:rPr lang="en-NZ" smtClean="0"/>
              <a:pPr/>
              <a:t>23/04/2026</a:t>
            </a:fld>
            <a:endParaRPr lang="en-NZ" dirty="0"/>
          </a:p>
        </p:txBody>
      </p:sp>
      <p:sp>
        <p:nvSpPr>
          <p:cNvPr id="4" name="Footer Placeholder 3"/>
          <p:cNvSpPr>
            <a:spLocks noGrp="1"/>
          </p:cNvSpPr>
          <p:nvPr>
            <p:ph type="ftr" sz="quarter" idx="2"/>
          </p:nvPr>
        </p:nvSpPr>
        <p:spPr>
          <a:xfrm>
            <a:off x="0" y="9440647"/>
            <a:ext cx="2949787" cy="496967"/>
          </a:xfrm>
          <a:prstGeom prst="rect">
            <a:avLst/>
          </a:prstGeom>
        </p:spPr>
        <p:txBody>
          <a:bodyPr vert="horz" lIns="92254" tIns="46127" rIns="92254" bIns="46127" rtlCol="0" anchor="b"/>
          <a:lstStyle>
            <a:lvl1pPr algn="l">
              <a:defRPr sz="1200"/>
            </a:lvl1pPr>
          </a:lstStyle>
          <a:p>
            <a:endParaRPr lang="en-NZ" dirty="0"/>
          </a:p>
        </p:txBody>
      </p:sp>
      <p:sp>
        <p:nvSpPr>
          <p:cNvPr id="5" name="Slide Number Placeholder 4"/>
          <p:cNvSpPr>
            <a:spLocks noGrp="1"/>
          </p:cNvSpPr>
          <p:nvPr>
            <p:ph type="sldNum" sz="quarter" idx="3"/>
          </p:nvPr>
        </p:nvSpPr>
        <p:spPr>
          <a:xfrm>
            <a:off x="3855838" y="9440647"/>
            <a:ext cx="2949787" cy="496967"/>
          </a:xfrm>
          <a:prstGeom prst="rect">
            <a:avLst/>
          </a:prstGeom>
        </p:spPr>
        <p:txBody>
          <a:bodyPr vert="horz" lIns="92254" tIns="46127" rIns="92254" bIns="46127" rtlCol="0" anchor="b"/>
          <a:lstStyle>
            <a:lvl1pPr algn="r">
              <a:defRPr sz="1200"/>
            </a:lvl1pPr>
          </a:lstStyle>
          <a:p>
            <a:fld id="{C577A2F9-ED27-4596-BD9F-F82A955F12A6}" type="slidenum">
              <a:rPr lang="en-NZ" smtClean="0"/>
              <a:pPr/>
              <a:t>‹#›</a:t>
            </a:fld>
            <a:endParaRPr lang="en-NZ" dirty="0"/>
          </a:p>
        </p:txBody>
      </p:sp>
    </p:spTree>
    <p:extLst>
      <p:ext uri="{BB962C8B-B14F-4D97-AF65-F5344CB8AC3E}">
        <p14:creationId xmlns:p14="http://schemas.microsoft.com/office/powerpoint/2010/main" val="225315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6967"/>
          </a:xfrm>
          <a:prstGeom prst="rect">
            <a:avLst/>
          </a:prstGeom>
        </p:spPr>
        <p:txBody>
          <a:bodyPr vert="horz" lIns="92254" tIns="46127" rIns="92254" bIns="46127" rtlCol="0"/>
          <a:lstStyle>
            <a:lvl1pPr algn="l">
              <a:defRPr sz="1200"/>
            </a:lvl1pPr>
          </a:lstStyle>
          <a:p>
            <a:endParaRPr lang="en-NZ" dirty="0"/>
          </a:p>
        </p:txBody>
      </p:sp>
      <p:sp>
        <p:nvSpPr>
          <p:cNvPr id="3" name="Date Placeholder 2"/>
          <p:cNvSpPr>
            <a:spLocks noGrp="1"/>
          </p:cNvSpPr>
          <p:nvPr>
            <p:ph type="dt" idx="1"/>
          </p:nvPr>
        </p:nvSpPr>
        <p:spPr>
          <a:xfrm>
            <a:off x="3855838" y="0"/>
            <a:ext cx="2949787" cy="496967"/>
          </a:xfrm>
          <a:prstGeom prst="rect">
            <a:avLst/>
          </a:prstGeom>
        </p:spPr>
        <p:txBody>
          <a:bodyPr vert="horz" lIns="92254" tIns="46127" rIns="92254" bIns="46127" rtlCol="0"/>
          <a:lstStyle>
            <a:lvl1pPr algn="r">
              <a:defRPr sz="1200"/>
            </a:lvl1pPr>
          </a:lstStyle>
          <a:p>
            <a:fld id="{7EDDF5F3-347F-47AD-9C48-D29F4331C59D}" type="datetimeFigureOut">
              <a:rPr lang="en-NZ" smtClean="0"/>
              <a:pPr/>
              <a:t>23/04/2026</a:t>
            </a:fld>
            <a:endParaRPr lang="en-NZ" dirty="0"/>
          </a:p>
        </p:txBody>
      </p:sp>
      <p:sp>
        <p:nvSpPr>
          <p:cNvPr id="4" name="Slide Image Placeholder 3"/>
          <p:cNvSpPr>
            <a:spLocks noGrp="1" noRot="1" noChangeAspect="1"/>
          </p:cNvSpPr>
          <p:nvPr>
            <p:ph type="sldImg" idx="2"/>
          </p:nvPr>
        </p:nvSpPr>
        <p:spPr>
          <a:xfrm>
            <a:off x="919163" y="746125"/>
            <a:ext cx="4968875" cy="3725863"/>
          </a:xfrm>
          <a:prstGeom prst="rect">
            <a:avLst/>
          </a:prstGeom>
          <a:noFill/>
          <a:ln w="12700">
            <a:solidFill>
              <a:prstClr val="black"/>
            </a:solidFill>
          </a:ln>
        </p:spPr>
        <p:txBody>
          <a:bodyPr vert="horz" lIns="92254" tIns="46127" rIns="92254" bIns="46127" rtlCol="0" anchor="ctr"/>
          <a:lstStyle/>
          <a:p>
            <a:endParaRPr lang="en-NZ" dirty="0"/>
          </a:p>
        </p:txBody>
      </p:sp>
      <p:sp>
        <p:nvSpPr>
          <p:cNvPr id="5" name="Notes Placeholder 4"/>
          <p:cNvSpPr>
            <a:spLocks noGrp="1"/>
          </p:cNvSpPr>
          <p:nvPr>
            <p:ph type="body" sz="quarter" idx="3"/>
          </p:nvPr>
        </p:nvSpPr>
        <p:spPr>
          <a:xfrm>
            <a:off x="680720" y="4721186"/>
            <a:ext cx="5445760" cy="4472702"/>
          </a:xfrm>
          <a:prstGeom prst="rect">
            <a:avLst/>
          </a:prstGeom>
        </p:spPr>
        <p:txBody>
          <a:bodyPr vert="horz" lIns="92254" tIns="46127" rIns="92254" bIns="4612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9440647"/>
            <a:ext cx="2949787" cy="496967"/>
          </a:xfrm>
          <a:prstGeom prst="rect">
            <a:avLst/>
          </a:prstGeom>
        </p:spPr>
        <p:txBody>
          <a:bodyPr vert="horz" lIns="92254" tIns="46127" rIns="92254" bIns="46127" rtlCol="0" anchor="b"/>
          <a:lstStyle>
            <a:lvl1pPr algn="l">
              <a:defRPr sz="1200"/>
            </a:lvl1pPr>
          </a:lstStyle>
          <a:p>
            <a:endParaRPr lang="en-NZ" dirty="0"/>
          </a:p>
        </p:txBody>
      </p:sp>
      <p:sp>
        <p:nvSpPr>
          <p:cNvPr id="7" name="Slide Number Placeholder 6"/>
          <p:cNvSpPr>
            <a:spLocks noGrp="1"/>
          </p:cNvSpPr>
          <p:nvPr>
            <p:ph type="sldNum" sz="quarter" idx="5"/>
          </p:nvPr>
        </p:nvSpPr>
        <p:spPr>
          <a:xfrm>
            <a:off x="3855838" y="9440647"/>
            <a:ext cx="2949787" cy="496967"/>
          </a:xfrm>
          <a:prstGeom prst="rect">
            <a:avLst/>
          </a:prstGeom>
        </p:spPr>
        <p:txBody>
          <a:bodyPr vert="horz" lIns="92254" tIns="46127" rIns="92254" bIns="46127" rtlCol="0" anchor="b"/>
          <a:lstStyle>
            <a:lvl1pPr algn="r">
              <a:defRPr sz="1200"/>
            </a:lvl1pPr>
          </a:lstStyle>
          <a:p>
            <a:fld id="{5BD37A15-239A-4FAB-A5E8-4292414DC367}" type="slidenum">
              <a:rPr lang="en-NZ" smtClean="0"/>
              <a:pPr/>
              <a:t>‹#›</a:t>
            </a:fld>
            <a:endParaRPr lang="en-NZ" dirty="0"/>
          </a:p>
        </p:txBody>
      </p:sp>
    </p:spTree>
    <p:extLst>
      <p:ext uri="{BB962C8B-B14F-4D97-AF65-F5344CB8AC3E}">
        <p14:creationId xmlns:p14="http://schemas.microsoft.com/office/powerpoint/2010/main" val="2859743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5"/>
          </p:nvPr>
        </p:nvSpPr>
        <p:spPr/>
        <p:txBody>
          <a:bodyPr/>
          <a:lstStyle/>
          <a:p>
            <a:fld id="{5BD37A15-239A-4FAB-A5E8-4292414DC367}" type="slidenum">
              <a:rPr lang="en-NZ" smtClean="0"/>
              <a:pPr/>
              <a:t>1</a:t>
            </a:fld>
            <a:endParaRPr lang="en-NZ" dirty="0"/>
          </a:p>
        </p:txBody>
      </p:sp>
    </p:spTree>
    <p:extLst>
      <p:ext uri="{BB962C8B-B14F-4D97-AF65-F5344CB8AC3E}">
        <p14:creationId xmlns:p14="http://schemas.microsoft.com/office/powerpoint/2010/main" val="2730275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NZ" dirty="0"/>
          </a:p>
        </p:txBody>
      </p:sp>
      <p:sp>
        <p:nvSpPr>
          <p:cNvPr id="4" name="Slide Number Placeholder 3"/>
          <p:cNvSpPr>
            <a:spLocks noGrp="1"/>
          </p:cNvSpPr>
          <p:nvPr>
            <p:ph type="sldNum" sz="quarter" idx="5"/>
          </p:nvPr>
        </p:nvSpPr>
        <p:spPr/>
        <p:txBody>
          <a:bodyPr/>
          <a:lstStyle/>
          <a:p>
            <a:fld id="{5BD37A15-239A-4FAB-A5E8-4292414DC367}" type="slidenum">
              <a:rPr lang="en-NZ" smtClean="0"/>
              <a:pPr/>
              <a:t>10</a:t>
            </a:fld>
            <a:endParaRPr lang="en-NZ" dirty="0"/>
          </a:p>
        </p:txBody>
      </p:sp>
    </p:spTree>
    <p:extLst>
      <p:ext uri="{BB962C8B-B14F-4D97-AF65-F5344CB8AC3E}">
        <p14:creationId xmlns:p14="http://schemas.microsoft.com/office/powerpoint/2010/main" val="140188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altLang="en-US" sz="1200" dirty="0"/>
              <a:t>Ability to understand one’s own emotional needs, providing insights into how to cope with stress and adversity, and spawn ideas for different ways of coping (see Jackson et al., 2007).</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altLang="en-US" sz="1200" dirty="0"/>
              <a:t>Emotions shape a person’s reaction to external stimuli, focus their attention, interpret harm or benefits, motivate them to respond to anticipated or actual events (Salovey et al., 2004; Zajonc, 1998, cited in Schneider, et al., 2013).</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altLang="en-US" sz="1200" dirty="0"/>
              <a:t>EQ enables people to regulate emotions to cope effectively with stress, perform well under pressure, and adjust to organisational change (Lopes et a., 2006, cited in Magnano et al., 2016), as they can “accurately perceive and appraise their emotions, know how and when to express their feelings” (Salovey, et al., 1999, p. 161, cited in Magnano et al., 2016).</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alt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altLang="en-US"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p:txBody>
      </p:sp>
      <p:sp>
        <p:nvSpPr>
          <p:cNvPr id="4" name="Slide Number Placeholder 3"/>
          <p:cNvSpPr>
            <a:spLocks noGrp="1"/>
          </p:cNvSpPr>
          <p:nvPr>
            <p:ph type="sldNum" sz="quarter" idx="5"/>
          </p:nvPr>
        </p:nvSpPr>
        <p:spPr/>
        <p:txBody>
          <a:bodyPr/>
          <a:lstStyle/>
          <a:p>
            <a:fld id="{5BD37A15-239A-4FAB-A5E8-4292414DC367}" type="slidenum">
              <a:rPr lang="en-NZ" smtClean="0"/>
              <a:pPr/>
              <a:t>11</a:t>
            </a:fld>
            <a:endParaRPr lang="en-NZ" dirty="0"/>
          </a:p>
        </p:txBody>
      </p:sp>
    </p:spTree>
    <p:extLst>
      <p:ext uri="{BB962C8B-B14F-4D97-AF65-F5344CB8AC3E}">
        <p14:creationId xmlns:p14="http://schemas.microsoft.com/office/powerpoint/2010/main" val="2598230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NZ" dirty="0"/>
          </a:p>
        </p:txBody>
      </p:sp>
      <p:sp>
        <p:nvSpPr>
          <p:cNvPr id="4" name="Slide Number Placeholder 3"/>
          <p:cNvSpPr>
            <a:spLocks noGrp="1"/>
          </p:cNvSpPr>
          <p:nvPr>
            <p:ph type="sldNum" sz="quarter" idx="5"/>
          </p:nvPr>
        </p:nvSpPr>
        <p:spPr/>
        <p:txBody>
          <a:bodyPr/>
          <a:lstStyle/>
          <a:p>
            <a:fld id="{5BD37A15-239A-4FAB-A5E8-4292414DC367}" type="slidenum">
              <a:rPr lang="en-NZ" smtClean="0"/>
              <a:pPr/>
              <a:t>12</a:t>
            </a:fld>
            <a:endParaRPr lang="en-NZ" dirty="0"/>
          </a:p>
        </p:txBody>
      </p:sp>
    </p:spTree>
    <p:extLst>
      <p:ext uri="{BB962C8B-B14F-4D97-AF65-F5344CB8AC3E}">
        <p14:creationId xmlns:p14="http://schemas.microsoft.com/office/powerpoint/2010/main" val="13227573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altLang="en-US" sz="1200" dirty="0"/>
              <a:t>In organisational context, resilience described as the capacity to bounce back from both overwhelming positive and negative adversity/changes, such as increased responsibility. </a:t>
            </a:r>
          </a:p>
          <a:p>
            <a:pPr marL="171450" indent="-171450">
              <a:buFont typeface="Arial" panose="020B0604020202020204" pitchFamily="34" charset="0"/>
              <a:buChar char="•"/>
            </a:pPr>
            <a:r>
              <a:rPr lang="en-NZ" altLang="en-US" sz="1200" dirty="0"/>
              <a:t>Adverse effects/impact on employees. People often experience it as a disruption of their status quo, uncomfortable, stress and anxiety, and even threatening.</a:t>
            </a:r>
          </a:p>
          <a:p>
            <a:pPr marL="171450" indent="-171450">
              <a:buFont typeface="Arial" panose="020B0604020202020204" pitchFamily="34" charset="0"/>
              <a:buChar char="•"/>
            </a:pPr>
            <a:r>
              <a:rPr lang="en-NZ" altLang="en-US" sz="1600" dirty="0"/>
              <a:t>Personal, emotional and psychological demands:  Requires employees to draw on inner strength and resourcefulness to cope with impact.</a:t>
            </a:r>
            <a:endParaRPr lang="en-NZ" dirty="0"/>
          </a:p>
        </p:txBody>
      </p:sp>
      <p:sp>
        <p:nvSpPr>
          <p:cNvPr id="4" name="Slide Number Placeholder 3"/>
          <p:cNvSpPr>
            <a:spLocks noGrp="1"/>
          </p:cNvSpPr>
          <p:nvPr>
            <p:ph type="sldNum" sz="quarter" idx="5"/>
          </p:nvPr>
        </p:nvSpPr>
        <p:spPr/>
        <p:txBody>
          <a:bodyPr/>
          <a:lstStyle/>
          <a:p>
            <a:fld id="{5BD37A15-239A-4FAB-A5E8-4292414DC367}" type="slidenum">
              <a:rPr lang="en-NZ" smtClean="0"/>
              <a:pPr/>
              <a:t>13</a:t>
            </a:fld>
            <a:endParaRPr lang="en-NZ" dirty="0"/>
          </a:p>
        </p:txBody>
      </p:sp>
    </p:spTree>
    <p:extLst>
      <p:ext uri="{BB962C8B-B14F-4D97-AF65-F5344CB8AC3E}">
        <p14:creationId xmlns:p14="http://schemas.microsoft.com/office/powerpoint/2010/main" val="36347544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Warner, R., &amp; April, K. (2012). Building personal resilience at work. </a:t>
            </a:r>
            <a:r>
              <a:rPr lang="en-NZ" i="1" dirty="0"/>
              <a:t>Effective Executive</a:t>
            </a:r>
            <a:r>
              <a:rPr lang="en-NZ" dirty="0"/>
              <a:t>, Vol. XV, No. 4, 53-68.</a:t>
            </a:r>
          </a:p>
        </p:txBody>
      </p:sp>
      <p:sp>
        <p:nvSpPr>
          <p:cNvPr id="4" name="Slide Number Placeholder 3"/>
          <p:cNvSpPr>
            <a:spLocks noGrp="1"/>
          </p:cNvSpPr>
          <p:nvPr>
            <p:ph type="sldNum" sz="quarter" idx="5"/>
          </p:nvPr>
        </p:nvSpPr>
        <p:spPr/>
        <p:txBody>
          <a:bodyPr/>
          <a:lstStyle/>
          <a:p>
            <a:fld id="{5BD37A15-239A-4FAB-A5E8-4292414DC367}" type="slidenum">
              <a:rPr lang="en-NZ" smtClean="0"/>
              <a:pPr/>
              <a:t>14</a:t>
            </a:fld>
            <a:endParaRPr lang="en-NZ" dirty="0"/>
          </a:p>
        </p:txBody>
      </p:sp>
    </p:spTree>
    <p:extLst>
      <p:ext uri="{BB962C8B-B14F-4D97-AF65-F5344CB8AC3E}">
        <p14:creationId xmlns:p14="http://schemas.microsoft.com/office/powerpoint/2010/main" val="26885454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Tonkin, et al. (2018). Building employee resilience through wellbeing in organisations. </a:t>
            </a:r>
            <a:r>
              <a:rPr lang="en-NZ" i="1" dirty="0"/>
              <a:t>Human Resource Dev Quarterly</a:t>
            </a:r>
            <a:r>
              <a:rPr lang="en-NZ" dirty="0"/>
              <a:t>, 29, 107-124. doi: 10.1002/hrdq.21306.</a:t>
            </a:r>
          </a:p>
        </p:txBody>
      </p:sp>
      <p:sp>
        <p:nvSpPr>
          <p:cNvPr id="4" name="Slide Number Placeholder 3"/>
          <p:cNvSpPr>
            <a:spLocks noGrp="1"/>
          </p:cNvSpPr>
          <p:nvPr>
            <p:ph type="sldNum" sz="quarter" idx="5"/>
          </p:nvPr>
        </p:nvSpPr>
        <p:spPr/>
        <p:txBody>
          <a:bodyPr/>
          <a:lstStyle/>
          <a:p>
            <a:fld id="{5BD37A15-239A-4FAB-A5E8-4292414DC367}" type="slidenum">
              <a:rPr lang="en-NZ" smtClean="0"/>
              <a:pPr/>
              <a:t>15</a:t>
            </a:fld>
            <a:endParaRPr lang="en-NZ" dirty="0"/>
          </a:p>
        </p:txBody>
      </p:sp>
    </p:spTree>
    <p:extLst>
      <p:ext uri="{BB962C8B-B14F-4D97-AF65-F5344CB8AC3E}">
        <p14:creationId xmlns:p14="http://schemas.microsoft.com/office/powerpoint/2010/main" val="22187965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Warner, R., &amp; April, K. (2012). Building personal resilience at work. </a:t>
            </a:r>
            <a:r>
              <a:rPr lang="en-NZ" i="1" dirty="0"/>
              <a:t>Effective Executive</a:t>
            </a:r>
            <a:r>
              <a:rPr lang="en-NZ" dirty="0"/>
              <a:t>, Vol. XV, No. 4, 53-68.</a:t>
            </a:r>
          </a:p>
        </p:txBody>
      </p:sp>
      <p:sp>
        <p:nvSpPr>
          <p:cNvPr id="4" name="Slide Number Placeholder 3"/>
          <p:cNvSpPr>
            <a:spLocks noGrp="1"/>
          </p:cNvSpPr>
          <p:nvPr>
            <p:ph type="sldNum" sz="quarter" idx="5"/>
          </p:nvPr>
        </p:nvSpPr>
        <p:spPr/>
        <p:txBody>
          <a:bodyPr/>
          <a:lstStyle/>
          <a:p>
            <a:fld id="{5BD37A15-239A-4FAB-A5E8-4292414DC367}" type="slidenum">
              <a:rPr lang="en-NZ" smtClean="0"/>
              <a:pPr/>
              <a:t>16</a:t>
            </a:fld>
            <a:endParaRPr lang="en-NZ" dirty="0"/>
          </a:p>
        </p:txBody>
      </p:sp>
    </p:spTree>
    <p:extLst>
      <p:ext uri="{BB962C8B-B14F-4D97-AF65-F5344CB8AC3E}">
        <p14:creationId xmlns:p14="http://schemas.microsoft.com/office/powerpoint/2010/main" val="2836026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NZ" dirty="0"/>
              <a:t>*Baker, F. R. L., Baker, K. L., &amp; Burrell, J. (2021). Special Issue Paper. Introducing the skills-based model of personal resilience: Drawing on content and process factors to build resilience in the workplace. </a:t>
            </a:r>
            <a:r>
              <a:rPr lang="en-NZ" i="1" dirty="0"/>
              <a:t>Journal of Occupational and Organisational Psychology</a:t>
            </a:r>
            <a:r>
              <a:rPr lang="en-NZ" dirty="0"/>
              <a:t>, 94, 458-481. DOI: 10.1111/joop.12340.</a:t>
            </a:r>
          </a:p>
        </p:txBody>
      </p:sp>
      <p:sp>
        <p:nvSpPr>
          <p:cNvPr id="4" name="Slide Number Placeholder 3"/>
          <p:cNvSpPr>
            <a:spLocks noGrp="1"/>
          </p:cNvSpPr>
          <p:nvPr>
            <p:ph type="sldNum" sz="quarter" idx="5"/>
          </p:nvPr>
        </p:nvSpPr>
        <p:spPr/>
        <p:txBody>
          <a:bodyPr/>
          <a:lstStyle/>
          <a:p>
            <a:fld id="{5BD37A15-239A-4FAB-A5E8-4292414DC367}" type="slidenum">
              <a:rPr lang="en-NZ" smtClean="0"/>
              <a:pPr/>
              <a:t>17</a:t>
            </a:fld>
            <a:endParaRPr lang="en-NZ" dirty="0"/>
          </a:p>
        </p:txBody>
      </p:sp>
    </p:spTree>
    <p:extLst>
      <p:ext uri="{BB962C8B-B14F-4D97-AF65-F5344CB8AC3E}">
        <p14:creationId xmlns:p14="http://schemas.microsoft.com/office/powerpoint/2010/main" val="26124782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5BD37A15-239A-4FAB-A5E8-4292414DC367}" type="slidenum">
              <a:rPr lang="en-NZ" smtClean="0"/>
              <a:pPr/>
              <a:t>18</a:t>
            </a:fld>
            <a:endParaRPr lang="en-NZ" dirty="0"/>
          </a:p>
        </p:txBody>
      </p:sp>
    </p:spTree>
    <p:extLst>
      <p:ext uri="{BB962C8B-B14F-4D97-AF65-F5344CB8AC3E}">
        <p14:creationId xmlns:p14="http://schemas.microsoft.com/office/powerpoint/2010/main" val="460651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88A50-114C-C2B6-1842-F309A0DD2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F3CDD-21C0-0CB2-DCCA-B1EB7C647E02}"/>
              </a:ext>
            </a:extLst>
          </p:cNvPr>
          <p:cNvSpPr>
            <a:spLocks noGrp="1" noRot="1" noChangeAspect="1"/>
          </p:cNvSpPr>
          <p:nvPr>
            <p:ph type="sldImg"/>
          </p:nvPr>
        </p:nvSpPr>
        <p:spPr/>
        <p:txBody>
          <a:bodyPr/>
          <a:lstStyle/>
          <a:p>
            <a:endParaRPr lang="en-NZ" dirty="0"/>
          </a:p>
        </p:txBody>
      </p:sp>
      <p:sp>
        <p:nvSpPr>
          <p:cNvPr id="3" name="Notes Placeholder 2">
            <a:extLst>
              <a:ext uri="{FF2B5EF4-FFF2-40B4-BE49-F238E27FC236}">
                <a16:creationId xmlns:a16="http://schemas.microsoft.com/office/drawing/2014/main" id="{60E2D5E1-0C60-1D63-19A7-9B301875C57F}"/>
              </a:ext>
            </a:extLst>
          </p:cNvPr>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a:extLst>
              <a:ext uri="{FF2B5EF4-FFF2-40B4-BE49-F238E27FC236}">
                <a16:creationId xmlns:a16="http://schemas.microsoft.com/office/drawing/2014/main" id="{59720097-1CA8-6F1B-B5E1-FFADE75D23E0}"/>
              </a:ext>
            </a:extLst>
          </p:cNvPr>
          <p:cNvSpPr>
            <a:spLocks noGrp="1"/>
          </p:cNvSpPr>
          <p:nvPr>
            <p:ph type="sldNum" sz="quarter" idx="5"/>
          </p:nvPr>
        </p:nvSpPr>
        <p:spPr/>
        <p:txBody>
          <a:bodyPr/>
          <a:lstStyle/>
          <a:p>
            <a:fld id="{5BD37A15-239A-4FAB-A5E8-4292414DC367}" type="slidenum">
              <a:rPr lang="en-NZ" smtClean="0"/>
              <a:pPr/>
              <a:t>19</a:t>
            </a:fld>
            <a:endParaRPr lang="en-NZ" dirty="0"/>
          </a:p>
        </p:txBody>
      </p:sp>
    </p:spTree>
    <p:extLst>
      <p:ext uri="{BB962C8B-B14F-4D97-AF65-F5344CB8AC3E}">
        <p14:creationId xmlns:p14="http://schemas.microsoft.com/office/powerpoint/2010/main" val="1023292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5BD37A15-239A-4FAB-A5E8-4292414DC367}" type="slidenum">
              <a:rPr lang="en-NZ" smtClean="0"/>
              <a:pPr/>
              <a:t>2</a:t>
            </a:fld>
            <a:endParaRPr lang="en-NZ" dirty="0"/>
          </a:p>
        </p:txBody>
      </p:sp>
    </p:spTree>
    <p:extLst>
      <p:ext uri="{BB962C8B-B14F-4D97-AF65-F5344CB8AC3E}">
        <p14:creationId xmlns:p14="http://schemas.microsoft.com/office/powerpoint/2010/main" val="2774699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88A50-114C-C2B6-1842-F309A0DD2A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BF3CDD-21C0-0CB2-DCCA-B1EB7C647E02}"/>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60E2D5E1-0C60-1D63-19A7-9B301875C57F}"/>
              </a:ext>
            </a:extLst>
          </p:cNvPr>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a:extLst>
              <a:ext uri="{FF2B5EF4-FFF2-40B4-BE49-F238E27FC236}">
                <a16:creationId xmlns:a16="http://schemas.microsoft.com/office/drawing/2014/main" id="{59720097-1CA8-6F1B-B5E1-FFADE75D23E0}"/>
              </a:ext>
            </a:extLst>
          </p:cNvPr>
          <p:cNvSpPr>
            <a:spLocks noGrp="1"/>
          </p:cNvSpPr>
          <p:nvPr>
            <p:ph type="sldNum" sz="quarter" idx="5"/>
          </p:nvPr>
        </p:nvSpPr>
        <p:spPr/>
        <p:txBody>
          <a:bodyPr/>
          <a:lstStyle/>
          <a:p>
            <a:fld id="{5BD37A15-239A-4FAB-A5E8-4292414DC367}" type="slidenum">
              <a:rPr lang="en-NZ" smtClean="0"/>
              <a:pPr/>
              <a:t>20</a:t>
            </a:fld>
            <a:endParaRPr lang="en-NZ" dirty="0"/>
          </a:p>
        </p:txBody>
      </p:sp>
    </p:spTree>
    <p:extLst>
      <p:ext uri="{BB962C8B-B14F-4D97-AF65-F5344CB8AC3E}">
        <p14:creationId xmlns:p14="http://schemas.microsoft.com/office/powerpoint/2010/main" val="154275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47C646-980E-92FC-5850-D3E9E386FE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549D97-5D77-4AA0-56F3-BA6733E24286}"/>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C4F74CE4-B46E-8C38-5E78-0EDA873F40ED}"/>
              </a:ext>
            </a:extLst>
          </p:cNvPr>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a:extLst>
              <a:ext uri="{FF2B5EF4-FFF2-40B4-BE49-F238E27FC236}">
                <a16:creationId xmlns:a16="http://schemas.microsoft.com/office/drawing/2014/main" id="{51D2F003-B686-55D9-A7C9-4F7012D84883}"/>
              </a:ext>
            </a:extLst>
          </p:cNvPr>
          <p:cNvSpPr>
            <a:spLocks noGrp="1"/>
          </p:cNvSpPr>
          <p:nvPr>
            <p:ph type="sldNum" sz="quarter" idx="5"/>
          </p:nvPr>
        </p:nvSpPr>
        <p:spPr/>
        <p:txBody>
          <a:bodyPr/>
          <a:lstStyle/>
          <a:p>
            <a:fld id="{5BD37A15-239A-4FAB-A5E8-4292414DC367}" type="slidenum">
              <a:rPr lang="en-NZ" smtClean="0"/>
              <a:pPr/>
              <a:t>3</a:t>
            </a:fld>
            <a:endParaRPr lang="en-NZ" dirty="0"/>
          </a:p>
        </p:txBody>
      </p:sp>
    </p:spTree>
    <p:extLst>
      <p:ext uri="{BB962C8B-B14F-4D97-AF65-F5344CB8AC3E}">
        <p14:creationId xmlns:p14="http://schemas.microsoft.com/office/powerpoint/2010/main" val="3411805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2A0C3F-C986-6D3E-4372-0CD84853A7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5F1AC4-FAA0-2DB8-480A-E0344AC5DB79}"/>
              </a:ext>
            </a:extLst>
          </p:cNvPr>
          <p:cNvSpPr>
            <a:spLocks noGrp="1" noRot="1" noChangeAspect="1"/>
          </p:cNvSpPr>
          <p:nvPr>
            <p:ph type="sldImg"/>
          </p:nvPr>
        </p:nvSpPr>
        <p:spPr/>
        <p:txBody>
          <a:bodyPr/>
          <a:lstStyle/>
          <a:p>
            <a:endParaRPr lang="en-NZ"/>
          </a:p>
        </p:txBody>
      </p:sp>
      <p:sp>
        <p:nvSpPr>
          <p:cNvPr id="3" name="Notes Placeholder 2">
            <a:extLst>
              <a:ext uri="{FF2B5EF4-FFF2-40B4-BE49-F238E27FC236}">
                <a16:creationId xmlns:a16="http://schemas.microsoft.com/office/drawing/2014/main" id="{6029D76A-080A-805E-9758-77DE02F809B8}"/>
              </a:ext>
            </a:extLst>
          </p:cNvPr>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a:extLst>
              <a:ext uri="{FF2B5EF4-FFF2-40B4-BE49-F238E27FC236}">
                <a16:creationId xmlns:a16="http://schemas.microsoft.com/office/drawing/2014/main" id="{C958CA67-2A92-50AA-B069-82CB8AD49650}"/>
              </a:ext>
            </a:extLst>
          </p:cNvPr>
          <p:cNvSpPr>
            <a:spLocks noGrp="1"/>
          </p:cNvSpPr>
          <p:nvPr>
            <p:ph type="sldNum" sz="quarter" idx="5"/>
          </p:nvPr>
        </p:nvSpPr>
        <p:spPr/>
        <p:txBody>
          <a:bodyPr/>
          <a:lstStyle/>
          <a:p>
            <a:fld id="{5BD37A15-239A-4FAB-A5E8-4292414DC367}" type="slidenum">
              <a:rPr lang="en-NZ" smtClean="0"/>
              <a:pPr/>
              <a:t>4</a:t>
            </a:fld>
            <a:endParaRPr lang="en-NZ" dirty="0"/>
          </a:p>
        </p:txBody>
      </p:sp>
    </p:spTree>
    <p:extLst>
      <p:ext uri="{BB962C8B-B14F-4D97-AF65-F5344CB8AC3E}">
        <p14:creationId xmlns:p14="http://schemas.microsoft.com/office/powerpoint/2010/main" val="30914309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normAutofit fontScale="92500" lnSpcReduction="20000"/>
          </a:bodyPr>
          <a:lstStyle/>
          <a:p>
            <a:pPr marL="171450" indent="-171450">
              <a:buFont typeface="Arial" panose="020B0604020202020204" pitchFamily="34" charset="0"/>
              <a:buChar char="•"/>
            </a:pPr>
            <a:r>
              <a:rPr lang="en-NZ" dirty="0"/>
              <a:t>Michael Jordan, Athlete</a:t>
            </a:r>
          </a:p>
          <a:p>
            <a:pPr marL="628650" lvl="1" indent="-171450">
              <a:buFont typeface="Arial" panose="020B0604020202020204" pitchFamily="34" charset="0"/>
              <a:buChar char="•"/>
            </a:pPr>
            <a:r>
              <a:rPr lang="en-NZ" altLang="en-US" sz="1200" dirty="0"/>
              <a:t>Failed multiple times; dropped from his team in high school; coaches saw him as a slacker.</a:t>
            </a:r>
          </a:p>
          <a:p>
            <a:pPr marL="628650" lvl="1" indent="-171450">
              <a:buFont typeface="Arial" panose="020B0604020202020204" pitchFamily="34" charset="0"/>
              <a:buChar char="•"/>
            </a:pPr>
            <a:r>
              <a:rPr lang="en-NZ" altLang="en-US" sz="1200" dirty="0"/>
              <a:t>Refused to let the negatives get to him; kept practicing harder and harder.</a:t>
            </a:r>
          </a:p>
          <a:p>
            <a:pPr marL="628650" lvl="1" indent="-171450">
              <a:buFont typeface="Arial" panose="020B0604020202020204" pitchFamily="34" charset="0"/>
              <a:buChar char="•"/>
            </a:pPr>
            <a:r>
              <a:rPr lang="en-NZ" altLang="en-US" sz="1200" dirty="0"/>
              <a:t>Jordan said, “</a:t>
            </a:r>
            <a:r>
              <a:rPr lang="en-NZ" altLang="en-US" sz="1200" i="1" dirty="0"/>
              <a:t>Never give up. I have failed over and over and over again in my life. [I didn’t give up.] And that is why I succeed</a:t>
            </a:r>
            <a:r>
              <a:rPr lang="en-NZ" altLang="en-US" sz="1200" dirty="0"/>
              <a:t>.”</a:t>
            </a:r>
          </a:p>
          <a:p>
            <a:pPr marL="171450" indent="-171450">
              <a:buFont typeface="Arial" panose="020B0604020202020204" pitchFamily="34" charset="0"/>
              <a:buChar char="•"/>
            </a:pPr>
            <a:r>
              <a:rPr lang="en-NZ" dirty="0"/>
              <a:t>Nelson Mandela, Leader</a:t>
            </a:r>
          </a:p>
          <a:p>
            <a:pPr marL="628650" lvl="1" indent="-171450">
              <a:buFont typeface="Arial" panose="020B0604020202020204" pitchFamily="34" charset="0"/>
              <a:buChar char="•"/>
            </a:pPr>
            <a:r>
              <a:rPr lang="en-NZ" altLang="en-US" sz="1200" dirty="0"/>
              <a:t>Jailed for 27 years due to political persecution; made him more determined than ever that justice has to prevail.</a:t>
            </a:r>
          </a:p>
          <a:p>
            <a:pPr marL="628650" lvl="1" indent="-171450">
              <a:buFont typeface="Arial" panose="020B0604020202020204" pitchFamily="34" charset="0"/>
              <a:buChar char="•"/>
            </a:pPr>
            <a:r>
              <a:rPr lang="en-NZ" altLang="en-US" sz="1200" dirty="0"/>
              <a:t>Continued to oppose apartheid and stand for his beliefs (convictions).</a:t>
            </a:r>
          </a:p>
          <a:p>
            <a:pPr marL="628650" lvl="1" indent="-171450">
              <a:buFont typeface="Arial" panose="020B0604020202020204" pitchFamily="34" charset="0"/>
              <a:buChar char="•"/>
            </a:pPr>
            <a:r>
              <a:rPr lang="en-NZ" altLang="en-US" sz="1200" dirty="0"/>
              <a:t>Mandela said, </a:t>
            </a:r>
            <a:r>
              <a:rPr lang="en-NZ" altLang="en-US" sz="1200" i="1" dirty="0"/>
              <a:t>“I am the master of my fate: I am the captain of my soul.”</a:t>
            </a:r>
            <a:endParaRPr lang="en-NZ" altLang="en-US" sz="1600" i="1" dirty="0"/>
          </a:p>
          <a:p>
            <a:pPr marL="171450" indent="-171450">
              <a:buFont typeface="Arial" panose="020B0604020202020204" pitchFamily="34" charset="0"/>
              <a:buChar char="•"/>
            </a:pPr>
            <a:r>
              <a:rPr lang="en-NZ" dirty="0"/>
              <a:t>Bethany Hamilton, Surfer</a:t>
            </a:r>
          </a:p>
          <a:p>
            <a:pPr marL="628650" lvl="1" indent="-171450">
              <a:buFont typeface="Arial" panose="020B0604020202020204" pitchFamily="34" charset="0"/>
              <a:buChar char="•"/>
            </a:pPr>
            <a:r>
              <a:rPr lang="en-NZ" altLang="en-US" sz="1200" dirty="0"/>
              <a:t>Born in Hawaii, started surfing at three years old; bitten by a shark at age 13, lost her arm.</a:t>
            </a:r>
          </a:p>
          <a:p>
            <a:pPr marL="628650" lvl="1" indent="-171450">
              <a:buFont typeface="Arial" panose="020B0604020202020204" pitchFamily="34" charset="0"/>
              <a:buChar char="•"/>
            </a:pPr>
            <a:r>
              <a:rPr lang="en-NZ" altLang="en-US" sz="1200" dirty="0"/>
              <a:t>Refused to let tragedy break her; winning huge championships and inspiring the world. </a:t>
            </a:r>
          </a:p>
          <a:p>
            <a:pPr marL="628650" lvl="1" indent="-171450">
              <a:buFont typeface="Arial" panose="020B0604020202020204" pitchFamily="34" charset="0"/>
              <a:buChar char="•"/>
            </a:pPr>
            <a:r>
              <a:rPr lang="en-NZ" altLang="en-US" sz="1200" dirty="0"/>
              <a:t>2011 film Soul Surfer chronicles her journey, showing her determination and grit.</a:t>
            </a:r>
            <a:endParaRPr lang="en-NZ" altLang="en-US" sz="1600" dirty="0"/>
          </a:p>
          <a:p>
            <a:pPr marL="171450" indent="-171450">
              <a:buFont typeface="Arial" panose="020B0604020202020204" pitchFamily="34" charset="0"/>
              <a:buChar char="•"/>
            </a:pPr>
            <a:r>
              <a:rPr lang="en-NZ" dirty="0"/>
              <a:t>Lady Gaga, Singer, Songwriter, Performer/Actress</a:t>
            </a:r>
          </a:p>
          <a:p>
            <a:pPr marL="628650" lvl="1" indent="-171450">
              <a:buFont typeface="Arial" panose="020B0604020202020204" pitchFamily="34" charset="0"/>
              <a:buChar char="•"/>
            </a:pPr>
            <a:r>
              <a:rPr lang="en-NZ" altLang="en-US" sz="1200" dirty="0"/>
              <a:t>A symbol of resilience;; very open about her many challenges and described how she bounced back</a:t>
            </a:r>
          </a:p>
          <a:p>
            <a:pPr marL="628650" lvl="1" indent="-171450">
              <a:buFont typeface="Arial" panose="020B0604020202020204" pitchFamily="34" charset="0"/>
              <a:buChar char="•"/>
            </a:pPr>
            <a:r>
              <a:rPr lang="en-NZ" altLang="en-US" sz="1200" dirty="0"/>
              <a:t>Suffered significant personal, physical and professional hardships.</a:t>
            </a:r>
          </a:p>
          <a:p>
            <a:pPr marL="628650" lvl="1" indent="-171450">
              <a:buFont typeface="Arial" panose="020B0604020202020204" pitchFamily="34" charset="0"/>
              <a:buChar char="•"/>
            </a:pPr>
            <a:r>
              <a:rPr lang="en-NZ" altLang="en-US" sz="1200" dirty="0"/>
              <a:t>Lady Gaga defines resilience not just as ‘bouncing back’ but as the disciplined effort to turn pain into art and advocacy.</a:t>
            </a:r>
          </a:p>
          <a:p>
            <a:pPr marL="628650" lvl="1" indent="-171450">
              <a:buFont typeface="Arial" panose="020B0604020202020204" pitchFamily="34" charset="0"/>
              <a:buChar char="•"/>
            </a:pPr>
            <a:r>
              <a:rPr lang="en-NZ" altLang="en-US" sz="1200" dirty="0"/>
              <a:t>Early in her career Gaga faced intense bullying, dropped by her first record label just three months after signing.</a:t>
            </a:r>
          </a:p>
          <a:p>
            <a:pPr marL="628650" lvl="1" indent="-171450">
              <a:buFont typeface="Arial" panose="020B0604020202020204" pitchFamily="34" charset="0"/>
              <a:buChar char="•"/>
            </a:pPr>
            <a:r>
              <a:rPr lang="en-NZ" altLang="en-US" sz="1200" dirty="0"/>
              <a:t>Gaga suffers from chronic illnesses. Accepts them and use mental toughness.</a:t>
            </a:r>
          </a:p>
          <a:p>
            <a:pPr marL="628650" lvl="1" indent="-171450">
              <a:buFont typeface="Arial" panose="020B0604020202020204" pitchFamily="34" charset="0"/>
              <a:buChar char="•"/>
            </a:pPr>
            <a:r>
              <a:rPr lang="en-NZ" altLang="en-US" sz="1200" dirty="0"/>
              <a:t>Early 2025 released Abracadabra is about resilience, about what it means to persevere. Play this song with lyrics?</a:t>
            </a:r>
          </a:p>
          <a:p>
            <a:pPr marL="628650" lvl="1" indent="-171450">
              <a:buFont typeface="Arial" panose="020B0604020202020204" pitchFamily="34" charset="0"/>
              <a:buChar char="•"/>
            </a:pPr>
            <a:endParaRPr lang="en-NZ" altLang="en-US" sz="1200" dirty="0"/>
          </a:p>
        </p:txBody>
      </p:sp>
      <p:sp>
        <p:nvSpPr>
          <p:cNvPr id="4" name="Slide Number Placeholder 3"/>
          <p:cNvSpPr>
            <a:spLocks noGrp="1"/>
          </p:cNvSpPr>
          <p:nvPr>
            <p:ph type="sldNum" sz="quarter" idx="5"/>
          </p:nvPr>
        </p:nvSpPr>
        <p:spPr/>
        <p:txBody>
          <a:bodyPr/>
          <a:lstStyle/>
          <a:p>
            <a:fld id="{5BD37A15-239A-4FAB-A5E8-4292414DC367}" type="slidenum">
              <a:rPr lang="en-NZ" smtClean="0"/>
              <a:pPr/>
              <a:t>5</a:t>
            </a:fld>
            <a:endParaRPr lang="en-NZ" dirty="0"/>
          </a:p>
        </p:txBody>
      </p:sp>
    </p:spTree>
    <p:extLst>
      <p:ext uri="{BB962C8B-B14F-4D97-AF65-F5344CB8AC3E}">
        <p14:creationId xmlns:p14="http://schemas.microsoft.com/office/powerpoint/2010/main" val="14783196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a:p>
        </p:txBody>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NZ" dirty="0"/>
          </a:p>
        </p:txBody>
      </p:sp>
      <p:sp>
        <p:nvSpPr>
          <p:cNvPr id="4" name="Slide Number Placeholder 3"/>
          <p:cNvSpPr>
            <a:spLocks noGrp="1"/>
          </p:cNvSpPr>
          <p:nvPr>
            <p:ph type="sldNum" sz="quarter" idx="5"/>
          </p:nvPr>
        </p:nvSpPr>
        <p:spPr/>
        <p:txBody>
          <a:bodyPr/>
          <a:lstStyle/>
          <a:p>
            <a:fld id="{5BD37A15-239A-4FAB-A5E8-4292414DC367}" type="slidenum">
              <a:rPr lang="en-NZ" smtClean="0"/>
              <a:pPr/>
              <a:t>6</a:t>
            </a:fld>
            <a:endParaRPr lang="en-NZ" dirty="0"/>
          </a:p>
        </p:txBody>
      </p:sp>
    </p:spTree>
    <p:extLst>
      <p:ext uri="{BB962C8B-B14F-4D97-AF65-F5344CB8AC3E}">
        <p14:creationId xmlns:p14="http://schemas.microsoft.com/office/powerpoint/2010/main" val="123212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5BD37A15-239A-4FAB-A5E8-4292414DC367}" type="slidenum">
              <a:rPr lang="en-NZ" smtClean="0"/>
              <a:pPr/>
              <a:t>7</a:t>
            </a:fld>
            <a:endParaRPr lang="en-NZ" dirty="0"/>
          </a:p>
        </p:txBody>
      </p:sp>
    </p:spTree>
    <p:extLst>
      <p:ext uri="{BB962C8B-B14F-4D97-AF65-F5344CB8AC3E}">
        <p14:creationId xmlns:p14="http://schemas.microsoft.com/office/powerpoint/2010/main" val="38860790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NZ" dirty="0"/>
          </a:p>
        </p:txBody>
      </p:sp>
      <p:sp>
        <p:nvSpPr>
          <p:cNvPr id="4" name="Slide Number Placeholder 3"/>
          <p:cNvSpPr>
            <a:spLocks noGrp="1"/>
          </p:cNvSpPr>
          <p:nvPr>
            <p:ph type="sldNum" sz="quarter" idx="5"/>
          </p:nvPr>
        </p:nvSpPr>
        <p:spPr/>
        <p:txBody>
          <a:bodyPr/>
          <a:lstStyle/>
          <a:p>
            <a:fld id="{5BD37A15-239A-4FAB-A5E8-4292414DC367}" type="slidenum">
              <a:rPr lang="en-NZ" smtClean="0"/>
              <a:pPr/>
              <a:t>8</a:t>
            </a:fld>
            <a:endParaRPr lang="en-NZ" dirty="0"/>
          </a:p>
        </p:txBody>
      </p:sp>
    </p:spTree>
    <p:extLst>
      <p:ext uri="{BB962C8B-B14F-4D97-AF65-F5344CB8AC3E}">
        <p14:creationId xmlns:p14="http://schemas.microsoft.com/office/powerpoint/2010/main" val="35285922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NZ" dirty="0"/>
          </a:p>
        </p:txBody>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NZ" dirty="0"/>
              <a:t>Self-efficacy is an individual’s belief that they can perform a selected task (Bandura, 1977, cited in Rees et al., 2015).</a:t>
            </a:r>
          </a:p>
          <a:p>
            <a:pPr marL="171450" indent="-171450">
              <a:buFont typeface="Arial" panose="020B0604020202020204" pitchFamily="34" charset="0"/>
              <a:buChar char="•"/>
            </a:pPr>
            <a:r>
              <a:rPr lang="en-NZ" dirty="0"/>
              <a:t>People who identify as having self-efficacy have lower levels of anxiety, better coping skills (Saks, 1994, cited in Rees et al., 2015).</a:t>
            </a:r>
          </a:p>
        </p:txBody>
      </p:sp>
      <p:sp>
        <p:nvSpPr>
          <p:cNvPr id="4" name="Slide Number Placeholder 3"/>
          <p:cNvSpPr>
            <a:spLocks noGrp="1"/>
          </p:cNvSpPr>
          <p:nvPr>
            <p:ph type="sldNum" sz="quarter" idx="5"/>
          </p:nvPr>
        </p:nvSpPr>
        <p:spPr/>
        <p:txBody>
          <a:bodyPr/>
          <a:lstStyle/>
          <a:p>
            <a:fld id="{5BD37A15-239A-4FAB-A5E8-4292414DC367}" type="slidenum">
              <a:rPr lang="en-NZ" smtClean="0"/>
              <a:pPr/>
              <a:t>9</a:t>
            </a:fld>
            <a:endParaRPr lang="en-NZ" dirty="0"/>
          </a:p>
        </p:txBody>
      </p:sp>
    </p:spTree>
    <p:extLst>
      <p:ext uri="{BB962C8B-B14F-4D97-AF65-F5344CB8AC3E}">
        <p14:creationId xmlns:p14="http://schemas.microsoft.com/office/powerpoint/2010/main" val="53062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NZ"/>
          </a:p>
        </p:txBody>
      </p:sp>
      <p:sp>
        <p:nvSpPr>
          <p:cNvPr id="4" name="Date Placeholder 3"/>
          <p:cNvSpPr>
            <a:spLocks noGrp="1"/>
          </p:cNvSpPr>
          <p:nvPr>
            <p:ph type="dt" sz="half" idx="10"/>
          </p:nvPr>
        </p:nvSpPr>
        <p:spPr/>
        <p:txBody>
          <a:bodyPr/>
          <a:lstStyle>
            <a:lvl1pPr>
              <a:defRPr/>
            </a:lvl1pPr>
          </a:lstStyle>
          <a:p>
            <a:fld id="{4781DE39-1192-4D9E-91FB-76D600BFFD45}" type="datetimeFigureOut">
              <a:rPr lang="en-NZ" smtClean="0"/>
              <a:pPr/>
              <a:t>23/04/2026</a:t>
            </a:fld>
            <a:endParaRPr lang="en-NZ" dirty="0"/>
          </a:p>
        </p:txBody>
      </p:sp>
      <p:sp>
        <p:nvSpPr>
          <p:cNvPr id="5" name="Footer Placeholder 4"/>
          <p:cNvSpPr>
            <a:spLocks noGrp="1"/>
          </p:cNvSpPr>
          <p:nvPr>
            <p:ph type="ftr" sz="quarter" idx="11"/>
          </p:nvPr>
        </p:nvSpPr>
        <p:spPr/>
        <p:txBody>
          <a:bodyPr/>
          <a:lstStyle>
            <a:lvl1pPr>
              <a:defRPr/>
            </a:lvl1pPr>
          </a:lstStyle>
          <a:p>
            <a:endParaRPr lang="en-NZ" dirty="0"/>
          </a:p>
        </p:txBody>
      </p:sp>
      <p:sp>
        <p:nvSpPr>
          <p:cNvPr id="6" name="Slide Number Placeholder 5"/>
          <p:cNvSpPr>
            <a:spLocks noGrp="1"/>
          </p:cNvSpPr>
          <p:nvPr>
            <p:ph type="sldNum" sz="quarter" idx="12"/>
          </p:nvPr>
        </p:nvSpPr>
        <p:spPr/>
        <p:txBody>
          <a:bodyPr/>
          <a:lstStyle>
            <a:lvl1pPr>
              <a:defRPr/>
            </a:lvl1pPr>
          </a:lstStyle>
          <a:p>
            <a:fld id="{1972AC11-59EA-4D29-9A37-D32902FD5B98}" type="slidenum">
              <a:rPr lang="en-NZ" smtClean="0"/>
              <a:pPr/>
              <a:t>‹#›</a:t>
            </a:fld>
            <a:endParaRPr lang="en-NZ"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fld id="{4781DE39-1192-4D9E-91FB-76D600BFFD45}" type="datetimeFigureOut">
              <a:rPr lang="en-NZ" smtClean="0"/>
              <a:pPr/>
              <a:t>23/04/2026</a:t>
            </a:fld>
            <a:endParaRPr lang="en-NZ" dirty="0"/>
          </a:p>
        </p:txBody>
      </p:sp>
      <p:sp>
        <p:nvSpPr>
          <p:cNvPr id="5" name="Footer Placeholder 4"/>
          <p:cNvSpPr>
            <a:spLocks noGrp="1"/>
          </p:cNvSpPr>
          <p:nvPr>
            <p:ph type="ftr" sz="quarter" idx="11"/>
          </p:nvPr>
        </p:nvSpPr>
        <p:spPr/>
        <p:txBody>
          <a:bodyPr/>
          <a:lstStyle>
            <a:lvl1pPr>
              <a:defRPr/>
            </a:lvl1pPr>
          </a:lstStyle>
          <a:p>
            <a:endParaRPr lang="en-NZ" dirty="0"/>
          </a:p>
        </p:txBody>
      </p:sp>
      <p:sp>
        <p:nvSpPr>
          <p:cNvPr id="6" name="Slide Number Placeholder 5"/>
          <p:cNvSpPr>
            <a:spLocks noGrp="1"/>
          </p:cNvSpPr>
          <p:nvPr>
            <p:ph type="sldNum" sz="quarter" idx="12"/>
          </p:nvPr>
        </p:nvSpPr>
        <p:spPr/>
        <p:txBody>
          <a:bodyPr/>
          <a:lstStyle>
            <a:lvl1pPr>
              <a:defRPr/>
            </a:lvl1pPr>
          </a:lstStyle>
          <a:p>
            <a:fld id="{1972AC11-59EA-4D29-9A37-D32902FD5B98}" type="slidenum">
              <a:rPr lang="en-NZ" smtClean="0"/>
              <a:pPr/>
              <a:t>‹#›</a:t>
            </a:fld>
            <a:endParaRPr lang="en-NZ"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fld id="{4781DE39-1192-4D9E-91FB-76D600BFFD45}" type="datetimeFigureOut">
              <a:rPr lang="en-NZ" smtClean="0"/>
              <a:pPr/>
              <a:t>23/04/2026</a:t>
            </a:fld>
            <a:endParaRPr lang="en-NZ" dirty="0"/>
          </a:p>
        </p:txBody>
      </p:sp>
      <p:sp>
        <p:nvSpPr>
          <p:cNvPr id="5" name="Footer Placeholder 4"/>
          <p:cNvSpPr>
            <a:spLocks noGrp="1"/>
          </p:cNvSpPr>
          <p:nvPr>
            <p:ph type="ftr" sz="quarter" idx="11"/>
          </p:nvPr>
        </p:nvSpPr>
        <p:spPr/>
        <p:txBody>
          <a:bodyPr/>
          <a:lstStyle>
            <a:lvl1pPr>
              <a:defRPr/>
            </a:lvl1pPr>
          </a:lstStyle>
          <a:p>
            <a:endParaRPr lang="en-NZ" dirty="0"/>
          </a:p>
        </p:txBody>
      </p:sp>
      <p:sp>
        <p:nvSpPr>
          <p:cNvPr id="6" name="Slide Number Placeholder 5"/>
          <p:cNvSpPr>
            <a:spLocks noGrp="1"/>
          </p:cNvSpPr>
          <p:nvPr>
            <p:ph type="sldNum" sz="quarter" idx="12"/>
          </p:nvPr>
        </p:nvSpPr>
        <p:spPr/>
        <p:txBody>
          <a:bodyPr/>
          <a:lstStyle>
            <a:lvl1pPr>
              <a:defRPr/>
            </a:lvl1pPr>
          </a:lstStyle>
          <a:p>
            <a:fld id="{1972AC11-59EA-4D29-9A37-D32902FD5B98}" type="slidenum">
              <a:rPr lang="en-NZ" smtClean="0"/>
              <a:pPr/>
              <a:t>‹#›</a:t>
            </a:fld>
            <a:endParaRPr lang="en-NZ"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lvl1pPr>
              <a:defRPr/>
            </a:lvl1pPr>
          </a:lstStyle>
          <a:p>
            <a:fld id="{4781DE39-1192-4D9E-91FB-76D600BFFD45}" type="datetimeFigureOut">
              <a:rPr lang="en-NZ" smtClean="0"/>
              <a:pPr/>
              <a:t>23/04/2026</a:t>
            </a:fld>
            <a:endParaRPr lang="en-NZ" dirty="0"/>
          </a:p>
        </p:txBody>
      </p:sp>
      <p:sp>
        <p:nvSpPr>
          <p:cNvPr id="5" name="Footer Placeholder 4"/>
          <p:cNvSpPr>
            <a:spLocks noGrp="1"/>
          </p:cNvSpPr>
          <p:nvPr>
            <p:ph type="ftr" sz="quarter" idx="11"/>
          </p:nvPr>
        </p:nvSpPr>
        <p:spPr/>
        <p:txBody>
          <a:bodyPr/>
          <a:lstStyle>
            <a:lvl1pPr>
              <a:defRPr/>
            </a:lvl1pPr>
          </a:lstStyle>
          <a:p>
            <a:endParaRPr lang="en-NZ" dirty="0"/>
          </a:p>
        </p:txBody>
      </p:sp>
      <p:sp>
        <p:nvSpPr>
          <p:cNvPr id="6" name="Slide Number Placeholder 5"/>
          <p:cNvSpPr>
            <a:spLocks noGrp="1"/>
          </p:cNvSpPr>
          <p:nvPr>
            <p:ph type="sldNum" sz="quarter" idx="12"/>
          </p:nvPr>
        </p:nvSpPr>
        <p:spPr/>
        <p:txBody>
          <a:bodyPr/>
          <a:lstStyle>
            <a:lvl1pPr>
              <a:defRPr/>
            </a:lvl1pPr>
          </a:lstStyle>
          <a:p>
            <a:fld id="{1972AC11-59EA-4D29-9A37-D32902FD5B98}" type="slidenum">
              <a:rPr lang="en-NZ" smtClean="0"/>
              <a:pPr/>
              <a:t>‹#›</a:t>
            </a:fld>
            <a:endParaRPr lang="en-NZ"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4781DE39-1192-4D9E-91FB-76D600BFFD45}" type="datetimeFigureOut">
              <a:rPr lang="en-NZ" smtClean="0"/>
              <a:pPr/>
              <a:t>23/04/2026</a:t>
            </a:fld>
            <a:endParaRPr lang="en-NZ" dirty="0"/>
          </a:p>
        </p:txBody>
      </p:sp>
      <p:sp>
        <p:nvSpPr>
          <p:cNvPr id="5" name="Footer Placeholder 4"/>
          <p:cNvSpPr>
            <a:spLocks noGrp="1"/>
          </p:cNvSpPr>
          <p:nvPr>
            <p:ph type="ftr" sz="quarter" idx="11"/>
          </p:nvPr>
        </p:nvSpPr>
        <p:spPr/>
        <p:txBody>
          <a:bodyPr/>
          <a:lstStyle>
            <a:lvl1pPr>
              <a:defRPr/>
            </a:lvl1pPr>
          </a:lstStyle>
          <a:p>
            <a:endParaRPr lang="en-NZ" dirty="0"/>
          </a:p>
        </p:txBody>
      </p:sp>
      <p:sp>
        <p:nvSpPr>
          <p:cNvPr id="6" name="Slide Number Placeholder 5"/>
          <p:cNvSpPr>
            <a:spLocks noGrp="1"/>
          </p:cNvSpPr>
          <p:nvPr>
            <p:ph type="sldNum" sz="quarter" idx="12"/>
          </p:nvPr>
        </p:nvSpPr>
        <p:spPr/>
        <p:txBody>
          <a:bodyPr/>
          <a:lstStyle>
            <a:lvl1pPr>
              <a:defRPr/>
            </a:lvl1pPr>
          </a:lstStyle>
          <a:p>
            <a:fld id="{1972AC11-59EA-4D29-9A37-D32902FD5B98}" type="slidenum">
              <a:rPr lang="en-NZ" smtClean="0"/>
              <a:pPr/>
              <a:t>‹#›</a:t>
            </a:fld>
            <a:endParaRPr lang="en-NZ"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3"/>
          <p:cNvSpPr>
            <a:spLocks noGrp="1"/>
          </p:cNvSpPr>
          <p:nvPr>
            <p:ph type="dt" sz="half" idx="10"/>
          </p:nvPr>
        </p:nvSpPr>
        <p:spPr/>
        <p:txBody>
          <a:bodyPr/>
          <a:lstStyle>
            <a:lvl1pPr>
              <a:defRPr/>
            </a:lvl1pPr>
          </a:lstStyle>
          <a:p>
            <a:fld id="{4781DE39-1192-4D9E-91FB-76D600BFFD45}" type="datetimeFigureOut">
              <a:rPr lang="en-NZ" smtClean="0"/>
              <a:pPr/>
              <a:t>23/04/2026</a:t>
            </a:fld>
            <a:endParaRPr lang="en-NZ" dirty="0"/>
          </a:p>
        </p:txBody>
      </p:sp>
      <p:sp>
        <p:nvSpPr>
          <p:cNvPr id="6" name="Footer Placeholder 4"/>
          <p:cNvSpPr>
            <a:spLocks noGrp="1"/>
          </p:cNvSpPr>
          <p:nvPr>
            <p:ph type="ftr" sz="quarter" idx="11"/>
          </p:nvPr>
        </p:nvSpPr>
        <p:spPr/>
        <p:txBody>
          <a:bodyPr/>
          <a:lstStyle>
            <a:lvl1pPr>
              <a:defRPr/>
            </a:lvl1pPr>
          </a:lstStyle>
          <a:p>
            <a:endParaRPr lang="en-NZ" dirty="0"/>
          </a:p>
        </p:txBody>
      </p:sp>
      <p:sp>
        <p:nvSpPr>
          <p:cNvPr id="7" name="Slide Number Placeholder 5"/>
          <p:cNvSpPr>
            <a:spLocks noGrp="1"/>
          </p:cNvSpPr>
          <p:nvPr>
            <p:ph type="sldNum" sz="quarter" idx="12"/>
          </p:nvPr>
        </p:nvSpPr>
        <p:spPr/>
        <p:txBody>
          <a:bodyPr/>
          <a:lstStyle>
            <a:lvl1pPr>
              <a:defRPr/>
            </a:lvl1pPr>
          </a:lstStyle>
          <a:p>
            <a:fld id="{1972AC11-59EA-4D29-9A37-D32902FD5B98}" type="slidenum">
              <a:rPr lang="en-NZ" smtClean="0"/>
              <a:pPr/>
              <a:t>‹#›</a:t>
            </a:fld>
            <a:endParaRPr lang="en-NZ"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3"/>
          <p:cNvSpPr>
            <a:spLocks noGrp="1"/>
          </p:cNvSpPr>
          <p:nvPr>
            <p:ph type="dt" sz="half" idx="10"/>
          </p:nvPr>
        </p:nvSpPr>
        <p:spPr/>
        <p:txBody>
          <a:bodyPr/>
          <a:lstStyle>
            <a:lvl1pPr>
              <a:defRPr/>
            </a:lvl1pPr>
          </a:lstStyle>
          <a:p>
            <a:fld id="{4781DE39-1192-4D9E-91FB-76D600BFFD45}" type="datetimeFigureOut">
              <a:rPr lang="en-NZ" smtClean="0"/>
              <a:pPr/>
              <a:t>23/04/2026</a:t>
            </a:fld>
            <a:endParaRPr lang="en-NZ" dirty="0"/>
          </a:p>
        </p:txBody>
      </p:sp>
      <p:sp>
        <p:nvSpPr>
          <p:cNvPr id="8" name="Footer Placeholder 4"/>
          <p:cNvSpPr>
            <a:spLocks noGrp="1"/>
          </p:cNvSpPr>
          <p:nvPr>
            <p:ph type="ftr" sz="quarter" idx="11"/>
          </p:nvPr>
        </p:nvSpPr>
        <p:spPr/>
        <p:txBody>
          <a:bodyPr/>
          <a:lstStyle>
            <a:lvl1pPr>
              <a:defRPr/>
            </a:lvl1pPr>
          </a:lstStyle>
          <a:p>
            <a:endParaRPr lang="en-NZ" dirty="0"/>
          </a:p>
        </p:txBody>
      </p:sp>
      <p:sp>
        <p:nvSpPr>
          <p:cNvPr id="9" name="Slide Number Placeholder 5"/>
          <p:cNvSpPr>
            <a:spLocks noGrp="1"/>
          </p:cNvSpPr>
          <p:nvPr>
            <p:ph type="sldNum" sz="quarter" idx="12"/>
          </p:nvPr>
        </p:nvSpPr>
        <p:spPr/>
        <p:txBody>
          <a:bodyPr/>
          <a:lstStyle>
            <a:lvl1pPr>
              <a:defRPr/>
            </a:lvl1pPr>
          </a:lstStyle>
          <a:p>
            <a:fld id="{1972AC11-59EA-4D29-9A37-D32902FD5B98}" type="slidenum">
              <a:rPr lang="en-NZ" smtClean="0"/>
              <a:pPr/>
              <a:t>‹#›</a:t>
            </a:fld>
            <a:endParaRPr lang="en-NZ"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3"/>
          <p:cNvSpPr>
            <a:spLocks noGrp="1"/>
          </p:cNvSpPr>
          <p:nvPr>
            <p:ph type="dt" sz="half" idx="10"/>
          </p:nvPr>
        </p:nvSpPr>
        <p:spPr/>
        <p:txBody>
          <a:bodyPr/>
          <a:lstStyle>
            <a:lvl1pPr>
              <a:defRPr/>
            </a:lvl1pPr>
          </a:lstStyle>
          <a:p>
            <a:fld id="{4781DE39-1192-4D9E-91FB-76D600BFFD45}" type="datetimeFigureOut">
              <a:rPr lang="en-NZ" smtClean="0"/>
              <a:pPr/>
              <a:t>23/04/2026</a:t>
            </a:fld>
            <a:endParaRPr lang="en-NZ" dirty="0"/>
          </a:p>
        </p:txBody>
      </p:sp>
      <p:sp>
        <p:nvSpPr>
          <p:cNvPr id="4" name="Footer Placeholder 4"/>
          <p:cNvSpPr>
            <a:spLocks noGrp="1"/>
          </p:cNvSpPr>
          <p:nvPr>
            <p:ph type="ftr" sz="quarter" idx="11"/>
          </p:nvPr>
        </p:nvSpPr>
        <p:spPr/>
        <p:txBody>
          <a:bodyPr/>
          <a:lstStyle>
            <a:lvl1pPr>
              <a:defRPr/>
            </a:lvl1pPr>
          </a:lstStyle>
          <a:p>
            <a:endParaRPr lang="en-NZ" dirty="0"/>
          </a:p>
        </p:txBody>
      </p:sp>
      <p:sp>
        <p:nvSpPr>
          <p:cNvPr id="5" name="Slide Number Placeholder 5"/>
          <p:cNvSpPr>
            <a:spLocks noGrp="1"/>
          </p:cNvSpPr>
          <p:nvPr>
            <p:ph type="sldNum" sz="quarter" idx="12"/>
          </p:nvPr>
        </p:nvSpPr>
        <p:spPr/>
        <p:txBody>
          <a:bodyPr/>
          <a:lstStyle>
            <a:lvl1pPr>
              <a:defRPr/>
            </a:lvl1pPr>
          </a:lstStyle>
          <a:p>
            <a:fld id="{1972AC11-59EA-4D29-9A37-D32902FD5B98}" type="slidenum">
              <a:rPr lang="en-NZ" smtClean="0"/>
              <a:pPr/>
              <a:t>‹#›</a:t>
            </a:fld>
            <a:endParaRPr lang="en-NZ"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781DE39-1192-4D9E-91FB-76D600BFFD45}" type="datetimeFigureOut">
              <a:rPr lang="en-NZ" smtClean="0"/>
              <a:pPr/>
              <a:t>23/04/2026</a:t>
            </a:fld>
            <a:endParaRPr lang="en-NZ" dirty="0"/>
          </a:p>
        </p:txBody>
      </p:sp>
      <p:sp>
        <p:nvSpPr>
          <p:cNvPr id="3" name="Footer Placeholder 4"/>
          <p:cNvSpPr>
            <a:spLocks noGrp="1"/>
          </p:cNvSpPr>
          <p:nvPr>
            <p:ph type="ftr" sz="quarter" idx="11"/>
          </p:nvPr>
        </p:nvSpPr>
        <p:spPr/>
        <p:txBody>
          <a:bodyPr/>
          <a:lstStyle>
            <a:lvl1pPr>
              <a:defRPr/>
            </a:lvl1pPr>
          </a:lstStyle>
          <a:p>
            <a:endParaRPr lang="en-NZ" dirty="0"/>
          </a:p>
        </p:txBody>
      </p:sp>
      <p:sp>
        <p:nvSpPr>
          <p:cNvPr id="4" name="Slide Number Placeholder 5"/>
          <p:cNvSpPr>
            <a:spLocks noGrp="1"/>
          </p:cNvSpPr>
          <p:nvPr>
            <p:ph type="sldNum" sz="quarter" idx="12"/>
          </p:nvPr>
        </p:nvSpPr>
        <p:spPr/>
        <p:txBody>
          <a:bodyPr/>
          <a:lstStyle>
            <a:lvl1pPr>
              <a:defRPr/>
            </a:lvl1pPr>
          </a:lstStyle>
          <a:p>
            <a:fld id="{1972AC11-59EA-4D29-9A37-D32902FD5B98}" type="slidenum">
              <a:rPr lang="en-NZ" smtClean="0"/>
              <a:pPr/>
              <a:t>‹#›</a:t>
            </a:fld>
            <a:endParaRPr lang="en-NZ"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781DE39-1192-4D9E-91FB-76D600BFFD45}" type="datetimeFigureOut">
              <a:rPr lang="en-NZ" smtClean="0"/>
              <a:pPr/>
              <a:t>23/04/2026</a:t>
            </a:fld>
            <a:endParaRPr lang="en-NZ" dirty="0"/>
          </a:p>
        </p:txBody>
      </p:sp>
      <p:sp>
        <p:nvSpPr>
          <p:cNvPr id="6" name="Footer Placeholder 4"/>
          <p:cNvSpPr>
            <a:spLocks noGrp="1"/>
          </p:cNvSpPr>
          <p:nvPr>
            <p:ph type="ftr" sz="quarter" idx="11"/>
          </p:nvPr>
        </p:nvSpPr>
        <p:spPr/>
        <p:txBody>
          <a:bodyPr/>
          <a:lstStyle>
            <a:lvl1pPr>
              <a:defRPr/>
            </a:lvl1pPr>
          </a:lstStyle>
          <a:p>
            <a:endParaRPr lang="en-NZ" dirty="0"/>
          </a:p>
        </p:txBody>
      </p:sp>
      <p:sp>
        <p:nvSpPr>
          <p:cNvPr id="7" name="Slide Number Placeholder 5"/>
          <p:cNvSpPr>
            <a:spLocks noGrp="1"/>
          </p:cNvSpPr>
          <p:nvPr>
            <p:ph type="sldNum" sz="quarter" idx="12"/>
          </p:nvPr>
        </p:nvSpPr>
        <p:spPr/>
        <p:txBody>
          <a:bodyPr/>
          <a:lstStyle>
            <a:lvl1pPr>
              <a:defRPr/>
            </a:lvl1pPr>
          </a:lstStyle>
          <a:p>
            <a:fld id="{1972AC11-59EA-4D29-9A37-D32902FD5B98}" type="slidenum">
              <a:rPr lang="en-NZ" smtClean="0"/>
              <a:pPr/>
              <a:t>‹#›</a:t>
            </a:fld>
            <a:endParaRPr lang="en-NZ"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endParaRPr lang="en-NZ"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4781DE39-1192-4D9E-91FB-76D600BFFD45}" type="datetimeFigureOut">
              <a:rPr lang="en-NZ" smtClean="0"/>
              <a:pPr/>
              <a:t>23/04/2026</a:t>
            </a:fld>
            <a:endParaRPr lang="en-NZ" dirty="0"/>
          </a:p>
        </p:txBody>
      </p:sp>
      <p:sp>
        <p:nvSpPr>
          <p:cNvPr id="6" name="Footer Placeholder 4"/>
          <p:cNvSpPr>
            <a:spLocks noGrp="1"/>
          </p:cNvSpPr>
          <p:nvPr>
            <p:ph type="ftr" sz="quarter" idx="11"/>
          </p:nvPr>
        </p:nvSpPr>
        <p:spPr/>
        <p:txBody>
          <a:bodyPr/>
          <a:lstStyle>
            <a:lvl1pPr>
              <a:defRPr/>
            </a:lvl1pPr>
          </a:lstStyle>
          <a:p>
            <a:endParaRPr lang="en-NZ" dirty="0"/>
          </a:p>
        </p:txBody>
      </p:sp>
      <p:sp>
        <p:nvSpPr>
          <p:cNvPr id="7" name="Slide Number Placeholder 5"/>
          <p:cNvSpPr>
            <a:spLocks noGrp="1"/>
          </p:cNvSpPr>
          <p:nvPr>
            <p:ph type="sldNum" sz="quarter" idx="12"/>
          </p:nvPr>
        </p:nvSpPr>
        <p:spPr/>
        <p:txBody>
          <a:bodyPr/>
          <a:lstStyle>
            <a:lvl1pPr>
              <a:defRPr/>
            </a:lvl1pPr>
          </a:lstStyle>
          <a:p>
            <a:fld id="{1972AC11-59EA-4D29-9A37-D32902FD5B98}" type="slidenum">
              <a:rPr lang="en-NZ" smtClean="0"/>
              <a:pPr/>
              <a:t>‹#›</a:t>
            </a:fld>
            <a:endParaRPr lang="en-NZ"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NZ"/>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Arial" pitchFamily="34" charset="0"/>
                <a:cs typeface="Arial" pitchFamily="34" charset="0"/>
              </a:defRPr>
            </a:lvl1pPr>
          </a:lstStyle>
          <a:p>
            <a:fld id="{4781DE39-1192-4D9E-91FB-76D600BFFD45}" type="datetimeFigureOut">
              <a:rPr lang="en-NZ" smtClean="0"/>
              <a:pPr/>
              <a:t>23/04/2026</a:t>
            </a:fld>
            <a:endParaRPr lang="en-NZ"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Arial" pitchFamily="34" charset="0"/>
                <a:cs typeface="Arial" pitchFamily="34" charset="0"/>
              </a:defRPr>
            </a:lvl1pPr>
          </a:lstStyle>
          <a:p>
            <a:endParaRPr lang="en-NZ"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bg1"/>
                </a:solidFill>
                <a:latin typeface="Arial" pitchFamily="34" charset="0"/>
                <a:cs typeface="Arial" pitchFamily="34" charset="0"/>
              </a:defRPr>
            </a:lvl1pPr>
          </a:lstStyle>
          <a:p>
            <a:fld id="{1972AC11-59EA-4D29-9A37-D32902FD5B98}" type="slidenum">
              <a:rPr lang="en-NZ" smtClean="0"/>
              <a:pPr/>
              <a:t>‹#›</a:t>
            </a:fld>
            <a:endParaRPr lang="en-NZ" dirty="0"/>
          </a:p>
        </p:txBody>
      </p:sp>
      <p:pic>
        <p:nvPicPr>
          <p:cNvPr id="1031" name="Picture 6"/>
          <p:cNvPicPr>
            <a:picLocks noChangeAspect="1" noChangeArrowheads="1"/>
          </p:cNvPicPr>
          <p:nvPr/>
        </p:nvPicPr>
        <p:blipFill>
          <a:blip r:embed="rId13" cstate="print">
            <a:lum bright="-2000" contrast="36000"/>
          </a:blip>
          <a:srcRect/>
          <a:stretch>
            <a:fillRect/>
          </a:stretch>
        </p:blipFill>
        <p:spPr bwMode="auto">
          <a:xfrm>
            <a:off x="428625" y="6357938"/>
            <a:ext cx="2400300" cy="403225"/>
          </a:xfrm>
          <a:prstGeom prst="rect">
            <a:avLst/>
          </a:prstGeom>
          <a:noFill/>
          <a:ln w="9525">
            <a:noFill/>
            <a:miter lim="800000"/>
            <a:headEnd/>
            <a:tailEnd/>
          </a:ln>
        </p:spPr>
      </p:pic>
      <p:pic>
        <p:nvPicPr>
          <p:cNvPr id="1032" name="Picture 5"/>
          <p:cNvPicPr>
            <a:picLocks noChangeAspect="1" noChangeArrowheads="1"/>
          </p:cNvPicPr>
          <p:nvPr/>
        </p:nvPicPr>
        <p:blipFill>
          <a:blip r:embed="rId14" cstate="print">
            <a:lum bright="-18000"/>
          </a:blip>
          <a:srcRect/>
          <a:stretch>
            <a:fillRect/>
          </a:stretch>
        </p:blipFill>
        <p:spPr bwMode="auto">
          <a:xfrm>
            <a:off x="6326188" y="5072063"/>
            <a:ext cx="3532187" cy="2428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charset="0"/>
          <a:cs typeface="Arial" charset="0"/>
        </a:defRPr>
      </a:lvl2pPr>
      <a:lvl3pPr algn="ctr" rtl="0" eaLnBrk="1" fontAlgn="base" hangingPunct="1">
        <a:spcBef>
          <a:spcPct val="0"/>
        </a:spcBef>
        <a:spcAft>
          <a:spcPct val="0"/>
        </a:spcAft>
        <a:defRPr sz="4400">
          <a:solidFill>
            <a:schemeClr val="bg1"/>
          </a:solidFill>
          <a:latin typeface="Arial" charset="0"/>
          <a:cs typeface="Arial" charset="0"/>
        </a:defRPr>
      </a:lvl3pPr>
      <a:lvl4pPr algn="ctr" rtl="0" eaLnBrk="1" fontAlgn="base" hangingPunct="1">
        <a:spcBef>
          <a:spcPct val="0"/>
        </a:spcBef>
        <a:spcAft>
          <a:spcPct val="0"/>
        </a:spcAft>
        <a:defRPr sz="4400">
          <a:solidFill>
            <a:schemeClr val="bg1"/>
          </a:solidFill>
          <a:latin typeface="Arial" charset="0"/>
          <a:cs typeface="Arial" charset="0"/>
        </a:defRPr>
      </a:lvl4pPr>
      <a:lvl5pPr algn="ctr" rtl="0" eaLnBrk="1" fontAlgn="base" hangingPunct="1">
        <a:spcBef>
          <a:spcPct val="0"/>
        </a:spcBef>
        <a:spcAft>
          <a:spcPct val="0"/>
        </a:spcAft>
        <a:defRPr sz="4400">
          <a:solidFill>
            <a:schemeClr val="bg1"/>
          </a:solidFill>
          <a:latin typeface="Arial" charset="0"/>
          <a:cs typeface="Arial" charset="0"/>
        </a:defRPr>
      </a:lvl5pPr>
      <a:lvl6pPr marL="457200" algn="ctr" rtl="0" eaLnBrk="1" fontAlgn="base" hangingPunct="1">
        <a:spcBef>
          <a:spcPct val="0"/>
        </a:spcBef>
        <a:spcAft>
          <a:spcPct val="0"/>
        </a:spcAft>
        <a:defRPr sz="4400">
          <a:solidFill>
            <a:schemeClr val="bg1"/>
          </a:solidFill>
          <a:latin typeface="Infinity Maori Medium" pitchFamily="50" charset="0"/>
        </a:defRPr>
      </a:lvl6pPr>
      <a:lvl7pPr marL="914400" algn="ctr" rtl="0" eaLnBrk="1" fontAlgn="base" hangingPunct="1">
        <a:spcBef>
          <a:spcPct val="0"/>
        </a:spcBef>
        <a:spcAft>
          <a:spcPct val="0"/>
        </a:spcAft>
        <a:defRPr sz="4400">
          <a:solidFill>
            <a:schemeClr val="bg1"/>
          </a:solidFill>
          <a:latin typeface="Infinity Maori Medium" pitchFamily="50" charset="0"/>
        </a:defRPr>
      </a:lvl7pPr>
      <a:lvl8pPr marL="1371600" algn="ctr" rtl="0" eaLnBrk="1" fontAlgn="base" hangingPunct="1">
        <a:spcBef>
          <a:spcPct val="0"/>
        </a:spcBef>
        <a:spcAft>
          <a:spcPct val="0"/>
        </a:spcAft>
        <a:defRPr sz="4400">
          <a:solidFill>
            <a:schemeClr val="bg1"/>
          </a:solidFill>
          <a:latin typeface="Infinity Maori Medium" pitchFamily="50" charset="0"/>
        </a:defRPr>
      </a:lvl8pPr>
      <a:lvl9pPr marL="1828800" algn="ctr" rtl="0" eaLnBrk="1" fontAlgn="base" hangingPunct="1">
        <a:spcBef>
          <a:spcPct val="0"/>
        </a:spcBef>
        <a:spcAft>
          <a:spcPct val="0"/>
        </a:spcAft>
        <a:defRPr sz="4400">
          <a:solidFill>
            <a:schemeClr val="bg1"/>
          </a:solidFill>
          <a:latin typeface="Infinity Maori Medium" pitchFamily="50"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s://www.ted.com/talks/lucy_hone_the_three_secrets_of_resilient_peopl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47211"/>
            <a:ext cx="7772400" cy="1470025"/>
          </a:xfrm>
        </p:spPr>
        <p:txBody>
          <a:bodyPr/>
          <a:lstStyle/>
          <a:p>
            <a:r>
              <a:rPr lang="en-NZ" sz="3600" dirty="0"/>
              <a:t>Organisation and Human Behaviour Perspectives</a:t>
            </a:r>
            <a:br>
              <a:rPr lang="en-NZ" sz="3600" dirty="0"/>
            </a:br>
            <a:r>
              <a:rPr lang="en-NZ" sz="3600" dirty="0"/>
              <a:t>CLSY513</a:t>
            </a:r>
            <a:br>
              <a:rPr lang="en-NZ" sz="3600" dirty="0"/>
            </a:br>
            <a:r>
              <a:rPr lang="en-NZ" sz="3600" dirty="0"/>
              <a:t>Semester 1, 2026</a:t>
            </a:r>
            <a:br>
              <a:rPr lang="en-NZ" dirty="0"/>
            </a:br>
            <a:endParaRPr lang="en-NZ" dirty="0"/>
          </a:p>
        </p:txBody>
      </p:sp>
      <p:sp>
        <p:nvSpPr>
          <p:cNvPr id="3" name="Subtitle 2"/>
          <p:cNvSpPr>
            <a:spLocks noGrp="1"/>
          </p:cNvSpPr>
          <p:nvPr>
            <p:ph type="subTitle" idx="1"/>
          </p:nvPr>
        </p:nvSpPr>
        <p:spPr>
          <a:xfrm>
            <a:off x="685800" y="3164464"/>
            <a:ext cx="7986192" cy="2424776"/>
          </a:xfrm>
        </p:spPr>
        <p:txBody>
          <a:bodyPr/>
          <a:lstStyle/>
          <a:p>
            <a:r>
              <a:rPr lang="en-NZ" dirty="0"/>
              <a:t>Week</a:t>
            </a:r>
            <a:r>
              <a:rPr lang="en-NZ" dirty="0">
                <a:solidFill>
                  <a:schemeClr val="tx1"/>
                </a:solidFill>
              </a:rPr>
              <a:t> </a:t>
            </a:r>
            <a:r>
              <a:rPr lang="en-NZ" dirty="0">
                <a:solidFill>
                  <a:schemeClr val="bg1"/>
                </a:solidFill>
              </a:rPr>
              <a:t>7 </a:t>
            </a:r>
            <a:r>
              <a:rPr lang="en-NZ" dirty="0"/>
              <a:t>Lecture</a:t>
            </a:r>
          </a:p>
          <a:p>
            <a:endParaRPr lang="en-NZ" sz="4000" b="1" i="1" dirty="0">
              <a:solidFill>
                <a:srgbClr val="FF0000"/>
              </a:solidFill>
            </a:endParaRPr>
          </a:p>
        </p:txBody>
      </p:sp>
      <p:pic>
        <p:nvPicPr>
          <p:cNvPr id="1026" name="Picture 2" descr="why is resilience important">
            <a:extLst>
              <a:ext uri="{FF2B5EF4-FFF2-40B4-BE49-F238E27FC236}">
                <a16:creationId xmlns:a16="http://schemas.microsoft.com/office/drawing/2014/main" id="{0E3E2421-6710-089A-F5C9-EED3B41339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26060" y="3861048"/>
            <a:ext cx="3491880" cy="196418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CA76B34-F35F-461B-84F1-96808D06EAF5}"/>
              </a:ext>
            </a:extLst>
          </p:cNvPr>
          <p:cNvSpPr>
            <a:spLocks noGrp="1"/>
          </p:cNvSpPr>
          <p:nvPr>
            <p:ph type="title"/>
          </p:nvPr>
        </p:nvSpPr>
        <p:spPr>
          <a:xfrm>
            <a:off x="457200" y="61480"/>
            <a:ext cx="8229600" cy="1143000"/>
          </a:xfrm>
        </p:spPr>
        <p:txBody>
          <a:bodyPr/>
          <a:lstStyle/>
          <a:p>
            <a:r>
              <a:rPr lang="en-NZ" altLang="en-US" sz="4000" dirty="0"/>
              <a:t>Adult Personal Resilience</a:t>
            </a:r>
          </a:p>
        </p:txBody>
      </p:sp>
      <p:sp>
        <p:nvSpPr>
          <p:cNvPr id="11267" name="Content Placeholder 4">
            <a:extLst>
              <a:ext uri="{FF2B5EF4-FFF2-40B4-BE49-F238E27FC236}">
                <a16:creationId xmlns:a16="http://schemas.microsoft.com/office/drawing/2014/main" id="{D0C95602-0BE4-47FB-94A2-EF046368EE07}"/>
              </a:ext>
            </a:extLst>
          </p:cNvPr>
          <p:cNvSpPr>
            <a:spLocks noGrp="1"/>
          </p:cNvSpPr>
          <p:nvPr>
            <p:ph sz="half" idx="1"/>
          </p:nvPr>
        </p:nvSpPr>
        <p:spPr>
          <a:xfrm>
            <a:off x="457200" y="1204480"/>
            <a:ext cx="8229600" cy="5112568"/>
          </a:xfrm>
        </p:spPr>
        <p:txBody>
          <a:bodyPr/>
          <a:lstStyle/>
          <a:p>
            <a:r>
              <a:rPr lang="en-NZ" altLang="en-US" sz="1600" dirty="0"/>
              <a:t>A definition: “Adult personal resilience is a multifaceted construct that includes a person’s determination and ability to endure, adapt, and recover from adversity.” (Taormina, 2015, p. 36)</a:t>
            </a:r>
          </a:p>
          <a:p>
            <a:endParaRPr lang="en-NZ" altLang="en-US" sz="1600" dirty="0"/>
          </a:p>
          <a:p>
            <a:r>
              <a:rPr lang="en-NZ" altLang="en-US" sz="1600" dirty="0"/>
              <a:t>Personal Resilience</a:t>
            </a:r>
            <a:endParaRPr lang="en-NZ" altLang="en-US" sz="1600" dirty="0">
              <a:solidFill>
                <a:srgbClr val="FF0000"/>
              </a:solidFill>
            </a:endParaRPr>
          </a:p>
          <a:p>
            <a:pPr lvl="1"/>
            <a:r>
              <a:rPr lang="en-NZ" altLang="en-US" sz="1600" dirty="0"/>
              <a:t>Ability to recover from adversities.</a:t>
            </a:r>
          </a:p>
          <a:p>
            <a:pPr lvl="1"/>
            <a:r>
              <a:rPr lang="en-NZ" altLang="en-US" sz="1600" dirty="0"/>
              <a:t>Characteristics within a person, internal, intrapersonal</a:t>
            </a:r>
          </a:p>
          <a:p>
            <a:pPr lvl="1"/>
            <a:r>
              <a:rPr lang="en-NZ" altLang="en-US" sz="1600" dirty="0"/>
              <a:t>Proactivity, persistence, and resourceful (eg seeking out support of others).</a:t>
            </a:r>
          </a:p>
          <a:p>
            <a:pPr lvl="1"/>
            <a:r>
              <a:rPr lang="en-NZ" altLang="en-US" sz="1600" dirty="0"/>
              <a:t>Communication skills, problem-solving ability.</a:t>
            </a:r>
          </a:p>
          <a:p>
            <a:pPr lvl="1"/>
            <a:r>
              <a:rPr lang="en-NZ" altLang="en-US" sz="1600" dirty="0"/>
              <a:t>Positivity, hopefulness.</a:t>
            </a:r>
          </a:p>
          <a:p>
            <a:pPr lvl="1"/>
            <a:r>
              <a:rPr lang="en-NZ" altLang="en-US" sz="1600" dirty="0"/>
              <a:t>Multi-faceted: Four dimensions:</a:t>
            </a:r>
          </a:p>
          <a:p>
            <a:pPr lvl="2"/>
            <a:r>
              <a:rPr lang="en-NZ" altLang="en-US" sz="1600" dirty="0"/>
              <a:t>Determination = willpower and firmness of purpose to persevere.</a:t>
            </a:r>
          </a:p>
          <a:p>
            <a:pPr lvl="2"/>
            <a:r>
              <a:rPr lang="en-NZ" altLang="en-US" sz="1600" dirty="0"/>
              <a:t>Endurance = personal strength and fortitude.</a:t>
            </a:r>
          </a:p>
          <a:p>
            <a:pPr lvl="2"/>
            <a:r>
              <a:rPr lang="en-NZ" altLang="en-US" sz="1600" dirty="0"/>
              <a:t>Adaptability = capacity to be flexible and resourceful, to cope, to adjust oneself in changing conditions.</a:t>
            </a:r>
          </a:p>
          <a:p>
            <a:pPr lvl="2"/>
            <a:r>
              <a:rPr lang="en-NZ" altLang="en-US" sz="1600" dirty="0"/>
              <a:t>Recuperability = ability to recover, physically and cognitively, from harm, setbacks, difficulties.</a:t>
            </a:r>
          </a:p>
        </p:txBody>
      </p:sp>
    </p:spTree>
    <p:extLst>
      <p:ext uri="{BB962C8B-B14F-4D97-AF65-F5344CB8AC3E}">
        <p14:creationId xmlns:p14="http://schemas.microsoft.com/office/powerpoint/2010/main" val="3102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500"/>
                                        <p:tgtEl>
                                          <p:spTgt spid="1126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animEffect transition="in" filter="fade">
                                      <p:cBhvr>
                                        <p:cTn id="15" dur="500"/>
                                        <p:tgtEl>
                                          <p:spTgt spid="1126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67">
                                            <p:txEl>
                                              <p:pRg st="4" end="4"/>
                                            </p:txEl>
                                          </p:spTgt>
                                        </p:tgtEl>
                                        <p:attrNameLst>
                                          <p:attrName>style.visibility</p:attrName>
                                        </p:attrNameLst>
                                      </p:cBhvr>
                                      <p:to>
                                        <p:strVal val="visible"/>
                                      </p:to>
                                    </p:set>
                                    <p:animEffect transition="in" filter="fade">
                                      <p:cBhvr>
                                        <p:cTn id="18" dur="500"/>
                                        <p:tgtEl>
                                          <p:spTgt spid="11267">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267">
                                            <p:txEl>
                                              <p:pRg st="5" end="5"/>
                                            </p:txEl>
                                          </p:spTgt>
                                        </p:tgtEl>
                                        <p:attrNameLst>
                                          <p:attrName>style.visibility</p:attrName>
                                        </p:attrNameLst>
                                      </p:cBhvr>
                                      <p:to>
                                        <p:strVal val="visible"/>
                                      </p:to>
                                    </p:set>
                                    <p:animEffect transition="in" filter="fade">
                                      <p:cBhvr>
                                        <p:cTn id="21" dur="500"/>
                                        <p:tgtEl>
                                          <p:spTgt spid="11267">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267">
                                            <p:txEl>
                                              <p:pRg st="6" end="6"/>
                                            </p:txEl>
                                          </p:spTgt>
                                        </p:tgtEl>
                                        <p:attrNameLst>
                                          <p:attrName>style.visibility</p:attrName>
                                        </p:attrNameLst>
                                      </p:cBhvr>
                                      <p:to>
                                        <p:strVal val="visible"/>
                                      </p:to>
                                    </p:set>
                                    <p:animEffect transition="in" filter="fade">
                                      <p:cBhvr>
                                        <p:cTn id="24" dur="500"/>
                                        <p:tgtEl>
                                          <p:spTgt spid="11267">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267">
                                            <p:txEl>
                                              <p:pRg st="7" end="7"/>
                                            </p:txEl>
                                          </p:spTgt>
                                        </p:tgtEl>
                                        <p:attrNameLst>
                                          <p:attrName>style.visibility</p:attrName>
                                        </p:attrNameLst>
                                      </p:cBhvr>
                                      <p:to>
                                        <p:strVal val="visible"/>
                                      </p:to>
                                    </p:set>
                                    <p:animEffect transition="in" filter="fade">
                                      <p:cBhvr>
                                        <p:cTn id="27" dur="500"/>
                                        <p:tgtEl>
                                          <p:spTgt spid="11267">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267">
                                            <p:txEl>
                                              <p:pRg st="8" end="8"/>
                                            </p:txEl>
                                          </p:spTgt>
                                        </p:tgtEl>
                                        <p:attrNameLst>
                                          <p:attrName>style.visibility</p:attrName>
                                        </p:attrNameLst>
                                      </p:cBhvr>
                                      <p:to>
                                        <p:strVal val="visible"/>
                                      </p:to>
                                    </p:set>
                                    <p:animEffect transition="in" filter="fade">
                                      <p:cBhvr>
                                        <p:cTn id="30" dur="500"/>
                                        <p:tgtEl>
                                          <p:spTgt spid="11267">
                                            <p:txEl>
                                              <p:pRg st="8" end="8"/>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267">
                                            <p:txEl>
                                              <p:pRg st="9" end="9"/>
                                            </p:txEl>
                                          </p:spTgt>
                                        </p:tgtEl>
                                        <p:attrNameLst>
                                          <p:attrName>style.visibility</p:attrName>
                                        </p:attrNameLst>
                                      </p:cBhvr>
                                      <p:to>
                                        <p:strVal val="visible"/>
                                      </p:to>
                                    </p:set>
                                    <p:animEffect transition="in" filter="fade">
                                      <p:cBhvr>
                                        <p:cTn id="33" dur="500"/>
                                        <p:tgtEl>
                                          <p:spTgt spid="11267">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67">
                                            <p:txEl>
                                              <p:pRg st="10" end="10"/>
                                            </p:txEl>
                                          </p:spTgt>
                                        </p:tgtEl>
                                        <p:attrNameLst>
                                          <p:attrName>style.visibility</p:attrName>
                                        </p:attrNameLst>
                                      </p:cBhvr>
                                      <p:to>
                                        <p:strVal val="visible"/>
                                      </p:to>
                                    </p:set>
                                    <p:animEffect transition="in" filter="fade">
                                      <p:cBhvr>
                                        <p:cTn id="36" dur="500"/>
                                        <p:tgtEl>
                                          <p:spTgt spid="11267">
                                            <p:txEl>
                                              <p:pRg st="10" end="1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267">
                                            <p:txEl>
                                              <p:pRg st="11" end="11"/>
                                            </p:txEl>
                                          </p:spTgt>
                                        </p:tgtEl>
                                        <p:attrNameLst>
                                          <p:attrName>style.visibility</p:attrName>
                                        </p:attrNameLst>
                                      </p:cBhvr>
                                      <p:to>
                                        <p:strVal val="visible"/>
                                      </p:to>
                                    </p:set>
                                    <p:animEffect transition="in" filter="fade">
                                      <p:cBhvr>
                                        <p:cTn id="39" dur="500"/>
                                        <p:tgtEl>
                                          <p:spTgt spid="11267">
                                            <p:txEl>
                                              <p:pRg st="11" end="11"/>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267">
                                            <p:txEl>
                                              <p:pRg st="12" end="12"/>
                                            </p:txEl>
                                          </p:spTgt>
                                        </p:tgtEl>
                                        <p:attrNameLst>
                                          <p:attrName>style.visibility</p:attrName>
                                        </p:attrNameLst>
                                      </p:cBhvr>
                                      <p:to>
                                        <p:strVal val="visible"/>
                                      </p:to>
                                    </p:set>
                                    <p:animEffect transition="in" filter="fade">
                                      <p:cBhvr>
                                        <p:cTn id="42" dur="500"/>
                                        <p:tgtEl>
                                          <p:spTgt spid="1126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CA76B34-F35F-461B-84F1-96808D06EAF5}"/>
              </a:ext>
            </a:extLst>
          </p:cNvPr>
          <p:cNvSpPr>
            <a:spLocks noGrp="1"/>
          </p:cNvSpPr>
          <p:nvPr>
            <p:ph type="title"/>
          </p:nvPr>
        </p:nvSpPr>
        <p:spPr>
          <a:xfrm>
            <a:off x="457200" y="260648"/>
            <a:ext cx="8229600" cy="1143000"/>
          </a:xfrm>
        </p:spPr>
        <p:txBody>
          <a:bodyPr/>
          <a:lstStyle/>
          <a:p>
            <a:r>
              <a:rPr lang="en-NZ" altLang="en-US" sz="3600" dirty="0"/>
              <a:t>Resilience and EQ/EI;</a:t>
            </a:r>
          </a:p>
        </p:txBody>
      </p:sp>
      <p:sp>
        <p:nvSpPr>
          <p:cNvPr id="11267" name="Content Placeholder 4">
            <a:extLst>
              <a:ext uri="{FF2B5EF4-FFF2-40B4-BE49-F238E27FC236}">
                <a16:creationId xmlns:a16="http://schemas.microsoft.com/office/drawing/2014/main" id="{D0C95602-0BE4-47FB-94A2-EF046368EE07}"/>
              </a:ext>
            </a:extLst>
          </p:cNvPr>
          <p:cNvSpPr>
            <a:spLocks noGrp="1"/>
          </p:cNvSpPr>
          <p:nvPr>
            <p:ph sz="half" idx="1"/>
          </p:nvPr>
        </p:nvSpPr>
        <p:spPr>
          <a:xfrm>
            <a:off x="492604" y="1268760"/>
            <a:ext cx="8229600" cy="4968552"/>
          </a:xfrm>
        </p:spPr>
        <p:txBody>
          <a:bodyPr/>
          <a:lstStyle/>
          <a:p>
            <a:r>
              <a:rPr lang="en-NZ" altLang="en-US" sz="1800" dirty="0"/>
              <a:t>Emotional Intelligence (EQ/EI)</a:t>
            </a:r>
          </a:p>
          <a:p>
            <a:pPr lvl="1"/>
            <a:r>
              <a:rPr lang="en-NZ" altLang="en-US" sz="1600" dirty="0"/>
              <a:t>Ability to understand one’s own emotional needs, providing insights ……. (see Jackson et al., 2007).</a:t>
            </a:r>
          </a:p>
          <a:p>
            <a:pPr lvl="1"/>
            <a:r>
              <a:rPr lang="en-NZ" altLang="en-US" sz="1600" dirty="0"/>
              <a:t>Emotions shape a person’s reaction ……. (Salovey et al., 2004; Zajonc, 1998, cited in Schneider, et al., 2013).</a:t>
            </a:r>
          </a:p>
          <a:p>
            <a:pPr lvl="1"/>
            <a:r>
              <a:rPr lang="en-NZ" altLang="en-US" sz="1600" dirty="0"/>
              <a:t>Positive Emotions</a:t>
            </a:r>
          </a:p>
          <a:p>
            <a:pPr lvl="2"/>
            <a:r>
              <a:rPr lang="en-NZ" altLang="en-US" sz="1400" dirty="0"/>
              <a:t>Mitigate negative impact of stress.</a:t>
            </a:r>
          </a:p>
          <a:p>
            <a:pPr lvl="2"/>
            <a:r>
              <a:rPr lang="en-NZ" altLang="en-US" sz="1400" dirty="0"/>
              <a:t>Positive emotions strategies include: (i) Adopt sense of gratitude, (ii) Embrace love; (iii) Savour joy; (iv) Reframe negative circumstances; (v) Spirituality.</a:t>
            </a:r>
          </a:p>
          <a:p>
            <a:pPr lvl="1"/>
            <a:r>
              <a:rPr lang="en-NZ" altLang="en-US" sz="1600" dirty="0"/>
              <a:t>EQ enables people to regulate emotions to </a:t>
            </a:r>
            <a:endParaRPr lang="en-NZ" altLang="en-US" sz="1400" dirty="0"/>
          </a:p>
          <a:p>
            <a:pPr lvl="2"/>
            <a:r>
              <a:rPr lang="en-NZ" altLang="en-US" sz="1400" dirty="0"/>
              <a:t>cope effectively with stress, perform well under pressure, and adjust to organisational change (Lopes et al., 2006, cited in Magnano et al., 2016), </a:t>
            </a:r>
          </a:p>
          <a:p>
            <a:pPr lvl="2"/>
            <a:r>
              <a:rPr lang="en-NZ" altLang="en-US" sz="1400" dirty="0"/>
              <a:t>as they can “accurately perceive and appraise their emotions, know how and when to express their feelings” (Salovey, et al., 1999, p. 161, cited in Magnano et al., 2016).</a:t>
            </a:r>
          </a:p>
          <a:p>
            <a:pPr lvl="1"/>
            <a:r>
              <a:rPr lang="en-NZ" altLang="en-US" sz="1600" dirty="0"/>
              <a:t>EQ is antecedent (prerequisite) to becoming resilient. Accurately perceiving, accessing and regulating emotions enable people to deal better with a stressful work environment, and achieve personal goals (Magnano, et al., 2016).</a:t>
            </a:r>
          </a:p>
          <a:p>
            <a:pPr lvl="1"/>
            <a:endParaRPr lang="en-NZ" altLang="en-US" sz="1000" dirty="0"/>
          </a:p>
          <a:p>
            <a:endParaRPr lang="en-NZ" altLang="en-US" sz="1400" dirty="0"/>
          </a:p>
        </p:txBody>
      </p:sp>
    </p:spTree>
    <p:extLst>
      <p:ext uri="{BB962C8B-B14F-4D97-AF65-F5344CB8AC3E}">
        <p14:creationId xmlns:p14="http://schemas.microsoft.com/office/powerpoint/2010/main" val="3226785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fade">
                                      <p:cBhvr>
                                        <p:cTn id="10" dur="500"/>
                                        <p:tgtEl>
                                          <p:spTgt spid="112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fade">
                                      <p:cBhvr>
                                        <p:cTn id="13" dur="500"/>
                                        <p:tgtEl>
                                          <p:spTgt spid="11267">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267">
                                            <p:txEl>
                                              <p:pRg st="3" end="3"/>
                                            </p:txEl>
                                          </p:spTgt>
                                        </p:tgtEl>
                                        <p:attrNameLst>
                                          <p:attrName>style.visibility</p:attrName>
                                        </p:attrNameLst>
                                      </p:cBhvr>
                                      <p:to>
                                        <p:strVal val="visible"/>
                                      </p:to>
                                    </p:set>
                                    <p:animEffect transition="in" filter="fade">
                                      <p:cBhvr>
                                        <p:cTn id="16" dur="500"/>
                                        <p:tgtEl>
                                          <p:spTgt spid="11267">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1267">
                                            <p:txEl>
                                              <p:pRg st="4" end="4"/>
                                            </p:txEl>
                                          </p:spTgt>
                                        </p:tgtEl>
                                        <p:attrNameLst>
                                          <p:attrName>style.visibility</p:attrName>
                                        </p:attrNameLst>
                                      </p:cBhvr>
                                      <p:to>
                                        <p:strVal val="visible"/>
                                      </p:to>
                                    </p:set>
                                    <p:animEffect transition="in" filter="fade">
                                      <p:cBhvr>
                                        <p:cTn id="19" dur="500"/>
                                        <p:tgtEl>
                                          <p:spTgt spid="11267">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267">
                                            <p:txEl>
                                              <p:pRg st="5" end="5"/>
                                            </p:txEl>
                                          </p:spTgt>
                                        </p:tgtEl>
                                        <p:attrNameLst>
                                          <p:attrName>style.visibility</p:attrName>
                                        </p:attrNameLst>
                                      </p:cBhvr>
                                      <p:to>
                                        <p:strVal val="visible"/>
                                      </p:to>
                                    </p:set>
                                    <p:animEffect transition="in" filter="fade">
                                      <p:cBhvr>
                                        <p:cTn id="22" dur="500"/>
                                        <p:tgtEl>
                                          <p:spTgt spid="11267">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267">
                                            <p:txEl>
                                              <p:pRg st="6" end="6"/>
                                            </p:txEl>
                                          </p:spTgt>
                                        </p:tgtEl>
                                        <p:attrNameLst>
                                          <p:attrName>style.visibility</p:attrName>
                                        </p:attrNameLst>
                                      </p:cBhvr>
                                      <p:to>
                                        <p:strVal val="visible"/>
                                      </p:to>
                                    </p:set>
                                    <p:animEffect transition="in" filter="fade">
                                      <p:cBhvr>
                                        <p:cTn id="25" dur="500"/>
                                        <p:tgtEl>
                                          <p:spTgt spid="11267">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267">
                                            <p:txEl>
                                              <p:pRg st="7" end="7"/>
                                            </p:txEl>
                                          </p:spTgt>
                                        </p:tgtEl>
                                        <p:attrNameLst>
                                          <p:attrName>style.visibility</p:attrName>
                                        </p:attrNameLst>
                                      </p:cBhvr>
                                      <p:to>
                                        <p:strVal val="visible"/>
                                      </p:to>
                                    </p:set>
                                    <p:animEffect transition="in" filter="fade">
                                      <p:cBhvr>
                                        <p:cTn id="28" dur="500"/>
                                        <p:tgtEl>
                                          <p:spTgt spid="11267">
                                            <p:txEl>
                                              <p:pRg st="7" end="7"/>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267">
                                            <p:txEl>
                                              <p:pRg st="8" end="8"/>
                                            </p:txEl>
                                          </p:spTgt>
                                        </p:tgtEl>
                                        <p:attrNameLst>
                                          <p:attrName>style.visibility</p:attrName>
                                        </p:attrNameLst>
                                      </p:cBhvr>
                                      <p:to>
                                        <p:strVal val="visible"/>
                                      </p:to>
                                    </p:set>
                                    <p:animEffect transition="in" filter="fade">
                                      <p:cBhvr>
                                        <p:cTn id="31" dur="500"/>
                                        <p:tgtEl>
                                          <p:spTgt spid="11267">
                                            <p:txEl>
                                              <p:pRg st="8" end="8"/>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1267">
                                            <p:txEl>
                                              <p:pRg st="9" end="9"/>
                                            </p:txEl>
                                          </p:spTgt>
                                        </p:tgtEl>
                                        <p:attrNameLst>
                                          <p:attrName>style.visibility</p:attrName>
                                        </p:attrNameLst>
                                      </p:cBhvr>
                                      <p:to>
                                        <p:strVal val="visible"/>
                                      </p:to>
                                    </p:set>
                                    <p:animEffect transition="in" filter="fade">
                                      <p:cBhvr>
                                        <p:cTn id="34" dur="500"/>
                                        <p:tgtEl>
                                          <p:spTgt spid="1126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CA76B34-F35F-461B-84F1-96808D06EAF5}"/>
              </a:ext>
            </a:extLst>
          </p:cNvPr>
          <p:cNvSpPr>
            <a:spLocks noGrp="1"/>
          </p:cNvSpPr>
          <p:nvPr>
            <p:ph type="title"/>
          </p:nvPr>
        </p:nvSpPr>
        <p:spPr>
          <a:xfrm>
            <a:off x="457200" y="260648"/>
            <a:ext cx="8229600" cy="1143000"/>
          </a:xfrm>
        </p:spPr>
        <p:txBody>
          <a:bodyPr/>
          <a:lstStyle/>
          <a:p>
            <a:r>
              <a:rPr lang="en-NZ" altLang="en-US" sz="3800" dirty="0"/>
              <a:t>Resilience Training;</a:t>
            </a:r>
            <a:br>
              <a:rPr lang="en-NZ" altLang="en-US" sz="3800" dirty="0"/>
            </a:br>
            <a:r>
              <a:rPr lang="en-NZ" altLang="en-US" sz="3800" dirty="0"/>
              <a:t>Organisational Factors</a:t>
            </a:r>
          </a:p>
        </p:txBody>
      </p:sp>
      <p:sp>
        <p:nvSpPr>
          <p:cNvPr id="11267" name="Content Placeholder 4">
            <a:extLst>
              <a:ext uri="{FF2B5EF4-FFF2-40B4-BE49-F238E27FC236}">
                <a16:creationId xmlns:a16="http://schemas.microsoft.com/office/drawing/2014/main" id="{D0C95602-0BE4-47FB-94A2-EF046368EE07}"/>
              </a:ext>
            </a:extLst>
          </p:cNvPr>
          <p:cNvSpPr>
            <a:spLocks noGrp="1"/>
          </p:cNvSpPr>
          <p:nvPr>
            <p:ph sz="half" idx="1"/>
          </p:nvPr>
        </p:nvSpPr>
        <p:spPr>
          <a:xfrm>
            <a:off x="457200" y="1772816"/>
            <a:ext cx="8229600" cy="4320480"/>
          </a:xfrm>
        </p:spPr>
        <p:txBody>
          <a:bodyPr/>
          <a:lstStyle/>
          <a:p>
            <a:r>
              <a:rPr lang="en-NZ" altLang="en-US" sz="1600" dirty="0"/>
              <a:t>Resilience Training (see Baker, et al., 2021)</a:t>
            </a:r>
          </a:p>
          <a:p>
            <a:pPr lvl="1"/>
            <a:r>
              <a:rPr lang="en-NZ" altLang="en-US" sz="1600" dirty="0"/>
              <a:t>Benefits/outcomes – mental health improvements, optimism, self-efficacy, self-esteem, and positive emotions. </a:t>
            </a:r>
          </a:p>
          <a:p>
            <a:pPr lvl="1"/>
            <a:r>
              <a:rPr lang="en-NZ" altLang="en-US" sz="1600" dirty="0"/>
              <a:t>Able to adapt to adversities, workplace pressures and demands; benefitting the individual/organisation.</a:t>
            </a:r>
          </a:p>
          <a:p>
            <a:pPr lvl="1"/>
            <a:endParaRPr lang="en-NZ" altLang="en-US" sz="1600" dirty="0"/>
          </a:p>
          <a:p>
            <a:r>
              <a:rPr lang="en-NZ" altLang="en-US" sz="1600" dirty="0"/>
              <a:t>Training and Organisational Support Factors (see Taormina, 2015)</a:t>
            </a:r>
          </a:p>
          <a:p>
            <a:pPr lvl="1"/>
            <a:r>
              <a:rPr lang="en-NZ" altLang="en-US" sz="1600" dirty="0"/>
              <a:t>Assess employees’ strong or weak dimensions to determine which dimensions to strengthen.</a:t>
            </a:r>
          </a:p>
          <a:p>
            <a:pPr lvl="1"/>
            <a:r>
              <a:rPr lang="en-NZ" altLang="en-US" sz="1600" dirty="0"/>
              <a:t>Increase employees’ affective commitment to enable them to be more resilient to setbacks.</a:t>
            </a:r>
          </a:p>
          <a:p>
            <a:pPr lvl="1"/>
            <a:r>
              <a:rPr lang="en-NZ" altLang="en-US" sz="1600" dirty="0"/>
              <a:t>Organisational support necessary, ie positive treatment of employees increases affective commitment.</a:t>
            </a:r>
          </a:p>
          <a:p>
            <a:pPr lvl="1"/>
            <a:r>
              <a:rPr lang="en-NZ" altLang="en-US" sz="1600" dirty="0"/>
              <a:t>Managers’ support correlates to employees’ resilience - enthusiastic workforce; organisational and individual benefit/s.</a:t>
            </a:r>
          </a:p>
          <a:p>
            <a:pPr lvl="1"/>
            <a:endParaRPr lang="en-NZ" altLang="en-US" sz="1200" dirty="0"/>
          </a:p>
          <a:p>
            <a:pPr lvl="1"/>
            <a:endParaRPr lang="en-NZ" altLang="en-US" sz="1000" dirty="0"/>
          </a:p>
        </p:txBody>
      </p:sp>
    </p:spTree>
    <p:extLst>
      <p:ext uri="{BB962C8B-B14F-4D97-AF65-F5344CB8AC3E}">
        <p14:creationId xmlns:p14="http://schemas.microsoft.com/office/powerpoint/2010/main" val="166085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fade">
                                      <p:cBhvr>
                                        <p:cTn id="10" dur="500"/>
                                        <p:tgtEl>
                                          <p:spTgt spid="1126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67">
                                            <p:txEl>
                                              <p:pRg st="2" end="2"/>
                                            </p:txEl>
                                          </p:spTgt>
                                        </p:tgtEl>
                                        <p:attrNameLst>
                                          <p:attrName>style.visibility</p:attrName>
                                        </p:attrNameLst>
                                      </p:cBhvr>
                                      <p:to>
                                        <p:strVal val="visible"/>
                                      </p:to>
                                    </p:set>
                                    <p:animEffect transition="in" filter="fade">
                                      <p:cBhvr>
                                        <p:cTn id="13" dur="500"/>
                                        <p:tgtEl>
                                          <p:spTgt spid="11267">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1267">
                                            <p:txEl>
                                              <p:pRg st="4" end="4"/>
                                            </p:txEl>
                                          </p:spTgt>
                                        </p:tgtEl>
                                        <p:attrNameLst>
                                          <p:attrName>style.visibility</p:attrName>
                                        </p:attrNameLst>
                                      </p:cBhvr>
                                      <p:to>
                                        <p:strVal val="visible"/>
                                      </p:to>
                                    </p:set>
                                    <p:animEffect transition="in" filter="fade">
                                      <p:cBhvr>
                                        <p:cTn id="18" dur="500"/>
                                        <p:tgtEl>
                                          <p:spTgt spid="11267">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267">
                                            <p:txEl>
                                              <p:pRg st="5" end="5"/>
                                            </p:txEl>
                                          </p:spTgt>
                                        </p:tgtEl>
                                        <p:attrNameLst>
                                          <p:attrName>style.visibility</p:attrName>
                                        </p:attrNameLst>
                                      </p:cBhvr>
                                      <p:to>
                                        <p:strVal val="visible"/>
                                      </p:to>
                                    </p:set>
                                    <p:animEffect transition="in" filter="fade">
                                      <p:cBhvr>
                                        <p:cTn id="21" dur="500"/>
                                        <p:tgtEl>
                                          <p:spTgt spid="11267">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267">
                                            <p:txEl>
                                              <p:pRg st="6" end="6"/>
                                            </p:txEl>
                                          </p:spTgt>
                                        </p:tgtEl>
                                        <p:attrNameLst>
                                          <p:attrName>style.visibility</p:attrName>
                                        </p:attrNameLst>
                                      </p:cBhvr>
                                      <p:to>
                                        <p:strVal val="visible"/>
                                      </p:to>
                                    </p:set>
                                    <p:animEffect transition="in" filter="fade">
                                      <p:cBhvr>
                                        <p:cTn id="24" dur="500"/>
                                        <p:tgtEl>
                                          <p:spTgt spid="11267">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267">
                                            <p:txEl>
                                              <p:pRg st="7" end="7"/>
                                            </p:txEl>
                                          </p:spTgt>
                                        </p:tgtEl>
                                        <p:attrNameLst>
                                          <p:attrName>style.visibility</p:attrName>
                                        </p:attrNameLst>
                                      </p:cBhvr>
                                      <p:to>
                                        <p:strVal val="visible"/>
                                      </p:to>
                                    </p:set>
                                    <p:animEffect transition="in" filter="fade">
                                      <p:cBhvr>
                                        <p:cTn id="27" dur="500"/>
                                        <p:tgtEl>
                                          <p:spTgt spid="11267">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267">
                                            <p:txEl>
                                              <p:pRg st="8" end="8"/>
                                            </p:txEl>
                                          </p:spTgt>
                                        </p:tgtEl>
                                        <p:attrNameLst>
                                          <p:attrName>style.visibility</p:attrName>
                                        </p:attrNameLst>
                                      </p:cBhvr>
                                      <p:to>
                                        <p:strVal val="visible"/>
                                      </p:to>
                                    </p:set>
                                    <p:animEffect transition="in" filter="fade">
                                      <p:cBhvr>
                                        <p:cTn id="30" dur="500"/>
                                        <p:tgtEl>
                                          <p:spTgt spid="112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CA76B34-F35F-461B-84F1-96808D06EAF5}"/>
              </a:ext>
            </a:extLst>
          </p:cNvPr>
          <p:cNvSpPr>
            <a:spLocks noGrp="1"/>
          </p:cNvSpPr>
          <p:nvPr>
            <p:ph type="title"/>
          </p:nvPr>
        </p:nvSpPr>
        <p:spPr>
          <a:xfrm>
            <a:off x="251520" y="260648"/>
            <a:ext cx="8640960" cy="1143000"/>
          </a:xfrm>
        </p:spPr>
        <p:txBody>
          <a:bodyPr/>
          <a:lstStyle/>
          <a:p>
            <a:r>
              <a:rPr lang="en-NZ" altLang="en-US" sz="4000" dirty="0"/>
              <a:t>Resilience: Organisational Change</a:t>
            </a:r>
          </a:p>
        </p:txBody>
      </p:sp>
      <p:sp>
        <p:nvSpPr>
          <p:cNvPr id="11267" name="Content Placeholder 4">
            <a:extLst>
              <a:ext uri="{FF2B5EF4-FFF2-40B4-BE49-F238E27FC236}">
                <a16:creationId xmlns:a16="http://schemas.microsoft.com/office/drawing/2014/main" id="{D0C95602-0BE4-47FB-94A2-EF046368EE07}"/>
              </a:ext>
            </a:extLst>
          </p:cNvPr>
          <p:cNvSpPr>
            <a:spLocks noGrp="1"/>
          </p:cNvSpPr>
          <p:nvPr>
            <p:ph sz="half" idx="1"/>
          </p:nvPr>
        </p:nvSpPr>
        <p:spPr>
          <a:xfrm>
            <a:off x="457593" y="1556792"/>
            <a:ext cx="8229600" cy="4320480"/>
          </a:xfrm>
        </p:spPr>
        <p:txBody>
          <a:bodyPr/>
          <a:lstStyle/>
          <a:p>
            <a:r>
              <a:rPr lang="en-NZ" altLang="en-US" sz="1600" dirty="0"/>
              <a:t>In organisational context, resilience refers to the capacity to bounce back from …. </a:t>
            </a:r>
          </a:p>
          <a:p>
            <a:endParaRPr lang="en-NZ" altLang="en-US" sz="1600" dirty="0"/>
          </a:p>
          <a:p>
            <a:r>
              <a:rPr lang="en-NZ" altLang="en-US" sz="1600" dirty="0"/>
              <a:t>Organisational large-scale change, such as new priorities, new leadership, new directions, new organisational strategies, major change initiatives, new technologies, mergers and acquisitions, and downsizing.</a:t>
            </a:r>
          </a:p>
          <a:p>
            <a:endParaRPr lang="en-NZ" altLang="en-US" sz="1600" dirty="0"/>
          </a:p>
          <a:p>
            <a:r>
              <a:rPr lang="en-NZ" altLang="en-US" sz="1600" dirty="0"/>
              <a:t>Adverse effects/impact on employees ….</a:t>
            </a:r>
          </a:p>
          <a:p>
            <a:pPr marL="0" indent="0">
              <a:buNone/>
            </a:pPr>
            <a:endParaRPr lang="en-NZ" altLang="en-US" sz="1600" dirty="0"/>
          </a:p>
          <a:p>
            <a:r>
              <a:rPr lang="en-NZ" altLang="en-US" sz="1600" dirty="0"/>
              <a:t>Personal, emotional and psychological demands …. </a:t>
            </a:r>
          </a:p>
          <a:p>
            <a:pPr lvl="1"/>
            <a:endParaRPr lang="en-NZ" altLang="en-US" sz="1400" dirty="0"/>
          </a:p>
          <a:p>
            <a:pPr lvl="1"/>
            <a:endParaRPr lang="en-NZ" altLang="en-US" sz="1000" dirty="0"/>
          </a:p>
        </p:txBody>
      </p:sp>
    </p:spTree>
    <p:extLst>
      <p:ext uri="{BB962C8B-B14F-4D97-AF65-F5344CB8AC3E}">
        <p14:creationId xmlns:p14="http://schemas.microsoft.com/office/powerpoint/2010/main" val="343305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fade">
                                      <p:cBhvr>
                                        <p:cTn id="17" dur="500"/>
                                        <p:tgtEl>
                                          <p:spTgt spid="112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6" end="6"/>
                                            </p:txEl>
                                          </p:spTgt>
                                        </p:tgtEl>
                                        <p:attrNameLst>
                                          <p:attrName>style.visibility</p:attrName>
                                        </p:attrNameLst>
                                      </p:cBhvr>
                                      <p:to>
                                        <p:strVal val="visible"/>
                                      </p:to>
                                    </p:set>
                                    <p:animEffect transition="in" filter="fade">
                                      <p:cBhvr>
                                        <p:cTn id="22"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CA76B34-F35F-461B-84F1-96808D06EAF5}"/>
              </a:ext>
            </a:extLst>
          </p:cNvPr>
          <p:cNvSpPr>
            <a:spLocks noGrp="1"/>
          </p:cNvSpPr>
          <p:nvPr>
            <p:ph type="title"/>
          </p:nvPr>
        </p:nvSpPr>
        <p:spPr>
          <a:xfrm>
            <a:off x="482549" y="548680"/>
            <a:ext cx="8229600" cy="1143000"/>
          </a:xfrm>
        </p:spPr>
        <p:txBody>
          <a:bodyPr/>
          <a:lstStyle/>
          <a:p>
            <a:r>
              <a:rPr lang="en-NZ" altLang="en-US" sz="4000" dirty="0"/>
              <a:t>Building Resilience in Times of Organisational Change</a:t>
            </a:r>
            <a:br>
              <a:rPr lang="en-NZ" altLang="en-US" sz="3600" dirty="0"/>
            </a:br>
            <a:endParaRPr lang="en-NZ" altLang="en-US" sz="3600" dirty="0"/>
          </a:p>
        </p:txBody>
      </p:sp>
      <p:sp>
        <p:nvSpPr>
          <p:cNvPr id="11267" name="Content Placeholder 4">
            <a:extLst>
              <a:ext uri="{FF2B5EF4-FFF2-40B4-BE49-F238E27FC236}">
                <a16:creationId xmlns:a16="http://schemas.microsoft.com/office/drawing/2014/main" id="{D0C95602-0BE4-47FB-94A2-EF046368EE07}"/>
              </a:ext>
            </a:extLst>
          </p:cNvPr>
          <p:cNvSpPr>
            <a:spLocks noGrp="1"/>
          </p:cNvSpPr>
          <p:nvPr>
            <p:ph sz="half" idx="1"/>
          </p:nvPr>
        </p:nvSpPr>
        <p:spPr>
          <a:xfrm>
            <a:off x="457200" y="1628094"/>
            <a:ext cx="8229600" cy="4710637"/>
          </a:xfrm>
        </p:spPr>
        <p:txBody>
          <a:bodyPr/>
          <a:lstStyle/>
          <a:p>
            <a:r>
              <a:rPr lang="en-NZ" altLang="en-US" sz="1600" dirty="0"/>
              <a:t>Leadership and management engagement with employees.</a:t>
            </a:r>
          </a:p>
          <a:p>
            <a:endParaRPr lang="en-NZ" altLang="en-US" sz="1600" dirty="0"/>
          </a:p>
          <a:p>
            <a:r>
              <a:rPr lang="en-NZ" altLang="en-US" sz="1600" dirty="0"/>
              <a:t>Engage employees emotionally:</a:t>
            </a:r>
          </a:p>
          <a:p>
            <a:pPr lvl="1"/>
            <a:r>
              <a:rPr lang="en-NZ" altLang="en-US" sz="1400" dirty="0"/>
              <a:t>Create a sense of urgency for the change.</a:t>
            </a:r>
          </a:p>
          <a:p>
            <a:pPr lvl="1"/>
            <a:r>
              <a:rPr lang="en-NZ" altLang="en-US" sz="1400" dirty="0"/>
              <a:t>Communication transparency: Ensure the rationale and business case for the change is clearly understood. </a:t>
            </a:r>
          </a:p>
          <a:p>
            <a:pPr lvl="1"/>
            <a:r>
              <a:rPr lang="en-NZ" altLang="en-US" sz="1400" dirty="0"/>
              <a:t>Training: Design effective training programmes to enable them to implement the new, or changed, processes and procedures.</a:t>
            </a:r>
          </a:p>
          <a:p>
            <a:pPr lvl="1"/>
            <a:endParaRPr lang="en-NZ" altLang="en-US" sz="1400" dirty="0"/>
          </a:p>
          <a:p>
            <a:r>
              <a:rPr lang="en-NZ" altLang="en-US" sz="1600" dirty="0"/>
              <a:t>Benefits to employees</a:t>
            </a:r>
          </a:p>
          <a:p>
            <a:pPr lvl="1"/>
            <a:r>
              <a:rPr lang="en-NZ" altLang="en-US" sz="1400" dirty="0"/>
              <a:t>Less likely to become mentally or physically ill during adversity.</a:t>
            </a:r>
          </a:p>
          <a:p>
            <a:pPr lvl="1"/>
            <a:r>
              <a:rPr lang="en-NZ" altLang="en-US" sz="1400" dirty="0"/>
              <a:t>Experience overall more hope, optimism, and positivity.</a:t>
            </a:r>
          </a:p>
          <a:p>
            <a:pPr lvl="1">
              <a:buFont typeface="Arial" panose="020B0604020202020204" pitchFamily="34" charset="0"/>
              <a:buChar char="•"/>
            </a:pPr>
            <a:r>
              <a:rPr lang="en-NZ" altLang="en-US" sz="1400" dirty="0"/>
              <a:t>Better able to cope with job demands, job loss and economic hardship.</a:t>
            </a:r>
          </a:p>
          <a:p>
            <a:pPr lvl="1">
              <a:buFont typeface="Arial" panose="020B0604020202020204" pitchFamily="34" charset="0"/>
              <a:buChar char="•"/>
            </a:pPr>
            <a:r>
              <a:rPr lang="en-NZ" altLang="en-US" sz="1400" dirty="0"/>
              <a:t>Better able to learn new skills and knowledge when their existing set becomes outdated.</a:t>
            </a:r>
          </a:p>
          <a:p>
            <a:pPr lvl="1">
              <a:buFont typeface="Arial" panose="020B0604020202020204" pitchFamily="34" charset="0"/>
              <a:buChar char="•"/>
            </a:pPr>
            <a:r>
              <a:rPr lang="en-NZ" altLang="en-US" sz="1400" dirty="0"/>
              <a:t>More able to turn adversity into personal growth, leverage it into new experiences for working and living.</a:t>
            </a:r>
            <a:endParaRPr lang="en-NZ" altLang="en-US" sz="1600" dirty="0"/>
          </a:p>
          <a:p>
            <a:pPr lvl="1"/>
            <a:endParaRPr lang="en-NZ" altLang="en-US" sz="1200" dirty="0"/>
          </a:p>
          <a:p>
            <a:pPr lvl="1"/>
            <a:endParaRPr lang="en-NZ" altLang="en-US" sz="1000" dirty="0"/>
          </a:p>
        </p:txBody>
      </p:sp>
    </p:spTree>
    <p:extLst>
      <p:ext uri="{BB962C8B-B14F-4D97-AF65-F5344CB8AC3E}">
        <p14:creationId xmlns:p14="http://schemas.microsoft.com/office/powerpoint/2010/main" val="899554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500"/>
                                        <p:tgtEl>
                                          <p:spTgt spid="1126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animEffect transition="in" filter="fade">
                                      <p:cBhvr>
                                        <p:cTn id="15" dur="500"/>
                                        <p:tgtEl>
                                          <p:spTgt spid="1126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67">
                                            <p:txEl>
                                              <p:pRg st="4" end="4"/>
                                            </p:txEl>
                                          </p:spTgt>
                                        </p:tgtEl>
                                        <p:attrNameLst>
                                          <p:attrName>style.visibility</p:attrName>
                                        </p:attrNameLst>
                                      </p:cBhvr>
                                      <p:to>
                                        <p:strVal val="visible"/>
                                      </p:to>
                                    </p:set>
                                    <p:animEffect transition="in" filter="fade">
                                      <p:cBhvr>
                                        <p:cTn id="18" dur="500"/>
                                        <p:tgtEl>
                                          <p:spTgt spid="11267">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267">
                                            <p:txEl>
                                              <p:pRg st="5" end="5"/>
                                            </p:txEl>
                                          </p:spTgt>
                                        </p:tgtEl>
                                        <p:attrNameLst>
                                          <p:attrName>style.visibility</p:attrName>
                                        </p:attrNameLst>
                                      </p:cBhvr>
                                      <p:to>
                                        <p:strVal val="visible"/>
                                      </p:to>
                                    </p:set>
                                    <p:animEffect transition="in" filter="fade">
                                      <p:cBhvr>
                                        <p:cTn id="21" dur="500"/>
                                        <p:tgtEl>
                                          <p:spTgt spid="11267">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1267">
                                            <p:txEl>
                                              <p:pRg st="7" end="7"/>
                                            </p:txEl>
                                          </p:spTgt>
                                        </p:tgtEl>
                                        <p:attrNameLst>
                                          <p:attrName>style.visibility</p:attrName>
                                        </p:attrNameLst>
                                      </p:cBhvr>
                                      <p:to>
                                        <p:strVal val="visible"/>
                                      </p:to>
                                    </p:set>
                                    <p:animEffect transition="in" filter="fade">
                                      <p:cBhvr>
                                        <p:cTn id="26" dur="500"/>
                                        <p:tgtEl>
                                          <p:spTgt spid="11267">
                                            <p:txEl>
                                              <p:pRg st="7" end="7"/>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267">
                                            <p:txEl>
                                              <p:pRg st="8" end="8"/>
                                            </p:txEl>
                                          </p:spTgt>
                                        </p:tgtEl>
                                        <p:attrNameLst>
                                          <p:attrName>style.visibility</p:attrName>
                                        </p:attrNameLst>
                                      </p:cBhvr>
                                      <p:to>
                                        <p:strVal val="visible"/>
                                      </p:to>
                                    </p:set>
                                    <p:animEffect transition="in" filter="fade">
                                      <p:cBhvr>
                                        <p:cTn id="29" dur="500"/>
                                        <p:tgtEl>
                                          <p:spTgt spid="11267">
                                            <p:txEl>
                                              <p:pRg st="8" end="8"/>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1267">
                                            <p:txEl>
                                              <p:pRg st="9" end="9"/>
                                            </p:txEl>
                                          </p:spTgt>
                                        </p:tgtEl>
                                        <p:attrNameLst>
                                          <p:attrName>style.visibility</p:attrName>
                                        </p:attrNameLst>
                                      </p:cBhvr>
                                      <p:to>
                                        <p:strVal val="visible"/>
                                      </p:to>
                                    </p:set>
                                    <p:animEffect transition="in" filter="fade">
                                      <p:cBhvr>
                                        <p:cTn id="32" dur="500"/>
                                        <p:tgtEl>
                                          <p:spTgt spid="11267">
                                            <p:txEl>
                                              <p:pRg st="9" end="9"/>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267">
                                            <p:txEl>
                                              <p:pRg st="10" end="10"/>
                                            </p:txEl>
                                          </p:spTgt>
                                        </p:tgtEl>
                                        <p:attrNameLst>
                                          <p:attrName>style.visibility</p:attrName>
                                        </p:attrNameLst>
                                      </p:cBhvr>
                                      <p:to>
                                        <p:strVal val="visible"/>
                                      </p:to>
                                    </p:set>
                                    <p:animEffect transition="in" filter="fade">
                                      <p:cBhvr>
                                        <p:cTn id="35" dur="500"/>
                                        <p:tgtEl>
                                          <p:spTgt spid="11267">
                                            <p:txEl>
                                              <p:pRg st="10" end="1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1267">
                                            <p:txEl>
                                              <p:pRg st="11" end="11"/>
                                            </p:txEl>
                                          </p:spTgt>
                                        </p:tgtEl>
                                        <p:attrNameLst>
                                          <p:attrName>style.visibility</p:attrName>
                                        </p:attrNameLst>
                                      </p:cBhvr>
                                      <p:to>
                                        <p:strVal val="visible"/>
                                      </p:to>
                                    </p:set>
                                    <p:animEffect transition="in" filter="fade">
                                      <p:cBhvr>
                                        <p:cTn id="38" dur="500"/>
                                        <p:tgtEl>
                                          <p:spTgt spid="11267">
                                            <p:txEl>
                                              <p:pRg st="11" end="11"/>
                                            </p:txEl>
                                          </p:spTgt>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1267">
                                            <p:txEl>
                                              <p:pRg st="12" end="12"/>
                                            </p:txEl>
                                          </p:spTgt>
                                        </p:tgtEl>
                                        <p:attrNameLst>
                                          <p:attrName>style.visibility</p:attrName>
                                        </p:attrNameLst>
                                      </p:cBhvr>
                                      <p:to>
                                        <p:strVal val="visible"/>
                                      </p:to>
                                    </p:set>
                                    <p:animEffect transition="in" filter="fade">
                                      <p:cBhvr>
                                        <p:cTn id="41" dur="500"/>
                                        <p:tgtEl>
                                          <p:spTgt spid="1126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CA76B34-F35F-461B-84F1-96808D06EAF5}"/>
              </a:ext>
            </a:extLst>
          </p:cNvPr>
          <p:cNvSpPr>
            <a:spLocks noGrp="1"/>
          </p:cNvSpPr>
          <p:nvPr>
            <p:ph type="title"/>
          </p:nvPr>
        </p:nvSpPr>
        <p:spPr>
          <a:xfrm>
            <a:off x="452264" y="116632"/>
            <a:ext cx="8229600" cy="1143000"/>
          </a:xfrm>
        </p:spPr>
        <p:txBody>
          <a:bodyPr/>
          <a:lstStyle/>
          <a:p>
            <a:br>
              <a:rPr lang="en-NZ" altLang="en-US" sz="4000" dirty="0"/>
            </a:br>
            <a:r>
              <a:rPr lang="en-NZ" altLang="en-US" sz="4000" dirty="0"/>
              <a:t>Building Employee Resilience</a:t>
            </a:r>
            <a:br>
              <a:rPr lang="en-NZ" altLang="en-US" sz="4000" dirty="0"/>
            </a:br>
            <a:r>
              <a:rPr lang="en-NZ" altLang="en-US" sz="4000" dirty="0"/>
              <a:t>in Organisations</a:t>
            </a:r>
          </a:p>
        </p:txBody>
      </p:sp>
      <p:sp>
        <p:nvSpPr>
          <p:cNvPr id="11267" name="Content Placeholder 4">
            <a:extLst>
              <a:ext uri="{FF2B5EF4-FFF2-40B4-BE49-F238E27FC236}">
                <a16:creationId xmlns:a16="http://schemas.microsoft.com/office/drawing/2014/main" id="{D0C95602-0BE4-47FB-94A2-EF046368EE07}"/>
              </a:ext>
            </a:extLst>
          </p:cNvPr>
          <p:cNvSpPr>
            <a:spLocks noGrp="1"/>
          </p:cNvSpPr>
          <p:nvPr>
            <p:ph sz="half" idx="1"/>
          </p:nvPr>
        </p:nvSpPr>
        <p:spPr>
          <a:xfrm>
            <a:off x="452264" y="1988840"/>
            <a:ext cx="8229600" cy="5256584"/>
          </a:xfrm>
        </p:spPr>
        <p:txBody>
          <a:bodyPr/>
          <a:lstStyle/>
          <a:p>
            <a:r>
              <a:rPr lang="en-NZ" altLang="en-US" sz="1600" dirty="0"/>
              <a:t>Legal obligation to provide psychologically and physically safe working conditions under current occupational health and safety laws.</a:t>
            </a:r>
          </a:p>
          <a:p>
            <a:endParaRPr lang="en-NZ" altLang="en-US" sz="1600" dirty="0"/>
          </a:p>
          <a:p>
            <a:r>
              <a:rPr lang="en-NZ" altLang="en-US" sz="1600" dirty="0"/>
              <a:t>Interventions build resilient employees; experience lower levels of psychological distress. Require provision of resources, e.g. targeted training, guidance, support.</a:t>
            </a:r>
          </a:p>
          <a:p>
            <a:pPr lvl="1"/>
            <a:endParaRPr lang="en-NZ" altLang="en-US" sz="1600" dirty="0"/>
          </a:p>
          <a:p>
            <a:pPr lvl="1"/>
            <a:r>
              <a:rPr lang="en-NZ" altLang="en-US" sz="1600" dirty="0"/>
              <a:t>Time commitment – employees and their supervisors/managers</a:t>
            </a:r>
          </a:p>
          <a:p>
            <a:pPr lvl="1"/>
            <a:r>
              <a:rPr lang="en-NZ" altLang="en-US" sz="1600" dirty="0"/>
              <a:t>Financial commitment</a:t>
            </a:r>
          </a:p>
          <a:p>
            <a:pPr lvl="1"/>
            <a:r>
              <a:rPr lang="en-NZ" altLang="en-US" sz="1600" dirty="0"/>
              <a:t>Deal with stigma</a:t>
            </a:r>
          </a:p>
          <a:p>
            <a:pPr lvl="1"/>
            <a:endParaRPr lang="en-NZ" altLang="en-US" sz="1600" dirty="0"/>
          </a:p>
        </p:txBody>
      </p:sp>
    </p:spTree>
    <p:extLst>
      <p:ext uri="{BB962C8B-B14F-4D97-AF65-F5344CB8AC3E}">
        <p14:creationId xmlns:p14="http://schemas.microsoft.com/office/powerpoint/2010/main" val="252834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500"/>
                                        <p:tgtEl>
                                          <p:spTgt spid="11267">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267">
                                            <p:txEl>
                                              <p:pRg st="4" end="4"/>
                                            </p:txEl>
                                          </p:spTgt>
                                        </p:tgtEl>
                                        <p:attrNameLst>
                                          <p:attrName>style.visibility</p:attrName>
                                        </p:attrNameLst>
                                      </p:cBhvr>
                                      <p:to>
                                        <p:strVal val="visible"/>
                                      </p:to>
                                    </p:set>
                                    <p:animEffect transition="in" filter="fade">
                                      <p:cBhvr>
                                        <p:cTn id="15" dur="500"/>
                                        <p:tgtEl>
                                          <p:spTgt spid="11267">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67">
                                            <p:txEl>
                                              <p:pRg st="5" end="5"/>
                                            </p:txEl>
                                          </p:spTgt>
                                        </p:tgtEl>
                                        <p:attrNameLst>
                                          <p:attrName>style.visibility</p:attrName>
                                        </p:attrNameLst>
                                      </p:cBhvr>
                                      <p:to>
                                        <p:strVal val="visible"/>
                                      </p:to>
                                    </p:set>
                                    <p:animEffect transition="in" filter="fade">
                                      <p:cBhvr>
                                        <p:cTn id="18" dur="500"/>
                                        <p:tgtEl>
                                          <p:spTgt spid="11267">
                                            <p:txEl>
                                              <p:pRg st="5" end="5"/>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267">
                                            <p:txEl>
                                              <p:pRg st="6" end="6"/>
                                            </p:txEl>
                                          </p:spTgt>
                                        </p:tgtEl>
                                        <p:attrNameLst>
                                          <p:attrName>style.visibility</p:attrName>
                                        </p:attrNameLst>
                                      </p:cBhvr>
                                      <p:to>
                                        <p:strVal val="visible"/>
                                      </p:to>
                                    </p:set>
                                    <p:animEffect transition="in" filter="fade">
                                      <p:cBhvr>
                                        <p:cTn id="21"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CA76B34-F35F-461B-84F1-96808D06EAF5}"/>
              </a:ext>
            </a:extLst>
          </p:cNvPr>
          <p:cNvSpPr>
            <a:spLocks noGrp="1"/>
          </p:cNvSpPr>
          <p:nvPr>
            <p:ph type="title"/>
          </p:nvPr>
        </p:nvSpPr>
        <p:spPr>
          <a:xfrm>
            <a:off x="457200" y="260648"/>
            <a:ext cx="8229600" cy="1143000"/>
          </a:xfrm>
        </p:spPr>
        <p:txBody>
          <a:bodyPr/>
          <a:lstStyle/>
          <a:p>
            <a:r>
              <a:rPr lang="en-NZ" altLang="en-US" sz="3800" dirty="0"/>
              <a:t>Resilience at Work</a:t>
            </a:r>
          </a:p>
        </p:txBody>
      </p:sp>
      <p:sp>
        <p:nvSpPr>
          <p:cNvPr id="11267" name="Content Placeholder 4">
            <a:extLst>
              <a:ext uri="{FF2B5EF4-FFF2-40B4-BE49-F238E27FC236}">
                <a16:creationId xmlns:a16="http://schemas.microsoft.com/office/drawing/2014/main" id="{D0C95602-0BE4-47FB-94A2-EF046368EE07}"/>
              </a:ext>
            </a:extLst>
          </p:cNvPr>
          <p:cNvSpPr>
            <a:spLocks noGrp="1"/>
          </p:cNvSpPr>
          <p:nvPr>
            <p:ph sz="half" idx="1"/>
          </p:nvPr>
        </p:nvSpPr>
        <p:spPr>
          <a:xfrm>
            <a:off x="457593" y="1556792"/>
            <a:ext cx="8002839" cy="4032448"/>
          </a:xfrm>
        </p:spPr>
        <p:txBody>
          <a:bodyPr/>
          <a:lstStyle/>
          <a:p>
            <a:r>
              <a:rPr lang="en-NZ" altLang="en-US" sz="1800" dirty="0"/>
              <a:t>Personal Resilience Building Blocks Model</a:t>
            </a:r>
            <a:endParaRPr lang="en-NZ" altLang="en-US" sz="1200" dirty="0"/>
          </a:p>
          <a:p>
            <a:pPr lvl="1"/>
            <a:endParaRPr lang="en-NZ" altLang="en-US" sz="1200" dirty="0"/>
          </a:p>
          <a:p>
            <a:pPr lvl="1"/>
            <a:endParaRPr lang="en-NZ" altLang="en-US" sz="1200" dirty="0"/>
          </a:p>
          <a:p>
            <a:pPr lvl="1"/>
            <a:endParaRPr lang="en-NZ" altLang="en-US" sz="1200" dirty="0"/>
          </a:p>
          <a:p>
            <a:pPr lvl="1"/>
            <a:endParaRPr lang="en-NZ" altLang="en-US" sz="1200" dirty="0"/>
          </a:p>
          <a:p>
            <a:pPr lvl="1"/>
            <a:endParaRPr lang="en-NZ" altLang="en-US" sz="1200" dirty="0"/>
          </a:p>
          <a:p>
            <a:pPr lvl="1"/>
            <a:endParaRPr lang="en-NZ" altLang="en-US" sz="1200" dirty="0"/>
          </a:p>
          <a:p>
            <a:pPr lvl="1"/>
            <a:endParaRPr lang="en-NZ" altLang="en-US" sz="1200" dirty="0"/>
          </a:p>
          <a:p>
            <a:pPr lvl="1"/>
            <a:endParaRPr lang="en-NZ" altLang="en-US" sz="1200" dirty="0"/>
          </a:p>
          <a:p>
            <a:pPr lvl="1"/>
            <a:endParaRPr lang="en-NZ" altLang="en-US" sz="1200" dirty="0"/>
          </a:p>
          <a:p>
            <a:pPr lvl="1"/>
            <a:endParaRPr lang="en-NZ" altLang="en-US" sz="1200" dirty="0"/>
          </a:p>
          <a:p>
            <a:pPr lvl="1"/>
            <a:endParaRPr lang="en-NZ" altLang="en-US" sz="1200" dirty="0"/>
          </a:p>
          <a:p>
            <a:pPr lvl="1"/>
            <a:endParaRPr lang="en-NZ" altLang="en-US" sz="1200" dirty="0"/>
          </a:p>
          <a:p>
            <a:pPr lvl="1"/>
            <a:r>
              <a:rPr lang="en-NZ" altLang="en-US" sz="1200" dirty="0"/>
              <a:t>Figure 4, p. 59, Warner &amp; April (2012).</a:t>
            </a:r>
          </a:p>
          <a:p>
            <a:pPr lvl="1"/>
            <a:endParaRPr lang="en-NZ" altLang="en-US" sz="1200" dirty="0"/>
          </a:p>
          <a:p>
            <a:pPr marL="457200" lvl="1" indent="0">
              <a:buNone/>
            </a:pPr>
            <a:r>
              <a:rPr lang="en-NZ" altLang="en-US" sz="1000" dirty="0"/>
              <a:t>Fig 4, p. 59, Warner &amp; April (2012). </a:t>
            </a:r>
          </a:p>
          <a:p>
            <a:pPr marL="457200" lvl="1" indent="0">
              <a:buNone/>
            </a:pPr>
            <a:r>
              <a:rPr lang="en-NZ" altLang="en-US" sz="1000" dirty="0"/>
              <a:t>Building personal resilience at work. Effective Executive, Vol. XV, No. 4, 53-68.</a:t>
            </a:r>
          </a:p>
          <a:p>
            <a:pPr lvl="1"/>
            <a:endParaRPr lang="en-NZ" altLang="en-US" sz="1200" dirty="0"/>
          </a:p>
          <a:p>
            <a:r>
              <a:rPr lang="en-NZ" altLang="en-US" sz="1800" dirty="0">
                <a:solidFill>
                  <a:srgbClr val="FF0000"/>
                </a:solidFill>
              </a:rPr>
              <a:t>Model will be explained in Week 7 Tutorial.</a:t>
            </a:r>
          </a:p>
          <a:p>
            <a:pPr marL="0" indent="0">
              <a:buNone/>
            </a:pPr>
            <a:endParaRPr lang="en-NZ" altLang="en-US" sz="800" dirty="0">
              <a:solidFill>
                <a:srgbClr val="FF0000"/>
              </a:solidFill>
            </a:endParaRPr>
          </a:p>
          <a:p>
            <a:pPr lvl="1"/>
            <a:endParaRPr lang="en-NZ" altLang="en-US" sz="1000" dirty="0"/>
          </a:p>
        </p:txBody>
      </p:sp>
      <p:pic>
        <p:nvPicPr>
          <p:cNvPr id="3" name="Picture 2">
            <a:extLst>
              <a:ext uri="{FF2B5EF4-FFF2-40B4-BE49-F238E27FC236}">
                <a16:creationId xmlns:a16="http://schemas.microsoft.com/office/drawing/2014/main" id="{CA09B5F0-DFE3-87BA-4879-4FD3CC60A045}"/>
              </a:ext>
            </a:extLst>
          </p:cNvPr>
          <p:cNvPicPr>
            <a:picLocks noChangeAspect="1"/>
          </p:cNvPicPr>
          <p:nvPr/>
        </p:nvPicPr>
        <p:blipFill>
          <a:blip r:embed="rId3"/>
          <a:stretch>
            <a:fillRect/>
          </a:stretch>
        </p:blipFill>
        <p:spPr>
          <a:xfrm>
            <a:off x="899592" y="2065934"/>
            <a:ext cx="4298619" cy="2726132"/>
          </a:xfrm>
          <a:prstGeom prst="rect">
            <a:avLst/>
          </a:prstGeom>
        </p:spPr>
      </p:pic>
    </p:spTree>
    <p:extLst>
      <p:ext uri="{BB962C8B-B14F-4D97-AF65-F5344CB8AC3E}">
        <p14:creationId xmlns:p14="http://schemas.microsoft.com/office/powerpoint/2010/main" val="396781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xEl>
                                              <p:pRg st="13" end="13"/>
                                            </p:txEl>
                                          </p:spTgt>
                                        </p:tgtEl>
                                        <p:attrNameLst>
                                          <p:attrName>style.visibility</p:attrName>
                                        </p:attrNameLst>
                                      </p:cBhvr>
                                      <p:to>
                                        <p:strVal val="visible"/>
                                      </p:to>
                                    </p:set>
                                    <p:animEffect transition="in" filter="fade">
                                      <p:cBhvr>
                                        <p:cTn id="10" dur="500"/>
                                        <p:tgtEl>
                                          <p:spTgt spid="11267">
                                            <p:txEl>
                                              <p:pRg st="13" end="13"/>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267">
                                            <p:txEl>
                                              <p:pRg st="15" end="15"/>
                                            </p:txEl>
                                          </p:spTgt>
                                        </p:tgtEl>
                                        <p:attrNameLst>
                                          <p:attrName>style.visibility</p:attrName>
                                        </p:attrNameLst>
                                      </p:cBhvr>
                                      <p:to>
                                        <p:strVal val="visible"/>
                                      </p:to>
                                    </p:set>
                                    <p:animEffect transition="in" filter="fade">
                                      <p:cBhvr>
                                        <p:cTn id="13" dur="500"/>
                                        <p:tgtEl>
                                          <p:spTgt spid="11267">
                                            <p:txEl>
                                              <p:pRg st="15" end="15"/>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267">
                                            <p:txEl>
                                              <p:pRg st="16" end="16"/>
                                            </p:txEl>
                                          </p:spTgt>
                                        </p:tgtEl>
                                        <p:attrNameLst>
                                          <p:attrName>style.visibility</p:attrName>
                                        </p:attrNameLst>
                                      </p:cBhvr>
                                      <p:to>
                                        <p:strVal val="visible"/>
                                      </p:to>
                                    </p:set>
                                    <p:animEffect transition="in" filter="fade">
                                      <p:cBhvr>
                                        <p:cTn id="16" dur="500"/>
                                        <p:tgtEl>
                                          <p:spTgt spid="11267">
                                            <p:txEl>
                                              <p:pRg st="16" end="1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1267">
                                            <p:txEl>
                                              <p:pRg st="18" end="18"/>
                                            </p:txEl>
                                          </p:spTgt>
                                        </p:tgtEl>
                                        <p:attrNameLst>
                                          <p:attrName>style.visibility</p:attrName>
                                        </p:attrNameLst>
                                      </p:cBhvr>
                                      <p:to>
                                        <p:strVal val="visible"/>
                                      </p:to>
                                    </p:set>
                                    <p:animEffect transition="in" filter="fade">
                                      <p:cBhvr>
                                        <p:cTn id="21" dur="500"/>
                                        <p:tgtEl>
                                          <p:spTgt spid="11267">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CA76B34-F35F-461B-84F1-96808D06EAF5}"/>
              </a:ext>
            </a:extLst>
          </p:cNvPr>
          <p:cNvSpPr>
            <a:spLocks noGrp="1"/>
          </p:cNvSpPr>
          <p:nvPr>
            <p:ph type="title"/>
          </p:nvPr>
        </p:nvSpPr>
        <p:spPr>
          <a:xfrm>
            <a:off x="457200" y="260648"/>
            <a:ext cx="8229600" cy="1143000"/>
          </a:xfrm>
        </p:spPr>
        <p:txBody>
          <a:bodyPr/>
          <a:lstStyle/>
          <a:p>
            <a:r>
              <a:rPr lang="en-NZ" altLang="en-US" sz="3800" dirty="0"/>
              <a:t>Resilience Training: A Skills-based Model of Personal Resilience</a:t>
            </a:r>
          </a:p>
        </p:txBody>
      </p:sp>
      <p:sp>
        <p:nvSpPr>
          <p:cNvPr id="11267" name="Content Placeholder 4">
            <a:extLst>
              <a:ext uri="{FF2B5EF4-FFF2-40B4-BE49-F238E27FC236}">
                <a16:creationId xmlns:a16="http://schemas.microsoft.com/office/drawing/2014/main" id="{D0C95602-0BE4-47FB-94A2-EF046368EE07}"/>
              </a:ext>
            </a:extLst>
          </p:cNvPr>
          <p:cNvSpPr>
            <a:spLocks noGrp="1"/>
          </p:cNvSpPr>
          <p:nvPr>
            <p:ph sz="half" idx="1"/>
          </p:nvPr>
        </p:nvSpPr>
        <p:spPr>
          <a:xfrm>
            <a:off x="457200" y="1645759"/>
            <a:ext cx="8229600" cy="4320480"/>
          </a:xfrm>
        </p:spPr>
        <p:txBody>
          <a:bodyPr/>
          <a:lstStyle/>
          <a:p>
            <a:endParaRPr lang="en-NZ" altLang="en-US" sz="1600" dirty="0"/>
          </a:p>
          <a:p>
            <a:endParaRPr lang="en-NZ" altLang="en-US" sz="1600" dirty="0"/>
          </a:p>
          <a:p>
            <a:endParaRPr lang="en-NZ" altLang="en-US" sz="1600" dirty="0"/>
          </a:p>
          <a:p>
            <a:endParaRPr lang="en-NZ" altLang="en-US" sz="1600" dirty="0"/>
          </a:p>
          <a:p>
            <a:endParaRPr lang="en-NZ" altLang="en-US" sz="1600" dirty="0"/>
          </a:p>
          <a:p>
            <a:endParaRPr lang="en-NZ" altLang="en-US" sz="1600" dirty="0"/>
          </a:p>
          <a:p>
            <a:endParaRPr lang="en-NZ" altLang="en-US" sz="1600" dirty="0"/>
          </a:p>
          <a:p>
            <a:endParaRPr lang="en-NZ" altLang="en-US" sz="1600" dirty="0"/>
          </a:p>
          <a:p>
            <a:endParaRPr lang="en-NZ" altLang="en-US" sz="1600" dirty="0"/>
          </a:p>
          <a:p>
            <a:endParaRPr lang="en-NZ" altLang="en-US" sz="1600" dirty="0"/>
          </a:p>
          <a:p>
            <a:pPr marL="0" indent="0" algn="ctr">
              <a:buNone/>
            </a:pPr>
            <a:endParaRPr lang="en-NZ" altLang="en-US" sz="1000" dirty="0"/>
          </a:p>
          <a:p>
            <a:pPr marL="0" indent="0" algn="ctr">
              <a:buNone/>
            </a:pPr>
            <a:r>
              <a:rPr lang="en-NZ" altLang="en-US" sz="1000" dirty="0"/>
              <a:t>Fig 1, Baker et al. 2021, p. 464</a:t>
            </a:r>
          </a:p>
          <a:p>
            <a:pPr marL="0" indent="0" algn="ctr">
              <a:buNone/>
            </a:pPr>
            <a:endParaRPr lang="en-NZ" altLang="en-US" sz="1600" dirty="0"/>
          </a:p>
          <a:p>
            <a:pPr marL="0" indent="0" algn="ctr">
              <a:buNone/>
            </a:pPr>
            <a:r>
              <a:rPr lang="en-NZ" altLang="en-US" sz="1600" dirty="0"/>
              <a:t>Three Modules: Emotional Resilience, Resilient Thinking, and Resilient Behaviours - Balance and Recovery. </a:t>
            </a:r>
            <a:r>
              <a:rPr lang="en-NZ" altLang="en-US" sz="1600" dirty="0">
                <a:solidFill>
                  <a:srgbClr val="FF0000"/>
                </a:solidFill>
              </a:rPr>
              <a:t>Will be covered in tutorial.</a:t>
            </a:r>
          </a:p>
          <a:p>
            <a:endParaRPr lang="en-NZ" altLang="en-US" sz="1200" dirty="0"/>
          </a:p>
        </p:txBody>
      </p:sp>
      <p:pic>
        <p:nvPicPr>
          <p:cNvPr id="3" name="Picture 2">
            <a:extLst>
              <a:ext uri="{FF2B5EF4-FFF2-40B4-BE49-F238E27FC236}">
                <a16:creationId xmlns:a16="http://schemas.microsoft.com/office/drawing/2014/main" id="{6EA1F393-537F-511F-B7C2-301F43641D1A}"/>
              </a:ext>
            </a:extLst>
          </p:cNvPr>
          <p:cNvPicPr>
            <a:picLocks noChangeAspect="1"/>
          </p:cNvPicPr>
          <p:nvPr/>
        </p:nvPicPr>
        <p:blipFill>
          <a:blip r:embed="rId3"/>
          <a:stretch>
            <a:fillRect/>
          </a:stretch>
        </p:blipFill>
        <p:spPr>
          <a:xfrm>
            <a:off x="2843809" y="1629735"/>
            <a:ext cx="3456384" cy="3095409"/>
          </a:xfrm>
          <a:prstGeom prst="rect">
            <a:avLst/>
          </a:prstGeom>
        </p:spPr>
      </p:pic>
    </p:spTree>
    <p:extLst>
      <p:ext uri="{BB962C8B-B14F-4D97-AF65-F5344CB8AC3E}">
        <p14:creationId xmlns:p14="http://schemas.microsoft.com/office/powerpoint/2010/main" val="401730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11" end="11"/>
                                            </p:txEl>
                                          </p:spTgt>
                                        </p:tgtEl>
                                        <p:attrNameLst>
                                          <p:attrName>style.visibility</p:attrName>
                                        </p:attrNameLst>
                                      </p:cBhvr>
                                      <p:to>
                                        <p:strVal val="visible"/>
                                      </p:to>
                                    </p:set>
                                    <p:animEffect transition="in" filter="fade">
                                      <p:cBhvr>
                                        <p:cTn id="7" dur="500"/>
                                        <p:tgtEl>
                                          <p:spTgt spid="11267">
                                            <p:txEl>
                                              <p:pRg st="11" end="1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3" end="13"/>
                                            </p:txEl>
                                          </p:spTgt>
                                        </p:tgtEl>
                                        <p:attrNameLst>
                                          <p:attrName>style.visibility</p:attrName>
                                        </p:attrNameLst>
                                      </p:cBhvr>
                                      <p:to>
                                        <p:strVal val="visible"/>
                                      </p:to>
                                    </p:set>
                                    <p:animEffect transition="in" filter="fade">
                                      <p:cBhvr>
                                        <p:cTn id="12" dur="500"/>
                                        <p:tgtEl>
                                          <p:spTgt spid="1126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03" y="620688"/>
            <a:ext cx="8229600" cy="788639"/>
          </a:xfrm>
        </p:spPr>
        <p:txBody>
          <a:bodyPr/>
          <a:lstStyle/>
          <a:p>
            <a:r>
              <a:rPr lang="en-NZ" dirty="0"/>
              <a:t>Secrets of Resilient People</a:t>
            </a:r>
          </a:p>
        </p:txBody>
      </p:sp>
      <p:sp>
        <p:nvSpPr>
          <p:cNvPr id="5" name="TextBox 4">
            <a:extLst>
              <a:ext uri="{FF2B5EF4-FFF2-40B4-BE49-F238E27FC236}">
                <a16:creationId xmlns:a16="http://schemas.microsoft.com/office/drawing/2014/main" id="{1FEBE93D-80FA-158F-0749-EED7D41EDC9C}"/>
              </a:ext>
            </a:extLst>
          </p:cNvPr>
          <p:cNvSpPr txBox="1"/>
          <p:nvPr/>
        </p:nvSpPr>
        <p:spPr>
          <a:xfrm>
            <a:off x="794498" y="2047362"/>
            <a:ext cx="8349502" cy="461665"/>
          </a:xfrm>
          <a:prstGeom prst="rect">
            <a:avLst/>
          </a:prstGeom>
          <a:noFill/>
        </p:spPr>
        <p:txBody>
          <a:bodyPr wrap="square">
            <a:spAutoFit/>
          </a:bodyPr>
          <a:lstStyle/>
          <a:p>
            <a:r>
              <a:rPr lang="en-NZ" sz="2400" dirty="0">
                <a:solidFill>
                  <a:schemeClr val="bg1"/>
                </a:solidFill>
                <a:hlinkClick r:id="rId3">
                  <a:extLst>
                    <a:ext uri="{A12FA001-AC4F-418D-AE19-62706E023703}">
                      <ahyp:hlinkClr xmlns:ahyp="http://schemas.microsoft.com/office/drawing/2018/hyperlinkcolor" val="tx"/>
                    </a:ext>
                  </a:extLst>
                </a:hlinkClick>
              </a:rPr>
              <a:t>Lucy Hone: The three secrets of resilient people | TED Talk</a:t>
            </a:r>
            <a:endParaRPr lang="en-NZ" sz="2400" dirty="0">
              <a:solidFill>
                <a:schemeClr val="bg1"/>
              </a:solidFill>
            </a:endParaRPr>
          </a:p>
        </p:txBody>
      </p:sp>
      <p:sp>
        <p:nvSpPr>
          <p:cNvPr id="3" name="TextBox 2">
            <a:extLst>
              <a:ext uri="{FF2B5EF4-FFF2-40B4-BE49-F238E27FC236}">
                <a16:creationId xmlns:a16="http://schemas.microsoft.com/office/drawing/2014/main" id="{E4B97C1C-342F-1A9E-378C-63BA24214624}"/>
              </a:ext>
            </a:extLst>
          </p:cNvPr>
          <p:cNvSpPr txBox="1"/>
          <p:nvPr/>
        </p:nvSpPr>
        <p:spPr>
          <a:xfrm>
            <a:off x="794497" y="2780928"/>
            <a:ext cx="7593927" cy="2677656"/>
          </a:xfrm>
          <a:prstGeom prst="rect">
            <a:avLst/>
          </a:prstGeom>
          <a:noFill/>
        </p:spPr>
        <p:txBody>
          <a:bodyPr wrap="square">
            <a:spAutoFit/>
          </a:bodyPr>
          <a:lstStyle/>
          <a:p>
            <a:r>
              <a:rPr lang="en-NZ" sz="2400" dirty="0">
                <a:solidFill>
                  <a:schemeClr val="bg1"/>
                </a:solidFill>
              </a:rPr>
              <a:t>Start from 2:22; finish at 14:56</a:t>
            </a:r>
          </a:p>
          <a:p>
            <a:endParaRPr lang="en-NZ" sz="2400" dirty="0">
              <a:solidFill>
                <a:schemeClr val="bg1"/>
              </a:solidFill>
            </a:endParaRPr>
          </a:p>
          <a:p>
            <a:r>
              <a:rPr lang="en-NZ" sz="2400" dirty="0">
                <a:solidFill>
                  <a:schemeClr val="bg1"/>
                </a:solidFill>
              </a:rPr>
              <a:t>In this powerful and personal talk (2.3 million views to date), Lucy Hone, resilient expert, talks about resilience as an essential survival skill. Lucy shares three strategies which got her through unimaginable tragedy.</a:t>
            </a:r>
          </a:p>
          <a:p>
            <a:endParaRPr lang="en-NZ" sz="2400" dirty="0">
              <a:solidFill>
                <a:schemeClr val="bg1"/>
              </a:solidFill>
            </a:endParaRPr>
          </a:p>
        </p:txBody>
      </p:sp>
    </p:spTree>
    <p:extLst>
      <p:ext uri="{BB962C8B-B14F-4D97-AF65-F5344CB8AC3E}">
        <p14:creationId xmlns:p14="http://schemas.microsoft.com/office/powerpoint/2010/main" val="12133795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BF49E-20A1-35E9-5933-47FA74094CF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E25ED9-7111-5F32-E4EC-32256D769D44}"/>
              </a:ext>
            </a:extLst>
          </p:cNvPr>
          <p:cNvSpPr>
            <a:spLocks noGrp="1"/>
          </p:cNvSpPr>
          <p:nvPr>
            <p:ph type="title"/>
          </p:nvPr>
        </p:nvSpPr>
        <p:spPr>
          <a:xfrm>
            <a:off x="492648" y="908720"/>
            <a:ext cx="8229600" cy="788639"/>
          </a:xfrm>
        </p:spPr>
        <p:txBody>
          <a:bodyPr/>
          <a:lstStyle/>
          <a:p>
            <a:r>
              <a:rPr lang="en-NZ" sz="4000" dirty="0"/>
              <a:t>Portfolio Part B: Section 7</a:t>
            </a:r>
            <a:br>
              <a:rPr lang="en-NZ" sz="4000" dirty="0"/>
            </a:br>
            <a:r>
              <a:rPr lang="en-NZ" sz="4000" dirty="0"/>
              <a:t>Resilience Questionnaire</a:t>
            </a:r>
          </a:p>
        </p:txBody>
      </p:sp>
      <p:sp>
        <p:nvSpPr>
          <p:cNvPr id="3" name="Content Placeholder 2">
            <a:extLst>
              <a:ext uri="{FF2B5EF4-FFF2-40B4-BE49-F238E27FC236}">
                <a16:creationId xmlns:a16="http://schemas.microsoft.com/office/drawing/2014/main" id="{D09D9CDB-C460-0776-2543-C4A03A005BE0}"/>
              </a:ext>
            </a:extLst>
          </p:cNvPr>
          <p:cNvSpPr>
            <a:spLocks noGrp="1"/>
          </p:cNvSpPr>
          <p:nvPr>
            <p:ph idx="1"/>
          </p:nvPr>
        </p:nvSpPr>
        <p:spPr>
          <a:xfrm>
            <a:off x="492648" y="2060848"/>
            <a:ext cx="8229600" cy="2304256"/>
          </a:xfrm>
        </p:spPr>
        <p:txBody>
          <a:bodyPr/>
          <a:lstStyle/>
          <a:p>
            <a:pPr marL="0" indent="0">
              <a:buNone/>
            </a:pPr>
            <a:endParaRPr lang="en-NZ" sz="2500" dirty="0"/>
          </a:p>
          <a:p>
            <a:pPr lvl="1"/>
            <a:r>
              <a:rPr lang="en-NZ" sz="2500" dirty="0"/>
              <a:t>Link to questionnaire in a tutorial slide.</a:t>
            </a:r>
          </a:p>
          <a:p>
            <a:pPr lvl="1"/>
            <a:r>
              <a:rPr lang="en-NZ" sz="2500" dirty="0"/>
              <a:t>Reflective Questions in tutorial slide.</a:t>
            </a:r>
          </a:p>
          <a:p>
            <a:pPr marL="457200" lvl="1" indent="0">
              <a:buNone/>
            </a:pPr>
            <a:endParaRPr lang="en-NZ" sz="2500" dirty="0"/>
          </a:p>
          <a:p>
            <a:pPr lvl="1"/>
            <a:r>
              <a:rPr lang="en-NZ" sz="2500" dirty="0"/>
              <a:t>Time allocated to guide and assist students in questionnaire completion in tutorial.</a:t>
            </a:r>
          </a:p>
        </p:txBody>
      </p:sp>
    </p:spTree>
    <p:extLst>
      <p:ext uri="{BB962C8B-B14F-4D97-AF65-F5344CB8AC3E}">
        <p14:creationId xmlns:p14="http://schemas.microsoft.com/office/powerpoint/2010/main" val="240122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dissolve">
                                      <p:cBhvr>
                                        <p:cTn id="10" dur="500"/>
                                        <p:tgtEl>
                                          <p:spTgt spid="3">
                                            <p:txEl>
                                              <p:pRg st="2" end="2"/>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dissolv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CA76B34-F35F-461B-84F1-96808D06EAF5}"/>
              </a:ext>
            </a:extLst>
          </p:cNvPr>
          <p:cNvSpPr>
            <a:spLocks noGrp="1"/>
          </p:cNvSpPr>
          <p:nvPr>
            <p:ph type="title"/>
          </p:nvPr>
        </p:nvSpPr>
        <p:spPr>
          <a:xfrm>
            <a:off x="457200" y="260648"/>
            <a:ext cx="8229600" cy="1143000"/>
          </a:xfrm>
        </p:spPr>
        <p:txBody>
          <a:bodyPr/>
          <a:lstStyle/>
          <a:p>
            <a:r>
              <a:rPr lang="en-NZ" altLang="en-US" sz="4000" dirty="0"/>
              <a:t>Lecture Content</a:t>
            </a:r>
          </a:p>
        </p:txBody>
      </p:sp>
      <p:sp>
        <p:nvSpPr>
          <p:cNvPr id="11267" name="Content Placeholder 4">
            <a:extLst>
              <a:ext uri="{FF2B5EF4-FFF2-40B4-BE49-F238E27FC236}">
                <a16:creationId xmlns:a16="http://schemas.microsoft.com/office/drawing/2014/main" id="{D0C95602-0BE4-47FB-94A2-EF046368EE07}"/>
              </a:ext>
            </a:extLst>
          </p:cNvPr>
          <p:cNvSpPr>
            <a:spLocks noGrp="1"/>
          </p:cNvSpPr>
          <p:nvPr>
            <p:ph sz="half" idx="1"/>
          </p:nvPr>
        </p:nvSpPr>
        <p:spPr>
          <a:xfrm>
            <a:off x="457593" y="1403648"/>
            <a:ext cx="8229600" cy="4473624"/>
          </a:xfrm>
        </p:spPr>
        <p:txBody>
          <a:bodyPr/>
          <a:lstStyle/>
          <a:p>
            <a:r>
              <a:rPr lang="en-NZ" altLang="en-US" sz="1600" dirty="0"/>
              <a:t>Guest Speaker/s; Resilient People: Some Examples</a:t>
            </a:r>
          </a:p>
          <a:p>
            <a:r>
              <a:rPr lang="en-NZ" altLang="en-US" sz="1600" dirty="0"/>
              <a:t>Resilience?</a:t>
            </a:r>
          </a:p>
          <a:p>
            <a:pPr lvl="1"/>
            <a:r>
              <a:rPr lang="en-NZ" altLang="en-US" sz="1600" dirty="0"/>
              <a:t>Definitions</a:t>
            </a:r>
          </a:p>
          <a:p>
            <a:pPr lvl="1"/>
            <a:r>
              <a:rPr lang="en-NZ" altLang="en-US" sz="1600" dirty="0"/>
              <a:t>Psychological Resilience</a:t>
            </a:r>
          </a:p>
          <a:p>
            <a:pPr lvl="1"/>
            <a:r>
              <a:rPr lang="en-NZ" altLang="en-US" sz="1600" dirty="0"/>
              <a:t>Personal Attributes/Key Characteristics</a:t>
            </a:r>
          </a:p>
          <a:p>
            <a:pPr lvl="1"/>
            <a:r>
              <a:rPr lang="en-NZ" altLang="en-US" sz="1600" dirty="0"/>
              <a:t>Adult Personal Resilience</a:t>
            </a:r>
          </a:p>
          <a:p>
            <a:pPr lvl="1"/>
            <a:r>
              <a:rPr lang="en-NZ" altLang="en-US" sz="1600" dirty="0"/>
              <a:t>Resilience and EQ/EI</a:t>
            </a:r>
          </a:p>
          <a:p>
            <a:pPr lvl="1"/>
            <a:r>
              <a:rPr lang="en-NZ" altLang="en-US" sz="1600" dirty="0"/>
              <a:t>Resilience Training: Organisational Factors</a:t>
            </a:r>
          </a:p>
          <a:p>
            <a:pPr lvl="1"/>
            <a:r>
              <a:rPr lang="en-NZ" altLang="en-US" sz="1600" dirty="0"/>
              <a:t>Resilience: Organisational Change</a:t>
            </a:r>
          </a:p>
          <a:p>
            <a:pPr lvl="1"/>
            <a:r>
              <a:rPr lang="en-NZ" altLang="en-US" sz="1600" dirty="0"/>
              <a:t>Building Resilience in Times of Organisational Change</a:t>
            </a:r>
          </a:p>
          <a:p>
            <a:pPr lvl="1"/>
            <a:r>
              <a:rPr lang="en-NZ" altLang="en-US" sz="1600" dirty="0"/>
              <a:t>Building Employee Resilience in Organisations</a:t>
            </a:r>
          </a:p>
          <a:p>
            <a:pPr lvl="1"/>
            <a:r>
              <a:rPr lang="en-NZ" altLang="en-US" sz="1600" dirty="0"/>
              <a:t>Resilience at Work: Personal Resilience Building Blocks Model</a:t>
            </a:r>
          </a:p>
          <a:p>
            <a:pPr lvl="1"/>
            <a:r>
              <a:rPr lang="en-NZ" altLang="en-US" sz="1600" dirty="0"/>
              <a:t>Resilience Training: A Skills-based Model of Personal Resilience</a:t>
            </a:r>
          </a:p>
          <a:p>
            <a:r>
              <a:rPr lang="en-NZ" altLang="en-US" sz="1600" dirty="0"/>
              <a:t>Secrets of Resilient People: Lucy Hone, Resilient Expert.</a:t>
            </a:r>
          </a:p>
          <a:p>
            <a:pPr lvl="1"/>
            <a:endParaRPr lang="en-NZ" alt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fade">
                                      <p:cBhvr>
                                        <p:cTn id="12" dur="500"/>
                                        <p:tgtEl>
                                          <p:spTgt spid="11267">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267">
                                            <p:txEl>
                                              <p:pRg st="2" end="2"/>
                                            </p:txEl>
                                          </p:spTgt>
                                        </p:tgtEl>
                                        <p:attrNameLst>
                                          <p:attrName>style.visibility</p:attrName>
                                        </p:attrNameLst>
                                      </p:cBhvr>
                                      <p:to>
                                        <p:strVal val="visible"/>
                                      </p:to>
                                    </p:set>
                                    <p:animEffect transition="in" filter="fade">
                                      <p:cBhvr>
                                        <p:cTn id="15" dur="500"/>
                                        <p:tgtEl>
                                          <p:spTgt spid="11267">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67">
                                            <p:txEl>
                                              <p:pRg st="3" end="3"/>
                                            </p:txEl>
                                          </p:spTgt>
                                        </p:tgtEl>
                                        <p:attrNameLst>
                                          <p:attrName>style.visibility</p:attrName>
                                        </p:attrNameLst>
                                      </p:cBhvr>
                                      <p:to>
                                        <p:strVal val="visible"/>
                                      </p:to>
                                    </p:set>
                                    <p:animEffect transition="in" filter="fade">
                                      <p:cBhvr>
                                        <p:cTn id="18" dur="500"/>
                                        <p:tgtEl>
                                          <p:spTgt spid="11267">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267">
                                            <p:txEl>
                                              <p:pRg st="4" end="4"/>
                                            </p:txEl>
                                          </p:spTgt>
                                        </p:tgtEl>
                                        <p:attrNameLst>
                                          <p:attrName>style.visibility</p:attrName>
                                        </p:attrNameLst>
                                      </p:cBhvr>
                                      <p:to>
                                        <p:strVal val="visible"/>
                                      </p:to>
                                    </p:set>
                                    <p:animEffect transition="in" filter="fade">
                                      <p:cBhvr>
                                        <p:cTn id="21" dur="500"/>
                                        <p:tgtEl>
                                          <p:spTgt spid="11267">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267">
                                            <p:txEl>
                                              <p:pRg st="5" end="5"/>
                                            </p:txEl>
                                          </p:spTgt>
                                        </p:tgtEl>
                                        <p:attrNameLst>
                                          <p:attrName>style.visibility</p:attrName>
                                        </p:attrNameLst>
                                      </p:cBhvr>
                                      <p:to>
                                        <p:strVal val="visible"/>
                                      </p:to>
                                    </p:set>
                                    <p:animEffect transition="in" filter="fade">
                                      <p:cBhvr>
                                        <p:cTn id="24" dur="500"/>
                                        <p:tgtEl>
                                          <p:spTgt spid="11267">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1267">
                                            <p:txEl>
                                              <p:pRg st="6" end="6"/>
                                            </p:txEl>
                                          </p:spTgt>
                                        </p:tgtEl>
                                        <p:attrNameLst>
                                          <p:attrName>style.visibility</p:attrName>
                                        </p:attrNameLst>
                                      </p:cBhvr>
                                      <p:to>
                                        <p:strVal val="visible"/>
                                      </p:to>
                                    </p:set>
                                    <p:animEffect transition="in" filter="fade">
                                      <p:cBhvr>
                                        <p:cTn id="27" dur="500"/>
                                        <p:tgtEl>
                                          <p:spTgt spid="11267">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267">
                                            <p:txEl>
                                              <p:pRg st="7" end="7"/>
                                            </p:txEl>
                                          </p:spTgt>
                                        </p:tgtEl>
                                        <p:attrNameLst>
                                          <p:attrName>style.visibility</p:attrName>
                                        </p:attrNameLst>
                                      </p:cBhvr>
                                      <p:to>
                                        <p:strVal val="visible"/>
                                      </p:to>
                                    </p:set>
                                    <p:animEffect transition="in" filter="fade">
                                      <p:cBhvr>
                                        <p:cTn id="30" dur="500"/>
                                        <p:tgtEl>
                                          <p:spTgt spid="11267">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267">
                                            <p:txEl>
                                              <p:pRg st="8" end="8"/>
                                            </p:txEl>
                                          </p:spTgt>
                                        </p:tgtEl>
                                        <p:attrNameLst>
                                          <p:attrName>style.visibility</p:attrName>
                                        </p:attrNameLst>
                                      </p:cBhvr>
                                      <p:to>
                                        <p:strVal val="visible"/>
                                      </p:to>
                                    </p:set>
                                    <p:animEffect transition="in" filter="fade">
                                      <p:cBhvr>
                                        <p:cTn id="33" dur="500"/>
                                        <p:tgtEl>
                                          <p:spTgt spid="11267">
                                            <p:txEl>
                                              <p:pRg st="8" end="8"/>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1267">
                                            <p:txEl>
                                              <p:pRg st="9" end="9"/>
                                            </p:txEl>
                                          </p:spTgt>
                                        </p:tgtEl>
                                        <p:attrNameLst>
                                          <p:attrName>style.visibility</p:attrName>
                                        </p:attrNameLst>
                                      </p:cBhvr>
                                      <p:to>
                                        <p:strVal val="visible"/>
                                      </p:to>
                                    </p:set>
                                    <p:animEffect transition="in" filter="fade">
                                      <p:cBhvr>
                                        <p:cTn id="36" dur="500"/>
                                        <p:tgtEl>
                                          <p:spTgt spid="11267">
                                            <p:txEl>
                                              <p:pRg st="9" end="9"/>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1267">
                                            <p:txEl>
                                              <p:pRg st="10" end="10"/>
                                            </p:txEl>
                                          </p:spTgt>
                                        </p:tgtEl>
                                        <p:attrNameLst>
                                          <p:attrName>style.visibility</p:attrName>
                                        </p:attrNameLst>
                                      </p:cBhvr>
                                      <p:to>
                                        <p:strVal val="visible"/>
                                      </p:to>
                                    </p:set>
                                    <p:animEffect transition="in" filter="fade">
                                      <p:cBhvr>
                                        <p:cTn id="39" dur="500"/>
                                        <p:tgtEl>
                                          <p:spTgt spid="11267">
                                            <p:txEl>
                                              <p:pRg st="10" end="1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1267">
                                            <p:txEl>
                                              <p:pRg st="11" end="11"/>
                                            </p:txEl>
                                          </p:spTgt>
                                        </p:tgtEl>
                                        <p:attrNameLst>
                                          <p:attrName>style.visibility</p:attrName>
                                        </p:attrNameLst>
                                      </p:cBhvr>
                                      <p:to>
                                        <p:strVal val="visible"/>
                                      </p:to>
                                    </p:set>
                                    <p:animEffect transition="in" filter="fade">
                                      <p:cBhvr>
                                        <p:cTn id="42" dur="500"/>
                                        <p:tgtEl>
                                          <p:spTgt spid="11267">
                                            <p:txEl>
                                              <p:pRg st="11" end="11"/>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267">
                                            <p:txEl>
                                              <p:pRg st="12" end="12"/>
                                            </p:txEl>
                                          </p:spTgt>
                                        </p:tgtEl>
                                        <p:attrNameLst>
                                          <p:attrName>style.visibility</p:attrName>
                                        </p:attrNameLst>
                                      </p:cBhvr>
                                      <p:to>
                                        <p:strVal val="visible"/>
                                      </p:to>
                                    </p:set>
                                    <p:animEffect transition="in" filter="fade">
                                      <p:cBhvr>
                                        <p:cTn id="45" dur="500"/>
                                        <p:tgtEl>
                                          <p:spTgt spid="11267">
                                            <p:txEl>
                                              <p:pRg st="12" end="12"/>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11267">
                                            <p:txEl>
                                              <p:pRg st="13" end="13"/>
                                            </p:txEl>
                                          </p:spTgt>
                                        </p:tgtEl>
                                        <p:attrNameLst>
                                          <p:attrName>style.visibility</p:attrName>
                                        </p:attrNameLst>
                                      </p:cBhvr>
                                      <p:to>
                                        <p:strVal val="visible"/>
                                      </p:to>
                                    </p:set>
                                    <p:animEffect transition="in" filter="fade">
                                      <p:cBhvr>
                                        <p:cTn id="50" dur="500"/>
                                        <p:tgtEl>
                                          <p:spTgt spid="1126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BF49E-20A1-35E9-5933-47FA74094CF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98BE24E-6CEC-0FEF-B8E2-3A46FF08D1F7}"/>
              </a:ext>
            </a:extLst>
          </p:cNvPr>
          <p:cNvSpPr txBox="1">
            <a:spLocks/>
          </p:cNvSpPr>
          <p:nvPr/>
        </p:nvSpPr>
        <p:spPr bwMode="auto">
          <a:xfrm>
            <a:off x="487219" y="1946595"/>
            <a:ext cx="8229600" cy="1944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bg1"/>
                </a:solidFill>
                <a:latin typeface="Arial" pitchFamily="34" charset="0"/>
                <a:ea typeface="+mj-ea"/>
                <a:cs typeface="Arial" pitchFamily="34" charset="0"/>
              </a:defRPr>
            </a:lvl1pPr>
            <a:lvl2pPr algn="ctr" rtl="0" eaLnBrk="1" fontAlgn="base" hangingPunct="1">
              <a:spcBef>
                <a:spcPct val="0"/>
              </a:spcBef>
              <a:spcAft>
                <a:spcPct val="0"/>
              </a:spcAft>
              <a:defRPr sz="4400">
                <a:solidFill>
                  <a:schemeClr val="bg1"/>
                </a:solidFill>
                <a:latin typeface="Arial" charset="0"/>
                <a:cs typeface="Arial" charset="0"/>
              </a:defRPr>
            </a:lvl2pPr>
            <a:lvl3pPr algn="ctr" rtl="0" eaLnBrk="1" fontAlgn="base" hangingPunct="1">
              <a:spcBef>
                <a:spcPct val="0"/>
              </a:spcBef>
              <a:spcAft>
                <a:spcPct val="0"/>
              </a:spcAft>
              <a:defRPr sz="4400">
                <a:solidFill>
                  <a:schemeClr val="bg1"/>
                </a:solidFill>
                <a:latin typeface="Arial" charset="0"/>
                <a:cs typeface="Arial" charset="0"/>
              </a:defRPr>
            </a:lvl3pPr>
            <a:lvl4pPr algn="ctr" rtl="0" eaLnBrk="1" fontAlgn="base" hangingPunct="1">
              <a:spcBef>
                <a:spcPct val="0"/>
              </a:spcBef>
              <a:spcAft>
                <a:spcPct val="0"/>
              </a:spcAft>
              <a:defRPr sz="4400">
                <a:solidFill>
                  <a:schemeClr val="bg1"/>
                </a:solidFill>
                <a:latin typeface="Arial" charset="0"/>
                <a:cs typeface="Arial" charset="0"/>
              </a:defRPr>
            </a:lvl4pPr>
            <a:lvl5pPr algn="ctr" rtl="0" eaLnBrk="1" fontAlgn="base" hangingPunct="1">
              <a:spcBef>
                <a:spcPct val="0"/>
              </a:spcBef>
              <a:spcAft>
                <a:spcPct val="0"/>
              </a:spcAft>
              <a:defRPr sz="4400">
                <a:solidFill>
                  <a:schemeClr val="bg1"/>
                </a:solidFill>
                <a:latin typeface="Arial" charset="0"/>
                <a:cs typeface="Arial" charset="0"/>
              </a:defRPr>
            </a:lvl5pPr>
            <a:lvl6pPr marL="457200" algn="ctr" rtl="0" eaLnBrk="1" fontAlgn="base" hangingPunct="1">
              <a:spcBef>
                <a:spcPct val="0"/>
              </a:spcBef>
              <a:spcAft>
                <a:spcPct val="0"/>
              </a:spcAft>
              <a:defRPr sz="4400">
                <a:solidFill>
                  <a:schemeClr val="bg1"/>
                </a:solidFill>
                <a:latin typeface="Infinity Maori Medium" pitchFamily="50" charset="0"/>
              </a:defRPr>
            </a:lvl6pPr>
            <a:lvl7pPr marL="914400" algn="ctr" rtl="0" eaLnBrk="1" fontAlgn="base" hangingPunct="1">
              <a:spcBef>
                <a:spcPct val="0"/>
              </a:spcBef>
              <a:spcAft>
                <a:spcPct val="0"/>
              </a:spcAft>
              <a:defRPr sz="4400">
                <a:solidFill>
                  <a:schemeClr val="bg1"/>
                </a:solidFill>
                <a:latin typeface="Infinity Maori Medium" pitchFamily="50" charset="0"/>
              </a:defRPr>
            </a:lvl7pPr>
            <a:lvl8pPr marL="1371600" algn="ctr" rtl="0" eaLnBrk="1" fontAlgn="base" hangingPunct="1">
              <a:spcBef>
                <a:spcPct val="0"/>
              </a:spcBef>
              <a:spcAft>
                <a:spcPct val="0"/>
              </a:spcAft>
              <a:defRPr sz="4400">
                <a:solidFill>
                  <a:schemeClr val="bg1"/>
                </a:solidFill>
                <a:latin typeface="Infinity Maori Medium" pitchFamily="50" charset="0"/>
              </a:defRPr>
            </a:lvl8pPr>
            <a:lvl9pPr marL="1828800" algn="ctr" rtl="0" eaLnBrk="1" fontAlgn="base" hangingPunct="1">
              <a:spcBef>
                <a:spcPct val="0"/>
              </a:spcBef>
              <a:spcAft>
                <a:spcPct val="0"/>
              </a:spcAft>
              <a:defRPr sz="4400">
                <a:solidFill>
                  <a:schemeClr val="bg1"/>
                </a:solidFill>
                <a:latin typeface="Infinity Maori Medium" pitchFamily="50" charset="0"/>
              </a:defRPr>
            </a:lvl9pPr>
          </a:lstStyle>
          <a:p>
            <a:r>
              <a:rPr lang="en-NZ" sz="4000" dirty="0"/>
              <a:t>Next Week:  Week 8</a:t>
            </a:r>
          </a:p>
          <a:p>
            <a:endParaRPr lang="en-NZ" sz="4000" dirty="0"/>
          </a:p>
          <a:p>
            <a:r>
              <a:rPr lang="en-NZ" sz="4000" dirty="0"/>
              <a:t>Diversity and Inclusion</a:t>
            </a:r>
          </a:p>
        </p:txBody>
      </p:sp>
    </p:spTree>
    <p:extLst>
      <p:ext uri="{BB962C8B-B14F-4D97-AF65-F5344CB8AC3E}">
        <p14:creationId xmlns:p14="http://schemas.microsoft.com/office/powerpoint/2010/main" val="37131038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B18F9-877B-6121-7799-AE3EEFB2EB4D}"/>
            </a:ext>
          </a:extLst>
        </p:cNvPr>
        <p:cNvGrpSpPr/>
        <p:nvPr/>
      </p:nvGrpSpPr>
      <p:grpSpPr>
        <a:xfrm>
          <a:off x="0" y="0"/>
          <a:ext cx="0" cy="0"/>
          <a:chOff x="0" y="0"/>
          <a:chExt cx="0" cy="0"/>
        </a:xfrm>
      </p:grpSpPr>
      <p:sp>
        <p:nvSpPr>
          <p:cNvPr id="15362" name="Title 3">
            <a:extLst>
              <a:ext uri="{FF2B5EF4-FFF2-40B4-BE49-F238E27FC236}">
                <a16:creationId xmlns:a16="http://schemas.microsoft.com/office/drawing/2014/main" id="{B442D52E-E6FC-A7AA-4456-DBCFF2148BC8}"/>
              </a:ext>
            </a:extLst>
          </p:cNvPr>
          <p:cNvSpPr>
            <a:spLocks noGrp="1"/>
          </p:cNvSpPr>
          <p:nvPr>
            <p:ph type="title"/>
          </p:nvPr>
        </p:nvSpPr>
        <p:spPr>
          <a:xfrm>
            <a:off x="457200" y="908720"/>
            <a:ext cx="8229600" cy="1143000"/>
          </a:xfrm>
        </p:spPr>
        <p:txBody>
          <a:bodyPr/>
          <a:lstStyle/>
          <a:p>
            <a:r>
              <a:rPr lang="en-NZ" altLang="en-US" sz="4000" dirty="0"/>
              <a:t>Resilient People,</a:t>
            </a:r>
            <a:br>
              <a:rPr lang="en-NZ" altLang="en-US" sz="4000" dirty="0"/>
            </a:br>
            <a:r>
              <a:rPr lang="en-NZ" altLang="en-US" sz="4000" dirty="0"/>
              <a:t>Resilient Students</a:t>
            </a:r>
            <a:br>
              <a:rPr lang="en-NZ" altLang="en-US" sz="4000" dirty="0"/>
            </a:br>
            <a:r>
              <a:rPr lang="en-NZ" altLang="en-US" sz="4000" dirty="0"/>
              <a:t>YKL-McIntyre Award</a:t>
            </a:r>
          </a:p>
        </p:txBody>
      </p:sp>
      <p:sp>
        <p:nvSpPr>
          <p:cNvPr id="11267" name="Content Placeholder 4">
            <a:extLst>
              <a:ext uri="{FF2B5EF4-FFF2-40B4-BE49-F238E27FC236}">
                <a16:creationId xmlns:a16="http://schemas.microsoft.com/office/drawing/2014/main" id="{295A452F-FA26-E261-DC84-5EA0C427CCD1}"/>
              </a:ext>
            </a:extLst>
          </p:cNvPr>
          <p:cNvSpPr>
            <a:spLocks noGrp="1"/>
          </p:cNvSpPr>
          <p:nvPr>
            <p:ph sz="half" idx="1"/>
          </p:nvPr>
        </p:nvSpPr>
        <p:spPr>
          <a:xfrm>
            <a:off x="899592" y="2780928"/>
            <a:ext cx="7787208" cy="3456384"/>
          </a:xfrm>
        </p:spPr>
        <p:txBody>
          <a:bodyPr/>
          <a:lstStyle/>
          <a:p>
            <a:r>
              <a:rPr lang="en-NZ" altLang="en-US" sz="3000" dirty="0"/>
              <a:t>Brief Background of Award</a:t>
            </a:r>
          </a:p>
          <a:p>
            <a:endParaRPr lang="en-NZ" altLang="en-US" sz="3000" dirty="0"/>
          </a:p>
          <a:p>
            <a:r>
              <a:rPr lang="en-NZ" altLang="en-US" sz="3000" dirty="0"/>
              <a:t>Guest Speaker Ana Taio</a:t>
            </a:r>
            <a:endParaRPr lang="en-NZ" altLang="en-US" sz="2600" dirty="0"/>
          </a:p>
          <a:p>
            <a:pPr marL="457200" lvl="1" indent="0">
              <a:buNone/>
            </a:pPr>
            <a:endParaRPr lang="en-NZ" altLang="en-US" sz="2200" dirty="0"/>
          </a:p>
          <a:p>
            <a:pPr marL="0" indent="0">
              <a:buNone/>
            </a:pPr>
            <a:endParaRPr lang="en-NZ" altLang="en-US" sz="1400" dirty="0"/>
          </a:p>
        </p:txBody>
      </p:sp>
    </p:spTree>
    <p:extLst>
      <p:ext uri="{BB962C8B-B14F-4D97-AF65-F5344CB8AC3E}">
        <p14:creationId xmlns:p14="http://schemas.microsoft.com/office/powerpoint/2010/main" val="3053340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2551E-EFEE-EE76-05A8-21B75F951F1A}"/>
            </a:ext>
          </a:extLst>
        </p:cNvPr>
        <p:cNvGrpSpPr/>
        <p:nvPr/>
      </p:nvGrpSpPr>
      <p:grpSpPr>
        <a:xfrm>
          <a:off x="0" y="0"/>
          <a:ext cx="0" cy="0"/>
          <a:chOff x="0" y="0"/>
          <a:chExt cx="0" cy="0"/>
        </a:xfrm>
      </p:grpSpPr>
      <p:sp>
        <p:nvSpPr>
          <p:cNvPr id="11267" name="Content Placeholder 4">
            <a:extLst>
              <a:ext uri="{FF2B5EF4-FFF2-40B4-BE49-F238E27FC236}">
                <a16:creationId xmlns:a16="http://schemas.microsoft.com/office/drawing/2014/main" id="{44F40FDD-F517-A197-BCD3-2D49A852EF86}"/>
              </a:ext>
            </a:extLst>
          </p:cNvPr>
          <p:cNvSpPr>
            <a:spLocks noGrp="1"/>
          </p:cNvSpPr>
          <p:nvPr>
            <p:ph sz="half" idx="1"/>
          </p:nvPr>
        </p:nvSpPr>
        <p:spPr>
          <a:xfrm>
            <a:off x="899592" y="2780928"/>
            <a:ext cx="7787208" cy="3456384"/>
          </a:xfrm>
        </p:spPr>
        <p:txBody>
          <a:bodyPr/>
          <a:lstStyle/>
          <a:p>
            <a:pPr marL="457200" lvl="1" indent="0">
              <a:buNone/>
            </a:pPr>
            <a:endParaRPr lang="en-NZ" altLang="en-US" sz="2200" dirty="0"/>
          </a:p>
          <a:p>
            <a:pPr marL="0" indent="0">
              <a:buNone/>
            </a:pPr>
            <a:endParaRPr lang="en-NZ" altLang="en-US" sz="1400" dirty="0"/>
          </a:p>
        </p:txBody>
      </p:sp>
      <p:pic>
        <p:nvPicPr>
          <p:cNvPr id="3" name="Picture 2">
            <a:extLst>
              <a:ext uri="{FF2B5EF4-FFF2-40B4-BE49-F238E27FC236}">
                <a16:creationId xmlns:a16="http://schemas.microsoft.com/office/drawing/2014/main" id="{62E2B914-F655-3508-2242-2354B6C69A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6436"/>
            <a:ext cx="4967537" cy="2887106"/>
          </a:xfrm>
          <a:prstGeom prst="rect">
            <a:avLst/>
          </a:prstGeom>
        </p:spPr>
      </p:pic>
      <p:pic>
        <p:nvPicPr>
          <p:cNvPr id="6" name="Picture 5">
            <a:extLst>
              <a:ext uri="{FF2B5EF4-FFF2-40B4-BE49-F238E27FC236}">
                <a16:creationId xmlns:a16="http://schemas.microsoft.com/office/drawing/2014/main" id="{0FA41296-4DEE-9CEE-BE31-C48B802D5AE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7534" y="18661"/>
            <a:ext cx="4176464" cy="5053781"/>
          </a:xfrm>
          <a:prstGeom prst="rect">
            <a:avLst/>
          </a:prstGeom>
        </p:spPr>
      </p:pic>
      <p:pic>
        <p:nvPicPr>
          <p:cNvPr id="7" name="Content Placeholder 4">
            <a:extLst>
              <a:ext uri="{FF2B5EF4-FFF2-40B4-BE49-F238E27FC236}">
                <a16:creationId xmlns:a16="http://schemas.microsoft.com/office/drawing/2014/main" id="{9BDB126D-6395-D407-2BAB-32BBE30D123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1689" y="2442316"/>
            <a:ext cx="4844155" cy="2630126"/>
          </a:xfrm>
          <a:prstGeom prst="rect">
            <a:avLst/>
          </a:prstGeom>
          <a:noFill/>
          <a:ln w="9525">
            <a:noFill/>
            <a:miter lim="800000"/>
            <a:headEnd/>
            <a:tailEnd/>
          </a:ln>
        </p:spPr>
      </p:pic>
      <p:sp>
        <p:nvSpPr>
          <p:cNvPr id="8" name="Title 3">
            <a:extLst>
              <a:ext uri="{FF2B5EF4-FFF2-40B4-BE49-F238E27FC236}">
                <a16:creationId xmlns:a16="http://schemas.microsoft.com/office/drawing/2014/main" id="{A8E2EBFD-0C0F-BA7F-FE50-778F264BC575}"/>
              </a:ext>
            </a:extLst>
          </p:cNvPr>
          <p:cNvSpPr>
            <a:spLocks noGrp="1"/>
          </p:cNvSpPr>
          <p:nvPr>
            <p:ph type="title"/>
          </p:nvPr>
        </p:nvSpPr>
        <p:spPr>
          <a:xfrm>
            <a:off x="611560" y="5155856"/>
            <a:ext cx="8229600" cy="1143000"/>
          </a:xfrm>
        </p:spPr>
        <p:txBody>
          <a:bodyPr/>
          <a:lstStyle/>
          <a:p>
            <a:r>
              <a:rPr lang="en-NZ" altLang="en-US" sz="2400" dirty="0"/>
              <a:t>Dean Yee, Manager, Healthy Waters Network Compliance</a:t>
            </a:r>
            <a:br>
              <a:rPr lang="en-NZ" altLang="en-US" sz="2400" dirty="0"/>
            </a:br>
            <a:r>
              <a:rPr lang="en-US" sz="2000" b="1" dirty="0" err="1"/>
              <a:t>Wāhanga</a:t>
            </a:r>
            <a:r>
              <a:rPr lang="en-US" sz="2000" b="1" dirty="0"/>
              <a:t> </a:t>
            </a:r>
            <a:r>
              <a:rPr lang="en-US" sz="2000" b="1" dirty="0" err="1"/>
              <a:t>mō</a:t>
            </a:r>
            <a:r>
              <a:rPr lang="en-US" sz="2000" b="1" dirty="0"/>
              <a:t> </a:t>
            </a:r>
            <a:r>
              <a:rPr lang="en-US" sz="2000" b="1" dirty="0" err="1"/>
              <a:t>ngā</a:t>
            </a:r>
            <a:r>
              <a:rPr lang="en-US" sz="2000" b="1" dirty="0"/>
              <a:t> </a:t>
            </a:r>
            <a:r>
              <a:rPr lang="en-US" sz="2000" b="1" dirty="0" err="1"/>
              <a:t>Waiora</a:t>
            </a:r>
            <a:r>
              <a:rPr lang="en-US" sz="2000" b="1" dirty="0"/>
              <a:t> me </a:t>
            </a:r>
            <a:r>
              <a:rPr lang="en-US" sz="2000" b="1" dirty="0" err="1"/>
              <a:t>te</a:t>
            </a:r>
            <a:r>
              <a:rPr lang="en-US" sz="2000" b="1" dirty="0"/>
              <a:t> </a:t>
            </a:r>
            <a:r>
              <a:rPr lang="en-US" sz="2000" b="1" dirty="0" err="1"/>
              <a:t>Manawaroa</a:t>
            </a:r>
            <a:r>
              <a:rPr lang="en-US" sz="2000" b="1" dirty="0"/>
              <a:t> ā-</a:t>
            </a:r>
            <a:r>
              <a:rPr lang="en-US" sz="2000" b="1" dirty="0" err="1"/>
              <a:t>Waipuke</a:t>
            </a:r>
            <a:r>
              <a:rPr lang="en-US" sz="2000" b="1" dirty="0"/>
              <a:t> / </a:t>
            </a:r>
            <a:r>
              <a:rPr lang="en-NZ" sz="2000" b="1" dirty="0"/>
              <a:t>Healthy Waters &amp; Flood Resilience Department</a:t>
            </a:r>
            <a:endParaRPr lang="en-NZ" altLang="en-US" sz="2000" dirty="0"/>
          </a:p>
        </p:txBody>
      </p:sp>
    </p:spTree>
    <p:extLst>
      <p:ext uri="{BB962C8B-B14F-4D97-AF65-F5344CB8AC3E}">
        <p14:creationId xmlns:p14="http://schemas.microsoft.com/office/powerpoint/2010/main" val="2206895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CA76B34-F35F-461B-84F1-96808D06EAF5}"/>
              </a:ext>
            </a:extLst>
          </p:cNvPr>
          <p:cNvSpPr>
            <a:spLocks noGrp="1"/>
          </p:cNvSpPr>
          <p:nvPr>
            <p:ph type="title"/>
          </p:nvPr>
        </p:nvSpPr>
        <p:spPr>
          <a:xfrm>
            <a:off x="457200" y="260648"/>
            <a:ext cx="8229600" cy="1143000"/>
          </a:xfrm>
        </p:spPr>
        <p:txBody>
          <a:bodyPr/>
          <a:lstStyle/>
          <a:p>
            <a:r>
              <a:rPr lang="en-NZ" altLang="en-US" sz="4000" dirty="0"/>
              <a:t>Resilient People: Some Examples</a:t>
            </a:r>
          </a:p>
        </p:txBody>
      </p:sp>
      <p:sp>
        <p:nvSpPr>
          <p:cNvPr id="11267" name="Content Placeholder 4">
            <a:extLst>
              <a:ext uri="{FF2B5EF4-FFF2-40B4-BE49-F238E27FC236}">
                <a16:creationId xmlns:a16="http://schemas.microsoft.com/office/drawing/2014/main" id="{D0C95602-0BE4-47FB-94A2-EF046368EE07}"/>
              </a:ext>
            </a:extLst>
          </p:cNvPr>
          <p:cNvSpPr>
            <a:spLocks noGrp="1"/>
          </p:cNvSpPr>
          <p:nvPr>
            <p:ph sz="half" idx="1"/>
          </p:nvPr>
        </p:nvSpPr>
        <p:spPr>
          <a:xfrm>
            <a:off x="683568" y="1401748"/>
            <a:ext cx="8229600" cy="5055156"/>
          </a:xfrm>
        </p:spPr>
        <p:txBody>
          <a:bodyPr/>
          <a:lstStyle/>
          <a:p>
            <a:r>
              <a:rPr lang="en-NZ" altLang="en-US" sz="1800" dirty="0"/>
              <a:t>Michael Jordan, Athlete</a:t>
            </a:r>
          </a:p>
          <a:p>
            <a:pPr marL="0" indent="0">
              <a:buNone/>
            </a:pPr>
            <a:endParaRPr lang="en-NZ" altLang="en-US" sz="1800" dirty="0"/>
          </a:p>
          <a:p>
            <a:pPr marL="0" indent="0">
              <a:buNone/>
            </a:pPr>
            <a:endParaRPr lang="en-NZ" altLang="en-US" sz="1800" dirty="0"/>
          </a:p>
          <a:p>
            <a:endParaRPr lang="en-NZ" altLang="en-US" sz="1800" dirty="0"/>
          </a:p>
          <a:p>
            <a:r>
              <a:rPr lang="en-NZ" altLang="en-US" sz="1800" dirty="0"/>
              <a:t>Nelson Mandela, Leader</a:t>
            </a:r>
          </a:p>
          <a:p>
            <a:pPr marL="0" indent="0">
              <a:buNone/>
            </a:pPr>
            <a:endParaRPr lang="en-NZ" altLang="en-US" sz="1800" dirty="0"/>
          </a:p>
          <a:p>
            <a:pPr marL="0" indent="0">
              <a:buNone/>
            </a:pPr>
            <a:endParaRPr lang="en-NZ" altLang="en-US" sz="1800" dirty="0"/>
          </a:p>
          <a:p>
            <a:pPr marL="0" indent="0">
              <a:buNone/>
            </a:pPr>
            <a:endParaRPr lang="en-NZ" altLang="en-US" sz="1800" dirty="0"/>
          </a:p>
          <a:p>
            <a:r>
              <a:rPr lang="en-NZ" altLang="en-US" sz="1800" dirty="0"/>
              <a:t>Bethany Hamilton, Surfer</a:t>
            </a:r>
          </a:p>
          <a:p>
            <a:endParaRPr lang="en-NZ" altLang="en-US" sz="1800" dirty="0"/>
          </a:p>
          <a:p>
            <a:endParaRPr lang="en-NZ" altLang="en-US" sz="1800" dirty="0"/>
          </a:p>
          <a:p>
            <a:endParaRPr lang="en-NZ" altLang="en-US" sz="1800" dirty="0"/>
          </a:p>
          <a:p>
            <a:r>
              <a:rPr lang="en-NZ" altLang="en-US" sz="1800" dirty="0"/>
              <a:t>Lady Gaga</a:t>
            </a:r>
          </a:p>
          <a:p>
            <a:pPr marL="0" indent="0">
              <a:buNone/>
            </a:pPr>
            <a:endParaRPr lang="en-NZ" altLang="en-US" sz="1400" dirty="0"/>
          </a:p>
        </p:txBody>
      </p:sp>
      <p:pic>
        <p:nvPicPr>
          <p:cNvPr id="3074" name="Picture 2" descr="Image result for michael jordan">
            <a:extLst>
              <a:ext uri="{FF2B5EF4-FFF2-40B4-BE49-F238E27FC236}">
                <a16:creationId xmlns:a16="http://schemas.microsoft.com/office/drawing/2014/main" id="{650C3D9B-B12F-BF57-1B98-A7C1750887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8616" y="1121516"/>
            <a:ext cx="145950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Image result for nelson mandela">
            <a:extLst>
              <a:ext uri="{FF2B5EF4-FFF2-40B4-BE49-F238E27FC236}">
                <a16:creationId xmlns:a16="http://schemas.microsoft.com/office/drawing/2014/main" id="{9CFD2C49-FA2D-6480-5D85-09EE93A790D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616" y="2348643"/>
            <a:ext cx="1459503"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oul Surfer movie review &amp; film summary (2011) | Roger Ebert">
            <a:extLst>
              <a:ext uri="{FF2B5EF4-FFF2-40B4-BE49-F238E27FC236}">
                <a16:creationId xmlns:a16="http://schemas.microsoft.com/office/drawing/2014/main" id="{AE528386-BE5C-9290-8A83-C5F100DE216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92368" y="3592416"/>
            <a:ext cx="1435752" cy="125125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Lady Gaga Photoshoot : LADY GAGA Arrives at a Photoshoot in New York 07 ...">
            <a:extLst>
              <a:ext uri="{FF2B5EF4-FFF2-40B4-BE49-F238E27FC236}">
                <a16:creationId xmlns:a16="http://schemas.microsoft.com/office/drawing/2014/main" id="{0B99F760-A44C-EFC0-8644-F62204179D8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92368" y="5076760"/>
            <a:ext cx="1435752" cy="1094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770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4" end="4"/>
                                            </p:txEl>
                                          </p:spTgt>
                                        </p:tgtEl>
                                        <p:attrNameLst>
                                          <p:attrName>style.visibility</p:attrName>
                                        </p:attrNameLst>
                                      </p:cBhvr>
                                      <p:to>
                                        <p:strVal val="visible"/>
                                      </p:to>
                                    </p:set>
                                    <p:animEffect transition="in" filter="fade">
                                      <p:cBhvr>
                                        <p:cTn id="12" dur="500"/>
                                        <p:tgtEl>
                                          <p:spTgt spid="11267">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8" end="8"/>
                                            </p:txEl>
                                          </p:spTgt>
                                        </p:tgtEl>
                                        <p:attrNameLst>
                                          <p:attrName>style.visibility</p:attrName>
                                        </p:attrNameLst>
                                      </p:cBhvr>
                                      <p:to>
                                        <p:strVal val="visible"/>
                                      </p:to>
                                    </p:set>
                                    <p:animEffect transition="in" filter="fade">
                                      <p:cBhvr>
                                        <p:cTn id="17" dur="500"/>
                                        <p:tgtEl>
                                          <p:spTgt spid="11267">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12" end="12"/>
                                            </p:txEl>
                                          </p:spTgt>
                                        </p:tgtEl>
                                        <p:attrNameLst>
                                          <p:attrName>style.visibility</p:attrName>
                                        </p:attrNameLst>
                                      </p:cBhvr>
                                      <p:to>
                                        <p:strVal val="visible"/>
                                      </p:to>
                                    </p:set>
                                    <p:animEffect transition="in" filter="fade">
                                      <p:cBhvr>
                                        <p:cTn id="22" dur="500"/>
                                        <p:tgtEl>
                                          <p:spTgt spid="11267">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CA76B34-F35F-461B-84F1-96808D06EAF5}"/>
              </a:ext>
            </a:extLst>
          </p:cNvPr>
          <p:cNvSpPr>
            <a:spLocks noGrp="1"/>
          </p:cNvSpPr>
          <p:nvPr>
            <p:ph type="title"/>
          </p:nvPr>
        </p:nvSpPr>
        <p:spPr>
          <a:xfrm>
            <a:off x="457200" y="260648"/>
            <a:ext cx="8229600" cy="1143000"/>
          </a:xfrm>
        </p:spPr>
        <p:txBody>
          <a:bodyPr/>
          <a:lstStyle/>
          <a:p>
            <a:r>
              <a:rPr lang="en-NZ" altLang="en-US" sz="4000" dirty="0"/>
              <a:t>What is Resilience?</a:t>
            </a:r>
          </a:p>
        </p:txBody>
      </p:sp>
      <p:sp>
        <p:nvSpPr>
          <p:cNvPr id="11267" name="Content Placeholder 4">
            <a:extLst>
              <a:ext uri="{FF2B5EF4-FFF2-40B4-BE49-F238E27FC236}">
                <a16:creationId xmlns:a16="http://schemas.microsoft.com/office/drawing/2014/main" id="{D0C95602-0BE4-47FB-94A2-EF046368EE07}"/>
              </a:ext>
            </a:extLst>
          </p:cNvPr>
          <p:cNvSpPr>
            <a:spLocks noGrp="1"/>
          </p:cNvSpPr>
          <p:nvPr>
            <p:ph sz="half" idx="1"/>
          </p:nvPr>
        </p:nvSpPr>
        <p:spPr>
          <a:xfrm>
            <a:off x="457592" y="1268760"/>
            <a:ext cx="8229208" cy="4473624"/>
          </a:xfrm>
        </p:spPr>
        <p:txBody>
          <a:bodyPr/>
          <a:lstStyle/>
          <a:p>
            <a:r>
              <a:rPr lang="en-NZ" altLang="en-US" sz="2200" dirty="0"/>
              <a:t>Latin verb “resilire”, or “to leap back” </a:t>
            </a:r>
            <a:r>
              <a:rPr lang="en-NZ" altLang="en-US" sz="1500" dirty="0"/>
              <a:t>(see Robertson, et al., 2015).</a:t>
            </a:r>
          </a:p>
          <a:p>
            <a:endParaRPr lang="en-NZ" altLang="en-US" sz="1500" dirty="0"/>
          </a:p>
          <a:p>
            <a:r>
              <a:rPr lang="en-NZ" altLang="en-US" sz="2200" dirty="0"/>
              <a:t>Stress and adversities are a part of human existence </a:t>
            </a:r>
            <a:r>
              <a:rPr lang="en-NZ" altLang="en-US" sz="1500" dirty="0"/>
              <a:t>(Kaye-Kauderer, et al., 2021).</a:t>
            </a:r>
          </a:p>
          <a:p>
            <a:endParaRPr lang="en-NZ" altLang="en-US" sz="1500" dirty="0"/>
          </a:p>
          <a:p>
            <a:r>
              <a:rPr lang="en-NZ" altLang="en-US" sz="2200" dirty="0"/>
              <a:t>Research </a:t>
            </a:r>
            <a:r>
              <a:rPr lang="en-NZ" altLang="en-US" sz="1500" dirty="0"/>
              <a:t>(see Baker, et al., 2021) </a:t>
            </a:r>
            <a:r>
              <a:rPr lang="en-NZ" altLang="en-US" sz="2200" dirty="0"/>
              <a:t>shows a requirement to develop self-awareness, reflect and manage challenges and adversities.</a:t>
            </a:r>
          </a:p>
          <a:p>
            <a:endParaRPr lang="en-NZ" altLang="en-US" sz="2200" dirty="0"/>
          </a:p>
          <a:p>
            <a:r>
              <a:rPr lang="en-NZ" altLang="en-US" sz="2200" dirty="0"/>
              <a:t>Successful engagement – resilience – generates confidence in one’s ability to manage future threats and adversity </a:t>
            </a:r>
            <a:r>
              <a:rPr lang="en-NZ" altLang="en-US" sz="1500" dirty="0"/>
              <a:t>(see Baker, et al., 2021).</a:t>
            </a:r>
          </a:p>
          <a:p>
            <a:pPr marL="0" indent="0">
              <a:buNone/>
            </a:pPr>
            <a:endParaRPr lang="en-NZ" altLang="en-US" sz="1400" dirty="0"/>
          </a:p>
          <a:p>
            <a:pPr marL="457200" lvl="1" indent="0">
              <a:buNone/>
            </a:pPr>
            <a:endParaRPr lang="en-NZ" altLang="en-US" sz="1400" dirty="0"/>
          </a:p>
        </p:txBody>
      </p:sp>
    </p:spTree>
    <p:extLst>
      <p:ext uri="{BB962C8B-B14F-4D97-AF65-F5344CB8AC3E}">
        <p14:creationId xmlns:p14="http://schemas.microsoft.com/office/powerpoint/2010/main" val="696440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67">
                                            <p:txEl>
                                              <p:pRg st="2" end="2"/>
                                            </p:txEl>
                                          </p:spTgt>
                                        </p:tgtEl>
                                        <p:attrNameLst>
                                          <p:attrName>style.visibility</p:attrName>
                                        </p:attrNameLst>
                                      </p:cBhvr>
                                      <p:to>
                                        <p:strVal val="visible"/>
                                      </p:to>
                                    </p:set>
                                    <p:animEffect transition="in" filter="fade">
                                      <p:cBhvr>
                                        <p:cTn id="12" dur="500"/>
                                        <p:tgtEl>
                                          <p:spTgt spid="1126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267">
                                            <p:txEl>
                                              <p:pRg st="4" end="4"/>
                                            </p:txEl>
                                          </p:spTgt>
                                        </p:tgtEl>
                                        <p:attrNameLst>
                                          <p:attrName>style.visibility</p:attrName>
                                        </p:attrNameLst>
                                      </p:cBhvr>
                                      <p:to>
                                        <p:strVal val="visible"/>
                                      </p:to>
                                    </p:set>
                                    <p:animEffect transition="in" filter="fade">
                                      <p:cBhvr>
                                        <p:cTn id="17" dur="500"/>
                                        <p:tgtEl>
                                          <p:spTgt spid="1126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267">
                                            <p:txEl>
                                              <p:pRg st="6" end="6"/>
                                            </p:txEl>
                                          </p:spTgt>
                                        </p:tgtEl>
                                        <p:attrNameLst>
                                          <p:attrName>style.visibility</p:attrName>
                                        </p:attrNameLst>
                                      </p:cBhvr>
                                      <p:to>
                                        <p:strVal val="visible"/>
                                      </p:to>
                                    </p:set>
                                    <p:animEffect transition="in" filter="fade">
                                      <p:cBhvr>
                                        <p:cTn id="22" dur="500"/>
                                        <p:tgtEl>
                                          <p:spTgt spid="1126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CA76B34-F35F-461B-84F1-96808D06EAF5}"/>
              </a:ext>
            </a:extLst>
          </p:cNvPr>
          <p:cNvSpPr>
            <a:spLocks noGrp="1"/>
          </p:cNvSpPr>
          <p:nvPr>
            <p:ph type="title"/>
          </p:nvPr>
        </p:nvSpPr>
        <p:spPr>
          <a:xfrm>
            <a:off x="457200" y="260648"/>
            <a:ext cx="8229600" cy="1143000"/>
          </a:xfrm>
        </p:spPr>
        <p:txBody>
          <a:bodyPr/>
          <a:lstStyle/>
          <a:p>
            <a:r>
              <a:rPr lang="en-NZ" altLang="en-US" sz="4000" dirty="0"/>
              <a:t>What is Resilience? Definitions</a:t>
            </a:r>
          </a:p>
        </p:txBody>
      </p:sp>
      <p:sp>
        <p:nvSpPr>
          <p:cNvPr id="11267" name="Content Placeholder 4">
            <a:extLst>
              <a:ext uri="{FF2B5EF4-FFF2-40B4-BE49-F238E27FC236}">
                <a16:creationId xmlns:a16="http://schemas.microsoft.com/office/drawing/2014/main" id="{D0C95602-0BE4-47FB-94A2-EF046368EE07}"/>
              </a:ext>
            </a:extLst>
          </p:cNvPr>
          <p:cNvSpPr>
            <a:spLocks noGrp="1"/>
          </p:cNvSpPr>
          <p:nvPr>
            <p:ph sz="half" idx="1"/>
          </p:nvPr>
        </p:nvSpPr>
        <p:spPr>
          <a:xfrm>
            <a:off x="457592" y="1628800"/>
            <a:ext cx="8229208" cy="4473624"/>
          </a:xfrm>
        </p:spPr>
        <p:txBody>
          <a:bodyPr/>
          <a:lstStyle/>
          <a:p>
            <a:r>
              <a:rPr lang="en-NZ" altLang="en-US" sz="2200" dirty="0"/>
              <a:t>Oxford English Dictionary</a:t>
            </a:r>
          </a:p>
          <a:p>
            <a:pPr lvl="1"/>
            <a:r>
              <a:rPr lang="en-NZ" altLang="en-US" sz="1600" dirty="0"/>
              <a:t>Able to withstand or recover quickly from difficult conditions (in relation to people)</a:t>
            </a:r>
          </a:p>
          <a:p>
            <a:pPr marL="457200" lvl="1" indent="0">
              <a:buNone/>
            </a:pPr>
            <a:endParaRPr lang="en-NZ" altLang="en-US" sz="1600" dirty="0"/>
          </a:p>
          <a:p>
            <a:r>
              <a:rPr lang="en-NZ" altLang="en-US" sz="2200" dirty="0"/>
              <a:t>Scholarly</a:t>
            </a:r>
          </a:p>
          <a:p>
            <a:pPr marL="457200" lvl="1" indent="0">
              <a:buNone/>
            </a:pPr>
            <a:r>
              <a:rPr lang="en-NZ" altLang="en-US" sz="1800" dirty="0"/>
              <a:t>… ability to bounce back from adversity, serious threat, or trauma </a:t>
            </a:r>
            <a:r>
              <a:rPr lang="en-NZ" altLang="en-US" sz="1500" dirty="0"/>
              <a:t>(Feder, 2019; Kaye-Kauderer, et al., 2021; Southwick, 2018).</a:t>
            </a:r>
          </a:p>
          <a:p>
            <a:pPr marL="457200" lvl="1" indent="0">
              <a:buNone/>
            </a:pPr>
            <a:endParaRPr lang="en-NZ" altLang="en-US" sz="1500" dirty="0"/>
          </a:p>
          <a:p>
            <a:pPr marL="457200" lvl="1" indent="0">
              <a:buNone/>
            </a:pPr>
            <a:r>
              <a:rPr lang="en-NZ" altLang="en-US" sz="1800" b="1" dirty="0">
                <a:solidFill>
                  <a:srgbClr val="00B050"/>
                </a:solidFill>
              </a:rPr>
              <a:t>… ‘the role of mental processes and behaviour in promoting personal assets and  protecting an individual from the potential negative effect of stressors’ </a:t>
            </a:r>
            <a:r>
              <a:rPr lang="en-NZ" altLang="en-US" sz="1500" b="1" dirty="0">
                <a:solidFill>
                  <a:srgbClr val="00B050"/>
                </a:solidFill>
              </a:rPr>
              <a:t>(Fletcher &amp; Sarkar, 2013, p. 16).</a:t>
            </a:r>
          </a:p>
          <a:p>
            <a:pPr marL="457200" lvl="1" indent="0">
              <a:buNone/>
            </a:pPr>
            <a:endParaRPr lang="en-NZ" altLang="en-US" sz="1500" b="1" dirty="0">
              <a:solidFill>
                <a:srgbClr val="00B050"/>
              </a:solidFill>
            </a:endParaRPr>
          </a:p>
          <a:p>
            <a:pPr marL="457200" lvl="1" indent="0">
              <a:buNone/>
            </a:pPr>
            <a:r>
              <a:rPr lang="en-NZ" altLang="en-US" sz="1800" dirty="0"/>
              <a:t>… ‘a combination of assets and resources within the individual and their environment that facilitate the individual’s capacity to adapt in the face of adversity’ </a:t>
            </a:r>
            <a:r>
              <a:rPr lang="en-NZ" altLang="en-US" sz="1500" dirty="0"/>
              <a:t>(Tonkin et al., 2018, p. 108).</a:t>
            </a:r>
          </a:p>
          <a:p>
            <a:pPr marL="457200" lvl="1" indent="0">
              <a:buNone/>
            </a:pPr>
            <a:endParaRPr lang="en-NZ" altLang="en-US" sz="1200" dirty="0"/>
          </a:p>
          <a:p>
            <a:pPr marL="457200" lvl="1" indent="0">
              <a:buNone/>
            </a:pPr>
            <a:endParaRPr lang="en-NZ" altLang="en-US" sz="1400" dirty="0"/>
          </a:p>
        </p:txBody>
      </p:sp>
    </p:spTree>
    <p:extLst>
      <p:ext uri="{BB962C8B-B14F-4D97-AF65-F5344CB8AC3E}">
        <p14:creationId xmlns:p14="http://schemas.microsoft.com/office/powerpoint/2010/main" val="935710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fade">
                                      <p:cBhvr>
                                        <p:cTn id="7" dur="500"/>
                                        <p:tgtEl>
                                          <p:spTgt spid="11267">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267">
                                            <p:txEl>
                                              <p:pRg st="1" end="1"/>
                                            </p:txEl>
                                          </p:spTgt>
                                        </p:tgtEl>
                                        <p:attrNameLst>
                                          <p:attrName>style.visibility</p:attrName>
                                        </p:attrNameLst>
                                      </p:cBhvr>
                                      <p:to>
                                        <p:strVal val="visible"/>
                                      </p:to>
                                    </p:set>
                                    <p:animEffect transition="in" filter="fade">
                                      <p:cBhvr>
                                        <p:cTn id="10" dur="500"/>
                                        <p:tgtEl>
                                          <p:spTgt spid="11267">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267">
                                            <p:txEl>
                                              <p:pRg st="3" end="3"/>
                                            </p:txEl>
                                          </p:spTgt>
                                        </p:tgtEl>
                                        <p:attrNameLst>
                                          <p:attrName>style.visibility</p:attrName>
                                        </p:attrNameLst>
                                      </p:cBhvr>
                                      <p:to>
                                        <p:strVal val="visible"/>
                                      </p:to>
                                    </p:set>
                                    <p:animEffect transition="in" filter="fade">
                                      <p:cBhvr>
                                        <p:cTn id="15" dur="500"/>
                                        <p:tgtEl>
                                          <p:spTgt spid="11267">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267">
                                            <p:txEl>
                                              <p:pRg st="4" end="4"/>
                                            </p:txEl>
                                          </p:spTgt>
                                        </p:tgtEl>
                                        <p:attrNameLst>
                                          <p:attrName>style.visibility</p:attrName>
                                        </p:attrNameLst>
                                      </p:cBhvr>
                                      <p:to>
                                        <p:strVal val="visible"/>
                                      </p:to>
                                    </p:set>
                                    <p:animEffect transition="in" filter="fade">
                                      <p:cBhvr>
                                        <p:cTn id="18" dur="500"/>
                                        <p:tgtEl>
                                          <p:spTgt spid="11267">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267">
                                            <p:txEl>
                                              <p:pRg st="6" end="6"/>
                                            </p:txEl>
                                          </p:spTgt>
                                        </p:tgtEl>
                                        <p:attrNameLst>
                                          <p:attrName>style.visibility</p:attrName>
                                        </p:attrNameLst>
                                      </p:cBhvr>
                                      <p:to>
                                        <p:strVal val="visible"/>
                                      </p:to>
                                    </p:set>
                                    <p:animEffect transition="in" filter="fade">
                                      <p:cBhvr>
                                        <p:cTn id="21" dur="500"/>
                                        <p:tgtEl>
                                          <p:spTgt spid="11267">
                                            <p:txEl>
                                              <p:pRg st="6" end="6"/>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267">
                                            <p:txEl>
                                              <p:pRg st="8" end="8"/>
                                            </p:txEl>
                                          </p:spTgt>
                                        </p:tgtEl>
                                        <p:attrNameLst>
                                          <p:attrName>style.visibility</p:attrName>
                                        </p:attrNameLst>
                                      </p:cBhvr>
                                      <p:to>
                                        <p:strVal val="visible"/>
                                      </p:to>
                                    </p:set>
                                    <p:animEffect transition="in" filter="fade">
                                      <p:cBhvr>
                                        <p:cTn id="24" dur="500"/>
                                        <p:tgtEl>
                                          <p:spTgt spid="1126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CA76B34-F35F-461B-84F1-96808D06EAF5}"/>
              </a:ext>
            </a:extLst>
          </p:cNvPr>
          <p:cNvSpPr>
            <a:spLocks noGrp="1"/>
          </p:cNvSpPr>
          <p:nvPr>
            <p:ph type="title"/>
          </p:nvPr>
        </p:nvSpPr>
        <p:spPr>
          <a:xfrm>
            <a:off x="457200" y="116632"/>
            <a:ext cx="8229600" cy="1143000"/>
          </a:xfrm>
        </p:spPr>
        <p:txBody>
          <a:bodyPr/>
          <a:lstStyle/>
          <a:p>
            <a:r>
              <a:rPr lang="en-NZ" altLang="en-US" sz="4000" dirty="0"/>
              <a:t>Psychological Resilience</a:t>
            </a:r>
          </a:p>
        </p:txBody>
      </p:sp>
      <p:sp>
        <p:nvSpPr>
          <p:cNvPr id="11267" name="Content Placeholder 4">
            <a:extLst>
              <a:ext uri="{FF2B5EF4-FFF2-40B4-BE49-F238E27FC236}">
                <a16:creationId xmlns:a16="http://schemas.microsoft.com/office/drawing/2014/main" id="{D0C95602-0BE4-47FB-94A2-EF046368EE07}"/>
              </a:ext>
            </a:extLst>
          </p:cNvPr>
          <p:cNvSpPr>
            <a:spLocks noGrp="1"/>
          </p:cNvSpPr>
          <p:nvPr>
            <p:ph sz="half" idx="1"/>
          </p:nvPr>
        </p:nvSpPr>
        <p:spPr>
          <a:xfrm>
            <a:off x="323528" y="1278907"/>
            <a:ext cx="8496944" cy="4968552"/>
          </a:xfrm>
        </p:spPr>
        <p:txBody>
          <a:bodyPr/>
          <a:lstStyle/>
          <a:p>
            <a:r>
              <a:rPr lang="en-NZ" altLang="en-US" sz="1600" dirty="0"/>
              <a:t>What is Psychological Resilience?</a:t>
            </a:r>
          </a:p>
          <a:p>
            <a:pPr lvl="1"/>
            <a:r>
              <a:rPr lang="en-NZ" altLang="en-US" sz="1600" dirty="0"/>
              <a:t>Ability to cope mentally and emotionally in a crisis, to recover, re-bound, adjust, thrive following misfortune (see Rees, et al., 2015).</a:t>
            </a:r>
          </a:p>
          <a:p>
            <a:endParaRPr lang="en-NZ" altLang="en-US" sz="1600" dirty="0"/>
          </a:p>
          <a:p>
            <a:r>
              <a:rPr lang="en-NZ" altLang="en-US" sz="1600" dirty="0"/>
              <a:t>Factors fostering/bolstering psychological resilience:</a:t>
            </a:r>
          </a:p>
          <a:p>
            <a:pPr lvl="1"/>
            <a:r>
              <a:rPr lang="en-NZ" altLang="en-US" sz="1600" dirty="0"/>
              <a:t>Personal attributes: Self-efficacy, optimism, self-regulation/discipline, determination, adaptability. </a:t>
            </a:r>
          </a:p>
          <a:p>
            <a:pPr lvl="1"/>
            <a:r>
              <a:rPr lang="en-NZ" altLang="en-US" sz="1600" dirty="0"/>
              <a:t>Social support: Vital role in providing emotional, informational, and tangible support</a:t>
            </a:r>
          </a:p>
          <a:p>
            <a:pPr lvl="1"/>
            <a:r>
              <a:rPr lang="en-NZ" altLang="en-US" sz="1600" dirty="0"/>
              <a:t>Role of coaches: Offer emotional support, guidance, constructive feedback.</a:t>
            </a:r>
          </a:p>
          <a:p>
            <a:pPr lvl="1"/>
            <a:r>
              <a:rPr lang="en-NZ" altLang="en-US" sz="1600" dirty="0"/>
              <a:t>Contribution of teammates: Offer encouragement, sense of belonging, camaraderie.</a:t>
            </a:r>
          </a:p>
          <a:p>
            <a:pPr lvl="1"/>
            <a:r>
              <a:rPr lang="en-NZ" altLang="en-US" sz="1600" dirty="0"/>
              <a:t>Family support: Critical, protective factor. Emotional support, nurturing environment, understanding, encouragement. </a:t>
            </a:r>
          </a:p>
          <a:p>
            <a:pPr lvl="1"/>
            <a:r>
              <a:rPr lang="en-NZ" altLang="en-US" sz="1600" dirty="0"/>
              <a:t>Wellbeing practices eg physical exercises, self-care activities.</a:t>
            </a:r>
          </a:p>
          <a:p>
            <a:endParaRPr lang="en-NZ" altLang="en-US" sz="1800" dirty="0"/>
          </a:p>
          <a:p>
            <a:pPr marL="457200" lvl="1" indent="0">
              <a:buNone/>
            </a:pPr>
            <a:endParaRPr lang="en-NZ" altLang="en-US" sz="1400" dirty="0"/>
          </a:p>
        </p:txBody>
      </p:sp>
    </p:spTree>
    <p:extLst>
      <p:ext uri="{BB962C8B-B14F-4D97-AF65-F5344CB8AC3E}">
        <p14:creationId xmlns:p14="http://schemas.microsoft.com/office/powerpoint/2010/main" val="10219547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a:extLst>
              <a:ext uri="{FF2B5EF4-FFF2-40B4-BE49-F238E27FC236}">
                <a16:creationId xmlns:a16="http://schemas.microsoft.com/office/drawing/2014/main" id="{3CA76B34-F35F-461B-84F1-96808D06EAF5}"/>
              </a:ext>
            </a:extLst>
          </p:cNvPr>
          <p:cNvSpPr>
            <a:spLocks noGrp="1"/>
          </p:cNvSpPr>
          <p:nvPr>
            <p:ph type="title"/>
          </p:nvPr>
        </p:nvSpPr>
        <p:spPr>
          <a:xfrm>
            <a:off x="457200" y="260648"/>
            <a:ext cx="8229600" cy="1143000"/>
          </a:xfrm>
        </p:spPr>
        <p:txBody>
          <a:bodyPr/>
          <a:lstStyle/>
          <a:p>
            <a:r>
              <a:rPr lang="en-NZ" altLang="en-US" sz="4000" dirty="0"/>
              <a:t>Personal Attributes/</a:t>
            </a:r>
            <a:br>
              <a:rPr lang="en-NZ" altLang="en-US" sz="4000" dirty="0"/>
            </a:br>
            <a:r>
              <a:rPr lang="en-NZ" altLang="en-US" sz="4000" dirty="0"/>
              <a:t>Key Characteristics</a:t>
            </a:r>
          </a:p>
        </p:txBody>
      </p:sp>
      <p:sp>
        <p:nvSpPr>
          <p:cNvPr id="11267" name="Content Placeholder 4">
            <a:extLst>
              <a:ext uri="{FF2B5EF4-FFF2-40B4-BE49-F238E27FC236}">
                <a16:creationId xmlns:a16="http://schemas.microsoft.com/office/drawing/2014/main" id="{D0C95602-0BE4-47FB-94A2-EF046368EE07}"/>
              </a:ext>
            </a:extLst>
          </p:cNvPr>
          <p:cNvSpPr>
            <a:spLocks noGrp="1"/>
          </p:cNvSpPr>
          <p:nvPr>
            <p:ph sz="half" idx="1"/>
          </p:nvPr>
        </p:nvSpPr>
        <p:spPr>
          <a:xfrm>
            <a:off x="473188" y="1772816"/>
            <a:ext cx="8229600" cy="4464496"/>
          </a:xfrm>
        </p:spPr>
        <p:txBody>
          <a:bodyPr/>
          <a:lstStyle/>
          <a:p>
            <a:r>
              <a:rPr lang="en-NZ" altLang="en-US" sz="1600" dirty="0"/>
              <a:t>Mental toughness a protective factor in resilience process.</a:t>
            </a:r>
          </a:p>
          <a:p>
            <a:r>
              <a:rPr lang="en-NZ" altLang="en-US" sz="1600" dirty="0"/>
              <a:t>Self-esteem. Self-worth; buffers against negative impacts of challenging experiences.</a:t>
            </a:r>
          </a:p>
          <a:p>
            <a:r>
              <a:rPr lang="en-NZ" altLang="en-US" sz="1600" dirty="0"/>
              <a:t>Self-efficacy. Significant predictor of personal resilience.</a:t>
            </a:r>
          </a:p>
          <a:p>
            <a:r>
              <a:rPr lang="en-NZ" altLang="en-US" sz="1600" dirty="0"/>
              <a:t>Optimism. Tendency to hold positive expectations. Optimists demonstrate greater persistence.</a:t>
            </a:r>
          </a:p>
          <a:p>
            <a:r>
              <a:rPr lang="en-NZ" altLang="en-US" sz="1600" dirty="0"/>
              <a:t>Adaptability. Capacity to adjust thoughts, behaviours, and emotions in response to uncertainties. </a:t>
            </a:r>
          </a:p>
          <a:p>
            <a:endParaRPr lang="en-NZ" altLang="en-US" sz="1600" dirty="0"/>
          </a:p>
        </p:txBody>
      </p:sp>
    </p:spTree>
    <p:extLst>
      <p:ext uri="{BB962C8B-B14F-4D97-AF65-F5344CB8AC3E}">
        <p14:creationId xmlns:p14="http://schemas.microsoft.com/office/powerpoint/2010/main" val="3870289431"/>
      </p:ext>
    </p:extLst>
  </p:cSld>
  <p:clrMapOvr>
    <a:masterClrMapping/>
  </p:clrMapOvr>
</p:sld>
</file>

<file path=ppt/theme/theme1.xml><?xml version="1.0" encoding="utf-8"?>
<a:theme xmlns:a="http://schemas.openxmlformats.org/drawingml/2006/main" name="Hospitalityand Tourism Template -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6534</TotalTime>
  <Words>2297</Words>
  <Application>Microsoft Office PowerPoint</Application>
  <PresentationFormat>On-screen Show (4:3)</PresentationFormat>
  <Paragraphs>238</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Infinity Maori Medium</vt:lpstr>
      <vt:lpstr>Arial</vt:lpstr>
      <vt:lpstr>Calibri</vt:lpstr>
      <vt:lpstr>Hospitalityand Tourism Template -Black</vt:lpstr>
      <vt:lpstr>Organisation and Human Behaviour Perspectives CLSY513 Semester 1, 2026 </vt:lpstr>
      <vt:lpstr>Lecture Content</vt:lpstr>
      <vt:lpstr>Resilient People, Resilient Students YKL-McIntyre Award</vt:lpstr>
      <vt:lpstr>Dean Yee, Manager, Healthy Waters Network Compliance Wāhanga mō ngā Waiora me te Manawaroa ā-Waipuke / Healthy Waters &amp; Flood Resilience Department</vt:lpstr>
      <vt:lpstr>Resilient People: Some Examples</vt:lpstr>
      <vt:lpstr>What is Resilience?</vt:lpstr>
      <vt:lpstr>What is Resilience? Definitions</vt:lpstr>
      <vt:lpstr>Psychological Resilience</vt:lpstr>
      <vt:lpstr>Personal Attributes/ Key Characteristics</vt:lpstr>
      <vt:lpstr>Adult Personal Resilience</vt:lpstr>
      <vt:lpstr>Resilience and EQ/EI;</vt:lpstr>
      <vt:lpstr>Resilience Training; Organisational Factors</vt:lpstr>
      <vt:lpstr>Resilience: Organisational Change</vt:lpstr>
      <vt:lpstr>Building Resilience in Times of Organisational Change </vt:lpstr>
      <vt:lpstr> Building Employee Resilience in Organisations</vt:lpstr>
      <vt:lpstr>Resilience at Work</vt:lpstr>
      <vt:lpstr>Resilience Training: A Skills-based Model of Personal Resilience</vt:lpstr>
      <vt:lpstr>Secrets of Resilient People</vt:lpstr>
      <vt:lpstr>Portfolio Part B: Section 7 Resilience Questionnaire</vt:lpstr>
      <vt:lpstr>PowerPoint Presentation</vt:lpstr>
    </vt:vector>
  </TitlesOfParts>
  <Company>Auckland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scox</dc:creator>
  <cp:lastModifiedBy>Nancy McIntyre</cp:lastModifiedBy>
  <cp:revision>585</cp:revision>
  <cp:lastPrinted>2026-04-17T07:34:11Z</cp:lastPrinted>
  <dcterms:created xsi:type="dcterms:W3CDTF">2013-08-22T01:22:58Z</dcterms:created>
  <dcterms:modified xsi:type="dcterms:W3CDTF">2026-04-22T22:32:34Z</dcterms:modified>
</cp:coreProperties>
</file>