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17" r:id="rId6"/>
  </p:sldMasterIdLst>
  <p:notesMasterIdLst>
    <p:notesMasterId r:id="rId85"/>
  </p:notesMasterIdLst>
  <p:sldIdLst>
    <p:sldId id="308" r:id="rId7"/>
    <p:sldId id="309" r:id="rId8"/>
    <p:sldId id="600" r:id="rId9"/>
    <p:sldId id="601" r:id="rId10"/>
    <p:sldId id="602" r:id="rId11"/>
    <p:sldId id="502" r:id="rId12"/>
    <p:sldId id="603" r:id="rId13"/>
    <p:sldId id="604" r:id="rId14"/>
    <p:sldId id="605" r:id="rId15"/>
    <p:sldId id="606" r:id="rId16"/>
    <p:sldId id="489" r:id="rId17"/>
    <p:sldId id="607" r:id="rId18"/>
    <p:sldId id="608" r:id="rId19"/>
    <p:sldId id="609" r:id="rId20"/>
    <p:sldId id="610" r:id="rId21"/>
    <p:sldId id="611" r:id="rId22"/>
    <p:sldId id="612" r:id="rId23"/>
    <p:sldId id="613" r:id="rId24"/>
    <p:sldId id="614" r:id="rId25"/>
    <p:sldId id="616" r:id="rId26"/>
    <p:sldId id="615" r:id="rId27"/>
    <p:sldId id="617" r:id="rId28"/>
    <p:sldId id="618" r:id="rId29"/>
    <p:sldId id="619" r:id="rId30"/>
    <p:sldId id="620" r:id="rId31"/>
    <p:sldId id="621" r:id="rId32"/>
    <p:sldId id="622" r:id="rId33"/>
    <p:sldId id="646" r:id="rId34"/>
    <p:sldId id="647" r:id="rId35"/>
    <p:sldId id="623" r:id="rId36"/>
    <p:sldId id="624" r:id="rId37"/>
    <p:sldId id="625" r:id="rId38"/>
    <p:sldId id="626" r:id="rId39"/>
    <p:sldId id="627" r:id="rId40"/>
    <p:sldId id="628" r:id="rId41"/>
    <p:sldId id="629" r:id="rId42"/>
    <p:sldId id="631" r:id="rId43"/>
    <p:sldId id="632" r:id="rId44"/>
    <p:sldId id="633" r:id="rId45"/>
    <p:sldId id="634" r:id="rId46"/>
    <p:sldId id="635" r:id="rId47"/>
    <p:sldId id="636" r:id="rId48"/>
    <p:sldId id="637" r:id="rId49"/>
    <p:sldId id="638" r:id="rId50"/>
    <p:sldId id="639" r:id="rId51"/>
    <p:sldId id="640" r:id="rId52"/>
    <p:sldId id="641" r:id="rId53"/>
    <p:sldId id="642" r:id="rId54"/>
    <p:sldId id="643" r:id="rId55"/>
    <p:sldId id="630" r:id="rId56"/>
    <p:sldId id="644" r:id="rId57"/>
    <p:sldId id="645" r:id="rId58"/>
    <p:sldId id="483" r:id="rId59"/>
    <p:sldId id="484" r:id="rId60"/>
    <p:sldId id="264" r:id="rId61"/>
    <p:sldId id="669" r:id="rId62"/>
    <p:sldId id="668" r:id="rId63"/>
    <p:sldId id="582" r:id="rId64"/>
    <p:sldId id="583" r:id="rId65"/>
    <p:sldId id="648" r:id="rId66"/>
    <p:sldId id="649" r:id="rId67"/>
    <p:sldId id="650" r:id="rId68"/>
    <p:sldId id="653" r:id="rId69"/>
    <p:sldId id="651" r:id="rId70"/>
    <p:sldId id="654" r:id="rId71"/>
    <p:sldId id="655" r:id="rId72"/>
    <p:sldId id="658" r:id="rId73"/>
    <p:sldId id="656" r:id="rId74"/>
    <p:sldId id="657" r:id="rId75"/>
    <p:sldId id="659" r:id="rId76"/>
    <p:sldId id="660" r:id="rId77"/>
    <p:sldId id="661" r:id="rId78"/>
    <p:sldId id="662" r:id="rId79"/>
    <p:sldId id="663" r:id="rId80"/>
    <p:sldId id="664" r:id="rId81"/>
    <p:sldId id="665" r:id="rId82"/>
    <p:sldId id="666" r:id="rId83"/>
    <p:sldId id="667"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D403750A-5F0F-4676-8E81-AA1C70853B4F}">
          <p14:sldIdLst>
            <p14:sldId id="308"/>
            <p14:sldId id="309"/>
            <p14:sldId id="600"/>
            <p14:sldId id="601"/>
            <p14:sldId id="602"/>
            <p14:sldId id="502"/>
            <p14:sldId id="603"/>
            <p14:sldId id="604"/>
            <p14:sldId id="605"/>
            <p14:sldId id="606"/>
            <p14:sldId id="489"/>
            <p14:sldId id="607"/>
            <p14:sldId id="608"/>
            <p14:sldId id="609"/>
            <p14:sldId id="610"/>
            <p14:sldId id="611"/>
            <p14:sldId id="612"/>
            <p14:sldId id="613"/>
            <p14:sldId id="614"/>
            <p14:sldId id="616"/>
            <p14:sldId id="615"/>
            <p14:sldId id="617"/>
            <p14:sldId id="618"/>
            <p14:sldId id="619"/>
            <p14:sldId id="620"/>
            <p14:sldId id="621"/>
            <p14:sldId id="622"/>
            <p14:sldId id="646"/>
            <p14:sldId id="647"/>
            <p14:sldId id="623"/>
            <p14:sldId id="624"/>
            <p14:sldId id="625"/>
            <p14:sldId id="626"/>
            <p14:sldId id="627"/>
            <p14:sldId id="628"/>
            <p14:sldId id="629"/>
            <p14:sldId id="631"/>
            <p14:sldId id="632"/>
            <p14:sldId id="633"/>
            <p14:sldId id="634"/>
            <p14:sldId id="635"/>
            <p14:sldId id="636"/>
            <p14:sldId id="637"/>
            <p14:sldId id="638"/>
            <p14:sldId id="639"/>
            <p14:sldId id="640"/>
            <p14:sldId id="641"/>
            <p14:sldId id="642"/>
            <p14:sldId id="643"/>
            <p14:sldId id="630"/>
            <p14:sldId id="644"/>
            <p14:sldId id="645"/>
            <p14:sldId id="483"/>
          </p14:sldIdLst>
        </p14:section>
        <p14:section name="Appendix: Image Descriptions for Unsighted Students" id="{84BF20E5-648A-4E13-AC71-27FE5B0CD075}">
          <p14:sldIdLst>
            <p14:sldId id="484"/>
            <p14:sldId id="264"/>
            <p14:sldId id="669"/>
            <p14:sldId id="668"/>
            <p14:sldId id="582"/>
            <p14:sldId id="583"/>
            <p14:sldId id="648"/>
            <p14:sldId id="649"/>
            <p14:sldId id="650"/>
            <p14:sldId id="653"/>
            <p14:sldId id="651"/>
            <p14:sldId id="654"/>
            <p14:sldId id="655"/>
            <p14:sldId id="658"/>
            <p14:sldId id="656"/>
            <p14:sldId id="657"/>
            <p14:sldId id="659"/>
            <p14:sldId id="660"/>
            <p14:sldId id="661"/>
            <p14:sldId id="662"/>
            <p14:sldId id="663"/>
            <p14:sldId id="664"/>
            <p14:sldId id="665"/>
            <p14:sldId id="666"/>
            <p14:sldId id="667"/>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CDE1"/>
    <a:srgbClr val="0070C0"/>
    <a:srgbClr val="0000FF"/>
    <a:srgbClr val="B60000"/>
    <a:srgbClr val="0057AD"/>
    <a:srgbClr val="804100"/>
    <a:srgbClr val="00648B"/>
    <a:srgbClr val="066568"/>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0" autoAdjust="0"/>
    <p:restoredTop sz="86519" autoAdjust="0"/>
  </p:normalViewPr>
  <p:slideViewPr>
    <p:cSldViewPr snapToGrid="0" showGuides="1">
      <p:cViewPr varScale="1">
        <p:scale>
          <a:sx n="78" d="100"/>
          <a:sy n="78" d="100"/>
        </p:scale>
        <p:origin x="906" y="90"/>
      </p:cViewPr>
      <p:guideLst>
        <p:guide pos="3264"/>
        <p:guide orient="horz" pos="2256"/>
        <p:guide pos="5640"/>
      </p:guideLst>
    </p:cSldViewPr>
  </p:slideViewPr>
  <p:outlineViewPr>
    <p:cViewPr>
      <p:scale>
        <a:sx n="33" d="100"/>
        <a:sy n="33" d="100"/>
      </p:scale>
      <p:origin x="0" y="-7893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751B6-816D-453D-9AB0-FB5BDE553EAC}" type="datetimeFigureOut">
              <a:rPr lang="en-US" smtClean="0"/>
              <a:t>1/17/2022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B8B88-7B19-4444-8C00-276D3F703348}" type="slidenum">
              <a:rPr lang="en-US" smtClean="0"/>
              <a:t>‹#›</a:t>
            </a:fld>
            <a:endParaRPr lang="en-US"/>
          </a:p>
        </p:txBody>
      </p:sp>
    </p:spTree>
    <p:extLst>
      <p:ext uri="{BB962C8B-B14F-4D97-AF65-F5344CB8AC3E}">
        <p14:creationId xmlns:p14="http://schemas.microsoft.com/office/powerpoint/2010/main" val="381687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47</a:t>
            </a:fld>
            <a:endParaRPr lang="en-US"/>
          </a:p>
        </p:txBody>
      </p:sp>
    </p:spTree>
    <p:extLst>
      <p:ext uri="{BB962C8B-B14F-4D97-AF65-F5344CB8AC3E}">
        <p14:creationId xmlns:p14="http://schemas.microsoft.com/office/powerpoint/2010/main" val="102816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9DB8B88-7B19-4444-8C00-276D3F703348}" type="slidenum">
              <a:rPr lang="en-US" smtClean="0"/>
              <a:t>48</a:t>
            </a:fld>
            <a:endParaRPr lang="en-US"/>
          </a:p>
        </p:txBody>
      </p:sp>
    </p:spTree>
    <p:extLst>
      <p:ext uri="{BB962C8B-B14F-4D97-AF65-F5344CB8AC3E}">
        <p14:creationId xmlns:p14="http://schemas.microsoft.com/office/powerpoint/2010/main" val="305542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013891"/>
            <a:ext cx="2788920" cy="517585"/>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p:ph type="subTitle" idx="1" hasCustomPrompt="1"/>
          </p:nvPr>
        </p:nvSpPr>
        <p:spPr>
          <a:xfrm>
            <a:off x="621792" y="3789298"/>
            <a:ext cx="2788920" cy="895443"/>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40800"/>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4796860"/>
            <a:ext cx="2788920" cy="830493"/>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2" name="Text Placeholder 4">
            <a:extLst>
              <a:ext uri="{FF2B5EF4-FFF2-40B4-BE49-F238E27FC236}">
                <a16:creationId xmlns:a16="http://schemas.microsoft.com/office/drawing/2014/main" id="{9A173545-841C-4223-9A68-69230AA95660}"/>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mod="1">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926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4422246"/>
            <a:ext cx="5486400" cy="182880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6057900" y="4422246"/>
            <a:ext cx="2743200" cy="182880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4F32551A-3C1E-4E88-957A-68FB533967DA}"/>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EA4DEFA6-1003-4978-9B4A-29FC323A2A77}"/>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2" name="Slide Number Placeholder">
            <a:extLst>
              <a:ext uri="{FF2B5EF4-FFF2-40B4-BE49-F238E27FC236}">
                <a16:creationId xmlns:a16="http://schemas.microsoft.com/office/drawing/2014/main" id="{F4B99003-6D2D-4723-86AB-3A55829EFE3E}"/>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39048399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10972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569062"/>
            <a:ext cx="8458200" cy="10972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3861414"/>
            <a:ext cx="8458200" cy="10972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5153766"/>
            <a:ext cx="8458200" cy="10972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9" name="Credit line">
            <a:extLst>
              <a:ext uri="{FF2B5EF4-FFF2-40B4-BE49-F238E27FC236}">
                <a16:creationId xmlns:a16="http://schemas.microsoft.com/office/drawing/2014/main" id="{4CE0E6F6-908E-4E44-BD3B-3BAF289304D1}"/>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1" name="Appendix Link">
            <a:extLst>
              <a:ext uri="{FF2B5EF4-FFF2-40B4-BE49-F238E27FC236}">
                <a16:creationId xmlns:a16="http://schemas.microsoft.com/office/drawing/2014/main" id="{0B4F5A30-95B7-4990-935A-5C5D818D8B8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18F2CBA6-AC4E-404F-A6E6-64CB6627F622}"/>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5412732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84582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84582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84582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1" name="Credit line">
            <a:extLst>
              <a:ext uri="{FF2B5EF4-FFF2-40B4-BE49-F238E27FC236}">
                <a16:creationId xmlns:a16="http://schemas.microsoft.com/office/drawing/2014/main" id="{82F72E83-AA46-4BA8-BD5D-613F77377B8D}"/>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4" name="Appendix Link">
            <a:extLst>
              <a:ext uri="{FF2B5EF4-FFF2-40B4-BE49-F238E27FC236}">
                <a16:creationId xmlns:a16="http://schemas.microsoft.com/office/drawing/2014/main" id="{10C1DC31-4F7A-4241-9F5D-89F02D44A419}"/>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5" name="Slide Number Placeholder">
            <a:extLst>
              <a:ext uri="{FF2B5EF4-FFF2-40B4-BE49-F238E27FC236}">
                <a16:creationId xmlns:a16="http://schemas.microsoft.com/office/drawing/2014/main" id="{99C8487B-90AA-47F3-9E29-2B95213208CA}"/>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819767903"/>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v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84582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84582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84582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45F750A4-C651-4B0F-A42A-9BE93FC4D3CB}"/>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EC64DA41-8D34-4F0E-A604-B8A078335CA5}"/>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254D4EB0-4402-4C85-91FC-8939DF527CDD}"/>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6597237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ight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84582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84582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84582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redit line">
            <a:extLst>
              <a:ext uri="{FF2B5EF4-FFF2-40B4-BE49-F238E27FC236}">
                <a16:creationId xmlns:a16="http://schemas.microsoft.com/office/drawing/2014/main" id="{DB5A7219-65C0-4A38-9EAF-27DD1C77D9AE}"/>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5" name="Appendix Link">
            <a:extLst>
              <a:ext uri="{FF2B5EF4-FFF2-40B4-BE49-F238E27FC236}">
                <a16:creationId xmlns:a16="http://schemas.microsoft.com/office/drawing/2014/main" id="{AC7B1AD9-EC8C-460C-9AC6-2BDB32614B83}"/>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7" name="Slide Number Placeholder">
            <a:extLst>
              <a:ext uri="{FF2B5EF4-FFF2-40B4-BE49-F238E27FC236}">
                <a16:creationId xmlns:a16="http://schemas.microsoft.com/office/drawing/2014/main" id="{C654CB81-9141-4A10-AAF7-3216633F6CB9}"/>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281512099"/>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elv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73152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73152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125273"/>
            <a:ext cx="4114800" cy="73152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2125273"/>
            <a:ext cx="4114800" cy="73152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973836"/>
            <a:ext cx="4114800" cy="73152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97383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822399"/>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670962"/>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5519526"/>
            <a:ext cx="4114800" cy="73152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8" name="Credit line">
            <a:extLst>
              <a:ext uri="{FF2B5EF4-FFF2-40B4-BE49-F238E27FC236}">
                <a16:creationId xmlns:a16="http://schemas.microsoft.com/office/drawing/2014/main" id="{B4241B2C-3A19-4CB3-8A01-E998AFD3CDA0}"/>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9" name="Appendix Link">
            <a:extLst>
              <a:ext uri="{FF2B5EF4-FFF2-40B4-BE49-F238E27FC236}">
                <a16:creationId xmlns:a16="http://schemas.microsoft.com/office/drawing/2014/main" id="{320EC2EA-16A2-4C06-A415-DA6772ED9976}"/>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2" name="Slide Number Placeholder">
            <a:extLst>
              <a:ext uri="{FF2B5EF4-FFF2-40B4-BE49-F238E27FC236}">
                <a16:creationId xmlns:a16="http://schemas.microsoft.com/office/drawing/2014/main" id="{177ED9D1-F46B-43F7-81B6-9A23FE134E5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117571867"/>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64008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64008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99086"/>
            <a:ext cx="4114800" cy="64008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99086"/>
            <a:ext cx="4114800" cy="64008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721462"/>
            <a:ext cx="4114800" cy="64008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721462"/>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443838"/>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4166214"/>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888590"/>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610966"/>
            <a:ext cx="4114800" cy="64008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9" name="Credit line">
            <a:extLst>
              <a:ext uri="{FF2B5EF4-FFF2-40B4-BE49-F238E27FC236}">
                <a16:creationId xmlns:a16="http://schemas.microsoft.com/office/drawing/2014/main" id="{BF3B8573-EED4-477B-A782-B586C41C85DE}"/>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4" name="Appendix Link">
            <a:extLst>
              <a:ext uri="{FF2B5EF4-FFF2-40B4-BE49-F238E27FC236}">
                <a16:creationId xmlns:a16="http://schemas.microsoft.com/office/drawing/2014/main" id="{19A6B2E0-08B0-499D-84E7-FF0762B9B542}"/>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5" name="Slide Number Placeholder">
            <a:extLst>
              <a:ext uri="{FF2B5EF4-FFF2-40B4-BE49-F238E27FC236}">
                <a16:creationId xmlns:a16="http://schemas.microsoft.com/office/drawing/2014/main" id="{3A158DCC-69E1-4F0C-A565-B60CD98F073A}"/>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911966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teen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5486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686300" y="1276710"/>
            <a:ext cx="4114800" cy="5486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1908952"/>
            <a:ext cx="4114800" cy="548640"/>
          </a:xfrm>
        </p:spPr>
        <p:txBody>
          <a:bodyPr>
            <a:noAutofit/>
          </a:bodyPr>
          <a:lstStyle>
            <a:lvl1pPr>
              <a:defRPr sz="2400"/>
            </a:lvl1pPr>
            <a:lvl2pPr>
              <a:defRPr sz="2400"/>
            </a:lvl2pPr>
            <a:lvl3pPr marL="640080">
              <a:defRPr sz="2000"/>
            </a:lvl3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4686300" y="1908952"/>
            <a:ext cx="4114800" cy="548640"/>
          </a:xfrm>
        </p:spPr>
        <p:txBody>
          <a:bodyPr>
            <a:noAutofit/>
          </a:bodyPr>
          <a:lstStyle>
            <a:lvl1pPr>
              <a:defRPr sz="2400"/>
            </a:lvl1pPr>
            <a:lvl2pPr>
              <a:defRPr sz="2400"/>
            </a:lvl2pPr>
            <a:lvl3pPr marL="640080">
              <a:defRPr sz="2000"/>
            </a:lvl3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2541194"/>
            <a:ext cx="4114800" cy="548640"/>
          </a:xfrm>
        </p:spPr>
        <p:txBody>
          <a:bodyPr>
            <a:noAutofit/>
          </a:bodyPr>
          <a:lstStyle>
            <a:lvl1pPr>
              <a:defRPr sz="2400"/>
            </a:lvl1pPr>
            <a:lvl2pPr>
              <a:defRPr sz="2400"/>
            </a:lvl2pPr>
            <a:lvl3pPr marL="640080">
              <a:defRPr sz="2000"/>
            </a:lvl3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4686300" y="2541194"/>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2" name="Content Placeholder 7">
            <a:extLst>
              <a:ext uri="{FF2B5EF4-FFF2-40B4-BE49-F238E27FC236}">
                <a16:creationId xmlns:a16="http://schemas.microsoft.com/office/drawing/2014/main" id="{8B728CCD-2639-461B-9841-57505AC13467}"/>
              </a:ext>
            </a:extLst>
          </p:cNvPr>
          <p:cNvSpPr>
            <a:spLocks noGrp="1"/>
          </p:cNvSpPr>
          <p:nvPr>
            <p:ph sz="quarter" idx="19" hasCustomPrompt="1"/>
          </p:nvPr>
        </p:nvSpPr>
        <p:spPr>
          <a:xfrm>
            <a:off x="3429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4" name="Content Placeholder 8">
            <a:extLst>
              <a:ext uri="{FF2B5EF4-FFF2-40B4-BE49-F238E27FC236}">
                <a16:creationId xmlns:a16="http://schemas.microsoft.com/office/drawing/2014/main" id="{8B728CCD-2639-461B-9841-57505AC13467}"/>
              </a:ext>
            </a:extLst>
          </p:cNvPr>
          <p:cNvSpPr>
            <a:spLocks noGrp="1"/>
          </p:cNvSpPr>
          <p:nvPr>
            <p:ph sz="quarter" idx="20" hasCustomPrompt="1"/>
          </p:nvPr>
        </p:nvSpPr>
        <p:spPr>
          <a:xfrm>
            <a:off x="4686300" y="317343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6" name="Content Placeholder 8">
            <a:extLst>
              <a:ext uri="{FF2B5EF4-FFF2-40B4-BE49-F238E27FC236}">
                <a16:creationId xmlns:a16="http://schemas.microsoft.com/office/drawing/2014/main" id="{41911D2E-DB3B-4ABE-BFA4-4ECA285F3C1B}"/>
              </a:ext>
            </a:extLst>
          </p:cNvPr>
          <p:cNvSpPr>
            <a:spLocks noGrp="1"/>
          </p:cNvSpPr>
          <p:nvPr>
            <p:ph sz="quarter" idx="31" hasCustomPrompt="1"/>
          </p:nvPr>
        </p:nvSpPr>
        <p:spPr>
          <a:xfrm>
            <a:off x="3429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17" name="Content Placeholder 8">
            <a:extLst>
              <a:ext uri="{FF2B5EF4-FFF2-40B4-BE49-F238E27FC236}">
                <a16:creationId xmlns:a16="http://schemas.microsoft.com/office/drawing/2014/main" id="{510AB7B5-A7A8-4824-BF57-E1A4A7E78C2F}"/>
              </a:ext>
            </a:extLst>
          </p:cNvPr>
          <p:cNvSpPr>
            <a:spLocks noGrp="1"/>
          </p:cNvSpPr>
          <p:nvPr>
            <p:ph sz="quarter" idx="32" hasCustomPrompt="1"/>
          </p:nvPr>
        </p:nvSpPr>
        <p:spPr>
          <a:xfrm>
            <a:off x="4686300" y="3805678"/>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0" name="Content Placeholder 8">
            <a:extLst>
              <a:ext uri="{FF2B5EF4-FFF2-40B4-BE49-F238E27FC236}">
                <a16:creationId xmlns:a16="http://schemas.microsoft.com/office/drawing/2014/main" id="{17E0DBE9-9012-4336-81AC-9466773F9525}"/>
              </a:ext>
            </a:extLst>
          </p:cNvPr>
          <p:cNvSpPr>
            <a:spLocks noGrp="1"/>
          </p:cNvSpPr>
          <p:nvPr>
            <p:ph sz="quarter" idx="33" hasCustomPrompt="1"/>
          </p:nvPr>
        </p:nvSpPr>
        <p:spPr>
          <a:xfrm>
            <a:off x="3429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1" name="Content Placeholder 8">
            <a:extLst>
              <a:ext uri="{FF2B5EF4-FFF2-40B4-BE49-F238E27FC236}">
                <a16:creationId xmlns:a16="http://schemas.microsoft.com/office/drawing/2014/main" id="{E13DB454-3A0C-44CC-80CA-B7ECEC0F121D}"/>
              </a:ext>
            </a:extLst>
          </p:cNvPr>
          <p:cNvSpPr>
            <a:spLocks noGrp="1"/>
          </p:cNvSpPr>
          <p:nvPr>
            <p:ph sz="quarter" idx="34" hasCustomPrompt="1"/>
          </p:nvPr>
        </p:nvSpPr>
        <p:spPr>
          <a:xfrm>
            <a:off x="4686300" y="4437920"/>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2" name="Content Placeholder 8">
            <a:extLst>
              <a:ext uri="{FF2B5EF4-FFF2-40B4-BE49-F238E27FC236}">
                <a16:creationId xmlns:a16="http://schemas.microsoft.com/office/drawing/2014/main" id="{5D6582B6-E9CC-4961-A0B1-16E40B747669}"/>
              </a:ext>
            </a:extLst>
          </p:cNvPr>
          <p:cNvSpPr>
            <a:spLocks noGrp="1"/>
          </p:cNvSpPr>
          <p:nvPr>
            <p:ph sz="quarter" idx="35" hasCustomPrompt="1"/>
          </p:nvPr>
        </p:nvSpPr>
        <p:spPr>
          <a:xfrm>
            <a:off x="3429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3" name="Content Placeholder 8">
            <a:extLst>
              <a:ext uri="{FF2B5EF4-FFF2-40B4-BE49-F238E27FC236}">
                <a16:creationId xmlns:a16="http://schemas.microsoft.com/office/drawing/2014/main" id="{192EF1EA-3FAF-446A-9BB8-CB9BA1F88BE6}"/>
              </a:ext>
            </a:extLst>
          </p:cNvPr>
          <p:cNvSpPr>
            <a:spLocks noGrp="1"/>
          </p:cNvSpPr>
          <p:nvPr>
            <p:ph sz="quarter" idx="36" hasCustomPrompt="1"/>
          </p:nvPr>
        </p:nvSpPr>
        <p:spPr>
          <a:xfrm>
            <a:off x="4686300" y="5070162"/>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4" name="Content Placeholder 8">
            <a:extLst>
              <a:ext uri="{FF2B5EF4-FFF2-40B4-BE49-F238E27FC236}">
                <a16:creationId xmlns:a16="http://schemas.microsoft.com/office/drawing/2014/main" id="{FCBD3762-5ECC-4CC7-8369-83E4CE556B11}"/>
              </a:ext>
            </a:extLst>
          </p:cNvPr>
          <p:cNvSpPr>
            <a:spLocks noGrp="1"/>
          </p:cNvSpPr>
          <p:nvPr>
            <p:ph sz="quarter" idx="37" hasCustomPrompt="1"/>
          </p:nvPr>
        </p:nvSpPr>
        <p:spPr>
          <a:xfrm>
            <a:off x="3429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5" name="Content Placeholder 8">
            <a:extLst>
              <a:ext uri="{FF2B5EF4-FFF2-40B4-BE49-F238E27FC236}">
                <a16:creationId xmlns:a16="http://schemas.microsoft.com/office/drawing/2014/main" id="{F2AE9C6B-E354-43E0-A168-8EB6483C4DB6}"/>
              </a:ext>
            </a:extLst>
          </p:cNvPr>
          <p:cNvSpPr>
            <a:spLocks noGrp="1"/>
          </p:cNvSpPr>
          <p:nvPr>
            <p:ph sz="quarter" idx="38" hasCustomPrompt="1"/>
          </p:nvPr>
        </p:nvSpPr>
        <p:spPr>
          <a:xfrm>
            <a:off x="4686300" y="5702406"/>
            <a:ext cx="4114800" cy="548640"/>
          </a:xfrm>
        </p:spPr>
        <p:txBody>
          <a:bodyPr>
            <a:noAutofit/>
          </a:bodyPr>
          <a:lstStyle>
            <a:lvl1pPr>
              <a:defRPr sz="2400"/>
            </a:lvl1pPr>
            <a:lvl2pPr>
              <a:defRPr sz="2400"/>
            </a:lvl2pPr>
            <a:lvl3pPr marL="640080">
              <a:defRPr sz="2000"/>
            </a:lvl3pPr>
          </a:lstStyle>
          <a:p>
            <a:pPr lvl="0"/>
            <a:r>
              <a:rPr lang="en-US" dirty="0"/>
              <a:t>Slide Content 6</a:t>
            </a:r>
          </a:p>
          <a:p>
            <a:pPr lvl="1"/>
            <a:r>
              <a:rPr lang="en-US" dirty="0"/>
              <a:t>Second level</a:t>
            </a:r>
          </a:p>
          <a:p>
            <a:pPr lvl="2"/>
            <a:r>
              <a:rPr lang="en-US" dirty="0"/>
              <a:t>Third level</a:t>
            </a:r>
          </a:p>
        </p:txBody>
      </p:sp>
      <p:sp>
        <p:nvSpPr>
          <p:cNvPr id="26" name="Credit line">
            <a:extLst>
              <a:ext uri="{FF2B5EF4-FFF2-40B4-BE49-F238E27FC236}">
                <a16:creationId xmlns:a16="http://schemas.microsoft.com/office/drawing/2014/main" id="{E7CFEC37-CD40-446A-9CDE-993BE64EFB1F}"/>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27" name="Appendix Link">
            <a:extLst>
              <a:ext uri="{FF2B5EF4-FFF2-40B4-BE49-F238E27FC236}">
                <a16:creationId xmlns:a16="http://schemas.microsoft.com/office/drawing/2014/main" id="{3DBA94F6-4B9E-4123-8B4F-DA899876067B}"/>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28" name="Slide Number Placeholder">
            <a:extLst>
              <a:ext uri="{FF2B5EF4-FFF2-40B4-BE49-F238E27FC236}">
                <a16:creationId xmlns:a16="http://schemas.microsoft.com/office/drawing/2014/main" id="{30F74C66-0ADE-4492-857B-977C685E2F0C}"/>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35802418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08A07F9E-7E00-4897-B959-44BD34DBBEE3}"/>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74436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75EAFBA1-B136-4644-BD02-04EA0D576F3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513282"/>
          </a:xfrm>
          <a:prstGeom prst="rect">
            <a:avLst/>
          </a:prstGeom>
        </p:spPr>
        <p:txBody>
          <a:bodyPr anchor="b">
            <a:noAutofit/>
          </a:bodyPr>
          <a:lstStyle>
            <a:lvl1pPr algn="l">
              <a:lnSpc>
                <a:spcPct val="100000"/>
              </a:lnSpc>
              <a:defRPr sz="2600" b="1">
                <a:solidFill>
                  <a:schemeClr val="bg1"/>
                </a:solidFill>
              </a:defRPr>
            </a:lvl1pPr>
          </a:lstStyle>
          <a:p>
            <a:r>
              <a:rPr lang="en-US" dirty="0"/>
              <a:t>Chapter #</a:t>
            </a:r>
          </a:p>
        </p:txBody>
      </p:sp>
      <p:sp>
        <p:nvSpPr>
          <p:cNvPr id="8" name="Subtitle"/>
          <p:cNvSpPr>
            <a:spLocks noGrp="1"/>
          </p:cNvSpPr>
          <p:nvPr userDrawn="1">
            <p:ph type="subTitle" idx="1" hasCustomPrompt="1"/>
          </p:nvPr>
        </p:nvSpPr>
        <p:spPr>
          <a:xfrm>
            <a:off x="621792" y="3281532"/>
            <a:ext cx="3035808" cy="957094"/>
          </a:xfrm>
          <a:prstGeom prst="rect">
            <a:avLst/>
          </a:prstGeom>
        </p:spPr>
        <p:txBody>
          <a:bodyPr anchor="b"/>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304619"/>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376387"/>
            <a:ext cx="3043303" cy="1348134"/>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11" name="Text Placeholder 4">
            <a:extLst>
              <a:ext uri="{FF2B5EF4-FFF2-40B4-BE49-F238E27FC236}">
                <a16:creationId xmlns:a16="http://schemas.microsoft.com/office/drawing/2014/main" id="{3B0A6DCB-6F9D-4F6F-B6BA-50445811C8CC}"/>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mod="1">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
        <p:nvSpPr>
          <p:cNvPr id="4" name="Slide Number Placeholder">
            <a:extLst>
              <a:ext uri="{FF2B5EF4-FFF2-40B4-BE49-F238E27FC236}">
                <a16:creationId xmlns:a16="http://schemas.microsoft.com/office/drawing/2014/main" id="{5FFEB5EE-FCC3-476D-BA86-77985058168B}"/>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44541601"/>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7" name="Content Placeholder 3">
            <a:extLst>
              <a:ext uri="{FF2B5EF4-FFF2-40B4-BE49-F238E27FC236}">
                <a16:creationId xmlns:a16="http://schemas.microsoft.com/office/drawing/2014/main" id="{8BD6B33F-C6AA-4848-9A7E-D62E929895B0}"/>
              </a:ext>
            </a:extLst>
          </p:cNvPr>
          <p:cNvSpPr>
            <a:spLocks noGrp="1"/>
          </p:cNvSpPr>
          <p:nvPr>
            <p:ph sz="quarter" idx="16" hasCustomPrompt="1"/>
          </p:nvPr>
        </p:nvSpPr>
        <p:spPr>
          <a:xfrm>
            <a:off x="342900" y="1371601"/>
            <a:ext cx="8458200" cy="4873752"/>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BAEE7FB3-0EAC-49B4-A473-DCB37D0E8E64}"/>
              </a:ext>
            </a:extLst>
          </p:cNvPr>
          <p:cNvSpPr>
            <a:spLocks noGrp="1"/>
          </p:cNvSpPr>
          <p:nvPr>
            <p:ph type="body" sz="quarter" idx="17" hasCustomPrompt="1"/>
          </p:nvPr>
        </p:nvSpPr>
        <p:spPr>
          <a:xfrm>
            <a:off x="3070946" y="6350211"/>
            <a:ext cx="2980944" cy="228600"/>
          </a:xfrm>
        </p:spPr>
        <p:txBody>
          <a:bodyPr anchor="ctr">
            <a:noAutofit/>
          </a:bodyPr>
          <a:lstStyle>
            <a:lvl1pPr algn="ctr">
              <a:defRPr sz="1200"/>
            </a:lvl1pPr>
          </a:lstStyle>
          <a:p>
            <a:pPr lvl="0"/>
            <a:r>
              <a:rPr lang="en-IN"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2300839"/>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4" name="Content Placeholder 3">
            <a:extLst>
              <a:ext uri="{FF2B5EF4-FFF2-40B4-BE49-F238E27FC236}">
                <a16:creationId xmlns:a16="http://schemas.microsoft.com/office/drawing/2014/main" id="{0F99ECE4-CEB6-4518-B036-709D64B27AE0}"/>
              </a:ext>
            </a:extLst>
          </p:cNvPr>
          <p:cNvSpPr>
            <a:spLocks noGrp="1"/>
          </p:cNvSpPr>
          <p:nvPr>
            <p:ph sz="quarter" idx="16" hasCustomPrompt="1"/>
          </p:nvPr>
        </p:nvSpPr>
        <p:spPr>
          <a:xfrm>
            <a:off x="342900" y="1397001"/>
            <a:ext cx="8458200" cy="4846320"/>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8" name="Return to main slide Link 2">
            <a:extLst>
              <a:ext uri="{FF2B5EF4-FFF2-40B4-BE49-F238E27FC236}">
                <a16:creationId xmlns:a16="http://schemas.microsoft.com/office/drawing/2014/main" id="{9B134E77-CDFC-4241-959A-BAF4C2ADE209}"/>
              </a:ext>
            </a:extLst>
          </p:cNvPr>
          <p:cNvSpPr>
            <a:spLocks noGrp="1"/>
          </p:cNvSpPr>
          <p:nvPr>
            <p:ph type="body" sz="quarter" idx="17"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7" name="Slide Number Placeholder">
            <a:extLst>
              <a:ext uri="{FF2B5EF4-FFF2-40B4-BE49-F238E27FC236}">
                <a16:creationId xmlns:a16="http://schemas.microsoft.com/office/drawing/2014/main" id="{37CCC8AF-E2D7-4902-AC6A-F8FFFAB3B983}"/>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mod="1">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68234"/>
            <a:ext cx="2980944" cy="228600"/>
          </a:xfrm>
          <a:prstGeom prst="rect">
            <a:avLst/>
          </a:prstGeom>
        </p:spPr>
        <p:txBody>
          <a:bodyPr vert="horz" lIns="91440" tIns="45720" rIns="91440" bIns="45720" rtlCol="0" anchor="ctr">
            <a:noAutofit/>
          </a:bodyPr>
          <a:lstStyle>
            <a:lvl1pPr algn="ctr">
              <a:defRPr lang="en-US" sz="1200" dirty="0"/>
            </a:lvl1pPr>
          </a:lstStyle>
          <a:p>
            <a:pPr lvl="0" algn="ctr"/>
            <a:r>
              <a:rPr lang="en-US" dirty="0"/>
              <a:t>Return to parent-slide containing images.</a:t>
            </a:r>
          </a:p>
        </p:txBody>
      </p:sp>
      <p:sp>
        <p:nvSpPr>
          <p:cNvPr id="4" name="Image Identifier 1">
            <a:extLst>
              <a:ext uri="{FF2B5EF4-FFF2-40B4-BE49-F238E27FC236}">
                <a16:creationId xmlns:a16="http://schemas.microsoft.com/office/drawing/2014/main" id="{06B6FD09-21E6-4C44-B034-2825B085D9AB}"/>
              </a:ext>
            </a:extLst>
          </p:cNvPr>
          <p:cNvSpPr>
            <a:spLocks noGrp="1"/>
          </p:cNvSpPr>
          <p:nvPr>
            <p:ph type="body" sz="quarter" idx="17" hasCustomPrompt="1"/>
          </p:nvPr>
        </p:nvSpPr>
        <p:spPr>
          <a:xfrm>
            <a:off x="365125" y="1397001"/>
            <a:ext cx="4078224" cy="393192"/>
          </a:xfrm>
        </p:spPr>
        <p:txBody>
          <a:bodyPr>
            <a:noAutofit/>
          </a:bodyPr>
          <a:lstStyle>
            <a:lvl1pPr>
              <a:defRPr/>
            </a:lvl1pPr>
          </a:lstStyle>
          <a:p>
            <a:pPr lvl="0"/>
            <a:r>
              <a:rPr lang="en-US" dirty="0"/>
              <a:t>Image Identifier 1</a:t>
            </a:r>
          </a:p>
        </p:txBody>
      </p:sp>
      <p:sp>
        <p:nvSpPr>
          <p:cNvPr id="12" name="Content Placeholder 1">
            <a:extLst>
              <a:ext uri="{FF2B5EF4-FFF2-40B4-BE49-F238E27FC236}">
                <a16:creationId xmlns:a16="http://schemas.microsoft.com/office/drawing/2014/main" id="{211AB556-A79C-4FDF-BD73-C1AB72D9590A}"/>
              </a:ext>
            </a:extLst>
          </p:cNvPr>
          <p:cNvSpPr>
            <a:spLocks noGrp="1"/>
          </p:cNvSpPr>
          <p:nvPr>
            <p:ph sz="quarter" idx="18" hasCustomPrompt="1"/>
          </p:nvPr>
        </p:nvSpPr>
        <p:spPr>
          <a:xfrm>
            <a:off x="342900" y="1933303"/>
            <a:ext cx="4078224" cy="4315968"/>
          </a:xfrm>
        </p:spPr>
        <p:txBody>
          <a:bodyPr>
            <a:noAutofit/>
          </a:bodyPr>
          <a:lstStyle>
            <a:lvl1pPr>
              <a:defRPr/>
            </a:lvl1pPr>
          </a:lstStyle>
          <a:p>
            <a:pPr lvl="0"/>
            <a:r>
              <a:rPr lang="en-US" dirty="0"/>
              <a:t>Slide Content</a:t>
            </a:r>
          </a:p>
          <a:p>
            <a:pPr lvl="1"/>
            <a:r>
              <a:rPr lang="en-US" dirty="0"/>
              <a:t>Second level</a:t>
            </a:r>
          </a:p>
          <a:p>
            <a:pPr lvl="2"/>
            <a:r>
              <a:rPr lang="en-US" dirty="0"/>
              <a:t>Third level</a:t>
            </a:r>
          </a:p>
        </p:txBody>
      </p:sp>
      <p:sp>
        <p:nvSpPr>
          <p:cNvPr id="14" name="Image Identifier 2">
            <a:extLst>
              <a:ext uri="{FF2B5EF4-FFF2-40B4-BE49-F238E27FC236}">
                <a16:creationId xmlns:a16="http://schemas.microsoft.com/office/drawing/2014/main" id="{8126F7C8-57F8-404E-8B7F-DFB94AEB3363}"/>
              </a:ext>
            </a:extLst>
          </p:cNvPr>
          <p:cNvSpPr>
            <a:spLocks noGrp="1"/>
          </p:cNvSpPr>
          <p:nvPr>
            <p:ph type="body" sz="quarter" idx="19" hasCustomPrompt="1"/>
          </p:nvPr>
        </p:nvSpPr>
        <p:spPr>
          <a:xfrm>
            <a:off x="4715145" y="1397001"/>
            <a:ext cx="4078224" cy="393192"/>
          </a:xfrm>
        </p:spPr>
        <p:txBody>
          <a:bodyPr>
            <a:noAutofit/>
          </a:bodyPr>
          <a:lstStyle>
            <a:lvl1pPr>
              <a:defRPr/>
            </a:lvl1pPr>
          </a:lstStyle>
          <a:p>
            <a:pPr lvl="0"/>
            <a:r>
              <a:rPr lang="en-US" dirty="0"/>
              <a:t>Image Identifier 2</a:t>
            </a:r>
          </a:p>
        </p:txBody>
      </p:sp>
      <p:sp>
        <p:nvSpPr>
          <p:cNvPr id="16" name="Content Placeholder 2">
            <a:extLst>
              <a:ext uri="{FF2B5EF4-FFF2-40B4-BE49-F238E27FC236}">
                <a16:creationId xmlns:a16="http://schemas.microsoft.com/office/drawing/2014/main" id="{241441BC-54C7-474E-887C-32AF8F737FA5}"/>
              </a:ext>
            </a:extLst>
          </p:cNvPr>
          <p:cNvSpPr>
            <a:spLocks noGrp="1"/>
          </p:cNvSpPr>
          <p:nvPr>
            <p:ph sz="quarter" idx="20" hasCustomPrompt="1"/>
          </p:nvPr>
        </p:nvSpPr>
        <p:spPr>
          <a:xfrm>
            <a:off x="4722876" y="1932432"/>
            <a:ext cx="4078224" cy="4315968"/>
          </a:xfrm>
        </p:spPr>
        <p:txBody>
          <a:bodyPr>
            <a:noAutofit/>
          </a:bodyPr>
          <a:lstStyle>
            <a:lvl1pPr>
              <a:defRPr/>
            </a:lvl1pPr>
          </a:lstStyle>
          <a:p>
            <a:pPr lvl="0"/>
            <a:r>
              <a:rPr lang="en-US" dirty="0"/>
              <a:t>Slide Content 2</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Return to main slide Link 2">
            <a:extLst>
              <a:ext uri="{FF2B5EF4-FFF2-40B4-BE49-F238E27FC236}">
                <a16:creationId xmlns:a16="http://schemas.microsoft.com/office/drawing/2014/main" id="{B9537776-81D3-4405-934B-448730728479}"/>
              </a:ext>
            </a:extLst>
          </p:cNvPr>
          <p:cNvSpPr>
            <a:spLocks noGrp="1"/>
          </p:cNvSpPr>
          <p:nvPr>
            <p:ph type="body" sz="quarter" idx="21" hasCustomPrompt="1"/>
          </p:nvPr>
        </p:nvSpPr>
        <p:spPr>
          <a:xfrm>
            <a:off x="3081528" y="6337511"/>
            <a:ext cx="2980944" cy="228600"/>
          </a:xfrm>
        </p:spPr>
        <p:txBody>
          <a:bodyPr anchor="ctr">
            <a:noAutofit/>
          </a:bodyPr>
          <a:lstStyle>
            <a:lvl1pPr algn="ctr">
              <a:defRPr sz="1200"/>
            </a:lvl1pPr>
          </a:lstStyle>
          <a:p>
            <a:pPr lvl="0"/>
            <a:r>
              <a:rPr lang="en-IN" dirty="0"/>
              <a:t>Return to parent-slide containing images.</a:t>
            </a:r>
          </a:p>
        </p:txBody>
      </p:sp>
      <p:sp>
        <p:nvSpPr>
          <p:cNvPr id="10" name="Slide Number Placeholder">
            <a:extLst>
              <a:ext uri="{FF2B5EF4-FFF2-40B4-BE49-F238E27FC236}">
                <a16:creationId xmlns:a16="http://schemas.microsoft.com/office/drawing/2014/main" id="{00A4DBBD-DCA1-4207-8DB2-FBD5FBA1D0D7}"/>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D8F3EC5-73E8-440D-847C-1D4591FE0928}"/>
              </a:ext>
            </a:extLst>
          </p:cNvPr>
          <p:cNvSpPr txBox="1"/>
          <p:nvPr userDrawn="1"/>
        </p:nvSpPr>
        <p:spPr>
          <a:xfrm>
            <a:off x="1380928" y="20320"/>
            <a:ext cx="6382144"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INSTRUCTION NOTES</a:t>
            </a:r>
            <a:endParaRPr lang="en-IN" sz="24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493F5A8-6BC8-45A9-B853-99DFBE6F50C5}"/>
              </a:ext>
            </a:extLst>
          </p:cNvPr>
          <p:cNvSpPr txBox="1"/>
          <p:nvPr userDrawn="1"/>
        </p:nvSpPr>
        <p:spPr>
          <a:xfrm>
            <a:off x="0" y="457200"/>
            <a:ext cx="9144000" cy="6400800"/>
          </a:xfrm>
          <a:prstGeom prst="rect">
            <a:avLst/>
          </a:prstGeom>
          <a:solidFill>
            <a:schemeClr val="accent4">
              <a:lumMod val="40000"/>
              <a:lumOff val="60000"/>
            </a:schemeClr>
          </a:solidFill>
        </p:spPr>
        <p:txBody>
          <a:bodyPr wrap="square" rtlCol="0">
            <a:noAutofit/>
          </a:bodyPr>
          <a:lstStyle/>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copyright year in Opener slide.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Use Sans Serif font. (For engineering and chemistry titles Times New Roman font to be used.)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texts in Placeholders as per order.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images, tables, and equations without placeholder.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credit text just after images.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all tables and equations in editable format if possible.</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Break texts to separate placeholder, if equations uses between them.</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color contrast ratio, it should need to pass 4.5:1 (AA standard)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alt-text as provided, if any images missing make a note. No need to set alt-text for editable table and equations.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all images alt-text field. There should be alt-text or blank. Set decorative those images, which are listed in alt-text list.</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Appendix slide for Long descriptions and link properly with its parent image. Appendix should be in other section and hidden.</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Strictly avoid equation editor.</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outline view for proper order of texts.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Fix all text language to US English. Fix other language, if instructed.</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Check Accessibility checker and if there is any known errors.</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Set Metadata of files as instructed.</a:t>
            </a:r>
          </a:p>
          <a:p>
            <a:pPr marL="342900" marR="0" lvl="0" indent="-342900" algn="l" defTabSz="914400" rtl="0" eaLnBrk="1" fontAlgn="auto" latinLnBrk="0" hangingPunct="1">
              <a:lnSpc>
                <a:spcPct val="100000"/>
              </a:lnSpc>
              <a:spcBef>
                <a:spcPts val="500"/>
              </a:spcBef>
              <a:spcAft>
                <a:spcPts val="0"/>
              </a:spcAft>
              <a:buClrTx/>
              <a:buSzTx/>
              <a:buFont typeface="+mj-lt"/>
              <a:buAutoNum type="arabicPeriod"/>
              <a:tabLst/>
              <a:defRPr/>
            </a:pPr>
            <a:r>
              <a:rPr lang="en-US" sz="1500" dirty="0">
                <a:latin typeface="Arial" panose="020B0604020202020204" pitchFamily="34" charset="0"/>
                <a:cs typeface="Arial" panose="020B0604020202020204" pitchFamily="34" charset="0"/>
              </a:rPr>
              <a:t>Recheck all, before pass to next step.</a:t>
            </a:r>
          </a:p>
          <a:p>
            <a:pPr marL="342900" lvl="0" indent="-342900">
              <a:lnSpc>
                <a:spcPct val="100000"/>
              </a:lnSpc>
              <a:spcBef>
                <a:spcPts val="500"/>
              </a:spcBef>
              <a:spcAft>
                <a:spcPts val="0"/>
              </a:spcAft>
              <a:buFont typeface="+mj-lt"/>
              <a:buAutoNum type="arabicPeriod"/>
            </a:pPr>
            <a:r>
              <a:rPr lang="en-US" sz="1500" dirty="0">
                <a:latin typeface="Arial" panose="020B0604020202020204" pitchFamily="34" charset="0"/>
                <a:cs typeface="Arial" panose="020B0604020202020204" pitchFamily="34" charset="0"/>
              </a:rPr>
              <a:t>Be sure before pass to next step, all the instructions are followed.</a:t>
            </a:r>
          </a:p>
          <a:p>
            <a:pPr marL="0" lvl="0" indent="0" algn="ctr">
              <a:lnSpc>
                <a:spcPct val="100000"/>
              </a:lnSpc>
              <a:spcBef>
                <a:spcPts val="1200"/>
              </a:spcBef>
              <a:spcAft>
                <a:spcPts val="0"/>
              </a:spcAft>
              <a:buFont typeface="+mj-lt"/>
              <a:buNone/>
            </a:pPr>
            <a:r>
              <a:rPr lang="en-US" sz="1500" b="1" dirty="0">
                <a:latin typeface="Arial" panose="020B0604020202020204" pitchFamily="34" charset="0"/>
                <a:cs typeface="Arial" panose="020B0604020202020204" pitchFamily="34" charset="0"/>
              </a:rPr>
              <a:t>&lt;&lt; PLEASE REMOVE THIS SLIDE AFTER FINALIZE THE CHAPTER &gt;&gt;</a:t>
            </a:r>
          </a:p>
        </p:txBody>
      </p:sp>
    </p:spTree>
    <p:extLst>
      <p:ext uri="{BB962C8B-B14F-4D97-AF65-F5344CB8AC3E}">
        <p14:creationId xmlns:p14="http://schemas.microsoft.com/office/powerpoint/2010/main" val="297681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777240" y="2691271"/>
            <a:ext cx="4297680" cy="57618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p:ph type="subTitle" idx="1" hasCustomPrompt="1"/>
          </p:nvPr>
        </p:nvSpPr>
        <p:spPr>
          <a:xfrm>
            <a:off x="782057" y="3525088"/>
            <a:ext cx="5513639" cy="97928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hasCustomPrompt="1"/>
          </p:nvPr>
        </p:nvSpPr>
        <p:spPr>
          <a:xfrm>
            <a:off x="777240" y="4718304"/>
            <a:ext cx="4443413" cy="1283104"/>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4" name="Text Placeholder 4">
            <a:extLst>
              <a:ext uri="{FF2B5EF4-FFF2-40B4-BE49-F238E27FC236}">
                <a16:creationId xmlns:a16="http://schemas.microsoft.com/office/drawing/2014/main" id="{2170D5CB-0D03-4C4A-BFC9-9923AD1D35C5}"/>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mod="1">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hasCustomPrompt="1"/>
          </p:nvPr>
        </p:nvSpPr>
        <p:spPr>
          <a:xfrm>
            <a:off x="567378" y="2320032"/>
            <a:ext cx="5223822" cy="549295"/>
          </a:xfrm>
          <a:prstGeom prst="rect">
            <a:avLst/>
          </a:prstGeom>
        </p:spPr>
        <p:txBody>
          <a:bodyPr anchor="t">
            <a:noAutofit/>
          </a:bodyPr>
          <a:lstStyle>
            <a:lvl1pPr algn="l">
              <a:lnSpc>
                <a:spcPct val="100000"/>
              </a:lnSpc>
              <a:defRPr sz="2600" b="1">
                <a:solidFill>
                  <a:schemeClr val="bg1"/>
                </a:solidFill>
              </a:defRPr>
            </a:lvl1pPr>
          </a:lstStyle>
          <a:p>
            <a:r>
              <a:rPr lang="en-US" dirty="0"/>
              <a:t>Chapter #</a:t>
            </a:r>
          </a:p>
        </p:txBody>
      </p:sp>
      <p:sp>
        <p:nvSpPr>
          <p:cNvPr id="3" name="Subtitle"/>
          <p:cNvSpPr>
            <a:spLocks noGrp="1"/>
          </p:cNvSpPr>
          <p:nvPr userDrawn="1">
            <p:ph type="subTitle" idx="1" hasCustomPrompt="1"/>
          </p:nvPr>
        </p:nvSpPr>
        <p:spPr>
          <a:xfrm>
            <a:off x="567378" y="3247693"/>
            <a:ext cx="5644236" cy="1279162"/>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Chapter Title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hasCustomPrompt="1"/>
          </p:nvPr>
        </p:nvSpPr>
        <p:spPr>
          <a:xfrm>
            <a:off x="567378" y="4770769"/>
            <a:ext cx="4443413" cy="1279151"/>
          </a:xfrm>
          <a:prstGeom prst="rect">
            <a:avLst/>
          </a:prstGeom>
        </p:spPr>
        <p:txBody>
          <a:bodyPr/>
          <a:lstStyle>
            <a:lvl1pPr>
              <a:spcBef>
                <a:spcPts val="0"/>
              </a:spcBef>
              <a:defRPr sz="18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Book Title</a:t>
            </a:r>
          </a:p>
          <a:p>
            <a:pPr lvl="0"/>
            <a:r>
              <a:rPr lang="en-US" dirty="0"/>
              <a:t># EDITION</a:t>
            </a:r>
          </a:p>
          <a:p>
            <a:pPr lvl="0"/>
            <a:r>
              <a:rPr lang="en-US" dirty="0"/>
              <a:t>AUTHOR NAME</a:t>
            </a:r>
          </a:p>
        </p:txBody>
      </p:sp>
      <p:sp>
        <p:nvSpPr>
          <p:cNvPr id="10" name="Text Placeholder 4">
            <a:extLst>
              <a:ext uri="{FF2B5EF4-FFF2-40B4-BE49-F238E27FC236}">
                <a16:creationId xmlns:a16="http://schemas.microsoft.com/office/drawing/2014/main" id="{82576527-CE03-41D2-AE4B-BA146BC6180F}"/>
              </a:ext>
            </a:extLst>
          </p:cNvPr>
          <p:cNvSpPr>
            <a:spLocks noGrp="1"/>
          </p:cNvSpPr>
          <p:nvPr>
            <p:ph type="body" sz="quarter" idx="13" hasCustomPrompt="1"/>
          </p:nvPr>
        </p:nvSpPr>
        <p:spPr>
          <a:xfrm>
            <a:off x="0" y="6483095"/>
            <a:ext cx="9144000" cy="374904"/>
          </a:xfrm>
          <a:prstGeom prst="rect">
            <a:avLst/>
          </a:prstGeom>
        </p:spPr>
        <p:txBody>
          <a:bodyPr anchor="ctr"/>
          <a:lstStyle>
            <a:lvl1pPr algn="ctr">
              <a:spcBef>
                <a:spcPts val="192"/>
              </a:spcBef>
              <a:defRPr sz="800">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7" name="Slide Number Placeholder">
            <a:extLst>
              <a:ext uri="{FF2B5EF4-FFF2-40B4-BE49-F238E27FC236}">
                <a16:creationId xmlns:a16="http://schemas.microsoft.com/office/drawing/2014/main" id="{D224C903-B26C-4B94-A12A-2C655E816129}"/>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747284491"/>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12" name="Credit line">
            <a:extLst>
              <a:ext uri="{FF2B5EF4-FFF2-40B4-BE49-F238E27FC236}">
                <a16:creationId xmlns:a16="http://schemas.microsoft.com/office/drawing/2014/main" id="{0A751AC6-5C3E-4691-9B45-FB921E793B3B}"/>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13" name="Appendix Link">
            <a:extLst>
              <a:ext uri="{FF2B5EF4-FFF2-40B4-BE49-F238E27FC236}">
                <a16:creationId xmlns:a16="http://schemas.microsoft.com/office/drawing/2014/main" id="{FD907F07-EE94-4D9C-A43D-F98A8F68D317}"/>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4" name="Slide Number Placeholder">
            <a:extLst>
              <a:ext uri="{FF2B5EF4-FFF2-40B4-BE49-F238E27FC236}">
                <a16:creationId xmlns:a16="http://schemas.microsoft.com/office/drawing/2014/main" id="{A29D8783-D54C-48F2-AF1E-BDD55B3A100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268197090"/>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Vertic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2377440"/>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3873606"/>
            <a:ext cx="8458200" cy="2377440"/>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1223D350-5679-4D4B-AD13-B8CED422C542}"/>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9" name="Appendix Link">
            <a:extLst>
              <a:ext uri="{FF2B5EF4-FFF2-40B4-BE49-F238E27FC236}">
                <a16:creationId xmlns:a16="http://schemas.microsoft.com/office/drawing/2014/main" id="{BBA543E8-C413-4D60-86A0-6EB5F50AE6ED}"/>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1" name="Slide Number Placeholder">
            <a:extLst>
              <a:ext uri="{FF2B5EF4-FFF2-40B4-BE49-F238E27FC236}">
                <a16:creationId xmlns:a16="http://schemas.microsoft.com/office/drawing/2014/main" id="{1F1DFE9D-2E9E-4441-A0E6-EA0D5DEBF874}"/>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976129378"/>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41148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4686300" y="1276710"/>
            <a:ext cx="41148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2DBBA14D-96FF-4E20-82F9-54CB1CC8DB4E}"/>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9" name="Appendix Link">
            <a:extLst>
              <a:ext uri="{FF2B5EF4-FFF2-40B4-BE49-F238E27FC236}">
                <a16:creationId xmlns:a16="http://schemas.microsoft.com/office/drawing/2014/main" id="{547E7260-899E-4636-8D6D-0592ECFEFE60}"/>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1" name="Slide Number Placeholder">
            <a:extLst>
              <a:ext uri="{FF2B5EF4-FFF2-40B4-BE49-F238E27FC236}">
                <a16:creationId xmlns:a16="http://schemas.microsoft.com/office/drawing/2014/main" id="{52ECF39E-B323-40CB-BEE3-87C133A6757C}"/>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81896274"/>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Autofit/>
          </a:bodyPr>
          <a:lstStyle>
            <a:lvl1pPr>
              <a:lnSpc>
                <a:spcPct val="100000"/>
              </a:lnSpc>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5486400" cy="4974336"/>
          </a:xfrm>
          <a:prstGeom prst="rect">
            <a:avLst/>
          </a:prstGeom>
        </p:spPr>
        <p:txBody>
          <a:bodyPr>
            <a:noAutofit/>
          </a:bodyPr>
          <a:lstStyle>
            <a:lvl1pPr>
              <a:defRPr sz="2400"/>
            </a:lvl1pPr>
            <a:lvl2pPr>
              <a:defRPr sz="2400"/>
            </a:lvl2pPr>
            <a:lvl3pPr marL="640080">
              <a:defRPr sz="2000"/>
            </a:lvl3pPr>
          </a:lstStyle>
          <a:p>
            <a:pPr lvl="0"/>
            <a:r>
              <a:rPr lang="en-US" dirty="0"/>
              <a:t>Slide Content</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6057900" y="1276710"/>
            <a:ext cx="2743200" cy="4974336"/>
          </a:xfrm>
        </p:spPr>
        <p:txBody>
          <a:bodyPr>
            <a:noAutofit/>
          </a:bodyPr>
          <a:lstStyle>
            <a:lvl1pPr>
              <a:defRPr sz="2400"/>
            </a:lvl1pPr>
            <a:lvl2pPr>
              <a:defRPr sz="2400"/>
            </a:lvl2pPr>
            <a:lvl3pPr marL="640080">
              <a:defRPr sz="2000"/>
            </a:lvl3pPr>
          </a:lstStyle>
          <a:p>
            <a:pPr lvl="0"/>
            <a:r>
              <a:rPr lang="en-US" dirty="0"/>
              <a:t>Slide Content 2</a:t>
            </a:r>
          </a:p>
          <a:p>
            <a:pPr lvl="1"/>
            <a:r>
              <a:rPr lang="en-US" dirty="0"/>
              <a:t>Second level</a:t>
            </a:r>
          </a:p>
          <a:p>
            <a:pPr lvl="2"/>
            <a:r>
              <a:rPr lang="en-US" dirty="0"/>
              <a:t>Third level</a:t>
            </a:r>
          </a:p>
        </p:txBody>
      </p:sp>
      <p:sp>
        <p:nvSpPr>
          <p:cNvPr id="7" name="Credit line">
            <a:extLst>
              <a:ext uri="{FF2B5EF4-FFF2-40B4-BE49-F238E27FC236}">
                <a16:creationId xmlns:a16="http://schemas.microsoft.com/office/drawing/2014/main" id="{998A8427-CC9B-43CC-808E-74EC72DB98A8}"/>
              </a:ext>
            </a:extLst>
          </p:cNvPr>
          <p:cNvSpPr>
            <a:spLocks noGrp="1"/>
          </p:cNvSpPr>
          <p:nvPr>
            <p:ph type="body" sz="quarter" idx="39" hasCustomPrompt="1"/>
          </p:nvPr>
        </p:nvSpPr>
        <p:spPr>
          <a:xfrm>
            <a:off x="3725160" y="6676644"/>
            <a:ext cx="4846320" cy="181356"/>
          </a:xfrm>
        </p:spPr>
        <p:txBody>
          <a:bodyPr anchor="ctr">
            <a:noAutofit/>
          </a:bodyPr>
          <a:lstStyle>
            <a:lvl1pPr algn="r">
              <a:defRPr sz="800">
                <a:solidFill>
                  <a:srgbClr val="595959"/>
                </a:solidFill>
              </a:defRPr>
            </a:lvl1pPr>
            <a:lvl2pPr marL="1588" indent="0">
              <a:buNone/>
              <a:defRPr/>
            </a:lvl2pPr>
          </a:lstStyle>
          <a:p>
            <a:pPr lvl="0"/>
            <a:r>
              <a:rPr lang="en-US" dirty="0"/>
              <a:t>Insert Image Credit Here</a:t>
            </a:r>
          </a:p>
        </p:txBody>
      </p:sp>
      <p:sp>
        <p:nvSpPr>
          <p:cNvPr id="9" name="Appendix Link">
            <a:extLst>
              <a:ext uri="{FF2B5EF4-FFF2-40B4-BE49-F238E27FC236}">
                <a16:creationId xmlns:a16="http://schemas.microsoft.com/office/drawing/2014/main" id="{BCC28025-1541-43BA-813D-822D5602F483}"/>
              </a:ext>
            </a:extLst>
          </p:cNvPr>
          <p:cNvSpPr>
            <a:spLocks noGrp="1"/>
          </p:cNvSpPr>
          <p:nvPr>
            <p:ph type="body" sz="quarter" idx="40" hasCustomPrompt="1"/>
          </p:nvPr>
        </p:nvSpPr>
        <p:spPr>
          <a:xfrm>
            <a:off x="3200400" y="6301016"/>
            <a:ext cx="2743200" cy="192024"/>
          </a:xfrm>
        </p:spPr>
        <p:txBody>
          <a:bodyPr anchor="ctr">
            <a:noAutofit/>
          </a:bodyPr>
          <a:lstStyle>
            <a:lvl1pPr algn="ctr">
              <a:defRPr sz="900"/>
            </a:lvl1pPr>
          </a:lstStyle>
          <a:p>
            <a:pPr lvl="0"/>
            <a:r>
              <a:rPr lang="en-US" dirty="0"/>
              <a:t>Add text alternative link, if needed.</a:t>
            </a:r>
          </a:p>
        </p:txBody>
      </p:sp>
      <p:sp>
        <p:nvSpPr>
          <p:cNvPr id="11" name="Slide Number Placeholder">
            <a:extLst>
              <a:ext uri="{FF2B5EF4-FFF2-40B4-BE49-F238E27FC236}">
                <a16:creationId xmlns:a16="http://schemas.microsoft.com/office/drawing/2014/main" id="{6613B259-E8BA-41B2-B3D9-462EECFA981C}"/>
              </a:ext>
            </a:extLst>
          </p:cNvPr>
          <p:cNvSpPr>
            <a:spLocks noGrp="1"/>
          </p:cNvSpPr>
          <p:nvPr>
            <p:ph type="sldNum" sz="quarter" idx="10"/>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Tree>
    <p:extLst>
      <p:ext uri="{BB962C8B-B14F-4D97-AF65-F5344CB8AC3E}">
        <p14:creationId xmlns:p14="http://schemas.microsoft.com/office/powerpoint/2010/main" val="3406277606"/>
      </p:ext>
    </p:extLst>
  </p:cSld>
  <p:clrMapOvr>
    <a:masterClrMapping/>
  </p:clrMapOvr>
  <p:extLst mod="1">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solidFill>
              </a:defRPr>
            </a:lvl1pPr>
          </a:lstStyle>
          <a:p>
            <a:pPr defTabSz="457200">
              <a:spcBef>
                <a:spcPct val="20000"/>
              </a:spcBef>
              <a:defRPr/>
            </a:pPr>
            <a:r>
              <a:rPr lang="en-US" dirty="0"/>
              <a:t>Copyright here</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MGH Yellow Line">
            <a:extLst>
              <a:ext uri="{FF2B5EF4-FFF2-40B4-BE49-F238E27FC236}">
                <a16:creationId xmlns:a16="http://schemas.microsoft.com/office/drawing/2014/main" id="{863DCF7F-F49F-4B76-B2DB-65498B95F679}"/>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ort Copyright">
            <a:extLst>
              <a:ext uri="{FF2B5EF4-FFF2-40B4-BE49-F238E27FC236}">
                <a16:creationId xmlns:a16="http://schemas.microsoft.com/office/drawing/2014/main" id="{4970FAA9-D565-4437-8BE7-8F1048CA0A8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715" r:id="rId1"/>
    <p:sldLayoutId id="2147483721" r:id="rId2"/>
    <p:sldLayoutId id="2147483710" r:id="rId3"/>
    <p:sldLayoutId id="2147483716" r:id="rId4"/>
    <p:sldLayoutId id="2147483714" r:id="rId5"/>
    <p:sldLayoutId id="2147483713" r:id="rId6"/>
    <p:sldLayoutId id="2147483712" r:id="rId7"/>
    <p:sldLayoutId id="2147483711" r:id="rId8"/>
    <p:sldLayoutId id="2147483708" r:id="rId9"/>
    <p:sldLayoutId id="2147483707" r:id="rId10"/>
    <p:sldLayoutId id="2147483709" r:id="rId11"/>
    <p:sldLayoutId id="2147483706" r:id="rId12"/>
    <p:sldLayoutId id="2147483705" r:id="rId1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Autofit/>
          </a:bodyPr>
          <a:lstStyle/>
          <a:p>
            <a:r>
              <a:rPr lang="en-US" dirty="0"/>
              <a:t>Title goes here</a:t>
            </a:r>
          </a:p>
        </p:txBody>
      </p:sp>
      <p:sp>
        <p:nvSpPr>
          <p:cNvPr id="12" name="Slide Number Placeholder">
            <a:extLst>
              <a:ext uri="{FF2B5EF4-FFF2-40B4-BE49-F238E27FC236}">
                <a16:creationId xmlns:a16="http://schemas.microsoft.com/office/drawing/2014/main" id="{19EE2D17-5247-41B2-8D9A-80CD839F81C4}"/>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14" name="Short Copyright">
            <a:extLst>
              <a:ext uri="{FF2B5EF4-FFF2-40B4-BE49-F238E27FC236}">
                <a16:creationId xmlns:a16="http://schemas.microsoft.com/office/drawing/2014/main" id="{192057C4-1A3D-4E06-B197-CEA99043B21C}"/>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0" r:id="rId3"/>
  </p:sldLayoutIdLst>
  <p:hf hdr="0" dt="0"/>
  <p:txStyles>
    <p:title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a:extLst>
              <a:ext uri="{FF2B5EF4-FFF2-40B4-BE49-F238E27FC236}">
                <a16:creationId xmlns:a16="http://schemas.microsoft.com/office/drawing/2014/main" id="{4B7358F1-75CE-4C36-99A4-9357D330ECB8}"/>
              </a:ext>
            </a:extLst>
          </p:cNvPr>
          <p:cNvSpPr>
            <a:spLocks noGrp="1"/>
          </p:cNvSpPr>
          <p:nvPr>
            <p:ph type="sldNum" sz="quarter" idx="4"/>
          </p:nvPr>
        </p:nvSpPr>
        <p:spPr>
          <a:xfrm>
            <a:off x="8647432" y="6684041"/>
            <a:ext cx="355840" cy="161396"/>
          </a:xfrm>
          <a:prstGeom prst="rect">
            <a:avLst/>
          </a:prstGeom>
        </p:spPr>
        <p:txBody>
          <a:bodyPr rIns="45720" anchor="ctr"/>
          <a:lstStyle>
            <a:lvl1pPr algn="r">
              <a:defRPr sz="800">
                <a:solidFill>
                  <a:srgbClr val="595959"/>
                </a:solidFill>
              </a:defRPr>
            </a:lvl1pPr>
          </a:lstStyle>
          <a:p>
            <a:fld id="{68151E55-6873-49E2-B8D5-2F265E6F1973}" type="slidenum">
              <a:rPr lang="en-US" smtClean="0"/>
              <a:pPr/>
              <a:t>‹#›</a:t>
            </a:fld>
            <a:endParaRPr lang="en-US"/>
          </a:p>
        </p:txBody>
      </p:sp>
      <p:sp>
        <p:nvSpPr>
          <p:cNvPr id="7" name="Short Copyright">
            <a:extLst>
              <a:ext uri="{FF2B5EF4-FFF2-40B4-BE49-F238E27FC236}">
                <a16:creationId xmlns:a16="http://schemas.microsoft.com/office/drawing/2014/main" id="{E71CBE01-4C75-4137-BF41-46F2A465EB13}"/>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E9310-D4F7-487A-B53C-DF9BD4F07CC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76B31A2-25AA-494E-9270-697B776D78A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569814370"/>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slide" Target="slide76.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slide" Target="slide77.xml"/></Relationships>
</file>

<file path=ppt/slides/_rels/slide49.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2.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slide" Target="slide55.xml"/></Relationships>
</file>

<file path=ppt/slides/_rels/slide60.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slide" Target="slide21.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slide" Target="slide55.xml"/></Relationships>
</file>

<file path=ppt/slides/_rels/slide70.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0BD-B611-4B0D-8438-53F61F56333A}"/>
              </a:ext>
            </a:extLst>
          </p:cNvPr>
          <p:cNvSpPr>
            <a:spLocks noGrp="1"/>
          </p:cNvSpPr>
          <p:nvPr>
            <p:ph type="ctrTitle"/>
          </p:nvPr>
        </p:nvSpPr>
        <p:spPr/>
        <p:txBody>
          <a:bodyPr/>
          <a:lstStyle/>
          <a:p>
            <a:r>
              <a:rPr lang="en-US" noProof="0" dirty="0"/>
              <a:t>Chapter 08</a:t>
            </a:r>
            <a:endParaRPr lang="en-US" noProof="0" dirty="0">
              <a:latin typeface="+mj-lt"/>
            </a:endParaRPr>
          </a:p>
        </p:txBody>
      </p:sp>
      <p:sp>
        <p:nvSpPr>
          <p:cNvPr id="3" name="Subtitle 2">
            <a:extLst>
              <a:ext uri="{FF2B5EF4-FFF2-40B4-BE49-F238E27FC236}">
                <a16:creationId xmlns:a16="http://schemas.microsoft.com/office/drawing/2014/main" id="{60D8F4ED-BF02-4F3D-9DF1-83E8B674304D}"/>
              </a:ext>
            </a:extLst>
          </p:cNvPr>
          <p:cNvSpPr>
            <a:spLocks noGrp="1"/>
          </p:cNvSpPr>
          <p:nvPr>
            <p:ph type="subTitle" idx="1"/>
          </p:nvPr>
        </p:nvSpPr>
        <p:spPr>
          <a:xfrm>
            <a:off x="621792" y="3281532"/>
            <a:ext cx="3289196" cy="957094"/>
          </a:xfrm>
        </p:spPr>
        <p:txBody>
          <a:bodyPr/>
          <a:lstStyle/>
          <a:p>
            <a:r>
              <a:rPr lang="en-US" sz="2400" dirty="0"/>
              <a:t>Joints and Movement</a:t>
            </a:r>
            <a:endParaRPr lang="en-US" sz="2400" noProof="0" dirty="0"/>
          </a:p>
        </p:txBody>
      </p:sp>
      <p:pic>
        <p:nvPicPr>
          <p:cNvPr id="11" name="Picture 3">
            <a:extLst>
              <a:ext uri="{FF2B5EF4-FFF2-40B4-BE49-F238E27FC236}">
                <a16:creationId xmlns:a16="http://schemas.microsoft.com/office/drawing/2014/main" id="{DC4A7638-3C24-4B78-AC63-A56DFE5ED5B8}"/>
              </a:ext>
              <a:ext uri="{C183D7F6-B498-43B3-948B-1728B52AA6E4}">
                <adec:decorative xmlns:adec="http://schemas.microsoft.com/office/drawing/2017/decorative" val="1"/>
              </a:ext>
            </a:extLst>
          </p:cNvPr>
          <p:cNvPicPr>
            <a:picLocks noGrp="1" noChangeAspect="1"/>
          </p:cNvPicPr>
          <p:nvPr>
            <p:ph type="pic" sz="quarter" idx="11"/>
          </p:nvPr>
        </p:nvPicPr>
        <p:blipFill>
          <a:blip r:embed="rId2"/>
          <a:stretch>
            <a:fillRect/>
          </a:stretch>
        </p:blipFill>
        <p:spPr>
          <a:xfrm>
            <a:off x="4572000" y="871757"/>
            <a:ext cx="4338006" cy="5486400"/>
          </a:xfrm>
          <a:prstGeom prst="rect">
            <a:avLst/>
          </a:prstGeom>
        </p:spPr>
      </p:pic>
      <p:sp>
        <p:nvSpPr>
          <p:cNvPr id="4" name="Text Placeholder 4">
            <a:extLst>
              <a:ext uri="{FF2B5EF4-FFF2-40B4-BE49-F238E27FC236}">
                <a16:creationId xmlns:a16="http://schemas.microsoft.com/office/drawing/2014/main" id="{23E53CB3-A898-4097-BEA0-50B0BE0D68C1}"/>
              </a:ext>
            </a:extLst>
          </p:cNvPr>
          <p:cNvSpPr>
            <a:spLocks noGrp="1"/>
          </p:cNvSpPr>
          <p:nvPr>
            <p:ph type="body" sz="quarter" idx="10"/>
          </p:nvPr>
        </p:nvSpPr>
        <p:spPr>
          <a:xfrm>
            <a:off x="621790" y="4325587"/>
            <a:ext cx="3273552" cy="1348134"/>
          </a:xfrm>
        </p:spPr>
        <p:txBody>
          <a:bodyPr/>
          <a:lstStyle/>
          <a:p>
            <a:pPr>
              <a:spcAft>
                <a:spcPts val="600"/>
              </a:spcAft>
            </a:pPr>
            <a:r>
              <a:rPr lang="en-US" sz="1800" b="0" noProof="0" dirty="0">
                <a:cs typeface="Helvetica" pitchFamily="34" charset="0"/>
              </a:rPr>
              <a:t>Seeley’s </a:t>
            </a:r>
            <a:br>
              <a:rPr lang="en-US" sz="1800" b="0" noProof="0" dirty="0">
                <a:cs typeface="Helvetica" pitchFamily="34" charset="0"/>
              </a:rPr>
            </a:br>
            <a:r>
              <a:rPr lang="en-US" sz="1800" b="0" noProof="0" dirty="0">
                <a:cs typeface="Helvetica" pitchFamily="34" charset="0"/>
              </a:rPr>
              <a:t>ANATOMY &amp; PHYSIOLOGY </a:t>
            </a:r>
            <a:r>
              <a:rPr lang="en-US" sz="1600" b="0" noProof="0" dirty="0">
                <a:cs typeface="Helvetica" pitchFamily="34" charset="0"/>
              </a:rPr>
              <a:t>Thirteenth Edition</a:t>
            </a:r>
            <a:endParaRPr lang="en-US" sz="1800" b="0" noProof="0" dirty="0">
              <a:cs typeface="Helvetica" pitchFamily="34" charset="0"/>
            </a:endParaRPr>
          </a:p>
          <a:p>
            <a:r>
              <a:rPr lang="en-US" sz="1600" b="0" noProof="0" dirty="0">
                <a:cs typeface="Helvetica" pitchFamily="34" charset="0"/>
              </a:rPr>
              <a:t>Cinnamon </a:t>
            </a:r>
            <a:r>
              <a:rPr lang="en-US" sz="1600" b="0" noProof="0" dirty="0" err="1">
                <a:cs typeface="Helvetica" pitchFamily="34" charset="0"/>
              </a:rPr>
              <a:t>VanPutte</a:t>
            </a:r>
            <a:r>
              <a:rPr lang="en-US" sz="1600" b="0" noProof="0" dirty="0">
                <a:cs typeface="Helvetica" pitchFamily="34" charset="0"/>
              </a:rPr>
              <a:t>, Jennifer Regan, Andrew Russo</a:t>
            </a:r>
          </a:p>
        </p:txBody>
      </p:sp>
      <p:sp>
        <p:nvSpPr>
          <p:cNvPr id="6" name="Text Placeholder 5">
            <a:extLst>
              <a:ext uri="{FF2B5EF4-FFF2-40B4-BE49-F238E27FC236}">
                <a16:creationId xmlns:a16="http://schemas.microsoft.com/office/drawing/2014/main" id="{954B53FF-784B-41DE-9A29-B8F56D6124B0}"/>
              </a:ext>
            </a:extLst>
          </p:cNvPr>
          <p:cNvSpPr>
            <a:spLocks noGrp="1"/>
          </p:cNvSpPr>
          <p:nvPr>
            <p:ph type="body" sz="quarter" idx="13"/>
          </p:nvPr>
        </p:nvSpPr>
        <p:spPr/>
        <p:txBody>
          <a:bodyPr anchor="ctr"/>
          <a:lstStyle/>
          <a:p>
            <a:pPr defTabSz="457200">
              <a:spcBef>
                <a:spcPct val="20000"/>
              </a:spcBef>
              <a:defRPr/>
            </a:pPr>
            <a:r>
              <a:rPr lang="en-US" noProof="0" dirty="0"/>
              <a:t>© 2023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270899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Cartilaginous Joints: Synchondroses</a:t>
            </a:r>
            <a:endParaRPr lang="en-US" sz="1200" noProof="0" dirty="0">
              <a:solidFill>
                <a:schemeClr val="tx1"/>
              </a:solidFill>
            </a:endParaRPr>
          </a:p>
        </p:txBody>
      </p:sp>
      <p:pic>
        <p:nvPicPr>
          <p:cNvPr id="5" name="Picture 2" descr="A 3-part illustration shows the lateral view and frontal section of the synchondroses and the anterior view of the thoracic region.">
            <a:extLst>
              <a:ext uri="{FF2B5EF4-FFF2-40B4-BE49-F238E27FC236}">
                <a16:creationId xmlns:a16="http://schemas.microsoft.com/office/drawing/2014/main" id="{8D11B6C5-B389-412C-BA95-A99851DF0509}"/>
              </a:ext>
            </a:extLst>
          </p:cNvPr>
          <p:cNvPicPr>
            <a:picLocks noChangeAspect="1"/>
          </p:cNvPicPr>
          <p:nvPr/>
        </p:nvPicPr>
        <p:blipFill>
          <a:blip r:embed="rId2"/>
          <a:stretch>
            <a:fillRect/>
          </a:stretch>
        </p:blipFill>
        <p:spPr>
          <a:xfrm>
            <a:off x="265663" y="1553120"/>
            <a:ext cx="4777600" cy="429768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281684" y="1276710"/>
            <a:ext cx="3596653" cy="4937760"/>
          </a:xfrm>
        </p:spPr>
        <p:txBody>
          <a:bodyPr/>
          <a:lstStyle/>
          <a:p>
            <a:pPr marL="342900" indent="-342900">
              <a:spcBef>
                <a:spcPts val="300"/>
              </a:spcBef>
              <a:spcAft>
                <a:spcPts val="300"/>
              </a:spcAft>
              <a:buFont typeface="Arial" panose="020B0604020202020204" pitchFamily="34" charset="0"/>
              <a:buChar char="•"/>
            </a:pPr>
            <a:r>
              <a:rPr lang="en-US" altLang="en-US" sz="2200" dirty="0"/>
              <a:t>Joined by hyaline cartilage.</a:t>
            </a:r>
          </a:p>
          <a:p>
            <a:pPr marL="342900" indent="-342900">
              <a:spcBef>
                <a:spcPts val="300"/>
              </a:spcBef>
              <a:spcAft>
                <a:spcPts val="300"/>
              </a:spcAft>
              <a:buFont typeface="Arial" panose="020B0604020202020204" pitchFamily="34" charset="0"/>
              <a:buChar char="•"/>
            </a:pPr>
            <a:r>
              <a:rPr lang="en-US" altLang="en-US" sz="2200" dirty="0"/>
              <a:t>Little or no movement.</a:t>
            </a:r>
          </a:p>
          <a:p>
            <a:pPr marL="342900" indent="-342900">
              <a:spcBef>
                <a:spcPts val="300"/>
              </a:spcBef>
              <a:spcAft>
                <a:spcPts val="300"/>
              </a:spcAft>
              <a:buFont typeface="Arial" panose="020B0604020202020204" pitchFamily="34" charset="0"/>
              <a:buChar char="•"/>
            </a:pPr>
            <a:r>
              <a:rPr lang="en-US" altLang="en-US" sz="2200" dirty="0"/>
              <a:t>Some are temporary and are replaced by synostoses.</a:t>
            </a:r>
          </a:p>
          <a:p>
            <a:pPr marL="342900" indent="-342900">
              <a:spcBef>
                <a:spcPts val="300"/>
              </a:spcBef>
              <a:spcAft>
                <a:spcPts val="300"/>
              </a:spcAft>
              <a:buFont typeface="Arial" panose="020B0604020202020204" pitchFamily="34" charset="0"/>
              <a:buChar char="•"/>
            </a:pPr>
            <a:r>
              <a:rPr lang="en-US" altLang="en-US" sz="2200" dirty="0"/>
              <a:t>Some are permanent.</a:t>
            </a:r>
          </a:p>
          <a:p>
            <a:pPr marL="342900" indent="-342900">
              <a:spcBef>
                <a:spcPts val="300"/>
              </a:spcBef>
              <a:spcAft>
                <a:spcPts val="300"/>
              </a:spcAft>
              <a:buFont typeface="Arial" panose="020B0604020202020204" pitchFamily="34" charset="0"/>
              <a:buChar char="•"/>
            </a:pPr>
            <a:r>
              <a:rPr lang="en-US" altLang="en-US" sz="2200" dirty="0"/>
              <a:t>Some like costochondral joints develop into synovial joints.</a:t>
            </a:r>
          </a:p>
          <a:p>
            <a:pPr marL="342900" indent="-342900">
              <a:spcBef>
                <a:spcPts val="300"/>
              </a:spcBef>
              <a:spcAft>
                <a:spcPts val="300"/>
              </a:spcAft>
              <a:buFont typeface="Arial" panose="020B0604020202020204" pitchFamily="34" charset="0"/>
              <a:buChar char="•"/>
            </a:pPr>
            <a:r>
              <a:rPr lang="en-US" altLang="en-US" sz="2200" dirty="0"/>
              <a:t>Examples: Epiphyseal plates, sternocostal, </a:t>
            </a:r>
            <a:r>
              <a:rPr lang="en-US" altLang="en-US" sz="2200" dirty="0" err="1"/>
              <a:t>sphenooccipital</a:t>
            </a:r>
            <a:r>
              <a:rPr lang="en-US" altLang="en-US" sz="2200" dirty="0"/>
              <a:t>.</a:t>
            </a:r>
          </a:p>
        </p:txBody>
      </p:sp>
      <p:sp>
        <p:nvSpPr>
          <p:cNvPr id="6" name="Text Placeholder 4">
            <a:extLst>
              <a:ext uri="{FF2B5EF4-FFF2-40B4-BE49-F238E27FC236}">
                <a16:creationId xmlns:a16="http://schemas.microsoft.com/office/drawing/2014/main" id="{3BD97DFA-5C36-4E49-8CEE-315FB5DA77FC}"/>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10</a:t>
            </a:fld>
            <a:endParaRPr lang="en-US"/>
          </a:p>
        </p:txBody>
      </p:sp>
    </p:spTree>
    <p:extLst>
      <p:ext uri="{BB962C8B-B14F-4D97-AF65-F5344CB8AC3E}">
        <p14:creationId xmlns:p14="http://schemas.microsoft.com/office/powerpoint/2010/main" val="2632441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solidFill>
                  <a:schemeClr val="tx1"/>
                </a:solidFill>
                <a:ea typeface="ＭＳ Ｐゴシック" panose="020B0600070205080204" pitchFamily="34" charset="-128"/>
              </a:rPr>
              <a:t>Cartilaginous Joints: Symphyses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1828800"/>
          </a:xfrm>
        </p:spPr>
        <p:txBody>
          <a:bodyPr/>
          <a:lstStyle/>
          <a:p>
            <a:pPr marL="347472" indent="-342900">
              <a:buFont typeface="Arial" panose="020B0604020202020204" pitchFamily="34" charset="0"/>
              <a:buChar char="•"/>
            </a:pPr>
            <a:r>
              <a:rPr lang="en-US" altLang="en-US" dirty="0"/>
              <a:t>Fibrocartilage uniting two bones.</a:t>
            </a:r>
          </a:p>
          <a:p>
            <a:pPr marL="347472" indent="-342900">
              <a:buFont typeface="Arial" panose="020B0604020202020204" pitchFamily="34" charset="0"/>
              <a:buChar char="•"/>
            </a:pPr>
            <a:r>
              <a:rPr lang="en-US" altLang="en-US" dirty="0"/>
              <a:t>Slightly movable.</a:t>
            </a:r>
          </a:p>
          <a:p>
            <a:pPr marL="347472" indent="-342900">
              <a:buFont typeface="Arial" panose="020B0604020202020204" pitchFamily="34" charset="0"/>
              <a:buChar char="•"/>
            </a:pPr>
            <a:r>
              <a:rPr lang="en-US" altLang="en-US" dirty="0">
                <a:cs typeface="Times New Roman" pitchFamily="18" charset="0"/>
              </a:rPr>
              <a:t>Examples: symphysis pubis, between the manubrium sternum and the body of the sternum, intervertebral disks.</a:t>
            </a:r>
          </a:p>
        </p:txBody>
      </p:sp>
      <p:pic>
        <p:nvPicPr>
          <p:cNvPr id="4" name="Picture 3" descr="Anterosuperior view of the pelvis shows sacrum at the top with ilium on either side that extends to pubis with pubis symphysis and ischium.">
            <a:extLst>
              <a:ext uri="{FF2B5EF4-FFF2-40B4-BE49-F238E27FC236}">
                <a16:creationId xmlns:a16="http://schemas.microsoft.com/office/drawing/2014/main" id="{EF763037-B59F-4DC6-A4CA-3470F7CE0540}"/>
              </a:ext>
            </a:extLst>
          </p:cNvPr>
          <p:cNvPicPr>
            <a:picLocks noChangeAspect="1"/>
          </p:cNvPicPr>
          <p:nvPr/>
        </p:nvPicPr>
        <p:blipFill>
          <a:blip r:embed="rId2"/>
          <a:stretch>
            <a:fillRect/>
          </a:stretch>
        </p:blipFill>
        <p:spPr>
          <a:xfrm>
            <a:off x="2204812" y="3245374"/>
            <a:ext cx="4734377" cy="2926080"/>
          </a:xfrm>
          <a:prstGeom prst="rect">
            <a:avLst/>
          </a:prstGeom>
        </p:spPr>
      </p:pic>
      <p:sp>
        <p:nvSpPr>
          <p:cNvPr id="6" name="Text Placeholder 4">
            <a:extLst>
              <a:ext uri="{FF2B5EF4-FFF2-40B4-BE49-F238E27FC236}">
                <a16:creationId xmlns:a16="http://schemas.microsoft.com/office/drawing/2014/main" id="{AB96E8CB-564C-403E-A4E2-CF53788C778B}"/>
              </a:ext>
            </a:extLst>
          </p:cNvPr>
          <p:cNvSpPr>
            <a:spLocks noGrp="1"/>
          </p:cNvSpPr>
          <p:nvPr>
            <p:ph type="body" sz="quarter" idx="40"/>
          </p:nvPr>
        </p:nvSpPr>
        <p:spPr>
          <a:xfrm>
            <a:off x="3200400" y="6301016"/>
            <a:ext cx="2743200" cy="192024"/>
          </a:xfrm>
        </p:spPr>
        <p:txBody>
          <a:bodyPr/>
          <a:lstStyle/>
          <a:p>
            <a:r>
              <a:rPr lang="en-US" noProof="0"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11</a:t>
            </a:fld>
            <a:endParaRPr lang="en-US"/>
          </a:p>
        </p:txBody>
      </p:sp>
    </p:spTree>
    <p:extLst>
      <p:ext uri="{BB962C8B-B14F-4D97-AF65-F5344CB8AC3E}">
        <p14:creationId xmlns:p14="http://schemas.microsoft.com/office/powerpoint/2010/main" val="3781558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Synovial Joints</a:t>
            </a:r>
            <a:r>
              <a:rPr lang="en-US" altLang="en-US" sz="1200" dirty="0"/>
              <a:t> 1</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marL="342900" indent="-342900">
              <a:spcBef>
                <a:spcPts val="1200"/>
              </a:spcBef>
              <a:spcAft>
                <a:spcPts val="1200"/>
              </a:spcAft>
              <a:buFont typeface="Arial" panose="020B0604020202020204" pitchFamily="34" charset="0"/>
              <a:buChar char="•"/>
            </a:pPr>
            <a:r>
              <a:rPr lang="en-US" altLang="en-US" dirty="0"/>
              <a:t>Contain synovial fluid.</a:t>
            </a:r>
          </a:p>
          <a:p>
            <a:pPr marL="342900" indent="-342900">
              <a:spcBef>
                <a:spcPts val="1200"/>
              </a:spcBef>
              <a:spcAft>
                <a:spcPts val="1200"/>
              </a:spcAft>
              <a:buFont typeface="Arial" panose="020B0604020202020204" pitchFamily="34" charset="0"/>
              <a:buChar char="•"/>
            </a:pPr>
            <a:r>
              <a:rPr lang="en-US" altLang="en-US" dirty="0"/>
              <a:t>Allow considerable movement.</a:t>
            </a:r>
          </a:p>
          <a:p>
            <a:pPr marL="342900" indent="-342900">
              <a:spcBef>
                <a:spcPts val="1200"/>
              </a:spcBef>
              <a:spcAft>
                <a:spcPts val="1200"/>
              </a:spcAft>
              <a:buFont typeface="Arial" panose="020B0604020202020204" pitchFamily="34" charset="0"/>
              <a:buChar char="•"/>
            </a:pPr>
            <a:r>
              <a:rPr lang="en-US" altLang="en-US" dirty="0"/>
              <a:t>Most joints that unite bones of appendicular skeleton reflecting greater mobility of appendicular skeleton compared to axial.</a:t>
            </a:r>
          </a:p>
          <a:p>
            <a:pPr marL="342900" indent="-342900">
              <a:spcBef>
                <a:spcPts val="1200"/>
              </a:spcBef>
              <a:spcAft>
                <a:spcPts val="1200"/>
              </a:spcAft>
              <a:buClr>
                <a:schemeClr val="tx1"/>
              </a:buClr>
              <a:buFont typeface="Arial" panose="020B0604020202020204" pitchFamily="34" charset="0"/>
              <a:buChar char="•"/>
            </a:pPr>
            <a:r>
              <a:rPr lang="en-US" altLang="en-US" dirty="0"/>
              <a:t>Complex compared to other structural joints.</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12</a:t>
            </a:fld>
            <a:endParaRPr lang="en-US"/>
          </a:p>
        </p:txBody>
      </p:sp>
    </p:spTree>
    <p:extLst>
      <p:ext uri="{BB962C8B-B14F-4D97-AF65-F5344CB8AC3E}">
        <p14:creationId xmlns:p14="http://schemas.microsoft.com/office/powerpoint/2010/main" val="138507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Synovial Joints</a:t>
            </a:r>
            <a:r>
              <a:rPr lang="en-US" altLang="en-US" sz="1200" dirty="0"/>
              <a:t> 2</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08"/>
            <a:ext cx="8458200" cy="5212080"/>
          </a:xfrm>
        </p:spPr>
        <p:txBody>
          <a:bodyPr/>
          <a:lstStyle/>
          <a:p>
            <a:pPr>
              <a:spcBef>
                <a:spcPts val="100"/>
              </a:spcBef>
              <a:spcAft>
                <a:spcPts val="500"/>
              </a:spcAft>
            </a:pPr>
            <a:r>
              <a:rPr lang="en-US" altLang="en-US" sz="2000" b="1" dirty="0"/>
              <a:t>Articular cartilage: </a:t>
            </a:r>
            <a:r>
              <a:rPr lang="en-US" altLang="en-US" sz="2000" dirty="0"/>
              <a:t>hyaline</a:t>
            </a:r>
            <a:r>
              <a:rPr lang="en-US" altLang="en-US" sz="2000" b="1" dirty="0"/>
              <a:t>; </a:t>
            </a:r>
            <a:r>
              <a:rPr lang="en-US" altLang="en-US" sz="2000" dirty="0"/>
              <a:t>provides smooth surface.</a:t>
            </a:r>
          </a:p>
          <a:p>
            <a:pPr>
              <a:spcBef>
                <a:spcPts val="100"/>
              </a:spcBef>
              <a:spcAft>
                <a:spcPts val="500"/>
              </a:spcAft>
            </a:pPr>
            <a:r>
              <a:rPr lang="en-US" altLang="en-US" sz="2000" b="1" dirty="0"/>
              <a:t>Joint cavity</a:t>
            </a:r>
            <a:r>
              <a:rPr lang="en-US" altLang="en-US" sz="2000" dirty="0"/>
              <a:t>: synovial; encloses articular surfaces.</a:t>
            </a:r>
          </a:p>
          <a:p>
            <a:pPr>
              <a:spcBef>
                <a:spcPts val="100"/>
              </a:spcBef>
              <a:spcAft>
                <a:spcPts val="500"/>
              </a:spcAft>
            </a:pPr>
            <a:r>
              <a:rPr lang="en-US" altLang="en-US" sz="2000" b="1" dirty="0"/>
              <a:t>Capsule.</a:t>
            </a:r>
          </a:p>
          <a:p>
            <a:pPr lvl="1">
              <a:spcBef>
                <a:spcPts val="100"/>
              </a:spcBef>
              <a:spcAft>
                <a:spcPts val="300"/>
              </a:spcAft>
            </a:pPr>
            <a:r>
              <a:rPr lang="en-US" altLang="en-US" sz="2000" b="1" dirty="0">
                <a:cs typeface="Times New Roman" pitchFamily="18" charset="0"/>
              </a:rPr>
              <a:t>Fibrous capsule</a:t>
            </a:r>
            <a:r>
              <a:rPr lang="en-US" altLang="en-US" sz="2000" dirty="0">
                <a:cs typeface="Times New Roman" pitchFamily="18" charset="0"/>
              </a:rPr>
              <a:t>: dense irregular connective tissue, continuous with fibrous layer of the periosteum. Portions may thicken to form ligaments.</a:t>
            </a:r>
          </a:p>
          <a:p>
            <a:pPr lvl="1">
              <a:spcBef>
                <a:spcPts val="100"/>
              </a:spcBef>
              <a:spcAft>
                <a:spcPts val="300"/>
              </a:spcAft>
            </a:pPr>
            <a:r>
              <a:rPr lang="en-US" altLang="en-US" sz="2000" b="1" dirty="0">
                <a:cs typeface="Times New Roman" pitchFamily="18" charset="0"/>
              </a:rPr>
              <a:t>Synovial membrane</a:t>
            </a:r>
            <a:r>
              <a:rPr lang="en-US" altLang="en-US" sz="2000" dirty="0">
                <a:cs typeface="Times New Roman" pitchFamily="18" charset="0"/>
              </a:rPr>
              <a:t> and </a:t>
            </a:r>
            <a:r>
              <a:rPr lang="en-US" altLang="en-US" sz="2000" b="1" dirty="0">
                <a:cs typeface="Times New Roman" pitchFamily="18" charset="0"/>
              </a:rPr>
              <a:t>fluid</a:t>
            </a:r>
            <a:r>
              <a:rPr lang="en-US" altLang="en-US" sz="2000" dirty="0">
                <a:cs typeface="Times New Roman" pitchFamily="18" charset="0"/>
              </a:rPr>
              <a:t>: membrane lines inside of joint capsule except at actual articulation of articular cartilages. Thin, delicate. Sometimes separated from fibrous capsule by areolar C.T. and fat, sometimes merged with fibrous.</a:t>
            </a:r>
          </a:p>
          <a:p>
            <a:pPr>
              <a:spcBef>
                <a:spcPts val="100"/>
              </a:spcBef>
              <a:spcAft>
                <a:spcPts val="500"/>
              </a:spcAft>
            </a:pPr>
            <a:r>
              <a:rPr lang="en-US" altLang="en-US" sz="2000" b="1" dirty="0"/>
              <a:t>Synovial fluid</a:t>
            </a:r>
            <a:r>
              <a:rPr lang="en-US" altLang="en-US" sz="2000" dirty="0"/>
              <a:t>: complex mixture of polysaccharides, proteins, fat and cells. Hyaluronic acid- slippery.</a:t>
            </a:r>
          </a:p>
          <a:p>
            <a:pPr>
              <a:spcBef>
                <a:spcPts val="100"/>
              </a:spcBef>
              <a:spcAft>
                <a:spcPts val="500"/>
              </a:spcAft>
            </a:pPr>
            <a:r>
              <a:rPr lang="en-US" altLang="en-US" sz="2000" dirty="0"/>
              <a:t>No blood vessels or nerves in articular cartilages; nutrients from nearby blood vessels and synovial fluid.</a:t>
            </a:r>
          </a:p>
          <a:p>
            <a:pPr>
              <a:spcBef>
                <a:spcPts val="100"/>
              </a:spcBef>
              <a:spcAft>
                <a:spcPts val="500"/>
              </a:spcAft>
            </a:pPr>
            <a:r>
              <a:rPr lang="en-US" altLang="en-US" sz="2000" dirty="0"/>
              <a:t>Nerves in capsule help brain know position of joints.</a:t>
            </a:r>
            <a:endParaRPr lang="en-US" altLang="en-US" sz="2000" dirty="0">
              <a:cs typeface="Times New Roman" pitchFamily="18" charset="0"/>
            </a:endParaRP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13</a:t>
            </a:fld>
            <a:endParaRPr lang="en-US"/>
          </a:p>
        </p:txBody>
      </p:sp>
    </p:spTree>
    <p:extLst>
      <p:ext uri="{BB962C8B-B14F-4D97-AF65-F5344CB8AC3E}">
        <p14:creationId xmlns:p14="http://schemas.microsoft.com/office/powerpoint/2010/main" val="3211034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dirty="0"/>
              <a:t>General Structure of a Synovial Joint</a:t>
            </a:r>
            <a:endParaRPr lang="en-US" sz="1200" noProof="0" dirty="0">
              <a:solidFill>
                <a:schemeClr val="tx1"/>
              </a:solidFill>
            </a:endParaRPr>
          </a:p>
        </p:txBody>
      </p:sp>
      <p:pic>
        <p:nvPicPr>
          <p:cNvPr id="9" name="Picture 2" descr="An illustration show the general structure of a synovial joint.">
            <a:extLst>
              <a:ext uri="{FF2B5EF4-FFF2-40B4-BE49-F238E27FC236}">
                <a16:creationId xmlns:a16="http://schemas.microsoft.com/office/drawing/2014/main" id="{4E66412B-1A27-4ED3-8144-789DAC119F67}"/>
              </a:ext>
            </a:extLst>
          </p:cNvPr>
          <p:cNvPicPr>
            <a:picLocks noChangeAspect="1"/>
          </p:cNvPicPr>
          <p:nvPr/>
        </p:nvPicPr>
        <p:blipFill>
          <a:blip r:embed="rId2"/>
          <a:stretch>
            <a:fillRect/>
          </a:stretch>
        </p:blipFill>
        <p:spPr>
          <a:xfrm>
            <a:off x="2258819" y="1133032"/>
            <a:ext cx="4626362" cy="5029200"/>
          </a:xfrm>
          <a:prstGeom prst="rect">
            <a:avLst/>
          </a:prstGeom>
        </p:spPr>
      </p:pic>
      <p:sp>
        <p:nvSpPr>
          <p:cNvPr id="7" name="Text Placeholder 3">
            <a:extLst>
              <a:ext uri="{FF2B5EF4-FFF2-40B4-BE49-F238E27FC236}">
                <a16:creationId xmlns:a16="http://schemas.microsoft.com/office/drawing/2014/main" id="{2481B826-8E91-487D-887C-A2F49D0ADE45}"/>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14</a:t>
            </a:fld>
            <a:endParaRPr lang="en-US"/>
          </a:p>
        </p:txBody>
      </p:sp>
    </p:spTree>
    <p:extLst>
      <p:ext uri="{BB962C8B-B14F-4D97-AF65-F5344CB8AC3E}">
        <p14:creationId xmlns:p14="http://schemas.microsoft.com/office/powerpoint/2010/main" val="2753991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Accessory Structures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a:spcBef>
                <a:spcPts val="600"/>
              </a:spcBef>
            </a:pPr>
            <a:r>
              <a:rPr lang="en-US" altLang="en-US" b="1" dirty="0"/>
              <a:t>Bursae.</a:t>
            </a:r>
          </a:p>
          <a:p>
            <a:pPr lvl="1">
              <a:spcBef>
                <a:spcPts val="600"/>
              </a:spcBef>
            </a:pPr>
            <a:r>
              <a:rPr lang="en-US" altLang="en-US" dirty="0"/>
              <a:t>Pockets of synovial membrane and fluid that extend from the joint. Found in areas of friction.</a:t>
            </a:r>
          </a:p>
          <a:p>
            <a:pPr lvl="1">
              <a:spcBef>
                <a:spcPts val="600"/>
              </a:spcBef>
            </a:pPr>
            <a:r>
              <a:rPr lang="en-US" altLang="en-US" b="1" dirty="0"/>
              <a:t>Bursitis</a:t>
            </a:r>
            <a:r>
              <a:rPr lang="en-US" altLang="en-US" dirty="0"/>
              <a:t> is inflammation of a bursa.</a:t>
            </a:r>
            <a:endParaRPr lang="en-US" altLang="en-US" b="1" dirty="0"/>
          </a:p>
          <a:p>
            <a:pPr>
              <a:spcBef>
                <a:spcPts val="600"/>
              </a:spcBef>
            </a:pPr>
            <a:r>
              <a:rPr lang="en-US" altLang="en-US" dirty="0">
                <a:cs typeface="Times New Roman" pitchFamily="18" charset="0"/>
              </a:rPr>
              <a:t>Ligaments and tendons: stabilization.</a:t>
            </a:r>
          </a:p>
          <a:p>
            <a:pPr>
              <a:spcBef>
                <a:spcPts val="600"/>
              </a:spcBef>
            </a:pPr>
            <a:r>
              <a:rPr lang="en-US" altLang="en-US" b="1" dirty="0">
                <a:cs typeface="Times New Roman" pitchFamily="18" charset="0"/>
              </a:rPr>
              <a:t>Articular discs</a:t>
            </a:r>
            <a:r>
              <a:rPr lang="en-US" altLang="en-US" dirty="0">
                <a:cs typeface="Times New Roman" pitchFamily="18" charset="0"/>
              </a:rPr>
              <a:t>: </a:t>
            </a:r>
            <a:r>
              <a:rPr lang="en-US" altLang="en-US" dirty="0" err="1">
                <a:cs typeface="Times New Roman" pitchFamily="18" charset="0"/>
              </a:rPr>
              <a:t>temperomandibular</a:t>
            </a:r>
            <a:r>
              <a:rPr lang="en-US" altLang="en-US" dirty="0">
                <a:cs typeface="Times New Roman" pitchFamily="18" charset="0"/>
              </a:rPr>
              <a:t>, sternoclavicular, acromioclavicular.</a:t>
            </a:r>
          </a:p>
          <a:p>
            <a:pPr>
              <a:spcBef>
                <a:spcPts val="600"/>
              </a:spcBef>
            </a:pPr>
            <a:r>
              <a:rPr lang="en-US" altLang="en-US" b="1" dirty="0">
                <a:cs typeface="Times New Roman" pitchFamily="18" charset="0"/>
              </a:rPr>
              <a:t>Menisci:</a:t>
            </a:r>
            <a:r>
              <a:rPr lang="en-US" altLang="en-US" dirty="0">
                <a:cs typeface="Times New Roman" pitchFamily="18" charset="0"/>
              </a:rPr>
              <a:t> fibrocartilaginous pads in the knee.</a:t>
            </a:r>
          </a:p>
          <a:p>
            <a:pPr>
              <a:spcBef>
                <a:spcPts val="600"/>
              </a:spcBef>
            </a:pPr>
            <a:r>
              <a:rPr lang="en-US" altLang="en-US" b="1" dirty="0">
                <a:cs typeface="Times New Roman" pitchFamily="18" charset="0"/>
              </a:rPr>
              <a:t>Tendon sheaths:</a:t>
            </a:r>
            <a:r>
              <a:rPr lang="en-US" altLang="en-US" dirty="0">
                <a:cs typeface="Times New Roman" pitchFamily="18" charset="0"/>
              </a:rPr>
              <a:t> synovial sacs that surround tendons as they pass near or over bone.</a:t>
            </a:r>
            <a:endParaRPr lang="en-US" altLang="en-US" sz="3600" dirty="0"/>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15</a:t>
            </a:fld>
            <a:endParaRPr lang="en-US"/>
          </a:p>
        </p:txBody>
      </p:sp>
    </p:spTree>
    <p:extLst>
      <p:ext uri="{BB962C8B-B14F-4D97-AF65-F5344CB8AC3E}">
        <p14:creationId xmlns:p14="http://schemas.microsoft.com/office/powerpoint/2010/main" val="848862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Types of Synovial joints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a:spcBef>
                <a:spcPts val="800"/>
              </a:spcBef>
            </a:pPr>
            <a:r>
              <a:rPr lang="en-US" altLang="en-US" dirty="0"/>
              <a:t>Six types:</a:t>
            </a:r>
          </a:p>
          <a:p>
            <a:pPr lvl="1"/>
            <a:r>
              <a:rPr lang="en-US" altLang="en-US" b="1" dirty="0"/>
              <a:t>Plane, saddle, hinge, pivot, ball-and-socket, ellipsoid.</a:t>
            </a:r>
          </a:p>
          <a:p>
            <a:pPr>
              <a:spcBef>
                <a:spcPts val="800"/>
              </a:spcBef>
            </a:pPr>
            <a:r>
              <a:rPr lang="en-US" altLang="en-US" dirty="0"/>
              <a:t>Movements described as:</a:t>
            </a:r>
          </a:p>
          <a:p>
            <a:pPr lvl="1"/>
            <a:r>
              <a:rPr lang="en-US" altLang="en-US" b="1" dirty="0"/>
              <a:t>Uniaxial</a:t>
            </a:r>
            <a:r>
              <a:rPr lang="en-US" altLang="en-US" dirty="0"/>
              <a:t>: occurring around one axis.</a:t>
            </a:r>
          </a:p>
          <a:p>
            <a:pPr lvl="1"/>
            <a:r>
              <a:rPr lang="en-US" altLang="en-US" b="1" dirty="0"/>
              <a:t>Biaxial</a:t>
            </a:r>
            <a:r>
              <a:rPr lang="en-US" altLang="en-US" dirty="0"/>
              <a:t>: occurring around two axes at right angles to each other.</a:t>
            </a:r>
          </a:p>
          <a:p>
            <a:pPr lvl="1"/>
            <a:r>
              <a:rPr lang="en-US" altLang="en-US" b="1" dirty="0"/>
              <a:t>Multiaxial</a:t>
            </a:r>
            <a:r>
              <a:rPr lang="en-US" altLang="en-US" dirty="0"/>
              <a:t>: occurring around several axes.</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16</a:t>
            </a:fld>
            <a:endParaRPr lang="en-US"/>
          </a:p>
        </p:txBody>
      </p:sp>
    </p:spTree>
    <p:extLst>
      <p:ext uri="{BB962C8B-B14F-4D97-AF65-F5344CB8AC3E}">
        <p14:creationId xmlns:p14="http://schemas.microsoft.com/office/powerpoint/2010/main" val="213805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Plane and Saddle Joints</a:t>
            </a:r>
            <a:r>
              <a:rPr lang="en-US" altLang="en-US" sz="1200" dirty="0"/>
              <a:t> 1</a:t>
            </a:r>
            <a:endParaRPr lang="en-US" sz="1200" noProof="0" dirty="0">
              <a:solidFill>
                <a:schemeClr val="tx1"/>
              </a:solidFill>
            </a:endParaRPr>
          </a:p>
        </p:txBody>
      </p:sp>
      <p:pic>
        <p:nvPicPr>
          <p:cNvPr id="10" name="Picture 2" descr="The types of synovial joints are plane, saddle, hinge, pivot, ball and socket, and ellipsoid.">
            <a:extLst>
              <a:ext uri="{FF2B5EF4-FFF2-40B4-BE49-F238E27FC236}">
                <a16:creationId xmlns:a16="http://schemas.microsoft.com/office/drawing/2014/main" id="{6C049397-ABCC-4C66-9932-6D655C9E0BC7}"/>
              </a:ext>
            </a:extLst>
          </p:cNvPr>
          <p:cNvPicPr>
            <a:picLocks noChangeAspect="1"/>
          </p:cNvPicPr>
          <p:nvPr/>
        </p:nvPicPr>
        <p:blipFill>
          <a:blip r:embed="rId2"/>
          <a:stretch>
            <a:fillRect/>
          </a:stretch>
        </p:blipFill>
        <p:spPr>
          <a:xfrm>
            <a:off x="117726" y="2429039"/>
            <a:ext cx="2680564" cy="1307592"/>
          </a:xfrm>
          <a:prstGeom prst="rect">
            <a:avLst/>
          </a:prstGeom>
        </p:spPr>
      </p:pic>
      <p:sp>
        <p:nvSpPr>
          <p:cNvPr id="4" name="Content Placeholder 3">
            <a:extLst>
              <a:ext uri="{FF2B5EF4-FFF2-40B4-BE49-F238E27FC236}">
                <a16:creationId xmlns:a16="http://schemas.microsoft.com/office/drawing/2014/main" id="{30BFD4E7-D2DD-484F-8732-F02562A3828E}"/>
              </a:ext>
            </a:extLst>
          </p:cNvPr>
          <p:cNvSpPr>
            <a:spLocks noGrp="1"/>
          </p:cNvSpPr>
          <p:nvPr>
            <p:ph sz="quarter" idx="11"/>
          </p:nvPr>
        </p:nvSpPr>
        <p:spPr>
          <a:xfrm>
            <a:off x="2863477" y="1108263"/>
            <a:ext cx="5852160" cy="359779"/>
          </a:xfrm>
        </p:spPr>
        <p:txBody>
          <a:bodyPr/>
          <a:lstStyle/>
          <a:p>
            <a:r>
              <a:rPr lang="en-US" sz="1800" b="1" dirty="0"/>
              <a:t>TABLE 8.4</a:t>
            </a:r>
            <a:r>
              <a:rPr lang="en-US" sz="1800" dirty="0"/>
              <a:t> Synovial joints</a:t>
            </a:r>
          </a:p>
        </p:txBody>
      </p:sp>
      <p:graphicFrame>
        <p:nvGraphicFramePr>
          <p:cNvPr id="7" name="Table 4">
            <a:extLst>
              <a:ext uri="{FF2B5EF4-FFF2-40B4-BE49-F238E27FC236}">
                <a16:creationId xmlns:a16="http://schemas.microsoft.com/office/drawing/2014/main" id="{03B740B2-8679-4C88-A435-8302D964ADE6}"/>
              </a:ext>
            </a:extLst>
          </p:cNvPr>
          <p:cNvGraphicFramePr>
            <a:graphicFrameLocks noGrp="1"/>
          </p:cNvGraphicFramePr>
          <p:nvPr>
            <p:extLst>
              <p:ext uri="{D42A27DB-BD31-4B8C-83A1-F6EECF244321}">
                <p14:modId xmlns:p14="http://schemas.microsoft.com/office/powerpoint/2010/main" val="1645281985"/>
              </p:ext>
            </p:extLst>
          </p:nvPr>
        </p:nvGraphicFramePr>
        <p:xfrm>
          <a:off x="2863477" y="1471757"/>
          <a:ext cx="5852160" cy="447040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2949498"/>
                    </a:ext>
                  </a:extLst>
                </a:gridCol>
                <a:gridCol w="2834640">
                  <a:extLst>
                    <a:ext uri="{9D8B030D-6E8A-4147-A177-3AD203B41FA5}">
                      <a16:colId xmlns:a16="http://schemas.microsoft.com/office/drawing/2014/main" val="3773338268"/>
                    </a:ext>
                  </a:extLst>
                </a:gridCol>
                <a:gridCol w="1371600">
                  <a:extLst>
                    <a:ext uri="{9D8B030D-6E8A-4147-A177-3AD203B41FA5}">
                      <a16:colId xmlns:a16="http://schemas.microsoft.com/office/drawing/2014/main" val="36986593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lt1"/>
                          </a:solidFill>
                          <a:latin typeface="+mn-lt"/>
                          <a:ea typeface="+mn-ea"/>
                          <a:cs typeface="+mn-cs"/>
                        </a:rPr>
                        <a:t>Class and Example of Joint</a:t>
                      </a:r>
                      <a:endParaRPr lang="en-GB"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Bones Joined</a:t>
                      </a:r>
                      <a:endParaRPr lang="en-IN"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Movement</a:t>
                      </a:r>
                      <a:r>
                        <a:rPr lang="en-IN" sz="14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360843531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1" u="none" strike="noStrike" kern="1200" baseline="0" dirty="0">
                          <a:solidFill>
                            <a:schemeClr val="dk1"/>
                          </a:solidFill>
                          <a:latin typeface="+mn-lt"/>
                          <a:ea typeface="+mn-ea"/>
                          <a:cs typeface="+mn-cs"/>
                        </a:rPr>
                        <a:t>Plane</a:t>
                      </a:r>
                      <a:endParaRPr lang="en-IN" sz="1200" b="0" i="0" u="none" strike="noStrike" kern="1200" baseline="0" dirty="0">
                        <a:solidFill>
                          <a:schemeClr val="dk1"/>
                        </a:solidFill>
                        <a:latin typeface="+mn-lt"/>
                        <a:ea typeface="+mn-ea"/>
                        <a:cs typeface="+mn-cs"/>
                      </a:endParaRPr>
                    </a:p>
                  </a:txBody>
                  <a:tcPr/>
                </a:tc>
                <a:tc>
                  <a:txBody>
                    <a:bodyPr/>
                    <a:lstStyle/>
                    <a:p>
                      <a:endParaRPr lang="en-IN" sz="1200" dirty="0"/>
                    </a:p>
                  </a:txBody>
                  <a:tcPr/>
                </a:tc>
                <a:tc>
                  <a:txBody>
                    <a:bodyPr/>
                    <a:lstStyle/>
                    <a:p>
                      <a:endParaRPr lang="en-IN" sz="1200"/>
                    </a:p>
                  </a:txBody>
                  <a:tcPr/>
                </a:tc>
                <a:extLst>
                  <a:ext uri="{0D108BD9-81ED-4DB2-BD59-A6C34878D82A}">
                    <a16:rowId xmlns:a16="http://schemas.microsoft.com/office/drawing/2014/main" val="408717742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Intervertebral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Between articular processes of adjacent vertebrae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3962020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Acromioclavicular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Acromion process of scapula and clavicle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3016468727"/>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Carpometacarpal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Carpals and metacarpals 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406498741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Costovertebral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Ribs and vertebrae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26207682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Intercarpal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Between carpal bones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3905955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Intermetatarsal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Between metatarsal bones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13013343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Intertarsal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Between tarsal bones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38933126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Sacroiliac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Between sacrum and hip bone (complex joint with several planes and synchondroses)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1693366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Tarsometatarsal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Tarsal bones and metatarsal bones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Uniaxial; slight</a:t>
                      </a:r>
                    </a:p>
                  </a:txBody>
                  <a:tcPr/>
                </a:tc>
                <a:extLst>
                  <a:ext uri="{0D108BD9-81ED-4DB2-BD59-A6C34878D82A}">
                    <a16:rowId xmlns:a16="http://schemas.microsoft.com/office/drawing/2014/main" val="670762549"/>
                  </a:ext>
                </a:extLst>
              </a:tr>
            </a:tbl>
          </a:graphicData>
        </a:graphic>
      </p:graphicFrame>
      <p:sp>
        <p:nvSpPr>
          <p:cNvPr id="6" name="Text Placeholder 5">
            <a:extLst>
              <a:ext uri="{FF2B5EF4-FFF2-40B4-BE49-F238E27FC236}">
                <a16:creationId xmlns:a16="http://schemas.microsoft.com/office/drawing/2014/main" id="{7B7F9250-EABA-4AD6-93E8-3C974126CDF5}"/>
              </a:ext>
            </a:extLst>
          </p:cNvPr>
          <p:cNvSpPr>
            <a:spLocks noGrp="1"/>
          </p:cNvSpPr>
          <p:nvPr>
            <p:ph type="body" sz="quarter" idx="40"/>
          </p:nvPr>
        </p:nvSpPr>
        <p:spPr>
          <a:xfrm>
            <a:off x="3200400" y="6301016"/>
            <a:ext cx="2743200" cy="192024"/>
          </a:xfrm>
        </p:spPr>
        <p:txBody>
          <a:bodyPr/>
          <a:lstStyle/>
          <a:p>
            <a:r>
              <a:rPr lang="en-US" dirty="0">
                <a:hlinkClick r:id="rId3" action="ppaction://hlinksldjump"/>
              </a:rPr>
              <a:t>Access the text alternative for slide images.</a:t>
            </a:r>
          </a:p>
        </p:txBody>
      </p:sp>
      <p:sp>
        <p:nvSpPr>
          <p:cNvPr id="8" name="Slide Number Placeholder 6">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17</a:t>
            </a:fld>
            <a:endParaRPr lang="en-US"/>
          </a:p>
        </p:txBody>
      </p:sp>
    </p:spTree>
    <p:extLst>
      <p:ext uri="{BB962C8B-B14F-4D97-AF65-F5344CB8AC3E}">
        <p14:creationId xmlns:p14="http://schemas.microsoft.com/office/powerpoint/2010/main" val="333780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Plane and Saddle Joints</a:t>
            </a:r>
            <a:r>
              <a:rPr lang="en-US" altLang="en-US" sz="1200" dirty="0"/>
              <a:t> 2</a:t>
            </a:r>
            <a:endParaRPr lang="en-US" sz="1200" noProof="0" dirty="0">
              <a:solidFill>
                <a:schemeClr val="tx1"/>
              </a:solidFill>
            </a:endParaRPr>
          </a:p>
        </p:txBody>
      </p:sp>
      <p:pic>
        <p:nvPicPr>
          <p:cNvPr id="5" name="Picture 2" descr="An illustration of a saddle joint that is multiaxial as in the carpometacarpal joint.">
            <a:extLst>
              <a:ext uri="{FF2B5EF4-FFF2-40B4-BE49-F238E27FC236}">
                <a16:creationId xmlns:a16="http://schemas.microsoft.com/office/drawing/2014/main" id="{6161B823-3FE3-48FE-8654-22B6DB6E99C5}"/>
              </a:ext>
            </a:extLst>
          </p:cNvPr>
          <p:cNvPicPr>
            <a:picLocks noChangeAspect="1"/>
          </p:cNvPicPr>
          <p:nvPr/>
        </p:nvPicPr>
        <p:blipFill>
          <a:blip r:embed="rId2"/>
          <a:stretch>
            <a:fillRect/>
          </a:stretch>
        </p:blipFill>
        <p:spPr>
          <a:xfrm>
            <a:off x="240915" y="2117432"/>
            <a:ext cx="2532255" cy="1582186"/>
          </a:xfrm>
          <a:prstGeom prst="rect">
            <a:avLst/>
          </a:prstGeom>
        </p:spPr>
      </p:pic>
      <p:sp>
        <p:nvSpPr>
          <p:cNvPr id="4" name="Content Placeholder 3">
            <a:extLst>
              <a:ext uri="{FF2B5EF4-FFF2-40B4-BE49-F238E27FC236}">
                <a16:creationId xmlns:a16="http://schemas.microsoft.com/office/drawing/2014/main" id="{30BFD4E7-D2DD-484F-8732-F02562A3828E}"/>
              </a:ext>
            </a:extLst>
          </p:cNvPr>
          <p:cNvSpPr>
            <a:spLocks noGrp="1"/>
          </p:cNvSpPr>
          <p:nvPr>
            <p:ph sz="quarter" idx="11"/>
          </p:nvPr>
        </p:nvSpPr>
        <p:spPr>
          <a:xfrm>
            <a:off x="2855688" y="1108263"/>
            <a:ext cx="5852160" cy="359779"/>
          </a:xfrm>
        </p:spPr>
        <p:txBody>
          <a:bodyPr/>
          <a:lstStyle/>
          <a:p>
            <a:r>
              <a:rPr lang="en-US" sz="1800" b="1" dirty="0"/>
              <a:t>TABLE 8.4</a:t>
            </a:r>
            <a:r>
              <a:rPr lang="en-US" sz="1800" dirty="0"/>
              <a:t> Synovial joints</a:t>
            </a:r>
          </a:p>
        </p:txBody>
      </p:sp>
      <p:graphicFrame>
        <p:nvGraphicFramePr>
          <p:cNvPr id="7" name="Table 4">
            <a:extLst>
              <a:ext uri="{FF2B5EF4-FFF2-40B4-BE49-F238E27FC236}">
                <a16:creationId xmlns:a16="http://schemas.microsoft.com/office/drawing/2014/main" id="{03B740B2-8679-4C88-A435-8302D964ADE6}"/>
              </a:ext>
            </a:extLst>
          </p:cNvPr>
          <p:cNvGraphicFramePr>
            <a:graphicFrameLocks noGrp="1"/>
          </p:cNvGraphicFramePr>
          <p:nvPr>
            <p:extLst>
              <p:ext uri="{D42A27DB-BD31-4B8C-83A1-F6EECF244321}">
                <p14:modId xmlns:p14="http://schemas.microsoft.com/office/powerpoint/2010/main" val="469809179"/>
              </p:ext>
            </p:extLst>
          </p:nvPr>
        </p:nvGraphicFramePr>
        <p:xfrm>
          <a:off x="2855688" y="1484385"/>
          <a:ext cx="5852160" cy="2016760"/>
        </p:xfrm>
        <a:graphic>
          <a:graphicData uri="http://schemas.openxmlformats.org/drawingml/2006/table">
            <a:tbl>
              <a:tblPr firstRow="1" bandRow="1">
                <a:tableStyleId>{5C22544A-7EE6-4342-B048-85BDC9FD1C3A}</a:tableStyleId>
              </a:tblPr>
              <a:tblGrid>
                <a:gridCol w="1560576">
                  <a:extLst>
                    <a:ext uri="{9D8B030D-6E8A-4147-A177-3AD203B41FA5}">
                      <a16:colId xmlns:a16="http://schemas.microsoft.com/office/drawing/2014/main" val="52949498"/>
                    </a:ext>
                  </a:extLst>
                </a:gridCol>
                <a:gridCol w="3121152">
                  <a:extLst>
                    <a:ext uri="{9D8B030D-6E8A-4147-A177-3AD203B41FA5}">
                      <a16:colId xmlns:a16="http://schemas.microsoft.com/office/drawing/2014/main" val="3773338268"/>
                    </a:ext>
                  </a:extLst>
                </a:gridCol>
                <a:gridCol w="1170432">
                  <a:extLst>
                    <a:ext uri="{9D8B030D-6E8A-4147-A177-3AD203B41FA5}">
                      <a16:colId xmlns:a16="http://schemas.microsoft.com/office/drawing/2014/main" val="36986593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lt1"/>
                          </a:solidFill>
                          <a:latin typeface="+mn-lt"/>
                          <a:ea typeface="+mn-ea"/>
                          <a:cs typeface="+mn-cs"/>
                        </a:rPr>
                        <a:t>Class and Example of Joint</a:t>
                      </a:r>
                      <a:endParaRPr lang="en-GB"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Bones Joined</a:t>
                      </a:r>
                      <a:r>
                        <a:rPr lang="en-IN" sz="1400" b="0" i="0" u="none" strike="noStrike" kern="1200" baseline="0" dirty="0">
                          <a:solidFill>
                            <a:schemeClr val="lt1"/>
                          </a:solidFill>
                          <a:latin typeface="+mn-lt"/>
                          <a:ea typeface="+mn-ea"/>
                          <a:cs typeface="+mn-cs"/>
                        </a:rPr>
                        <a:t>	</a:t>
                      </a:r>
                    </a:p>
                    <a:p>
                      <a:endParaRPr lang="en-IN"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Movement</a:t>
                      </a:r>
                      <a:r>
                        <a:rPr lang="en-IN" sz="14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3608435315"/>
                  </a:ext>
                </a:extLst>
              </a:tr>
              <a:tr h="370840">
                <a:tc>
                  <a:txBody>
                    <a:bodyPr/>
                    <a:lstStyle/>
                    <a:p>
                      <a:r>
                        <a:rPr lang="en-IN" sz="1200" b="0" i="1" u="none" strike="noStrike" kern="1200" baseline="0" dirty="0">
                          <a:solidFill>
                            <a:schemeClr val="dk1"/>
                          </a:solidFill>
                          <a:latin typeface="+mn-lt"/>
                          <a:ea typeface="+mn-ea"/>
                          <a:cs typeface="+mn-cs"/>
                        </a:rPr>
                        <a:t>Saddle</a:t>
                      </a:r>
                      <a:endParaRPr lang="en-IN" sz="1200" b="0" i="0" u="none" strike="noStrike" kern="1200" baseline="0" dirty="0">
                        <a:solidFill>
                          <a:schemeClr val="dk1"/>
                        </a:solidFill>
                        <a:latin typeface="+mn-lt"/>
                        <a:ea typeface="+mn-ea"/>
                        <a:cs typeface="+mn-cs"/>
                      </a:endParaRPr>
                    </a:p>
                  </a:txBody>
                  <a:tcPr/>
                </a:tc>
                <a:tc>
                  <a:txBody>
                    <a:bodyPr/>
                    <a:lstStyle/>
                    <a:p>
                      <a:endParaRPr lang="en-IN" sz="1200" dirty="0"/>
                    </a:p>
                  </a:txBody>
                  <a:tcPr/>
                </a:tc>
                <a:tc>
                  <a:txBody>
                    <a:bodyPr/>
                    <a:lstStyle/>
                    <a:p>
                      <a:endParaRPr lang="en-IN" sz="1200"/>
                    </a:p>
                  </a:txBody>
                  <a:tcPr/>
                </a:tc>
                <a:extLst>
                  <a:ext uri="{0D108BD9-81ED-4DB2-BD59-A6C34878D82A}">
                    <a16:rowId xmlns:a16="http://schemas.microsoft.com/office/drawing/2014/main" val="40871774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Carpometacarpal pollicis</a:t>
                      </a:r>
                    </a:p>
                  </a:txBody>
                  <a:tcPr/>
                </a:tc>
                <a:tc>
                  <a:txBody>
                    <a:bodyPr/>
                    <a:lstStyle/>
                    <a:p>
                      <a:r>
                        <a:rPr lang="en-GB" sz="1200" b="0" i="0" u="none" strike="noStrike" kern="1200" baseline="0" dirty="0">
                          <a:solidFill>
                            <a:schemeClr val="dk1"/>
                          </a:solidFill>
                          <a:latin typeface="+mn-lt"/>
                          <a:ea typeface="+mn-ea"/>
                          <a:cs typeface="+mn-cs"/>
                        </a:rPr>
                        <a:t>Carpal and metacarpal of thumb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Biaxial	</a:t>
                      </a:r>
                    </a:p>
                  </a:txBody>
                  <a:tcPr/>
                </a:tc>
                <a:extLst>
                  <a:ext uri="{0D108BD9-81ED-4DB2-BD59-A6C34878D82A}">
                    <a16:rowId xmlns:a16="http://schemas.microsoft.com/office/drawing/2014/main" val="396202021"/>
                  </a:ext>
                </a:extLst>
              </a:tr>
              <a:tr h="370840">
                <a:tc>
                  <a:txBody>
                    <a:bodyPr/>
                    <a:lstStyle/>
                    <a:p>
                      <a:r>
                        <a:rPr lang="en-IN" sz="1200" b="0" i="0" u="none" strike="noStrike" kern="1200" baseline="0" dirty="0">
                          <a:solidFill>
                            <a:schemeClr val="dk1"/>
                          </a:solidFill>
                          <a:latin typeface="+mn-lt"/>
                          <a:ea typeface="+mn-ea"/>
                          <a:cs typeface="+mn-cs"/>
                        </a:rPr>
                        <a:t>Sternoclavicular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dk1"/>
                          </a:solidFill>
                          <a:latin typeface="+mn-lt"/>
                          <a:ea typeface="+mn-ea"/>
                          <a:cs typeface="+mn-cs"/>
                        </a:rPr>
                        <a:t>Manubrium of sternum and clavicle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Multiaxial; slight</a:t>
                      </a:r>
                    </a:p>
                  </a:txBody>
                  <a:tcPr/>
                </a:tc>
                <a:extLst>
                  <a:ext uri="{0D108BD9-81ED-4DB2-BD59-A6C34878D82A}">
                    <a16:rowId xmlns:a16="http://schemas.microsoft.com/office/drawing/2014/main" val="3016468727"/>
                  </a:ext>
                </a:extLst>
              </a:tr>
            </a:tbl>
          </a:graphicData>
        </a:graphic>
      </p:graphicFrame>
      <p:sp>
        <p:nvSpPr>
          <p:cNvPr id="6" name="Text Placeholder 5">
            <a:extLst>
              <a:ext uri="{FF2B5EF4-FFF2-40B4-BE49-F238E27FC236}">
                <a16:creationId xmlns:a16="http://schemas.microsoft.com/office/drawing/2014/main" id="{7B7F9250-EABA-4AD6-93E8-3C974126CDF5}"/>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6">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18</a:t>
            </a:fld>
            <a:endParaRPr lang="en-US"/>
          </a:p>
        </p:txBody>
      </p:sp>
    </p:spTree>
    <p:extLst>
      <p:ext uri="{BB962C8B-B14F-4D97-AF65-F5344CB8AC3E}">
        <p14:creationId xmlns:p14="http://schemas.microsoft.com/office/powerpoint/2010/main" val="2170489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Hinge and Pivot Joints</a:t>
            </a:r>
            <a:r>
              <a:rPr lang="en-US" altLang="en-US" sz="1200" dirty="0"/>
              <a:t> 1</a:t>
            </a:r>
            <a:endParaRPr lang="en-US" sz="1200" noProof="0" dirty="0">
              <a:solidFill>
                <a:schemeClr val="tx1"/>
              </a:solidFill>
            </a:endParaRPr>
          </a:p>
        </p:txBody>
      </p:sp>
      <p:pic>
        <p:nvPicPr>
          <p:cNvPr id="5" name="Picture 2" descr="An illustration of a hinge joint which is multiaxial and uniaxial as in cubital joint.">
            <a:extLst>
              <a:ext uri="{FF2B5EF4-FFF2-40B4-BE49-F238E27FC236}">
                <a16:creationId xmlns:a16="http://schemas.microsoft.com/office/drawing/2014/main" id="{BCC95983-3FBD-4DDC-B2AB-45AA4FD6F156}"/>
              </a:ext>
            </a:extLst>
          </p:cNvPr>
          <p:cNvPicPr>
            <a:picLocks noChangeAspect="1"/>
          </p:cNvPicPr>
          <p:nvPr/>
        </p:nvPicPr>
        <p:blipFill>
          <a:blip r:embed="rId2"/>
          <a:stretch>
            <a:fillRect/>
          </a:stretch>
        </p:blipFill>
        <p:spPr>
          <a:xfrm>
            <a:off x="195481" y="1997384"/>
            <a:ext cx="2526384" cy="1880921"/>
          </a:xfrm>
          <a:prstGeom prst="rect">
            <a:avLst/>
          </a:prstGeom>
        </p:spPr>
      </p:pic>
      <p:sp>
        <p:nvSpPr>
          <p:cNvPr id="4" name="Content Placeholder 3">
            <a:extLst>
              <a:ext uri="{FF2B5EF4-FFF2-40B4-BE49-F238E27FC236}">
                <a16:creationId xmlns:a16="http://schemas.microsoft.com/office/drawing/2014/main" id="{30BFD4E7-D2DD-484F-8732-F02562A3828E}"/>
              </a:ext>
            </a:extLst>
          </p:cNvPr>
          <p:cNvSpPr>
            <a:spLocks noGrp="1"/>
          </p:cNvSpPr>
          <p:nvPr>
            <p:ph sz="quarter" idx="11"/>
          </p:nvPr>
        </p:nvSpPr>
        <p:spPr>
          <a:xfrm>
            <a:off x="2863477" y="1108263"/>
            <a:ext cx="5852160" cy="359779"/>
          </a:xfrm>
        </p:spPr>
        <p:txBody>
          <a:bodyPr/>
          <a:lstStyle/>
          <a:p>
            <a:r>
              <a:rPr lang="en-US" sz="1800" b="1" dirty="0"/>
              <a:t>TABLE 8.4</a:t>
            </a:r>
            <a:r>
              <a:rPr lang="en-US" sz="1800" dirty="0"/>
              <a:t> Synovial joints</a:t>
            </a:r>
          </a:p>
        </p:txBody>
      </p:sp>
      <p:graphicFrame>
        <p:nvGraphicFramePr>
          <p:cNvPr id="7" name="Table 4">
            <a:extLst>
              <a:ext uri="{FF2B5EF4-FFF2-40B4-BE49-F238E27FC236}">
                <a16:creationId xmlns:a16="http://schemas.microsoft.com/office/drawing/2014/main" id="{03B740B2-8679-4C88-A435-8302D964ADE6}"/>
              </a:ext>
            </a:extLst>
          </p:cNvPr>
          <p:cNvGraphicFramePr>
            <a:graphicFrameLocks noGrp="1"/>
          </p:cNvGraphicFramePr>
          <p:nvPr>
            <p:extLst>
              <p:ext uri="{D42A27DB-BD31-4B8C-83A1-F6EECF244321}">
                <p14:modId xmlns:p14="http://schemas.microsoft.com/office/powerpoint/2010/main" val="2028897687"/>
              </p:ext>
            </p:extLst>
          </p:nvPr>
        </p:nvGraphicFramePr>
        <p:xfrm>
          <a:off x="2863477" y="1471757"/>
          <a:ext cx="5852160" cy="24536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2949498"/>
                    </a:ext>
                  </a:extLst>
                </a:gridCol>
                <a:gridCol w="2834640">
                  <a:extLst>
                    <a:ext uri="{9D8B030D-6E8A-4147-A177-3AD203B41FA5}">
                      <a16:colId xmlns:a16="http://schemas.microsoft.com/office/drawing/2014/main" val="3773338268"/>
                    </a:ext>
                  </a:extLst>
                </a:gridCol>
                <a:gridCol w="1371600">
                  <a:extLst>
                    <a:ext uri="{9D8B030D-6E8A-4147-A177-3AD203B41FA5}">
                      <a16:colId xmlns:a16="http://schemas.microsoft.com/office/drawing/2014/main" val="36986593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lt1"/>
                          </a:solidFill>
                          <a:latin typeface="+mn-lt"/>
                          <a:ea typeface="+mn-ea"/>
                          <a:cs typeface="+mn-cs"/>
                        </a:rPr>
                        <a:t>Class and Example of Joint</a:t>
                      </a:r>
                      <a:endParaRPr lang="en-GB"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Bones Joined</a:t>
                      </a:r>
                      <a:endParaRPr lang="en-IN"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Movement</a:t>
                      </a:r>
                      <a:r>
                        <a:rPr lang="en-IN" sz="14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36084353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1" u="none" strike="noStrike" kern="1200" baseline="0" dirty="0">
                          <a:solidFill>
                            <a:schemeClr val="dk1"/>
                          </a:solidFill>
                          <a:latin typeface="+mn-lt"/>
                          <a:ea typeface="+mn-ea"/>
                          <a:cs typeface="+mn-cs"/>
                        </a:rPr>
                        <a:t>Hinge</a:t>
                      </a:r>
                      <a:endParaRPr lang="en-IN" sz="1200" b="0" i="0" u="none" strike="noStrike" kern="1200" baseline="0" dirty="0">
                        <a:solidFill>
                          <a:schemeClr val="dk1"/>
                        </a:solidFill>
                        <a:latin typeface="+mn-lt"/>
                        <a:ea typeface="+mn-ea"/>
                        <a:cs typeface="+mn-cs"/>
                      </a:endParaRPr>
                    </a:p>
                  </a:txBody>
                  <a:tcPr/>
                </a:tc>
                <a:tc>
                  <a:txBody>
                    <a:bodyPr/>
                    <a:lstStyle/>
                    <a:p>
                      <a:endParaRPr lang="en-IN" sz="1200" dirty="0"/>
                    </a:p>
                  </a:txBody>
                  <a:tcPr/>
                </a:tc>
                <a:tc>
                  <a:txBody>
                    <a:bodyPr/>
                    <a:lstStyle/>
                    <a:p>
                      <a:endParaRPr lang="en-IN" sz="1200"/>
                    </a:p>
                  </a:txBody>
                  <a:tcPr/>
                </a:tc>
                <a:extLst>
                  <a:ext uri="{0D108BD9-81ED-4DB2-BD59-A6C34878D82A}">
                    <a16:rowId xmlns:a16="http://schemas.microsoft.com/office/drawing/2014/main" val="408717742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Cubital (elbow)</a:t>
                      </a:r>
                    </a:p>
                  </a:txBody>
                  <a:tcPr/>
                </a:tc>
                <a:tc>
                  <a:txBody>
                    <a:bodyPr/>
                    <a:lstStyle/>
                    <a:p>
                      <a:r>
                        <a:rPr lang="en-IN" sz="1200" b="0" i="0" u="none" strike="noStrike" kern="1200" baseline="0" dirty="0" err="1">
                          <a:solidFill>
                            <a:schemeClr val="dk1"/>
                          </a:solidFill>
                          <a:latin typeface="+mn-lt"/>
                          <a:ea typeface="+mn-ea"/>
                          <a:cs typeface="+mn-cs"/>
                        </a:rPr>
                        <a:t>Humerus</a:t>
                      </a:r>
                      <a:r>
                        <a:rPr lang="en-IN" sz="1200" b="0" i="0" u="none" strike="noStrike" kern="1200" baseline="0" dirty="0">
                          <a:solidFill>
                            <a:schemeClr val="dk1"/>
                          </a:solidFill>
                          <a:latin typeface="+mn-lt"/>
                          <a:ea typeface="+mn-ea"/>
                          <a:cs typeface="+mn-cs"/>
                        </a:rPr>
                        <a:t>, ulna, and radius</a:t>
                      </a:r>
                    </a:p>
                  </a:txBody>
                  <a:tcPr/>
                </a:tc>
                <a:tc>
                  <a:txBody>
                    <a:bodyPr/>
                    <a:lstStyle/>
                    <a:p>
                      <a:r>
                        <a:rPr lang="en-IN" sz="1200" b="0" i="0" u="none" strike="noStrike" kern="1200" baseline="0" dirty="0">
                          <a:solidFill>
                            <a:schemeClr val="dk1"/>
                          </a:solidFill>
                          <a:latin typeface="+mn-lt"/>
                          <a:ea typeface="+mn-ea"/>
                          <a:cs typeface="+mn-cs"/>
                        </a:rPr>
                        <a:t>Uniaxial</a:t>
                      </a:r>
                    </a:p>
                  </a:txBody>
                  <a:tcPr/>
                </a:tc>
                <a:extLst>
                  <a:ext uri="{0D108BD9-81ED-4DB2-BD59-A6C34878D82A}">
                    <a16:rowId xmlns:a16="http://schemas.microsoft.com/office/drawing/2014/main" val="396202021"/>
                  </a:ext>
                </a:extLst>
              </a:tr>
              <a:tr h="370840">
                <a:tc>
                  <a:txBody>
                    <a:bodyPr/>
                    <a:lstStyle/>
                    <a:p>
                      <a:r>
                        <a:rPr lang="en-IN" sz="1200" b="0" i="0" u="none" strike="noStrike" kern="1200" baseline="0" dirty="0">
                          <a:solidFill>
                            <a:schemeClr val="dk1"/>
                          </a:solidFill>
                          <a:latin typeface="+mn-lt"/>
                          <a:ea typeface="+mn-ea"/>
                          <a:cs typeface="+mn-cs"/>
                        </a:rPr>
                        <a:t>Knee</a:t>
                      </a:r>
                    </a:p>
                  </a:txBody>
                  <a:tcPr/>
                </a:tc>
                <a:tc>
                  <a:txBody>
                    <a:bodyPr/>
                    <a:lstStyle/>
                    <a:p>
                      <a:r>
                        <a:rPr lang="en-IN" sz="1200" b="0" i="0" u="none" strike="noStrike" kern="1200" baseline="0" dirty="0">
                          <a:solidFill>
                            <a:schemeClr val="dk1"/>
                          </a:solidFill>
                          <a:latin typeface="+mn-lt"/>
                          <a:ea typeface="+mn-ea"/>
                          <a:cs typeface="+mn-cs"/>
                        </a:rPr>
                        <a:t>Femur and tibia</a:t>
                      </a:r>
                    </a:p>
                  </a:txBody>
                  <a:tcPr/>
                </a:tc>
                <a:tc>
                  <a:txBody>
                    <a:bodyPr/>
                    <a:lstStyle/>
                    <a:p>
                      <a:r>
                        <a:rPr lang="en-IN" sz="1200" b="0" i="0" u="none" strike="noStrike" kern="1200" baseline="0" dirty="0">
                          <a:solidFill>
                            <a:schemeClr val="dk1"/>
                          </a:solidFill>
                          <a:latin typeface="+mn-lt"/>
                          <a:ea typeface="+mn-ea"/>
                          <a:cs typeface="+mn-cs"/>
                        </a:rPr>
                        <a:t>Uniaxial</a:t>
                      </a:r>
                    </a:p>
                  </a:txBody>
                  <a:tcPr/>
                </a:tc>
                <a:extLst>
                  <a:ext uri="{0D108BD9-81ED-4DB2-BD59-A6C34878D82A}">
                    <a16:rowId xmlns:a16="http://schemas.microsoft.com/office/drawing/2014/main" val="3016468727"/>
                  </a:ext>
                </a:extLst>
              </a:tr>
              <a:tr h="370840">
                <a:tc>
                  <a:txBody>
                    <a:bodyPr/>
                    <a:lstStyle/>
                    <a:p>
                      <a:r>
                        <a:rPr lang="en-IN" sz="1200" b="0" i="0" u="none" strike="noStrike" kern="1200" baseline="0" dirty="0">
                          <a:solidFill>
                            <a:schemeClr val="dk1"/>
                          </a:solidFill>
                          <a:latin typeface="+mn-lt"/>
                          <a:ea typeface="+mn-ea"/>
                          <a:cs typeface="+mn-cs"/>
                        </a:rPr>
                        <a:t>Interphalangeal</a:t>
                      </a:r>
                    </a:p>
                  </a:txBody>
                  <a:tcPr/>
                </a:tc>
                <a:tc>
                  <a:txBody>
                    <a:bodyPr/>
                    <a:lstStyle/>
                    <a:p>
                      <a:r>
                        <a:rPr lang="en-IN" sz="1200" b="0" i="0" u="none" strike="noStrike" kern="1200" baseline="0" dirty="0">
                          <a:solidFill>
                            <a:schemeClr val="dk1"/>
                          </a:solidFill>
                          <a:latin typeface="+mn-lt"/>
                          <a:ea typeface="+mn-ea"/>
                          <a:cs typeface="+mn-cs"/>
                        </a:rPr>
                        <a:t>Between phalanges</a:t>
                      </a:r>
                    </a:p>
                  </a:txBody>
                  <a:tcPr/>
                </a:tc>
                <a:tc>
                  <a:txBody>
                    <a:bodyPr/>
                    <a:lstStyle/>
                    <a:p>
                      <a:r>
                        <a:rPr lang="en-IN" sz="1200" b="0" i="0" u="none" strike="noStrike" kern="1200" baseline="0" dirty="0">
                          <a:solidFill>
                            <a:schemeClr val="dk1"/>
                          </a:solidFill>
                          <a:latin typeface="+mn-lt"/>
                          <a:ea typeface="+mn-ea"/>
                          <a:cs typeface="+mn-cs"/>
                        </a:rPr>
                        <a:t>Uniaxial</a:t>
                      </a:r>
                    </a:p>
                  </a:txBody>
                  <a:tcPr/>
                </a:tc>
                <a:extLst>
                  <a:ext uri="{0D108BD9-81ED-4DB2-BD59-A6C34878D82A}">
                    <a16:rowId xmlns:a16="http://schemas.microsoft.com/office/drawing/2014/main" val="4064987412"/>
                  </a:ext>
                </a:extLst>
              </a:tr>
              <a:tr h="370840">
                <a:tc>
                  <a:txBody>
                    <a:bodyPr/>
                    <a:lstStyle/>
                    <a:p>
                      <a:r>
                        <a:rPr lang="en-IN" sz="1200" b="0" i="0" u="none" strike="noStrike" kern="1200" baseline="0" dirty="0">
                          <a:solidFill>
                            <a:schemeClr val="dk1"/>
                          </a:solidFill>
                          <a:latin typeface="+mn-lt"/>
                          <a:ea typeface="+mn-ea"/>
                          <a:cs typeface="+mn-cs"/>
                        </a:rPr>
                        <a:t>Talocrural (ankle)</a:t>
                      </a:r>
                    </a:p>
                  </a:txBody>
                  <a:tcPr/>
                </a:tc>
                <a:tc>
                  <a:txBody>
                    <a:bodyPr/>
                    <a:lstStyle/>
                    <a:p>
                      <a:r>
                        <a:rPr lang="en-IN" sz="1200" b="0" i="0" u="none" strike="noStrike" kern="1200" baseline="0" dirty="0">
                          <a:solidFill>
                            <a:schemeClr val="dk1"/>
                          </a:solidFill>
                          <a:latin typeface="+mn-lt"/>
                          <a:ea typeface="+mn-ea"/>
                          <a:cs typeface="+mn-cs"/>
                        </a:rPr>
                        <a:t>Talus, tibia, and fibula</a:t>
                      </a:r>
                    </a:p>
                  </a:txBody>
                  <a:tcPr/>
                </a:tc>
                <a:tc>
                  <a:txBody>
                    <a:bodyPr/>
                    <a:lstStyle/>
                    <a:p>
                      <a:r>
                        <a:rPr lang="en-IN" sz="1200" b="0" i="0" u="none" strike="noStrike" kern="1200" baseline="0" dirty="0">
                          <a:solidFill>
                            <a:schemeClr val="dk1"/>
                          </a:solidFill>
                          <a:latin typeface="+mn-lt"/>
                          <a:ea typeface="+mn-ea"/>
                          <a:cs typeface="+mn-cs"/>
                        </a:rPr>
                        <a:t>Multiaxial; one predominates</a:t>
                      </a:r>
                    </a:p>
                  </a:txBody>
                  <a:tcPr/>
                </a:tc>
                <a:extLst>
                  <a:ext uri="{0D108BD9-81ED-4DB2-BD59-A6C34878D82A}">
                    <a16:rowId xmlns:a16="http://schemas.microsoft.com/office/drawing/2014/main" val="2620768217"/>
                  </a:ext>
                </a:extLst>
              </a:tr>
            </a:tbl>
          </a:graphicData>
        </a:graphic>
      </p:graphicFrame>
      <p:sp>
        <p:nvSpPr>
          <p:cNvPr id="6" name="Text Placeholder 5">
            <a:extLst>
              <a:ext uri="{FF2B5EF4-FFF2-40B4-BE49-F238E27FC236}">
                <a16:creationId xmlns:a16="http://schemas.microsoft.com/office/drawing/2014/main" id="{7B7F9250-EABA-4AD6-93E8-3C974126CDF5}"/>
              </a:ext>
            </a:extLst>
          </p:cNvPr>
          <p:cNvSpPr>
            <a:spLocks noGrp="1"/>
          </p:cNvSpPr>
          <p:nvPr>
            <p:ph type="body" sz="quarter" idx="40"/>
          </p:nvPr>
        </p:nvSpPr>
        <p:spPr>
          <a:xfrm>
            <a:off x="3200400" y="6301016"/>
            <a:ext cx="2743200" cy="192024"/>
          </a:xfrm>
        </p:spPr>
        <p:txBody>
          <a:bodyPr/>
          <a:lstStyle/>
          <a:p>
            <a:r>
              <a:rPr lang="en-US" dirty="0">
                <a:hlinkClick r:id="rId3" action="ppaction://hlinksldjump"/>
              </a:rPr>
              <a:t>Access the text alternative for slide images.</a:t>
            </a:r>
          </a:p>
        </p:txBody>
      </p:sp>
      <p:sp>
        <p:nvSpPr>
          <p:cNvPr id="8" name="Slide Number Placeholder 6">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19</a:t>
            </a:fld>
            <a:endParaRPr lang="en-US"/>
          </a:p>
        </p:txBody>
      </p:sp>
    </p:spTree>
    <p:extLst>
      <p:ext uri="{BB962C8B-B14F-4D97-AF65-F5344CB8AC3E}">
        <p14:creationId xmlns:p14="http://schemas.microsoft.com/office/powerpoint/2010/main" val="264784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solidFill>
                  <a:schemeClr val="tx1"/>
                </a:solidFill>
                <a:ea typeface="ＭＳ Ｐゴシック" panose="020B0600070205080204" pitchFamily="34" charset="-128"/>
              </a:rPr>
              <a:t>Lecture Outline</a:t>
            </a: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3657600" cy="4974336"/>
          </a:xfrm>
        </p:spPr>
        <p:txBody>
          <a:bodyPr/>
          <a:lstStyle/>
          <a:p>
            <a:pPr>
              <a:spcBef>
                <a:spcPts val="600"/>
              </a:spcBef>
            </a:pPr>
            <a:r>
              <a:rPr lang="en-US" dirty="0"/>
              <a:t>Joints are part of the musculoskeletal system and are integral to the body’s structural stability as well as its ability to move.</a:t>
            </a:r>
          </a:p>
        </p:txBody>
      </p:sp>
      <p:pic>
        <p:nvPicPr>
          <p:cNvPr id="4" name="Picture 3" descr="An illustration of the anterior view of a human body shows the anatomy of joints and movement.">
            <a:extLst>
              <a:ext uri="{FF2B5EF4-FFF2-40B4-BE49-F238E27FC236}">
                <a16:creationId xmlns:a16="http://schemas.microsoft.com/office/drawing/2014/main" id="{09AB4ED3-A903-4287-84B8-A8BEC3A0CD5B}"/>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345900" y="1276710"/>
            <a:ext cx="4338025" cy="4572000"/>
          </a:xfrm>
          <a:prstGeom prst="rect">
            <a:avLst/>
          </a:prstGeom>
        </p:spPr>
      </p:pic>
      <p:sp>
        <p:nvSpPr>
          <p:cNvPr id="9" name="Text Placeholder 4">
            <a:extLst>
              <a:ext uri="{FF2B5EF4-FFF2-40B4-BE49-F238E27FC236}">
                <a16:creationId xmlns:a16="http://schemas.microsoft.com/office/drawing/2014/main" id="{9BCC10A1-9CB8-4CA6-85A0-8F81015215CA}"/>
              </a:ext>
            </a:extLst>
          </p:cNvPr>
          <p:cNvSpPr>
            <a:spLocks noGrp="1"/>
          </p:cNvSpPr>
          <p:nvPr>
            <p:ph type="body" sz="quarter" idx="40"/>
          </p:nvPr>
        </p:nvSpPr>
        <p:spPr>
          <a:xfrm>
            <a:off x="3200400" y="6300788"/>
            <a:ext cx="2743200" cy="192087"/>
          </a:xfrm>
        </p:spPr>
        <p:txBody>
          <a:bodyPr/>
          <a:lstStyle/>
          <a:p>
            <a:r>
              <a:rPr lang="en-US" dirty="0">
                <a:hlinkClick r:id="rId3" action="ppaction://hlinksldjump"/>
              </a:rPr>
              <a:t>Access the text alternative for slide images.</a:t>
            </a:r>
            <a:endParaRPr lang="en-US" dirty="0">
              <a:hlinkClick r:id="rId3" action="ppaction://hlinksldjump"/>
            </a:endParaRP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a:t>
            </a:fld>
            <a:endParaRPr lang="en-US"/>
          </a:p>
        </p:txBody>
      </p:sp>
    </p:spTree>
    <p:extLst>
      <p:ext uri="{BB962C8B-B14F-4D97-AF65-F5344CB8AC3E}">
        <p14:creationId xmlns:p14="http://schemas.microsoft.com/office/powerpoint/2010/main" val="3327412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Hinge and Pivot Joints</a:t>
            </a:r>
            <a:r>
              <a:rPr lang="en-US" altLang="en-US" sz="1200" dirty="0"/>
              <a:t> 2</a:t>
            </a:r>
            <a:endParaRPr lang="en-US" sz="1200" noProof="0" dirty="0">
              <a:solidFill>
                <a:schemeClr val="tx1"/>
              </a:solidFill>
            </a:endParaRPr>
          </a:p>
        </p:txBody>
      </p:sp>
      <p:pic>
        <p:nvPicPr>
          <p:cNvPr id="5" name="Picture 2" descr="An illustration of a pivot joint which is uniaxial as in proximal radioulnar joint.">
            <a:extLst>
              <a:ext uri="{FF2B5EF4-FFF2-40B4-BE49-F238E27FC236}">
                <a16:creationId xmlns:a16="http://schemas.microsoft.com/office/drawing/2014/main" id="{B8B880E0-B2FB-471C-B7A4-D3D85B73E7C4}"/>
              </a:ext>
            </a:extLst>
          </p:cNvPr>
          <p:cNvPicPr>
            <a:picLocks noChangeAspect="1"/>
          </p:cNvPicPr>
          <p:nvPr/>
        </p:nvPicPr>
        <p:blipFill>
          <a:blip r:embed="rId2"/>
          <a:stretch>
            <a:fillRect/>
          </a:stretch>
        </p:blipFill>
        <p:spPr>
          <a:xfrm>
            <a:off x="138158" y="2039422"/>
            <a:ext cx="2692029" cy="1770278"/>
          </a:xfrm>
          <a:prstGeom prst="rect">
            <a:avLst/>
          </a:prstGeom>
        </p:spPr>
      </p:pic>
      <p:sp>
        <p:nvSpPr>
          <p:cNvPr id="4" name="Content Placeholder 3">
            <a:extLst>
              <a:ext uri="{FF2B5EF4-FFF2-40B4-BE49-F238E27FC236}">
                <a16:creationId xmlns:a16="http://schemas.microsoft.com/office/drawing/2014/main" id="{30BFD4E7-D2DD-484F-8732-F02562A3828E}"/>
              </a:ext>
            </a:extLst>
          </p:cNvPr>
          <p:cNvSpPr>
            <a:spLocks noGrp="1"/>
          </p:cNvSpPr>
          <p:nvPr>
            <p:ph sz="quarter" idx="11"/>
          </p:nvPr>
        </p:nvSpPr>
        <p:spPr>
          <a:xfrm>
            <a:off x="2863477" y="1108263"/>
            <a:ext cx="5852160" cy="359779"/>
          </a:xfrm>
        </p:spPr>
        <p:txBody>
          <a:bodyPr/>
          <a:lstStyle/>
          <a:p>
            <a:r>
              <a:rPr lang="en-US" sz="1800" b="1" dirty="0"/>
              <a:t>TABLE 8.4</a:t>
            </a:r>
            <a:r>
              <a:rPr lang="en-US" sz="1800" dirty="0"/>
              <a:t> Synovial joints</a:t>
            </a:r>
          </a:p>
        </p:txBody>
      </p:sp>
      <p:graphicFrame>
        <p:nvGraphicFramePr>
          <p:cNvPr id="7" name="Table 4">
            <a:extLst>
              <a:ext uri="{FF2B5EF4-FFF2-40B4-BE49-F238E27FC236}">
                <a16:creationId xmlns:a16="http://schemas.microsoft.com/office/drawing/2014/main" id="{03B740B2-8679-4C88-A435-8302D964ADE6}"/>
              </a:ext>
            </a:extLst>
          </p:cNvPr>
          <p:cNvGraphicFramePr>
            <a:graphicFrameLocks noGrp="1"/>
          </p:cNvGraphicFramePr>
          <p:nvPr>
            <p:extLst>
              <p:ext uri="{D42A27DB-BD31-4B8C-83A1-F6EECF244321}">
                <p14:modId xmlns:p14="http://schemas.microsoft.com/office/powerpoint/2010/main" val="1611542921"/>
              </p:ext>
            </p:extLst>
          </p:nvPr>
        </p:nvGraphicFramePr>
        <p:xfrm>
          <a:off x="2863477" y="1471757"/>
          <a:ext cx="5852160" cy="23774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2949498"/>
                    </a:ext>
                  </a:extLst>
                </a:gridCol>
                <a:gridCol w="2834640">
                  <a:extLst>
                    <a:ext uri="{9D8B030D-6E8A-4147-A177-3AD203B41FA5}">
                      <a16:colId xmlns:a16="http://schemas.microsoft.com/office/drawing/2014/main" val="3773338268"/>
                    </a:ext>
                  </a:extLst>
                </a:gridCol>
                <a:gridCol w="1371600">
                  <a:extLst>
                    <a:ext uri="{9D8B030D-6E8A-4147-A177-3AD203B41FA5}">
                      <a16:colId xmlns:a16="http://schemas.microsoft.com/office/drawing/2014/main" val="36986593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lt1"/>
                          </a:solidFill>
                          <a:latin typeface="+mn-lt"/>
                          <a:ea typeface="+mn-ea"/>
                          <a:cs typeface="+mn-cs"/>
                        </a:rPr>
                        <a:t>Class and Example of Joint</a:t>
                      </a:r>
                      <a:endParaRPr lang="en-GB"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Bones Joined</a:t>
                      </a:r>
                      <a:endParaRPr lang="en-IN"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Movement</a:t>
                      </a:r>
                      <a:r>
                        <a:rPr lang="en-IN" sz="14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3608435315"/>
                  </a:ext>
                </a:extLst>
              </a:tr>
              <a:tr h="274320">
                <a:tc>
                  <a:txBody>
                    <a:bodyPr/>
                    <a:lstStyle/>
                    <a:p>
                      <a:r>
                        <a:rPr lang="en-IN" sz="1400" b="0" i="1" u="none" strike="noStrike" kern="1200" baseline="0" dirty="0">
                          <a:solidFill>
                            <a:schemeClr val="dk1"/>
                          </a:solidFill>
                          <a:latin typeface="+mn-lt"/>
                          <a:ea typeface="+mn-ea"/>
                          <a:cs typeface="+mn-cs"/>
                        </a:rPr>
                        <a:t>Pivot</a:t>
                      </a:r>
                      <a:endParaRPr lang="en-IN" sz="1400" b="0" i="0" u="none" strike="noStrike" kern="1200" baseline="0" dirty="0">
                        <a:solidFill>
                          <a:schemeClr val="dk1"/>
                        </a:solidFill>
                        <a:latin typeface="+mn-lt"/>
                        <a:ea typeface="+mn-ea"/>
                        <a:cs typeface="+mn-cs"/>
                      </a:endParaRPr>
                    </a:p>
                  </a:txBody>
                  <a:tcPr/>
                </a:tc>
                <a:tc>
                  <a:txBody>
                    <a:bodyPr/>
                    <a:lstStyle/>
                    <a:p>
                      <a:endParaRPr lang="en-IN" sz="1400" dirty="0"/>
                    </a:p>
                  </a:txBody>
                  <a:tcPr/>
                </a:tc>
                <a:tc>
                  <a:txBody>
                    <a:bodyPr/>
                    <a:lstStyle/>
                    <a:p>
                      <a:endParaRPr lang="en-IN" sz="1400"/>
                    </a:p>
                  </a:txBody>
                  <a:tcPr/>
                </a:tc>
                <a:extLst>
                  <a:ext uri="{0D108BD9-81ED-4DB2-BD59-A6C34878D82A}">
                    <a16:rowId xmlns:a16="http://schemas.microsoft.com/office/drawing/2014/main" val="408717742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kern="1200" baseline="0" dirty="0">
                          <a:solidFill>
                            <a:schemeClr val="dk1"/>
                          </a:solidFill>
                          <a:latin typeface="+mn-lt"/>
                          <a:ea typeface="+mn-ea"/>
                          <a:cs typeface="+mn-cs"/>
                        </a:rPr>
                        <a:t>Atlantoaxial</a:t>
                      </a:r>
                    </a:p>
                  </a:txBody>
                  <a:tcPr/>
                </a:tc>
                <a:tc>
                  <a:txBody>
                    <a:bodyPr/>
                    <a:lstStyle/>
                    <a:p>
                      <a:r>
                        <a:rPr lang="en-IN" sz="1400" b="0" i="0" u="none" strike="noStrike" kern="1200" baseline="0" dirty="0">
                          <a:solidFill>
                            <a:schemeClr val="dk1"/>
                          </a:solidFill>
                          <a:latin typeface="+mn-lt"/>
                          <a:ea typeface="+mn-ea"/>
                          <a:cs typeface="+mn-cs"/>
                        </a:rPr>
                        <a:t>Atlas and axis</a:t>
                      </a:r>
                    </a:p>
                  </a:txBody>
                  <a:tcPr/>
                </a:tc>
                <a:tc>
                  <a:txBody>
                    <a:bodyPr/>
                    <a:lstStyle/>
                    <a:p>
                      <a:r>
                        <a:rPr lang="en-IN" sz="1400" b="0" i="0" u="none" strike="noStrike" kern="1200" baseline="0" dirty="0">
                          <a:solidFill>
                            <a:schemeClr val="dk1"/>
                          </a:solidFill>
                          <a:latin typeface="+mn-lt"/>
                          <a:ea typeface="+mn-ea"/>
                          <a:cs typeface="+mn-cs"/>
                        </a:rPr>
                        <a:t>Uniaxial rotation</a:t>
                      </a:r>
                    </a:p>
                  </a:txBody>
                  <a:tcPr/>
                </a:tc>
                <a:extLst>
                  <a:ext uri="{0D108BD9-81ED-4DB2-BD59-A6C34878D82A}">
                    <a16:rowId xmlns:a16="http://schemas.microsoft.com/office/drawing/2014/main" val="396202021"/>
                  </a:ext>
                </a:extLst>
              </a:tr>
              <a:tr h="370840">
                <a:tc>
                  <a:txBody>
                    <a:bodyPr/>
                    <a:lstStyle/>
                    <a:p>
                      <a:r>
                        <a:rPr lang="en-IN" sz="1400" b="0" i="0" u="none" strike="noStrike" kern="1200" baseline="0" dirty="0">
                          <a:solidFill>
                            <a:schemeClr val="dk1"/>
                          </a:solidFill>
                          <a:latin typeface="+mn-lt"/>
                          <a:ea typeface="+mn-ea"/>
                          <a:cs typeface="+mn-cs"/>
                        </a:rPr>
                        <a:t>Proximal radioulnar</a:t>
                      </a:r>
                    </a:p>
                  </a:txBody>
                  <a:tcPr/>
                </a:tc>
                <a:tc>
                  <a:txBody>
                    <a:bodyPr/>
                    <a:lstStyle/>
                    <a:p>
                      <a:r>
                        <a:rPr lang="en-IN" sz="1400" b="0" i="0" u="none" strike="noStrike" kern="1200" baseline="0" dirty="0">
                          <a:solidFill>
                            <a:schemeClr val="dk1"/>
                          </a:solidFill>
                          <a:latin typeface="+mn-lt"/>
                          <a:ea typeface="+mn-ea"/>
                          <a:cs typeface="+mn-cs"/>
                        </a:rPr>
                        <a:t>Radius and ulna</a:t>
                      </a:r>
                    </a:p>
                  </a:txBody>
                  <a:tcPr/>
                </a:tc>
                <a:tc>
                  <a:txBody>
                    <a:bodyPr/>
                    <a:lstStyle/>
                    <a:p>
                      <a:r>
                        <a:rPr lang="en-IN" sz="1400" b="0" i="0" u="none" strike="noStrike" kern="1200" baseline="0" dirty="0">
                          <a:solidFill>
                            <a:schemeClr val="dk1"/>
                          </a:solidFill>
                          <a:latin typeface="+mn-lt"/>
                          <a:ea typeface="+mn-ea"/>
                          <a:cs typeface="+mn-cs"/>
                        </a:rPr>
                        <a:t>Uniaxial rotation</a:t>
                      </a:r>
                    </a:p>
                  </a:txBody>
                  <a:tcPr/>
                </a:tc>
                <a:extLst>
                  <a:ext uri="{0D108BD9-81ED-4DB2-BD59-A6C34878D82A}">
                    <a16:rowId xmlns:a16="http://schemas.microsoft.com/office/drawing/2014/main" val="30164687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kern="1200" baseline="0" dirty="0">
                          <a:solidFill>
                            <a:schemeClr val="dk1"/>
                          </a:solidFill>
                          <a:latin typeface="+mn-lt"/>
                          <a:ea typeface="+mn-ea"/>
                          <a:cs typeface="+mn-cs"/>
                        </a:rPr>
                        <a:t>Distal radioulnar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kern="1200" baseline="0" dirty="0">
                          <a:solidFill>
                            <a:schemeClr val="dk1"/>
                          </a:solidFill>
                          <a:latin typeface="+mn-lt"/>
                          <a:ea typeface="+mn-ea"/>
                          <a:cs typeface="+mn-cs"/>
                        </a:rPr>
                        <a:t>Radius and ulna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0" i="0" u="none" strike="noStrike" kern="1200" baseline="0" dirty="0">
                          <a:solidFill>
                            <a:schemeClr val="dk1"/>
                          </a:solidFill>
                          <a:latin typeface="+mn-lt"/>
                          <a:ea typeface="+mn-ea"/>
                          <a:cs typeface="+mn-cs"/>
                        </a:rPr>
                        <a:t>Uniaxial rotation</a:t>
                      </a:r>
                    </a:p>
                  </a:txBody>
                  <a:tcPr/>
                </a:tc>
                <a:extLst>
                  <a:ext uri="{0D108BD9-81ED-4DB2-BD59-A6C34878D82A}">
                    <a16:rowId xmlns:a16="http://schemas.microsoft.com/office/drawing/2014/main" val="2557728281"/>
                  </a:ext>
                </a:extLst>
              </a:tr>
            </a:tbl>
          </a:graphicData>
        </a:graphic>
      </p:graphicFrame>
      <p:sp>
        <p:nvSpPr>
          <p:cNvPr id="6" name="Text Placeholder 5">
            <a:extLst>
              <a:ext uri="{FF2B5EF4-FFF2-40B4-BE49-F238E27FC236}">
                <a16:creationId xmlns:a16="http://schemas.microsoft.com/office/drawing/2014/main" id="{7B7F9250-EABA-4AD6-93E8-3C974126CDF5}"/>
              </a:ext>
            </a:extLst>
          </p:cNvPr>
          <p:cNvSpPr>
            <a:spLocks noGrp="1"/>
          </p:cNvSpPr>
          <p:nvPr>
            <p:ph type="body" sz="quarter" idx="40"/>
          </p:nvPr>
        </p:nvSpPr>
        <p:spPr>
          <a:xfrm>
            <a:off x="3200400" y="6301016"/>
            <a:ext cx="2743200" cy="192024"/>
          </a:xfrm>
        </p:spPr>
        <p:txBody>
          <a:bodyPr/>
          <a:lstStyle/>
          <a:p>
            <a:r>
              <a:rPr lang="en-US" dirty="0">
                <a:hlinkClick r:id="rId3" action="ppaction://hlinksldjump"/>
              </a:rPr>
              <a:t>Access the text alternative for slide images.</a:t>
            </a:r>
          </a:p>
        </p:txBody>
      </p:sp>
      <p:sp>
        <p:nvSpPr>
          <p:cNvPr id="8" name="Slide Number Placeholder 6">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20</a:t>
            </a:fld>
            <a:endParaRPr lang="en-US"/>
          </a:p>
        </p:txBody>
      </p:sp>
    </p:spTree>
    <p:extLst>
      <p:ext uri="{BB962C8B-B14F-4D97-AF65-F5344CB8AC3E}">
        <p14:creationId xmlns:p14="http://schemas.microsoft.com/office/powerpoint/2010/main" val="2130786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Ball-and-Socket and Ellipsoid Joints</a:t>
            </a:r>
            <a:r>
              <a:rPr lang="en-US" altLang="en-US" sz="1200" dirty="0"/>
              <a:t> 1</a:t>
            </a:r>
            <a:endParaRPr lang="en-US" sz="1200" noProof="0" dirty="0">
              <a:solidFill>
                <a:schemeClr val="tx1"/>
              </a:solidFill>
            </a:endParaRPr>
          </a:p>
        </p:txBody>
      </p:sp>
      <p:pic>
        <p:nvPicPr>
          <p:cNvPr id="11" name="Picture 2" descr="An illustration of a ball-and-socket joint that is multiaxial as in the glenohumeral joint.">
            <a:extLst>
              <a:ext uri="{FF2B5EF4-FFF2-40B4-BE49-F238E27FC236}">
                <a16:creationId xmlns:a16="http://schemas.microsoft.com/office/drawing/2014/main" id="{E207220F-9DBF-4249-9C71-79DB8339B787}"/>
              </a:ext>
            </a:extLst>
          </p:cNvPr>
          <p:cNvPicPr>
            <a:picLocks noChangeAspect="1"/>
          </p:cNvPicPr>
          <p:nvPr/>
        </p:nvPicPr>
        <p:blipFill>
          <a:blip r:embed="rId2"/>
          <a:stretch>
            <a:fillRect/>
          </a:stretch>
        </p:blipFill>
        <p:spPr>
          <a:xfrm>
            <a:off x="144896" y="1863131"/>
            <a:ext cx="2640131" cy="1371600"/>
          </a:xfrm>
          <a:prstGeom prst="rect">
            <a:avLst/>
          </a:prstGeom>
        </p:spPr>
      </p:pic>
      <p:sp>
        <p:nvSpPr>
          <p:cNvPr id="4" name="Content Placeholder 3">
            <a:extLst>
              <a:ext uri="{FF2B5EF4-FFF2-40B4-BE49-F238E27FC236}">
                <a16:creationId xmlns:a16="http://schemas.microsoft.com/office/drawing/2014/main" id="{30BFD4E7-D2DD-484F-8732-F02562A3828E}"/>
              </a:ext>
            </a:extLst>
          </p:cNvPr>
          <p:cNvSpPr>
            <a:spLocks noGrp="1"/>
          </p:cNvSpPr>
          <p:nvPr>
            <p:ph sz="quarter" idx="11"/>
          </p:nvPr>
        </p:nvSpPr>
        <p:spPr>
          <a:xfrm>
            <a:off x="2863477" y="1108263"/>
            <a:ext cx="5852160" cy="359779"/>
          </a:xfrm>
        </p:spPr>
        <p:txBody>
          <a:bodyPr/>
          <a:lstStyle/>
          <a:p>
            <a:r>
              <a:rPr lang="en-US" sz="1800" b="1" dirty="0"/>
              <a:t>TABLE 8.4</a:t>
            </a:r>
            <a:r>
              <a:rPr lang="en-US" sz="1800" dirty="0"/>
              <a:t> Synovial joints</a:t>
            </a:r>
          </a:p>
        </p:txBody>
      </p:sp>
      <p:graphicFrame>
        <p:nvGraphicFramePr>
          <p:cNvPr id="7" name="Table 4">
            <a:extLst>
              <a:ext uri="{FF2B5EF4-FFF2-40B4-BE49-F238E27FC236}">
                <a16:creationId xmlns:a16="http://schemas.microsoft.com/office/drawing/2014/main" id="{03B740B2-8679-4C88-A435-8302D964ADE6}"/>
              </a:ext>
            </a:extLst>
          </p:cNvPr>
          <p:cNvGraphicFramePr>
            <a:graphicFrameLocks noGrp="1"/>
          </p:cNvGraphicFramePr>
          <p:nvPr>
            <p:extLst>
              <p:ext uri="{D42A27DB-BD31-4B8C-83A1-F6EECF244321}">
                <p14:modId xmlns:p14="http://schemas.microsoft.com/office/powerpoint/2010/main" val="388269644"/>
              </p:ext>
            </p:extLst>
          </p:nvPr>
        </p:nvGraphicFramePr>
        <p:xfrm>
          <a:off x="2863477" y="1471757"/>
          <a:ext cx="5852160" cy="162052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2949498"/>
                    </a:ext>
                  </a:extLst>
                </a:gridCol>
                <a:gridCol w="2834640">
                  <a:extLst>
                    <a:ext uri="{9D8B030D-6E8A-4147-A177-3AD203B41FA5}">
                      <a16:colId xmlns:a16="http://schemas.microsoft.com/office/drawing/2014/main" val="3773338268"/>
                    </a:ext>
                  </a:extLst>
                </a:gridCol>
                <a:gridCol w="1371600">
                  <a:extLst>
                    <a:ext uri="{9D8B030D-6E8A-4147-A177-3AD203B41FA5}">
                      <a16:colId xmlns:a16="http://schemas.microsoft.com/office/drawing/2014/main" val="36986593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lt1"/>
                          </a:solidFill>
                          <a:latin typeface="+mn-lt"/>
                          <a:ea typeface="+mn-ea"/>
                          <a:cs typeface="+mn-cs"/>
                        </a:rPr>
                        <a:t>Class and Example of Joint</a:t>
                      </a:r>
                      <a:endParaRPr lang="en-GB"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Bones Joined</a:t>
                      </a:r>
                      <a:endParaRPr lang="en-IN"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Movement</a:t>
                      </a:r>
                      <a:r>
                        <a:rPr lang="en-IN" sz="14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360843531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1" u="none" strike="noStrike" kern="1200" baseline="0" dirty="0">
                          <a:solidFill>
                            <a:schemeClr val="dk1"/>
                          </a:solidFill>
                          <a:latin typeface="+mn-lt"/>
                          <a:ea typeface="+mn-ea"/>
                          <a:cs typeface="+mn-cs"/>
                        </a:rPr>
                        <a:t>Ball-and-Socket</a:t>
                      </a:r>
                      <a:endParaRPr lang="en-IN" sz="1200" b="0" i="0" u="none" strike="noStrike" kern="1200" baseline="0" dirty="0">
                        <a:solidFill>
                          <a:schemeClr val="dk1"/>
                        </a:solidFill>
                        <a:latin typeface="+mn-lt"/>
                        <a:ea typeface="+mn-ea"/>
                        <a:cs typeface="+mn-cs"/>
                      </a:endParaRPr>
                    </a:p>
                  </a:txBody>
                  <a:tcPr/>
                </a:tc>
                <a:tc>
                  <a:txBody>
                    <a:bodyPr/>
                    <a:lstStyle/>
                    <a:p>
                      <a:endParaRPr lang="en-IN" sz="1200" dirty="0"/>
                    </a:p>
                  </a:txBody>
                  <a:tcPr/>
                </a:tc>
                <a:tc>
                  <a:txBody>
                    <a:bodyPr/>
                    <a:lstStyle/>
                    <a:p>
                      <a:endParaRPr lang="en-IN" sz="1200"/>
                    </a:p>
                  </a:txBody>
                  <a:tcPr/>
                </a:tc>
                <a:extLst>
                  <a:ext uri="{0D108BD9-81ED-4DB2-BD59-A6C34878D82A}">
                    <a16:rowId xmlns:a16="http://schemas.microsoft.com/office/drawing/2014/main" val="4087177429"/>
                  </a:ext>
                </a:extLst>
              </a:tr>
              <a:tr h="365760">
                <a:tc>
                  <a:txBody>
                    <a:bodyPr/>
                    <a:lstStyle/>
                    <a:p>
                      <a:r>
                        <a:rPr lang="en-IN" sz="1200" b="0" i="0" u="none" strike="noStrike" kern="1200" baseline="0" dirty="0">
                          <a:solidFill>
                            <a:schemeClr val="dk1"/>
                          </a:solidFill>
                          <a:latin typeface="+mn-lt"/>
                          <a:ea typeface="+mn-ea"/>
                          <a:cs typeface="+mn-cs"/>
                        </a:rPr>
                        <a:t>Glenohumeral (shoulder)</a:t>
                      </a:r>
                    </a:p>
                  </a:txBody>
                  <a:tcPr/>
                </a:tc>
                <a:tc>
                  <a:txBody>
                    <a:bodyPr/>
                    <a:lstStyle/>
                    <a:p>
                      <a:r>
                        <a:rPr lang="en-IN" sz="1200" b="0" i="0" u="none" strike="noStrike" kern="1200" baseline="0" dirty="0">
                          <a:solidFill>
                            <a:schemeClr val="dk1"/>
                          </a:solidFill>
                          <a:latin typeface="+mn-lt"/>
                          <a:ea typeface="+mn-ea"/>
                          <a:cs typeface="+mn-cs"/>
                        </a:rPr>
                        <a:t>Scapula and </a:t>
                      </a:r>
                      <a:r>
                        <a:rPr lang="en-IN" sz="1200" b="0" i="0" u="none" strike="noStrike" kern="1200" baseline="0" dirty="0" err="1">
                          <a:solidFill>
                            <a:schemeClr val="dk1"/>
                          </a:solidFill>
                          <a:latin typeface="+mn-lt"/>
                          <a:ea typeface="+mn-ea"/>
                          <a:cs typeface="+mn-cs"/>
                        </a:rPr>
                        <a:t>humerus</a:t>
                      </a:r>
                      <a:endParaRPr lang="en-IN" sz="1200" b="0" i="0" u="none" strike="noStrike" kern="1200" baseline="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kern="1200" baseline="0" dirty="0">
                          <a:solidFill>
                            <a:schemeClr val="dk1"/>
                          </a:solidFill>
                          <a:latin typeface="+mn-lt"/>
                          <a:ea typeface="+mn-ea"/>
                          <a:cs typeface="+mn-cs"/>
                        </a:rPr>
                        <a:t>Multiaxial</a:t>
                      </a:r>
                    </a:p>
                  </a:txBody>
                  <a:tcPr/>
                </a:tc>
                <a:extLst>
                  <a:ext uri="{0D108BD9-81ED-4DB2-BD59-A6C34878D82A}">
                    <a16:rowId xmlns:a16="http://schemas.microsoft.com/office/drawing/2014/main" val="396202021"/>
                  </a:ext>
                </a:extLst>
              </a:tr>
              <a:tr h="370840">
                <a:tc>
                  <a:txBody>
                    <a:bodyPr/>
                    <a:lstStyle/>
                    <a:p>
                      <a:r>
                        <a:rPr lang="en-IN" sz="1200" b="0" i="0" u="none" strike="noStrike" kern="1200" baseline="0" dirty="0">
                          <a:solidFill>
                            <a:schemeClr val="dk1"/>
                          </a:solidFill>
                          <a:latin typeface="+mn-lt"/>
                          <a:ea typeface="+mn-ea"/>
                          <a:cs typeface="+mn-cs"/>
                        </a:rPr>
                        <a:t>Hip</a:t>
                      </a:r>
                    </a:p>
                  </a:txBody>
                  <a:tcPr/>
                </a:tc>
                <a:tc>
                  <a:txBody>
                    <a:bodyPr/>
                    <a:lstStyle/>
                    <a:p>
                      <a:r>
                        <a:rPr lang="en-IN" sz="1200" b="0" i="0" u="none" strike="noStrike" kern="1200" baseline="0" dirty="0">
                          <a:solidFill>
                            <a:schemeClr val="dk1"/>
                          </a:solidFill>
                          <a:latin typeface="+mn-lt"/>
                          <a:ea typeface="+mn-ea"/>
                          <a:cs typeface="+mn-cs"/>
                        </a:rPr>
                        <a:t>Hip bone and femur</a:t>
                      </a:r>
                    </a:p>
                  </a:txBody>
                  <a:tcPr/>
                </a:tc>
                <a:tc>
                  <a:txBody>
                    <a:bodyPr/>
                    <a:lstStyle/>
                    <a:p>
                      <a:r>
                        <a:rPr lang="en-IN" sz="1200" b="0" i="0" u="none" strike="noStrike" kern="1200" baseline="0" dirty="0">
                          <a:solidFill>
                            <a:schemeClr val="dk1"/>
                          </a:solidFill>
                          <a:latin typeface="+mn-lt"/>
                          <a:ea typeface="+mn-ea"/>
                          <a:cs typeface="+mn-cs"/>
                        </a:rPr>
                        <a:t>Multiaxial</a:t>
                      </a:r>
                    </a:p>
                  </a:txBody>
                  <a:tcPr/>
                </a:tc>
                <a:extLst>
                  <a:ext uri="{0D108BD9-81ED-4DB2-BD59-A6C34878D82A}">
                    <a16:rowId xmlns:a16="http://schemas.microsoft.com/office/drawing/2014/main" val="3016468727"/>
                  </a:ext>
                </a:extLst>
              </a:tr>
            </a:tbl>
          </a:graphicData>
        </a:graphic>
      </p:graphicFrame>
      <p:sp>
        <p:nvSpPr>
          <p:cNvPr id="6" name="Text Placeholder 5">
            <a:extLst>
              <a:ext uri="{FF2B5EF4-FFF2-40B4-BE49-F238E27FC236}">
                <a16:creationId xmlns:a16="http://schemas.microsoft.com/office/drawing/2014/main" id="{7B7F9250-EABA-4AD6-93E8-3C974126CDF5}"/>
              </a:ext>
            </a:extLst>
          </p:cNvPr>
          <p:cNvSpPr>
            <a:spLocks noGrp="1"/>
          </p:cNvSpPr>
          <p:nvPr>
            <p:ph type="body" sz="quarter" idx="40"/>
          </p:nvPr>
        </p:nvSpPr>
        <p:spPr>
          <a:xfrm>
            <a:off x="3200400" y="6301016"/>
            <a:ext cx="2743200" cy="192024"/>
          </a:xfrm>
        </p:spPr>
        <p:txBody>
          <a:bodyPr/>
          <a:lstStyle/>
          <a:p>
            <a:r>
              <a:rPr lang="en-US" dirty="0">
                <a:hlinkClick r:id="rId3" action="ppaction://hlinksldjump"/>
              </a:rPr>
              <a:t>Access the text alternative for slide images.</a:t>
            </a:r>
          </a:p>
        </p:txBody>
      </p:sp>
      <p:sp>
        <p:nvSpPr>
          <p:cNvPr id="8" name="Slide Number Placeholder 6">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21</a:t>
            </a:fld>
            <a:endParaRPr lang="en-US"/>
          </a:p>
        </p:txBody>
      </p:sp>
    </p:spTree>
    <p:extLst>
      <p:ext uri="{BB962C8B-B14F-4D97-AF65-F5344CB8AC3E}">
        <p14:creationId xmlns:p14="http://schemas.microsoft.com/office/powerpoint/2010/main" val="314022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Ball-and-Socket and Ellipsoid Joints</a:t>
            </a:r>
            <a:r>
              <a:rPr lang="en-US" altLang="en-US" sz="1200" dirty="0"/>
              <a:t> 2</a:t>
            </a:r>
            <a:endParaRPr lang="en-US" sz="1200" noProof="0" dirty="0">
              <a:solidFill>
                <a:schemeClr val="tx1"/>
              </a:solidFill>
            </a:endParaRPr>
          </a:p>
        </p:txBody>
      </p:sp>
      <p:pic>
        <p:nvPicPr>
          <p:cNvPr id="5" name="Picture 2" descr="An illustration of an ellipsoid joint which is biaxial and multiaxial as in atlantooccipital joint.">
            <a:extLst>
              <a:ext uri="{FF2B5EF4-FFF2-40B4-BE49-F238E27FC236}">
                <a16:creationId xmlns:a16="http://schemas.microsoft.com/office/drawing/2014/main" id="{2BB96AA7-EE20-4261-92F6-3A85C8FD37C1}"/>
              </a:ext>
            </a:extLst>
          </p:cNvPr>
          <p:cNvPicPr>
            <a:picLocks noChangeAspect="1"/>
          </p:cNvPicPr>
          <p:nvPr/>
        </p:nvPicPr>
        <p:blipFill>
          <a:blip r:embed="rId2"/>
          <a:stretch>
            <a:fillRect/>
          </a:stretch>
        </p:blipFill>
        <p:spPr>
          <a:xfrm>
            <a:off x="140042" y="2300337"/>
            <a:ext cx="2647447" cy="1508760"/>
          </a:xfrm>
          <a:prstGeom prst="rect">
            <a:avLst/>
          </a:prstGeom>
        </p:spPr>
      </p:pic>
      <p:sp>
        <p:nvSpPr>
          <p:cNvPr id="4" name="Content Placeholder 3">
            <a:extLst>
              <a:ext uri="{FF2B5EF4-FFF2-40B4-BE49-F238E27FC236}">
                <a16:creationId xmlns:a16="http://schemas.microsoft.com/office/drawing/2014/main" id="{30BFD4E7-D2DD-484F-8732-F02562A3828E}"/>
              </a:ext>
            </a:extLst>
          </p:cNvPr>
          <p:cNvSpPr>
            <a:spLocks noGrp="1"/>
          </p:cNvSpPr>
          <p:nvPr>
            <p:ph sz="quarter" idx="11"/>
          </p:nvPr>
        </p:nvSpPr>
        <p:spPr>
          <a:xfrm>
            <a:off x="2863477" y="1108263"/>
            <a:ext cx="5852160" cy="359779"/>
          </a:xfrm>
        </p:spPr>
        <p:txBody>
          <a:bodyPr/>
          <a:lstStyle/>
          <a:p>
            <a:r>
              <a:rPr lang="en-US" sz="1800" b="1" dirty="0"/>
              <a:t>TABLE 8.4</a:t>
            </a:r>
            <a:r>
              <a:rPr lang="en-US" sz="1800" dirty="0"/>
              <a:t> Synovial joints</a:t>
            </a:r>
          </a:p>
        </p:txBody>
      </p:sp>
      <p:graphicFrame>
        <p:nvGraphicFramePr>
          <p:cNvPr id="7" name="Table 4">
            <a:extLst>
              <a:ext uri="{FF2B5EF4-FFF2-40B4-BE49-F238E27FC236}">
                <a16:creationId xmlns:a16="http://schemas.microsoft.com/office/drawing/2014/main" id="{03B740B2-8679-4C88-A435-8302D964ADE6}"/>
              </a:ext>
            </a:extLst>
          </p:cNvPr>
          <p:cNvGraphicFramePr>
            <a:graphicFrameLocks noGrp="1"/>
          </p:cNvGraphicFramePr>
          <p:nvPr>
            <p:extLst>
              <p:ext uri="{D42A27DB-BD31-4B8C-83A1-F6EECF244321}">
                <p14:modId xmlns:p14="http://schemas.microsoft.com/office/powerpoint/2010/main" val="540522182"/>
              </p:ext>
            </p:extLst>
          </p:nvPr>
        </p:nvGraphicFramePr>
        <p:xfrm>
          <a:off x="2863477" y="1471757"/>
          <a:ext cx="5852160" cy="289560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2949498"/>
                    </a:ext>
                  </a:extLst>
                </a:gridCol>
                <a:gridCol w="2834640">
                  <a:extLst>
                    <a:ext uri="{9D8B030D-6E8A-4147-A177-3AD203B41FA5}">
                      <a16:colId xmlns:a16="http://schemas.microsoft.com/office/drawing/2014/main" val="3773338268"/>
                    </a:ext>
                  </a:extLst>
                </a:gridCol>
                <a:gridCol w="1371600">
                  <a:extLst>
                    <a:ext uri="{9D8B030D-6E8A-4147-A177-3AD203B41FA5}">
                      <a16:colId xmlns:a16="http://schemas.microsoft.com/office/drawing/2014/main" val="36986593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lt1"/>
                          </a:solidFill>
                          <a:latin typeface="+mn-lt"/>
                          <a:ea typeface="+mn-ea"/>
                          <a:cs typeface="+mn-cs"/>
                        </a:rPr>
                        <a:t>Class and Example of Joint</a:t>
                      </a:r>
                      <a:endParaRPr lang="en-GB"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Bones Joined</a:t>
                      </a:r>
                      <a:endParaRPr lang="en-IN" sz="1400" b="0" i="0" u="none" strike="noStrike" kern="1200" baseline="0" dirty="0">
                        <a:solidFill>
                          <a:schemeClr val="lt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b="1" i="0" u="none" strike="noStrike" kern="1200" baseline="0" dirty="0">
                          <a:solidFill>
                            <a:schemeClr val="lt1"/>
                          </a:solidFill>
                          <a:latin typeface="+mn-lt"/>
                          <a:ea typeface="+mn-ea"/>
                          <a:cs typeface="+mn-cs"/>
                        </a:rPr>
                        <a:t>Movement</a:t>
                      </a:r>
                      <a:r>
                        <a:rPr lang="en-IN" sz="1400" b="0" i="0" u="none" strike="noStrike" kern="1200" baseline="0" dirty="0">
                          <a:solidFill>
                            <a:schemeClr val="lt1"/>
                          </a:solidFill>
                          <a:latin typeface="+mn-lt"/>
                          <a:ea typeface="+mn-ea"/>
                          <a:cs typeface="+mn-cs"/>
                        </a:rPr>
                        <a:t>	</a:t>
                      </a:r>
                    </a:p>
                  </a:txBody>
                  <a:tcPr/>
                </a:tc>
                <a:extLst>
                  <a:ext uri="{0D108BD9-81ED-4DB2-BD59-A6C34878D82A}">
                    <a16:rowId xmlns:a16="http://schemas.microsoft.com/office/drawing/2014/main" val="360843531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1" u="none" strike="noStrike" kern="1200" baseline="0" dirty="0">
                          <a:solidFill>
                            <a:schemeClr val="dk1"/>
                          </a:solidFill>
                          <a:latin typeface="+mn-lt"/>
                          <a:ea typeface="+mn-ea"/>
                          <a:cs typeface="+mn-cs"/>
                        </a:rPr>
                        <a:t>Ellipsoid</a:t>
                      </a:r>
                      <a:endParaRPr lang="en-IN" sz="1200" b="0" i="0" u="none" strike="noStrike" kern="1200" baseline="0" dirty="0">
                        <a:solidFill>
                          <a:schemeClr val="dk1"/>
                        </a:solidFill>
                        <a:latin typeface="+mn-lt"/>
                        <a:ea typeface="+mn-ea"/>
                        <a:cs typeface="+mn-cs"/>
                      </a:endParaRPr>
                    </a:p>
                  </a:txBody>
                  <a:tcPr/>
                </a:tc>
                <a:tc>
                  <a:txBody>
                    <a:bodyPr/>
                    <a:lstStyle/>
                    <a:p>
                      <a:endParaRPr lang="en-IN" sz="1200" dirty="0"/>
                    </a:p>
                  </a:txBody>
                  <a:tcPr/>
                </a:tc>
                <a:tc>
                  <a:txBody>
                    <a:bodyPr/>
                    <a:lstStyle/>
                    <a:p>
                      <a:endParaRPr lang="en-IN" sz="1200"/>
                    </a:p>
                  </a:txBody>
                  <a:tcPr/>
                </a:tc>
                <a:extLst>
                  <a:ext uri="{0D108BD9-81ED-4DB2-BD59-A6C34878D82A}">
                    <a16:rowId xmlns:a16="http://schemas.microsoft.com/office/drawing/2014/main" val="4087177429"/>
                  </a:ext>
                </a:extLst>
              </a:tr>
              <a:tr h="365760">
                <a:tc>
                  <a:txBody>
                    <a:bodyPr/>
                    <a:lstStyle/>
                    <a:p>
                      <a:r>
                        <a:rPr lang="en-IN" sz="1200" b="0" i="0" u="none" strike="noStrike" kern="1200" baseline="0" dirty="0">
                          <a:solidFill>
                            <a:schemeClr val="dk1"/>
                          </a:solidFill>
                          <a:latin typeface="+mn-lt"/>
                          <a:ea typeface="+mn-ea"/>
                          <a:cs typeface="+mn-cs"/>
                        </a:rPr>
                        <a:t>Atlantooccipital</a:t>
                      </a:r>
                    </a:p>
                  </a:txBody>
                  <a:tcPr/>
                </a:tc>
                <a:tc>
                  <a:txBody>
                    <a:bodyPr/>
                    <a:lstStyle/>
                    <a:p>
                      <a:r>
                        <a:rPr lang="en-IN" sz="1200" b="0" i="0" u="none" strike="noStrike" kern="1200" baseline="0" dirty="0">
                          <a:solidFill>
                            <a:schemeClr val="dk1"/>
                          </a:solidFill>
                          <a:latin typeface="+mn-lt"/>
                          <a:ea typeface="+mn-ea"/>
                          <a:cs typeface="+mn-cs"/>
                        </a:rPr>
                        <a:t>Atlas and occipital bone</a:t>
                      </a:r>
                    </a:p>
                  </a:txBody>
                  <a:tcPr/>
                </a:tc>
                <a:tc>
                  <a:txBody>
                    <a:bodyPr/>
                    <a:lstStyle/>
                    <a:p>
                      <a:r>
                        <a:rPr lang="en-IN" sz="1200" b="0" i="0" u="none" strike="noStrike" kern="1200" baseline="0" dirty="0">
                          <a:solidFill>
                            <a:schemeClr val="dk1"/>
                          </a:solidFill>
                          <a:latin typeface="+mn-lt"/>
                          <a:ea typeface="+mn-ea"/>
                          <a:cs typeface="+mn-cs"/>
                        </a:rPr>
                        <a:t>Biaxial</a:t>
                      </a:r>
                    </a:p>
                  </a:txBody>
                  <a:tcPr/>
                </a:tc>
                <a:extLst>
                  <a:ext uri="{0D108BD9-81ED-4DB2-BD59-A6C34878D82A}">
                    <a16:rowId xmlns:a16="http://schemas.microsoft.com/office/drawing/2014/main" val="396202021"/>
                  </a:ext>
                </a:extLst>
              </a:tr>
              <a:tr h="370840">
                <a:tc>
                  <a:txBody>
                    <a:bodyPr/>
                    <a:lstStyle/>
                    <a:p>
                      <a:r>
                        <a:rPr lang="en-IN" sz="1200" b="0" i="0" u="none" strike="noStrike" kern="1200" baseline="0" dirty="0">
                          <a:solidFill>
                            <a:schemeClr val="dk1"/>
                          </a:solidFill>
                          <a:latin typeface="+mn-lt"/>
                          <a:ea typeface="+mn-ea"/>
                          <a:cs typeface="+mn-cs"/>
                        </a:rPr>
                        <a:t>Metacarpophalangeal (knuckles)</a:t>
                      </a:r>
                    </a:p>
                  </a:txBody>
                  <a:tcPr/>
                </a:tc>
                <a:tc>
                  <a:txBody>
                    <a:bodyPr/>
                    <a:lstStyle/>
                    <a:p>
                      <a:r>
                        <a:rPr lang="en-IN" sz="1200" b="0" i="0" u="none" strike="noStrike" kern="1200" baseline="0" dirty="0">
                          <a:solidFill>
                            <a:schemeClr val="dk1"/>
                          </a:solidFill>
                          <a:latin typeface="+mn-lt"/>
                          <a:ea typeface="+mn-ea"/>
                          <a:cs typeface="+mn-cs"/>
                        </a:rPr>
                        <a:t>Metacarpal bones and phalanges</a:t>
                      </a:r>
                    </a:p>
                  </a:txBody>
                  <a:tcPr/>
                </a:tc>
                <a:tc>
                  <a:txBody>
                    <a:bodyPr/>
                    <a:lstStyle/>
                    <a:p>
                      <a:r>
                        <a:rPr lang="en-IN" sz="1200" b="0" i="0" u="none" strike="noStrike" kern="1200" baseline="0" dirty="0">
                          <a:solidFill>
                            <a:schemeClr val="dk1"/>
                          </a:solidFill>
                          <a:latin typeface="+mn-lt"/>
                          <a:ea typeface="+mn-ea"/>
                          <a:cs typeface="+mn-cs"/>
                        </a:rPr>
                        <a:t>Biaxial</a:t>
                      </a:r>
                    </a:p>
                  </a:txBody>
                  <a:tcPr/>
                </a:tc>
                <a:extLst>
                  <a:ext uri="{0D108BD9-81ED-4DB2-BD59-A6C34878D82A}">
                    <a16:rowId xmlns:a16="http://schemas.microsoft.com/office/drawing/2014/main" val="3016468727"/>
                  </a:ext>
                </a:extLst>
              </a:tr>
              <a:tr h="182880">
                <a:tc>
                  <a:txBody>
                    <a:bodyPr/>
                    <a:lstStyle/>
                    <a:p>
                      <a:r>
                        <a:rPr lang="en-IN" sz="1200" b="0" i="0" u="none" strike="noStrike" kern="1200" baseline="0" dirty="0">
                          <a:solidFill>
                            <a:schemeClr val="dk1"/>
                          </a:solidFill>
                          <a:latin typeface="+mn-lt"/>
                          <a:ea typeface="+mn-ea"/>
                          <a:cs typeface="+mn-cs"/>
                        </a:rPr>
                        <a:t>Metatarsophalangeal (ball of foot)</a:t>
                      </a:r>
                    </a:p>
                  </a:txBody>
                  <a:tcPr/>
                </a:tc>
                <a:tc>
                  <a:txBody>
                    <a:bodyPr/>
                    <a:lstStyle/>
                    <a:p>
                      <a:r>
                        <a:rPr lang="en-IN" sz="1200" b="0" i="0" u="none" strike="noStrike" kern="1200" baseline="0" dirty="0">
                          <a:solidFill>
                            <a:schemeClr val="dk1"/>
                          </a:solidFill>
                          <a:latin typeface="+mn-lt"/>
                          <a:ea typeface="+mn-ea"/>
                          <a:cs typeface="+mn-cs"/>
                        </a:rPr>
                        <a:t>Metatarsal bones and phalanges</a:t>
                      </a:r>
                    </a:p>
                  </a:txBody>
                  <a:tcPr/>
                </a:tc>
                <a:tc>
                  <a:txBody>
                    <a:bodyPr/>
                    <a:lstStyle/>
                    <a:p>
                      <a:r>
                        <a:rPr lang="en-IN" sz="1200" b="0" i="0" u="none" strike="noStrike" kern="1200" baseline="0" dirty="0">
                          <a:solidFill>
                            <a:schemeClr val="dk1"/>
                          </a:solidFill>
                          <a:latin typeface="+mn-lt"/>
                          <a:ea typeface="+mn-ea"/>
                          <a:cs typeface="+mn-cs"/>
                        </a:rPr>
                        <a:t>Biaxial</a:t>
                      </a:r>
                    </a:p>
                  </a:txBody>
                  <a:tcPr/>
                </a:tc>
                <a:extLst>
                  <a:ext uri="{0D108BD9-81ED-4DB2-BD59-A6C34878D82A}">
                    <a16:rowId xmlns:a16="http://schemas.microsoft.com/office/drawing/2014/main" val="4064987412"/>
                  </a:ext>
                </a:extLst>
              </a:tr>
              <a:tr h="365760">
                <a:tc>
                  <a:txBody>
                    <a:bodyPr/>
                    <a:lstStyle/>
                    <a:p>
                      <a:r>
                        <a:rPr lang="en-IN" sz="1200" b="0" i="0" u="none" strike="noStrike" kern="1200" baseline="0" dirty="0">
                          <a:solidFill>
                            <a:schemeClr val="dk1"/>
                          </a:solidFill>
                          <a:latin typeface="+mn-lt"/>
                          <a:ea typeface="+mn-ea"/>
                          <a:cs typeface="+mn-cs"/>
                        </a:rPr>
                        <a:t>Radiocarpal (wrist)</a:t>
                      </a:r>
                    </a:p>
                  </a:txBody>
                  <a:tcPr/>
                </a:tc>
                <a:tc>
                  <a:txBody>
                    <a:bodyPr/>
                    <a:lstStyle/>
                    <a:p>
                      <a:r>
                        <a:rPr lang="en-IN" sz="1200" b="0" i="0" u="none" strike="noStrike" kern="1200" baseline="0" dirty="0">
                          <a:solidFill>
                            <a:schemeClr val="dk1"/>
                          </a:solidFill>
                          <a:latin typeface="+mn-lt"/>
                          <a:ea typeface="+mn-ea"/>
                          <a:cs typeface="+mn-cs"/>
                        </a:rPr>
                        <a:t>Radius and carpal bones</a:t>
                      </a:r>
                    </a:p>
                  </a:txBody>
                  <a:tcPr/>
                </a:tc>
                <a:tc>
                  <a:txBody>
                    <a:bodyPr/>
                    <a:lstStyle/>
                    <a:p>
                      <a:r>
                        <a:rPr lang="en-IN" sz="1200" b="0" i="0" u="none" strike="noStrike" kern="1200" baseline="0" dirty="0">
                          <a:solidFill>
                            <a:schemeClr val="dk1"/>
                          </a:solidFill>
                          <a:latin typeface="+mn-lt"/>
                          <a:ea typeface="+mn-ea"/>
                          <a:cs typeface="+mn-cs"/>
                        </a:rPr>
                        <a:t>Multiaxial</a:t>
                      </a:r>
                    </a:p>
                  </a:txBody>
                  <a:tcPr/>
                </a:tc>
                <a:extLst>
                  <a:ext uri="{0D108BD9-81ED-4DB2-BD59-A6C34878D82A}">
                    <a16:rowId xmlns:a16="http://schemas.microsoft.com/office/drawing/2014/main" val="2620768217"/>
                  </a:ext>
                </a:extLst>
              </a:tr>
              <a:tr h="370840">
                <a:tc>
                  <a:txBody>
                    <a:bodyPr/>
                    <a:lstStyle/>
                    <a:p>
                      <a:r>
                        <a:rPr lang="en-IN" sz="1200" b="0" i="0" u="none" strike="noStrike" kern="1200" baseline="0" dirty="0">
                          <a:solidFill>
                            <a:schemeClr val="dk1"/>
                          </a:solidFill>
                          <a:latin typeface="+mn-lt"/>
                          <a:ea typeface="+mn-ea"/>
                          <a:cs typeface="+mn-cs"/>
                        </a:rPr>
                        <a:t>Temporomandibular</a:t>
                      </a:r>
                    </a:p>
                  </a:txBody>
                  <a:tcPr/>
                </a:tc>
                <a:tc>
                  <a:txBody>
                    <a:bodyPr/>
                    <a:lstStyle/>
                    <a:p>
                      <a:r>
                        <a:rPr lang="en-IN" sz="1200" b="0" i="0" u="none" strike="noStrike" kern="1200" baseline="0" dirty="0">
                          <a:solidFill>
                            <a:schemeClr val="dk1"/>
                          </a:solidFill>
                          <a:latin typeface="+mn-lt"/>
                          <a:ea typeface="+mn-ea"/>
                          <a:cs typeface="+mn-cs"/>
                        </a:rPr>
                        <a:t>Mandible and temporal bone</a:t>
                      </a:r>
                    </a:p>
                  </a:txBody>
                  <a:tcPr/>
                </a:tc>
                <a:tc>
                  <a:txBody>
                    <a:bodyPr/>
                    <a:lstStyle/>
                    <a:p>
                      <a:r>
                        <a:rPr lang="en-IN" sz="1200" b="0" i="0" u="none" strike="noStrike" kern="1200" baseline="0" dirty="0">
                          <a:solidFill>
                            <a:schemeClr val="dk1"/>
                          </a:solidFill>
                          <a:latin typeface="+mn-lt"/>
                          <a:ea typeface="+mn-ea"/>
                          <a:cs typeface="+mn-cs"/>
                        </a:rPr>
                        <a:t>Multiaxial; one predominates</a:t>
                      </a:r>
                    </a:p>
                  </a:txBody>
                  <a:tcPr/>
                </a:tc>
                <a:extLst>
                  <a:ext uri="{0D108BD9-81ED-4DB2-BD59-A6C34878D82A}">
                    <a16:rowId xmlns:a16="http://schemas.microsoft.com/office/drawing/2014/main" val="390595586"/>
                  </a:ext>
                </a:extLst>
              </a:tr>
            </a:tbl>
          </a:graphicData>
        </a:graphic>
      </p:graphicFrame>
      <p:sp>
        <p:nvSpPr>
          <p:cNvPr id="6" name="Text Placeholder 5">
            <a:extLst>
              <a:ext uri="{FF2B5EF4-FFF2-40B4-BE49-F238E27FC236}">
                <a16:creationId xmlns:a16="http://schemas.microsoft.com/office/drawing/2014/main" id="{7B7F9250-EABA-4AD6-93E8-3C974126CDF5}"/>
              </a:ext>
            </a:extLst>
          </p:cNvPr>
          <p:cNvSpPr>
            <a:spLocks noGrp="1"/>
          </p:cNvSpPr>
          <p:nvPr>
            <p:ph type="body" sz="quarter" idx="40"/>
          </p:nvPr>
        </p:nvSpPr>
        <p:spPr>
          <a:xfrm>
            <a:off x="3200400" y="6301016"/>
            <a:ext cx="2743200" cy="192024"/>
          </a:xfrm>
        </p:spPr>
        <p:txBody>
          <a:bodyPr/>
          <a:lstStyle/>
          <a:p>
            <a:r>
              <a:rPr lang="en-US" dirty="0">
                <a:hlinkClick r:id="rId3" action="ppaction://hlinksldjump"/>
              </a:rPr>
              <a:t>Access the text alternative for slide images.</a:t>
            </a:r>
            <a:endParaRPr lang="en-US" dirty="0"/>
          </a:p>
        </p:txBody>
      </p:sp>
      <p:sp>
        <p:nvSpPr>
          <p:cNvPr id="8" name="Slide Number Placeholder 6">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22</a:t>
            </a:fld>
            <a:endParaRPr lang="en-US"/>
          </a:p>
        </p:txBody>
      </p:sp>
    </p:spTree>
    <p:extLst>
      <p:ext uri="{BB962C8B-B14F-4D97-AF65-F5344CB8AC3E}">
        <p14:creationId xmlns:p14="http://schemas.microsoft.com/office/powerpoint/2010/main" val="3459565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8.2 Types of Movement</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5124090"/>
          </a:xfrm>
        </p:spPr>
        <p:txBody>
          <a:bodyPr/>
          <a:lstStyle/>
          <a:p>
            <a:pPr>
              <a:spcBef>
                <a:spcPts val="200"/>
              </a:spcBef>
              <a:spcAft>
                <a:spcPts val="600"/>
              </a:spcAft>
            </a:pPr>
            <a:r>
              <a:rPr lang="en-US" altLang="en-US" sz="2200" b="1" dirty="0"/>
              <a:t>Gliding</a:t>
            </a:r>
            <a:r>
              <a:rPr lang="en-US" altLang="en-US" sz="2200" dirty="0"/>
              <a:t>: in plane joints; slight movement.</a:t>
            </a:r>
            <a:endParaRPr lang="en-US" altLang="en-US" sz="2200" b="1" dirty="0"/>
          </a:p>
          <a:p>
            <a:pPr>
              <a:spcBef>
                <a:spcPts val="200"/>
              </a:spcBef>
              <a:spcAft>
                <a:spcPts val="600"/>
              </a:spcAft>
            </a:pPr>
            <a:r>
              <a:rPr lang="en-US" altLang="en-US" sz="2200" b="1" dirty="0"/>
              <a:t>Angular: angle between bones changes</a:t>
            </a:r>
          </a:p>
          <a:p>
            <a:pPr lvl="1">
              <a:spcBef>
                <a:spcPts val="200"/>
              </a:spcBef>
              <a:spcAft>
                <a:spcPts val="600"/>
              </a:spcAft>
            </a:pPr>
            <a:r>
              <a:rPr lang="en-US" altLang="en-US" sz="2200" b="1" dirty="0"/>
              <a:t>Flexion</a:t>
            </a:r>
            <a:r>
              <a:rPr lang="en-US" altLang="en-US" sz="2200" dirty="0"/>
              <a:t> and </a:t>
            </a:r>
            <a:r>
              <a:rPr lang="en-US" altLang="en-US" sz="2200" b="1" dirty="0"/>
              <a:t>Extension.</a:t>
            </a:r>
          </a:p>
          <a:p>
            <a:pPr lvl="2">
              <a:spcBef>
                <a:spcPts val="200"/>
              </a:spcBef>
              <a:spcAft>
                <a:spcPts val="600"/>
              </a:spcAft>
            </a:pPr>
            <a:r>
              <a:rPr lang="en-US" altLang="en-US" b="1" dirty="0"/>
              <a:t>Hyperextension.</a:t>
            </a:r>
          </a:p>
          <a:p>
            <a:pPr lvl="2">
              <a:spcBef>
                <a:spcPts val="200"/>
              </a:spcBef>
              <a:spcAft>
                <a:spcPts val="600"/>
              </a:spcAft>
            </a:pPr>
            <a:r>
              <a:rPr lang="en-US" altLang="en-US" b="1" dirty="0"/>
              <a:t>Plantar flexion</a:t>
            </a:r>
            <a:r>
              <a:rPr lang="en-US" altLang="en-US" dirty="0"/>
              <a:t> and </a:t>
            </a:r>
            <a:r>
              <a:rPr lang="en-US" altLang="en-US" b="1" dirty="0"/>
              <a:t>Dorsiflexion.</a:t>
            </a:r>
          </a:p>
          <a:p>
            <a:pPr lvl="1">
              <a:spcBef>
                <a:spcPts val="200"/>
              </a:spcBef>
              <a:spcAft>
                <a:spcPts val="600"/>
              </a:spcAft>
            </a:pPr>
            <a:r>
              <a:rPr lang="en-US" altLang="en-US" sz="2200" b="1" dirty="0"/>
              <a:t>Abduction</a:t>
            </a:r>
            <a:r>
              <a:rPr lang="en-US" altLang="en-US" sz="2200" dirty="0"/>
              <a:t> and </a:t>
            </a:r>
            <a:r>
              <a:rPr lang="en-US" altLang="en-US" sz="2200" b="1" dirty="0"/>
              <a:t>Adduction: away from or toward the midline.</a:t>
            </a:r>
          </a:p>
          <a:p>
            <a:pPr>
              <a:spcBef>
                <a:spcPts val="200"/>
              </a:spcBef>
              <a:spcAft>
                <a:spcPts val="600"/>
              </a:spcAft>
            </a:pPr>
            <a:r>
              <a:rPr lang="en-US" altLang="en-US" sz="2200" b="1" dirty="0"/>
              <a:t>Circular: rotation around an axis</a:t>
            </a:r>
          </a:p>
          <a:p>
            <a:pPr lvl="1">
              <a:spcBef>
                <a:spcPts val="200"/>
              </a:spcBef>
              <a:spcAft>
                <a:spcPts val="600"/>
              </a:spcAft>
            </a:pPr>
            <a:r>
              <a:rPr lang="en-US" altLang="en-US" sz="2200" b="1" dirty="0"/>
              <a:t>Rotation: turning around the long axis</a:t>
            </a:r>
          </a:p>
          <a:p>
            <a:pPr lvl="1">
              <a:spcBef>
                <a:spcPts val="200"/>
              </a:spcBef>
              <a:spcAft>
                <a:spcPts val="600"/>
              </a:spcAft>
            </a:pPr>
            <a:r>
              <a:rPr lang="en-US" altLang="en-US" sz="2200" b="1" dirty="0"/>
              <a:t>Pronation</a:t>
            </a:r>
            <a:r>
              <a:rPr lang="en-US" altLang="en-US" sz="2200" dirty="0"/>
              <a:t> and </a:t>
            </a:r>
            <a:r>
              <a:rPr lang="en-US" altLang="en-US" sz="2200" b="1" dirty="0"/>
              <a:t>Supination:  unique forearm movements</a:t>
            </a:r>
          </a:p>
          <a:p>
            <a:pPr lvl="1">
              <a:spcBef>
                <a:spcPts val="200"/>
              </a:spcBef>
              <a:spcAft>
                <a:spcPts val="600"/>
              </a:spcAft>
            </a:pPr>
            <a:r>
              <a:rPr lang="en-US" altLang="en-US" sz="2200" b="1" dirty="0"/>
              <a:t>Circumduction.</a:t>
            </a:r>
          </a:p>
          <a:p>
            <a:pPr>
              <a:spcBef>
                <a:spcPts val="200"/>
              </a:spcBef>
              <a:spcAft>
                <a:spcPts val="600"/>
              </a:spcAft>
            </a:pPr>
            <a:r>
              <a:rPr lang="en-US" altLang="en-US" sz="2200" b="1" dirty="0"/>
              <a:t>Special movements</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23</a:t>
            </a:fld>
            <a:endParaRPr lang="en-US"/>
          </a:p>
        </p:txBody>
      </p:sp>
    </p:spTree>
    <p:extLst>
      <p:ext uri="{BB962C8B-B14F-4D97-AF65-F5344CB8AC3E}">
        <p14:creationId xmlns:p14="http://schemas.microsoft.com/office/powerpoint/2010/main" val="687066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solidFill>
                  <a:schemeClr val="tx1"/>
                </a:solidFill>
                <a:ea typeface="ＭＳ Ｐゴシック" panose="020B0600070205080204" pitchFamily="34" charset="-128"/>
              </a:rPr>
              <a:t>Flexion and Extension</a:t>
            </a: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899" y="1276710"/>
            <a:ext cx="3837730" cy="4974336"/>
          </a:xfrm>
        </p:spPr>
        <p:txBody>
          <a:bodyPr/>
          <a:lstStyle/>
          <a:p>
            <a:pPr marL="342900" indent="-342900">
              <a:spcBef>
                <a:spcPts val="1200"/>
              </a:spcBef>
              <a:buFont typeface="Arial" panose="020B0604020202020204" pitchFamily="34" charset="0"/>
              <a:buChar char="•"/>
            </a:pPr>
            <a:r>
              <a:rPr lang="en-US" altLang="en-US" b="1" dirty="0"/>
              <a:t>Flexion</a:t>
            </a:r>
            <a:r>
              <a:rPr lang="en-US" altLang="en-US" dirty="0"/>
              <a:t>: movement of a body part anterior to the coronal plane.</a:t>
            </a:r>
          </a:p>
          <a:p>
            <a:pPr marL="342900" indent="-342900">
              <a:spcBef>
                <a:spcPts val="1200"/>
              </a:spcBef>
              <a:buFont typeface="Arial" panose="020B0604020202020204" pitchFamily="34" charset="0"/>
              <a:buChar char="•"/>
            </a:pPr>
            <a:r>
              <a:rPr lang="en-US" altLang="en-US" b="1" dirty="0"/>
              <a:t>Extension</a:t>
            </a:r>
            <a:r>
              <a:rPr lang="en-US" altLang="en-US" dirty="0"/>
              <a:t>: movement of a body part posterior to the coronal plane.</a:t>
            </a:r>
          </a:p>
        </p:txBody>
      </p:sp>
      <p:pic>
        <p:nvPicPr>
          <p:cNvPr id="4" name="Picture 3" descr="A 4-part illustration shows the types of movements in different body parts along with their flexion and extension.">
            <a:extLst>
              <a:ext uri="{FF2B5EF4-FFF2-40B4-BE49-F238E27FC236}">
                <a16:creationId xmlns:a16="http://schemas.microsoft.com/office/drawing/2014/main" id="{939E3600-A8F0-4795-85CF-BEAD387CD03E}"/>
              </a:ext>
            </a:extLst>
          </p:cNvPr>
          <p:cNvPicPr>
            <a:picLocks noChangeAspect="1"/>
          </p:cNvPicPr>
          <p:nvPr/>
        </p:nvPicPr>
        <p:blipFill>
          <a:blip r:embed="rId2"/>
          <a:stretch>
            <a:fillRect/>
          </a:stretch>
        </p:blipFill>
        <p:spPr>
          <a:xfrm>
            <a:off x="4653887" y="1047029"/>
            <a:ext cx="3837730" cy="5120640"/>
          </a:xfrm>
          <a:prstGeom prst="rect">
            <a:avLst/>
          </a:prstGeom>
        </p:spPr>
      </p:pic>
      <p:sp>
        <p:nvSpPr>
          <p:cNvPr id="6" name="Text Placeholder 4">
            <a:extLst>
              <a:ext uri="{FF2B5EF4-FFF2-40B4-BE49-F238E27FC236}">
                <a16:creationId xmlns:a16="http://schemas.microsoft.com/office/drawing/2014/main" id="{AB96E8CB-564C-403E-A4E2-CF53788C778B}"/>
              </a:ext>
            </a:extLst>
          </p:cNvPr>
          <p:cNvSpPr>
            <a:spLocks noGrp="1"/>
          </p:cNvSpPr>
          <p:nvPr>
            <p:ph type="body" sz="quarter" idx="40"/>
          </p:nvPr>
        </p:nvSpPr>
        <p:spPr>
          <a:xfrm>
            <a:off x="3200400" y="6301016"/>
            <a:ext cx="2743200" cy="192024"/>
          </a:xfrm>
        </p:spPr>
        <p:txBody>
          <a:bodyPr/>
          <a:lstStyle/>
          <a:p>
            <a:r>
              <a:rPr lang="en-US" noProof="0"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24</a:t>
            </a:fld>
            <a:endParaRPr lang="en-US"/>
          </a:p>
        </p:txBody>
      </p:sp>
    </p:spTree>
    <p:extLst>
      <p:ext uri="{BB962C8B-B14F-4D97-AF65-F5344CB8AC3E}">
        <p14:creationId xmlns:p14="http://schemas.microsoft.com/office/powerpoint/2010/main" val="776696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Dorsiflexion and Plantar Flexion of the Foot</a:t>
            </a:r>
            <a:endParaRPr lang="en-US" sz="1200" noProof="0" dirty="0">
              <a:solidFill>
                <a:schemeClr val="tx1"/>
              </a:solidFill>
            </a:endParaRPr>
          </a:p>
        </p:txBody>
      </p:sp>
      <p:pic>
        <p:nvPicPr>
          <p:cNvPr id="4" name="Picture 2" descr="In part e, the heel of a leg is folded upward (dorsiflexion) and extended (plantar flexion). ">
            <a:extLst>
              <a:ext uri="{FF2B5EF4-FFF2-40B4-BE49-F238E27FC236}">
                <a16:creationId xmlns:a16="http://schemas.microsoft.com/office/drawing/2014/main" id="{E76FFAD3-29B2-4946-A527-518AFF883195}"/>
              </a:ext>
            </a:extLst>
          </p:cNvPr>
          <p:cNvPicPr>
            <a:picLocks noChangeAspect="1"/>
          </p:cNvPicPr>
          <p:nvPr/>
        </p:nvPicPr>
        <p:blipFill>
          <a:blip r:embed="rId2"/>
          <a:stretch>
            <a:fillRect/>
          </a:stretch>
        </p:blipFill>
        <p:spPr>
          <a:xfrm>
            <a:off x="445200" y="1276710"/>
            <a:ext cx="4223204" cy="457200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145206" y="1276710"/>
            <a:ext cx="3655893" cy="4974336"/>
          </a:xfrm>
        </p:spPr>
        <p:txBody>
          <a:bodyPr/>
          <a:lstStyle/>
          <a:p>
            <a:pPr marL="342900" indent="-342900">
              <a:spcBef>
                <a:spcPts val="600"/>
              </a:spcBef>
              <a:spcAft>
                <a:spcPts val="1200"/>
              </a:spcAft>
              <a:buFont typeface="Arial" panose="020B0604020202020204" pitchFamily="34" charset="0"/>
              <a:buChar char="•"/>
            </a:pPr>
            <a:r>
              <a:rPr lang="en-US" altLang="en-US" dirty="0"/>
              <a:t>Special angular movements of the foot.</a:t>
            </a:r>
          </a:p>
          <a:p>
            <a:pPr marL="342900" indent="-342900">
              <a:spcBef>
                <a:spcPts val="600"/>
              </a:spcBef>
              <a:spcAft>
                <a:spcPts val="1200"/>
              </a:spcAft>
              <a:buFont typeface="Arial" panose="020B0604020202020204" pitchFamily="34" charset="0"/>
              <a:buChar char="•"/>
            </a:pPr>
            <a:r>
              <a:rPr lang="en-US" altLang="en-US" b="1" dirty="0"/>
              <a:t>Plantar flexion</a:t>
            </a:r>
            <a:r>
              <a:rPr lang="en-US" altLang="en-US" dirty="0"/>
              <a:t>: standing on the toes.</a:t>
            </a:r>
          </a:p>
          <a:p>
            <a:pPr marL="342900" indent="-342900">
              <a:spcBef>
                <a:spcPts val="600"/>
              </a:spcBef>
              <a:spcAft>
                <a:spcPts val="1200"/>
              </a:spcAft>
              <a:buFont typeface="Arial" panose="020B0604020202020204" pitchFamily="34" charset="0"/>
              <a:buChar char="•"/>
            </a:pPr>
            <a:r>
              <a:rPr lang="en-US" altLang="en-US" b="1" dirty="0"/>
              <a:t>Dorsiflexion</a:t>
            </a:r>
            <a:r>
              <a:rPr lang="en-US" altLang="en-US" dirty="0"/>
              <a:t>: foot lifted toward the shin.</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25</a:t>
            </a:fld>
            <a:endParaRPr lang="en-US"/>
          </a:p>
        </p:txBody>
      </p:sp>
    </p:spTree>
    <p:extLst>
      <p:ext uri="{BB962C8B-B14F-4D97-AF65-F5344CB8AC3E}">
        <p14:creationId xmlns:p14="http://schemas.microsoft.com/office/powerpoint/2010/main" val="2766775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Abduction and Adduction</a:t>
            </a:r>
            <a:endParaRPr lang="en-US" sz="1200" noProof="0" dirty="0">
              <a:solidFill>
                <a:schemeClr val="tx1"/>
              </a:solidFill>
            </a:endParaRPr>
          </a:p>
        </p:txBody>
      </p:sp>
      <p:pic>
        <p:nvPicPr>
          <p:cNvPr id="4" name="Picture 2" descr="An illustration shows the abduction and adduction.">
            <a:extLst>
              <a:ext uri="{FF2B5EF4-FFF2-40B4-BE49-F238E27FC236}">
                <a16:creationId xmlns:a16="http://schemas.microsoft.com/office/drawing/2014/main" id="{EEE75EDD-6F11-4E10-BF91-DD3F293E702D}"/>
              </a:ext>
            </a:extLst>
          </p:cNvPr>
          <p:cNvPicPr>
            <a:picLocks noChangeAspect="1"/>
          </p:cNvPicPr>
          <p:nvPr/>
        </p:nvPicPr>
        <p:blipFill>
          <a:blip r:embed="rId2"/>
          <a:stretch>
            <a:fillRect/>
          </a:stretch>
        </p:blipFill>
        <p:spPr>
          <a:xfrm>
            <a:off x="1550818" y="1153878"/>
            <a:ext cx="2083777" cy="502920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4572000" y="1276710"/>
            <a:ext cx="4075431" cy="4937760"/>
          </a:xfrm>
        </p:spPr>
        <p:txBody>
          <a:bodyPr/>
          <a:lstStyle/>
          <a:p>
            <a:pPr marL="342900" indent="-342900">
              <a:buFont typeface="Arial" panose="020B0604020202020204" pitchFamily="34" charset="0"/>
              <a:buChar char="•"/>
            </a:pPr>
            <a:r>
              <a:rPr lang="en-US" altLang="en-US" b="1" dirty="0"/>
              <a:t>Abduction</a:t>
            </a:r>
            <a:r>
              <a:rPr lang="en-US" altLang="en-US" dirty="0"/>
              <a:t>: movement away from the median plane.</a:t>
            </a:r>
          </a:p>
          <a:p>
            <a:pPr marL="342900" indent="-342900">
              <a:buFont typeface="Arial" panose="020B0604020202020204" pitchFamily="34" charset="0"/>
              <a:buChar char="•"/>
            </a:pPr>
            <a:r>
              <a:rPr lang="en-US" altLang="en-US" b="1" dirty="0"/>
              <a:t>Adduction</a:t>
            </a:r>
            <a:r>
              <a:rPr lang="en-US" altLang="en-US" dirty="0"/>
              <a:t>: movement toward the median plane.</a:t>
            </a:r>
          </a:p>
        </p:txBody>
      </p:sp>
      <p:sp>
        <p:nvSpPr>
          <p:cNvPr id="6" name="Text Placeholder 4">
            <a:extLst>
              <a:ext uri="{FF2B5EF4-FFF2-40B4-BE49-F238E27FC236}">
                <a16:creationId xmlns:a16="http://schemas.microsoft.com/office/drawing/2014/main" id="{3BD97DFA-5C36-4E49-8CEE-315FB5DA77FC}"/>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26</a:t>
            </a:fld>
            <a:endParaRPr lang="en-US"/>
          </a:p>
        </p:txBody>
      </p:sp>
    </p:spTree>
    <p:extLst>
      <p:ext uri="{BB962C8B-B14F-4D97-AF65-F5344CB8AC3E}">
        <p14:creationId xmlns:p14="http://schemas.microsoft.com/office/powerpoint/2010/main" val="1819359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Circular Movements: Rotation</a:t>
            </a:r>
            <a:endParaRPr lang="en-US" sz="1200" noProof="0" dirty="0">
              <a:solidFill>
                <a:schemeClr val="tx1"/>
              </a:solidFill>
            </a:endParaRPr>
          </a:p>
        </p:txBody>
      </p:sp>
      <p:pic>
        <p:nvPicPr>
          <p:cNvPr id="4" name="Picture 2" descr="In part a, the hand of a person is folded from the elbow towards the body (medial rotation) and away from the body (lateral rotation).">
            <a:extLst>
              <a:ext uri="{FF2B5EF4-FFF2-40B4-BE49-F238E27FC236}">
                <a16:creationId xmlns:a16="http://schemas.microsoft.com/office/drawing/2014/main" id="{C9AA442B-0D06-4FDB-B72E-187A291725EC}"/>
              </a:ext>
            </a:extLst>
          </p:cNvPr>
          <p:cNvPicPr>
            <a:picLocks noChangeAspect="1"/>
          </p:cNvPicPr>
          <p:nvPr/>
        </p:nvPicPr>
        <p:blipFill>
          <a:blip r:embed="rId2"/>
          <a:stretch>
            <a:fillRect/>
          </a:stretch>
        </p:blipFill>
        <p:spPr>
          <a:xfrm>
            <a:off x="411289" y="1276710"/>
            <a:ext cx="4506405" cy="457200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145206" y="1276710"/>
            <a:ext cx="3655894" cy="4974336"/>
          </a:xfrm>
        </p:spPr>
        <p:txBody>
          <a:bodyPr/>
          <a:lstStyle/>
          <a:p>
            <a:r>
              <a:rPr lang="en-US" altLang="en-US" b="1" dirty="0"/>
              <a:t>Rotation</a:t>
            </a:r>
            <a:r>
              <a:rPr lang="en-US" altLang="en-US" dirty="0"/>
              <a:t>: turning of a structure on its long axis.</a:t>
            </a:r>
          </a:p>
          <a:p>
            <a:pPr lvl="1"/>
            <a:r>
              <a:rPr lang="en-US" altLang="en-US" dirty="0"/>
              <a:t>Examples: rotation of the head, </a:t>
            </a:r>
            <a:r>
              <a:rPr lang="en-US" altLang="en-US" dirty="0" err="1"/>
              <a:t>humerus</a:t>
            </a:r>
            <a:r>
              <a:rPr lang="en-US" altLang="en-US" dirty="0"/>
              <a:t>, entire body.</a:t>
            </a:r>
          </a:p>
          <a:p>
            <a:pPr lvl="1"/>
            <a:r>
              <a:rPr lang="en-US" altLang="en-US" dirty="0"/>
              <a:t>Medial and lateral rotation; example, the rotation of the arm.</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27</a:t>
            </a:fld>
            <a:endParaRPr lang="en-US"/>
          </a:p>
        </p:txBody>
      </p:sp>
    </p:spTree>
    <p:extLst>
      <p:ext uri="{BB962C8B-B14F-4D97-AF65-F5344CB8AC3E}">
        <p14:creationId xmlns:p14="http://schemas.microsoft.com/office/powerpoint/2010/main" val="1253847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solidFill>
                  <a:schemeClr val="tx1"/>
                </a:solidFill>
                <a:ea typeface="ＭＳ Ｐゴシック" panose="020B0600070205080204" pitchFamily="34" charset="-128"/>
              </a:rPr>
              <a:t>Circular Movements: Circumduction</a:t>
            </a: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899" y="1276710"/>
            <a:ext cx="4638533" cy="4974336"/>
          </a:xfrm>
        </p:spPr>
        <p:txBody>
          <a:bodyPr/>
          <a:lstStyle/>
          <a:p>
            <a:r>
              <a:rPr lang="en-US" altLang="en-US" b="1" dirty="0"/>
              <a:t>Circumduction.</a:t>
            </a:r>
          </a:p>
          <a:p>
            <a:pPr lvl="1"/>
            <a:r>
              <a:rPr lang="en-US" altLang="en-US" dirty="0"/>
              <a:t>Combination of flexion, extension, abduction, adduction.</a:t>
            </a:r>
          </a:p>
          <a:p>
            <a:pPr lvl="1"/>
            <a:r>
              <a:rPr lang="en-US" altLang="en-US" dirty="0"/>
              <a:t>Appendage describes a cone.</a:t>
            </a:r>
          </a:p>
        </p:txBody>
      </p:sp>
      <p:pic>
        <p:nvPicPr>
          <p:cNvPr id="5" name="Picture 3" descr="In part b, the arm of a person moves upward and downward in 90 degrees (circumduction).">
            <a:extLst>
              <a:ext uri="{FF2B5EF4-FFF2-40B4-BE49-F238E27FC236}">
                <a16:creationId xmlns:a16="http://schemas.microsoft.com/office/drawing/2014/main" id="{BC19C05B-1A73-425B-A857-C2C998803B23}"/>
              </a:ext>
            </a:extLst>
          </p:cNvPr>
          <p:cNvPicPr>
            <a:picLocks noChangeAspect="1"/>
          </p:cNvPicPr>
          <p:nvPr/>
        </p:nvPicPr>
        <p:blipFill>
          <a:blip r:embed="rId2"/>
          <a:stretch>
            <a:fillRect/>
          </a:stretch>
        </p:blipFill>
        <p:spPr>
          <a:xfrm>
            <a:off x="5394955" y="1276710"/>
            <a:ext cx="2479324" cy="4754880"/>
          </a:xfrm>
          <a:prstGeom prst="rect">
            <a:avLst/>
          </a:prstGeom>
        </p:spPr>
      </p:pic>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3213844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Pronation and Supination of the Forearm</a:t>
            </a:r>
            <a:endParaRPr lang="en-US" sz="1200" noProof="0" dirty="0">
              <a:solidFill>
                <a:schemeClr val="tx1"/>
              </a:solidFill>
            </a:endParaRPr>
          </a:p>
        </p:txBody>
      </p:sp>
      <p:pic>
        <p:nvPicPr>
          <p:cNvPr id="5" name="Picture 2" descr="In part c, the palm of a person faces the ceiling (supination) and the ground (pronation).">
            <a:extLst>
              <a:ext uri="{FF2B5EF4-FFF2-40B4-BE49-F238E27FC236}">
                <a16:creationId xmlns:a16="http://schemas.microsoft.com/office/drawing/2014/main" id="{22107B16-D6EF-4771-B27F-5F05798278B0}"/>
              </a:ext>
            </a:extLst>
          </p:cNvPr>
          <p:cNvPicPr>
            <a:picLocks noChangeAspect="1"/>
          </p:cNvPicPr>
          <p:nvPr/>
        </p:nvPicPr>
        <p:blipFill>
          <a:blip r:embed="rId2"/>
          <a:stretch>
            <a:fillRect/>
          </a:stretch>
        </p:blipFill>
        <p:spPr>
          <a:xfrm>
            <a:off x="364603" y="1276710"/>
            <a:ext cx="4772210" cy="393192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375190" y="1276710"/>
            <a:ext cx="3425910" cy="4937760"/>
          </a:xfrm>
        </p:spPr>
        <p:txBody>
          <a:bodyPr/>
          <a:lstStyle/>
          <a:p>
            <a:r>
              <a:rPr lang="en-US" altLang="en-US" b="1" dirty="0"/>
              <a:t>Pronation/Supination</a:t>
            </a:r>
            <a:r>
              <a:rPr lang="en-US" altLang="en-US" dirty="0"/>
              <a:t>: refer to unique rotation of the forearm.</a:t>
            </a:r>
          </a:p>
          <a:p>
            <a:pPr lvl="1"/>
            <a:r>
              <a:rPr lang="en-US" altLang="en-US" dirty="0"/>
              <a:t>Pronation: palm faces posteriorly.</a:t>
            </a:r>
          </a:p>
          <a:p>
            <a:pPr lvl="1"/>
            <a:r>
              <a:rPr lang="en-US" altLang="en-US" dirty="0"/>
              <a:t>Supination: palm faces anteriorly.</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29</a:t>
            </a:fld>
            <a:endParaRPr lang="en-US"/>
          </a:p>
        </p:txBody>
      </p:sp>
    </p:spTree>
    <p:extLst>
      <p:ext uri="{BB962C8B-B14F-4D97-AF65-F5344CB8AC3E}">
        <p14:creationId xmlns:p14="http://schemas.microsoft.com/office/powerpoint/2010/main" val="145024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8.1 Classes of Joints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a:spcBef>
                <a:spcPts val="800"/>
              </a:spcBef>
            </a:pPr>
            <a:r>
              <a:rPr lang="en-US" altLang="en-US" dirty="0"/>
              <a:t>Structural: based on major connective tissue type that binds bones.</a:t>
            </a:r>
          </a:p>
          <a:p>
            <a:pPr lvl="1"/>
            <a:r>
              <a:rPr lang="en-US" altLang="en-US" b="1" dirty="0"/>
              <a:t>Fibrous.</a:t>
            </a:r>
          </a:p>
          <a:p>
            <a:pPr lvl="1"/>
            <a:r>
              <a:rPr lang="en-US" altLang="en-US" b="1" dirty="0"/>
              <a:t>Cartilaginous.</a:t>
            </a:r>
          </a:p>
          <a:p>
            <a:pPr lvl="1"/>
            <a:r>
              <a:rPr lang="en-US" altLang="en-US" b="1" dirty="0"/>
              <a:t>Synovial.</a:t>
            </a:r>
          </a:p>
          <a:p>
            <a:pPr>
              <a:spcBef>
                <a:spcPts val="800"/>
              </a:spcBef>
            </a:pPr>
            <a:r>
              <a:rPr lang="en-US" altLang="en-US" dirty="0"/>
              <a:t>Functional: based on degree of motion. </a:t>
            </a:r>
          </a:p>
          <a:p>
            <a:pPr lvl="1"/>
            <a:r>
              <a:rPr lang="en-US" altLang="en-US" b="1" dirty="0"/>
              <a:t>Synarthrosis</a:t>
            </a:r>
            <a:r>
              <a:rPr lang="en-US" altLang="en-US" dirty="0"/>
              <a:t>: non-movable.</a:t>
            </a:r>
          </a:p>
          <a:p>
            <a:pPr lvl="1"/>
            <a:r>
              <a:rPr lang="en-US" altLang="en-US" b="1" dirty="0"/>
              <a:t>Amphiarthrosis</a:t>
            </a:r>
            <a:r>
              <a:rPr lang="en-US" altLang="en-US" dirty="0"/>
              <a:t>: slightly movable.</a:t>
            </a:r>
          </a:p>
          <a:p>
            <a:pPr lvl="1"/>
            <a:r>
              <a:rPr lang="en-US" altLang="en-US" b="1" dirty="0"/>
              <a:t>Diarthrosis</a:t>
            </a:r>
            <a:r>
              <a:rPr lang="en-US" altLang="en-US" dirty="0"/>
              <a:t>: freely movable.</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a:t>
            </a:fld>
            <a:endParaRPr lang="en-US"/>
          </a:p>
        </p:txBody>
      </p:sp>
    </p:spTree>
    <p:extLst>
      <p:ext uri="{BB962C8B-B14F-4D97-AF65-F5344CB8AC3E}">
        <p14:creationId xmlns:p14="http://schemas.microsoft.com/office/powerpoint/2010/main" val="4198233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Special Movements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a:spcBef>
                <a:spcPts val="600"/>
              </a:spcBef>
            </a:pPr>
            <a:r>
              <a:rPr lang="en-US" altLang="en-US" dirty="0"/>
              <a:t>Unique to only one or two joints and don’t fit into other categories.</a:t>
            </a:r>
          </a:p>
          <a:p>
            <a:pPr>
              <a:spcBef>
                <a:spcPts val="600"/>
              </a:spcBef>
            </a:pPr>
            <a:r>
              <a:rPr lang="en-US" altLang="en-US" dirty="0"/>
              <a:t>Types.</a:t>
            </a:r>
          </a:p>
          <a:p>
            <a:pPr lvl="1">
              <a:spcBef>
                <a:spcPts val="600"/>
              </a:spcBef>
            </a:pPr>
            <a:r>
              <a:rPr lang="en-US" altLang="en-US" b="1" dirty="0"/>
              <a:t>Elevation</a:t>
            </a:r>
            <a:r>
              <a:rPr lang="en-US" altLang="en-US" dirty="0"/>
              <a:t> and </a:t>
            </a:r>
            <a:r>
              <a:rPr lang="en-US" altLang="en-US" b="1" dirty="0"/>
              <a:t>Depression.</a:t>
            </a:r>
          </a:p>
          <a:p>
            <a:pPr lvl="1">
              <a:spcBef>
                <a:spcPts val="600"/>
              </a:spcBef>
            </a:pPr>
            <a:r>
              <a:rPr lang="en-US" altLang="en-US" b="1" dirty="0"/>
              <a:t>Protraction</a:t>
            </a:r>
            <a:r>
              <a:rPr lang="en-US" altLang="en-US" dirty="0"/>
              <a:t> and </a:t>
            </a:r>
            <a:r>
              <a:rPr lang="en-US" altLang="en-US" b="1" dirty="0"/>
              <a:t>Retraction.</a:t>
            </a:r>
          </a:p>
          <a:p>
            <a:pPr lvl="1">
              <a:spcBef>
                <a:spcPts val="600"/>
              </a:spcBef>
            </a:pPr>
            <a:r>
              <a:rPr lang="en-US" altLang="en-US" b="1" dirty="0"/>
              <a:t>Excursion.</a:t>
            </a:r>
          </a:p>
          <a:p>
            <a:pPr lvl="1">
              <a:spcBef>
                <a:spcPts val="600"/>
              </a:spcBef>
            </a:pPr>
            <a:r>
              <a:rPr lang="en-US" altLang="en-US" b="1" dirty="0"/>
              <a:t>Opposition</a:t>
            </a:r>
            <a:r>
              <a:rPr lang="en-US" altLang="en-US" dirty="0"/>
              <a:t> and </a:t>
            </a:r>
            <a:r>
              <a:rPr lang="en-US" altLang="en-US" b="1" dirty="0"/>
              <a:t>Reposition.</a:t>
            </a:r>
          </a:p>
          <a:p>
            <a:pPr lvl="1">
              <a:spcBef>
                <a:spcPts val="600"/>
              </a:spcBef>
            </a:pPr>
            <a:r>
              <a:rPr lang="en-US" altLang="en-US" b="1" dirty="0"/>
              <a:t>Inversion</a:t>
            </a:r>
            <a:r>
              <a:rPr lang="en-US" altLang="en-US" dirty="0"/>
              <a:t> and </a:t>
            </a:r>
            <a:r>
              <a:rPr lang="en-US" altLang="en-US" b="1" dirty="0"/>
              <a:t>Eversion.</a:t>
            </a:r>
          </a:p>
          <a:p>
            <a:pPr lvl="1">
              <a:spcBef>
                <a:spcPts val="600"/>
              </a:spcBef>
            </a:pPr>
            <a:r>
              <a:rPr lang="en-US" altLang="en-US" b="1" dirty="0"/>
              <a:t>Combination movements.</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30</a:t>
            </a:fld>
            <a:endParaRPr lang="en-US"/>
          </a:p>
        </p:txBody>
      </p:sp>
    </p:spTree>
    <p:extLst>
      <p:ext uri="{BB962C8B-B14F-4D97-AF65-F5344CB8AC3E}">
        <p14:creationId xmlns:p14="http://schemas.microsoft.com/office/powerpoint/2010/main" val="787067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solidFill>
                  <a:schemeClr val="tx1"/>
                </a:solidFill>
                <a:ea typeface="ＭＳ Ｐゴシック" panose="020B0600070205080204" pitchFamily="34" charset="-128"/>
              </a:rPr>
              <a:t>Protraction and Retraction</a:t>
            </a: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3406140" cy="4974336"/>
          </a:xfrm>
        </p:spPr>
        <p:txBody>
          <a:bodyPr/>
          <a:lstStyle/>
          <a:p>
            <a:pPr marL="342900" indent="-342900">
              <a:spcBef>
                <a:spcPts val="1200"/>
              </a:spcBef>
              <a:buFont typeface="Arial" panose="020B0604020202020204" pitchFamily="34" charset="0"/>
              <a:buChar char="•"/>
            </a:pPr>
            <a:r>
              <a:rPr lang="en-US" altLang="en-US" b="1" dirty="0"/>
              <a:t>Protraction</a:t>
            </a:r>
            <a:r>
              <a:rPr lang="en-US" altLang="en-US" dirty="0"/>
              <a:t>: gliding motion anteriorly.</a:t>
            </a:r>
          </a:p>
          <a:p>
            <a:pPr marL="342900" indent="-342900">
              <a:spcBef>
                <a:spcPts val="1200"/>
              </a:spcBef>
              <a:buFont typeface="Arial" panose="020B0604020202020204" pitchFamily="34" charset="0"/>
              <a:buChar char="•"/>
            </a:pPr>
            <a:r>
              <a:rPr lang="en-US" altLang="en-US" b="1" dirty="0"/>
              <a:t>Retraction</a:t>
            </a:r>
            <a:r>
              <a:rPr lang="en-US" altLang="en-US" dirty="0"/>
              <a:t>: moves structure back to anatomic position or even further posteriorly.</a:t>
            </a:r>
          </a:p>
          <a:p>
            <a:pPr marL="342900" indent="-342900">
              <a:spcBef>
                <a:spcPts val="1200"/>
              </a:spcBef>
              <a:buFont typeface="Arial" panose="020B0604020202020204" pitchFamily="34" charset="0"/>
              <a:buChar char="•"/>
            </a:pPr>
            <a:r>
              <a:rPr lang="en-US" altLang="en-US" dirty="0"/>
              <a:t>Examples: scapulae and mandibles.</a:t>
            </a:r>
          </a:p>
        </p:txBody>
      </p:sp>
      <p:pic>
        <p:nvPicPr>
          <p:cNvPr id="5" name="Picture 3" descr="In part d, the jaws of a woman move forward (protraction) and move backward (retraction). ">
            <a:extLst>
              <a:ext uri="{FF2B5EF4-FFF2-40B4-BE49-F238E27FC236}">
                <a16:creationId xmlns:a16="http://schemas.microsoft.com/office/drawing/2014/main" id="{ABC59265-1B22-4E90-AF65-015238D21B6B}"/>
              </a:ext>
            </a:extLst>
          </p:cNvPr>
          <p:cNvPicPr>
            <a:picLocks noChangeAspect="1"/>
          </p:cNvPicPr>
          <p:nvPr/>
        </p:nvPicPr>
        <p:blipFill>
          <a:blip r:embed="rId2"/>
          <a:stretch>
            <a:fillRect/>
          </a:stretch>
        </p:blipFill>
        <p:spPr>
          <a:xfrm>
            <a:off x="4099183" y="2151230"/>
            <a:ext cx="4805569" cy="1828800"/>
          </a:xfrm>
          <a:prstGeom prst="rect">
            <a:avLst/>
          </a:prstGeom>
        </p:spPr>
      </p:pic>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31</a:t>
            </a:fld>
            <a:endParaRPr lang="en-US"/>
          </a:p>
        </p:txBody>
      </p:sp>
    </p:spTree>
    <p:extLst>
      <p:ext uri="{BB962C8B-B14F-4D97-AF65-F5344CB8AC3E}">
        <p14:creationId xmlns:p14="http://schemas.microsoft.com/office/powerpoint/2010/main" val="524763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solidFill>
                  <a:schemeClr val="tx1"/>
                </a:solidFill>
                <a:ea typeface="ＭＳ Ｐゴシック" panose="020B0600070205080204" pitchFamily="34" charset="-128"/>
              </a:rPr>
              <a:t>Elevation and Depression</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1828800"/>
          </a:xfrm>
        </p:spPr>
        <p:txBody>
          <a:bodyPr/>
          <a:lstStyle/>
          <a:p>
            <a:pPr marL="342900" indent="-342900">
              <a:buFont typeface="Arial" panose="020B0604020202020204" pitchFamily="34" charset="0"/>
              <a:buChar char="•"/>
            </a:pPr>
            <a:r>
              <a:rPr lang="en-US" altLang="en-US" b="1" dirty="0"/>
              <a:t>Elevation</a:t>
            </a:r>
            <a:r>
              <a:rPr lang="en-US" altLang="en-US" dirty="0"/>
              <a:t>: moves a structure superior.</a:t>
            </a:r>
          </a:p>
          <a:p>
            <a:pPr marL="342900" indent="-342900">
              <a:buFont typeface="Arial" panose="020B0604020202020204" pitchFamily="34" charset="0"/>
              <a:buChar char="•"/>
            </a:pPr>
            <a:r>
              <a:rPr lang="en-US" altLang="en-US" b="1" dirty="0"/>
              <a:t>Depression</a:t>
            </a:r>
            <a:r>
              <a:rPr lang="en-US" altLang="en-US" dirty="0"/>
              <a:t>: moves a structure inferior.</a:t>
            </a:r>
          </a:p>
          <a:p>
            <a:pPr marL="342900" indent="-342900">
              <a:buFont typeface="Arial" panose="020B0604020202020204" pitchFamily="34" charset="0"/>
              <a:buChar char="•"/>
            </a:pPr>
            <a:r>
              <a:rPr lang="en-US" altLang="en-US" dirty="0"/>
              <a:t>Examples: shrugging the shoulders, opening and closing the mouth.</a:t>
            </a:r>
          </a:p>
        </p:txBody>
      </p:sp>
      <p:pic>
        <p:nvPicPr>
          <p:cNvPr id="5" name="Picture 3" descr="In part f, the shoulders of a woman are raised upward (elevation) and dropped downward (depression). ">
            <a:extLst>
              <a:ext uri="{FF2B5EF4-FFF2-40B4-BE49-F238E27FC236}">
                <a16:creationId xmlns:a16="http://schemas.microsoft.com/office/drawing/2014/main" id="{02030FFC-B6E8-4816-8CCE-7C7BF2D69B27}"/>
              </a:ext>
            </a:extLst>
          </p:cNvPr>
          <p:cNvPicPr>
            <a:picLocks noChangeAspect="1"/>
          </p:cNvPicPr>
          <p:nvPr/>
        </p:nvPicPr>
        <p:blipFill>
          <a:blip r:embed="rId2"/>
          <a:stretch>
            <a:fillRect/>
          </a:stretch>
        </p:blipFill>
        <p:spPr>
          <a:xfrm>
            <a:off x="2161235" y="3184079"/>
            <a:ext cx="4821531" cy="3017520"/>
          </a:xfrm>
          <a:prstGeom prst="rect">
            <a:avLst/>
          </a:prstGeom>
        </p:spPr>
      </p:pic>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2182496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solidFill>
                  <a:schemeClr val="tx1"/>
                </a:solidFill>
                <a:ea typeface="ＭＳ Ｐゴシック" panose="020B0600070205080204" pitchFamily="34" charset="-128"/>
              </a:rPr>
              <a:t>Excursion</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915712"/>
          </a:xfrm>
        </p:spPr>
        <p:txBody>
          <a:bodyPr/>
          <a:lstStyle/>
          <a:p>
            <a:pPr marL="342900" indent="-342900">
              <a:buFont typeface="Arial" panose="020B0604020202020204" pitchFamily="34" charset="0"/>
              <a:buChar char="•"/>
            </a:pPr>
            <a:r>
              <a:rPr lang="en-US" altLang="en-US" b="1" dirty="0"/>
              <a:t>Lateral</a:t>
            </a:r>
            <a:r>
              <a:rPr lang="en-US" altLang="en-US" dirty="0"/>
              <a:t>: moving mandible to the right or left of midline.</a:t>
            </a:r>
          </a:p>
          <a:p>
            <a:pPr marL="342900" indent="-342900">
              <a:buFont typeface="Arial" panose="020B0604020202020204" pitchFamily="34" charset="0"/>
              <a:buChar char="•"/>
            </a:pPr>
            <a:r>
              <a:rPr lang="en-US" altLang="en-US" b="1" dirty="0"/>
              <a:t>Medial</a:t>
            </a:r>
            <a:r>
              <a:rPr lang="en-US" altLang="en-US" dirty="0"/>
              <a:t>: return the mandible to the midline.</a:t>
            </a:r>
          </a:p>
        </p:txBody>
      </p:sp>
      <p:pic>
        <p:nvPicPr>
          <p:cNvPr id="4" name="Picture 3" descr="In part e, the jaw of a woman moves towards her right (lateral excursion to the right) and the left (lateral excursion to the left).">
            <a:extLst>
              <a:ext uri="{FF2B5EF4-FFF2-40B4-BE49-F238E27FC236}">
                <a16:creationId xmlns:a16="http://schemas.microsoft.com/office/drawing/2014/main" id="{9DC27969-1EFC-4F1E-A7B1-2803B7E57965}"/>
              </a:ext>
            </a:extLst>
          </p:cNvPr>
          <p:cNvPicPr>
            <a:picLocks noChangeAspect="1"/>
          </p:cNvPicPr>
          <p:nvPr/>
        </p:nvPicPr>
        <p:blipFill>
          <a:blip r:embed="rId2"/>
          <a:stretch>
            <a:fillRect/>
          </a:stretch>
        </p:blipFill>
        <p:spPr>
          <a:xfrm>
            <a:off x="1017919" y="2416729"/>
            <a:ext cx="7108162" cy="3657600"/>
          </a:xfrm>
          <a:prstGeom prst="rect">
            <a:avLst/>
          </a:prstGeom>
        </p:spPr>
      </p:pic>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33</a:t>
            </a:fld>
            <a:endParaRPr lang="en-US"/>
          </a:p>
        </p:txBody>
      </p:sp>
    </p:spTree>
    <p:extLst>
      <p:ext uri="{BB962C8B-B14F-4D97-AF65-F5344CB8AC3E}">
        <p14:creationId xmlns:p14="http://schemas.microsoft.com/office/powerpoint/2010/main" val="3926408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Opposition and Reposition</a:t>
            </a:r>
            <a:endParaRPr lang="en-US" sz="1200" noProof="0" dirty="0">
              <a:solidFill>
                <a:schemeClr val="tx1"/>
              </a:solidFill>
            </a:endParaRPr>
          </a:p>
        </p:txBody>
      </p:sp>
      <p:pic>
        <p:nvPicPr>
          <p:cNvPr id="4" name="Picture 2" descr="In part g, the thumb and the little finger of a hand are folded to touch one another (opposition) and returned to the resting position (reposition). ">
            <a:extLst>
              <a:ext uri="{FF2B5EF4-FFF2-40B4-BE49-F238E27FC236}">
                <a16:creationId xmlns:a16="http://schemas.microsoft.com/office/drawing/2014/main" id="{0F66238E-905A-4A8C-9AD8-9669B5A6E7CB}"/>
              </a:ext>
            </a:extLst>
          </p:cNvPr>
          <p:cNvPicPr>
            <a:picLocks noChangeAspect="1"/>
          </p:cNvPicPr>
          <p:nvPr/>
        </p:nvPicPr>
        <p:blipFill>
          <a:blip r:embed="rId2"/>
          <a:stretch>
            <a:fillRect/>
          </a:stretch>
        </p:blipFill>
        <p:spPr>
          <a:xfrm>
            <a:off x="145635" y="1276710"/>
            <a:ext cx="5289193" cy="457200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597610" y="1276710"/>
            <a:ext cx="3291840" cy="4974336"/>
          </a:xfrm>
        </p:spPr>
        <p:txBody>
          <a:bodyPr/>
          <a:lstStyle/>
          <a:p>
            <a:pPr marL="342900" indent="-342900">
              <a:buFont typeface="Arial" panose="020B0604020202020204" pitchFamily="34" charset="0"/>
              <a:buChar char="•"/>
            </a:pPr>
            <a:r>
              <a:rPr lang="en-US" altLang="en-US" b="1" dirty="0"/>
              <a:t>Opposition</a:t>
            </a:r>
            <a:r>
              <a:rPr lang="en-US" altLang="en-US" dirty="0"/>
              <a:t>: movement of thumb and little finger toward each other.</a:t>
            </a:r>
          </a:p>
          <a:p>
            <a:pPr marL="342900" indent="-342900">
              <a:buFont typeface="Arial" panose="020B0604020202020204" pitchFamily="34" charset="0"/>
              <a:buChar char="•"/>
            </a:pPr>
            <a:r>
              <a:rPr lang="en-US" altLang="en-US" b="1" dirty="0"/>
              <a:t>Reposition</a:t>
            </a:r>
            <a:r>
              <a:rPr lang="en-US" altLang="en-US" dirty="0"/>
              <a:t>: return to anatomical position.</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34</a:t>
            </a:fld>
            <a:endParaRPr lang="en-US"/>
          </a:p>
        </p:txBody>
      </p:sp>
    </p:spTree>
    <p:extLst>
      <p:ext uri="{BB962C8B-B14F-4D97-AF65-F5344CB8AC3E}">
        <p14:creationId xmlns:p14="http://schemas.microsoft.com/office/powerpoint/2010/main" val="981520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Inversion and Eversion</a:t>
            </a:r>
            <a:endParaRPr lang="en-US" altLang="en-US" dirty="0">
              <a:solidFill>
                <a:schemeClr val="tx1"/>
              </a:solidFill>
              <a:ea typeface="ＭＳ Ｐゴシック" panose="020B0600070205080204" pitchFamily="34" charset="-128"/>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3406140" cy="4974336"/>
          </a:xfrm>
        </p:spPr>
        <p:txBody>
          <a:bodyPr/>
          <a:lstStyle/>
          <a:p>
            <a:pPr marL="342900" indent="-342900">
              <a:spcBef>
                <a:spcPts val="1200"/>
              </a:spcBef>
              <a:buFont typeface="Arial" panose="020B0604020202020204" pitchFamily="34" charset="0"/>
              <a:buChar char="•"/>
            </a:pPr>
            <a:r>
              <a:rPr lang="en-US" altLang="en-US" b="1" dirty="0"/>
              <a:t>Inversion</a:t>
            </a:r>
            <a:r>
              <a:rPr lang="en-US" altLang="en-US" dirty="0"/>
              <a:t>: turning the ankle so the plantar surface of foot faces medially.</a:t>
            </a:r>
          </a:p>
          <a:p>
            <a:pPr marL="342900" indent="-342900">
              <a:spcBef>
                <a:spcPts val="1200"/>
              </a:spcBef>
              <a:buFont typeface="Arial" panose="020B0604020202020204" pitchFamily="34" charset="0"/>
              <a:buChar char="•"/>
            </a:pPr>
            <a:r>
              <a:rPr lang="en-US" altLang="en-US" b="1" dirty="0"/>
              <a:t>Eversion</a:t>
            </a:r>
            <a:r>
              <a:rPr lang="en-US" altLang="en-US" dirty="0"/>
              <a:t>: turning the ankle so the plantar surface of foot faces laterally.</a:t>
            </a:r>
          </a:p>
        </p:txBody>
      </p:sp>
      <p:pic>
        <p:nvPicPr>
          <p:cNvPr id="4" name="Picture 3" descr="In part h, the left foot of a person is moved towards his right (inversion) and moved towards his left (eversion).  ">
            <a:extLst>
              <a:ext uri="{FF2B5EF4-FFF2-40B4-BE49-F238E27FC236}">
                <a16:creationId xmlns:a16="http://schemas.microsoft.com/office/drawing/2014/main" id="{247F1134-A488-4B87-96CC-1F2BC8B69C7C}"/>
              </a:ext>
            </a:extLst>
          </p:cNvPr>
          <p:cNvPicPr>
            <a:picLocks noChangeAspect="1"/>
          </p:cNvPicPr>
          <p:nvPr/>
        </p:nvPicPr>
        <p:blipFill>
          <a:blip r:embed="rId2"/>
          <a:stretch>
            <a:fillRect/>
          </a:stretch>
        </p:blipFill>
        <p:spPr>
          <a:xfrm>
            <a:off x="3880341" y="1276710"/>
            <a:ext cx="5059309" cy="4114800"/>
          </a:xfrm>
          <a:prstGeom prst="rect">
            <a:avLst/>
          </a:prstGeom>
        </p:spPr>
      </p:pic>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35</a:t>
            </a:fld>
            <a:endParaRPr lang="en-US"/>
          </a:p>
        </p:txBody>
      </p:sp>
    </p:spTree>
    <p:extLst>
      <p:ext uri="{BB962C8B-B14F-4D97-AF65-F5344CB8AC3E}">
        <p14:creationId xmlns:p14="http://schemas.microsoft.com/office/powerpoint/2010/main" val="4067428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8.3 Range of Motion</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5098690"/>
          </a:xfrm>
        </p:spPr>
        <p:txBody>
          <a:bodyPr/>
          <a:lstStyle/>
          <a:p>
            <a:pPr marL="533400" indent="-533400">
              <a:spcBef>
                <a:spcPts val="300"/>
              </a:spcBef>
              <a:spcAft>
                <a:spcPts val="600"/>
              </a:spcAft>
            </a:pPr>
            <a:r>
              <a:rPr lang="en-US" altLang="en-US" sz="2000" dirty="0"/>
              <a:t>Amount of mobility demonstrated at a given joint.</a:t>
            </a:r>
          </a:p>
          <a:p>
            <a:pPr marL="533400" indent="-533400">
              <a:spcBef>
                <a:spcPts val="300"/>
              </a:spcBef>
              <a:spcAft>
                <a:spcPts val="600"/>
              </a:spcAft>
            </a:pPr>
            <a:r>
              <a:rPr lang="en-US" altLang="en-US" sz="2000" dirty="0"/>
              <a:t>Types.</a:t>
            </a:r>
          </a:p>
          <a:p>
            <a:pPr lvl="1">
              <a:spcBef>
                <a:spcPts val="300"/>
              </a:spcBef>
              <a:spcAft>
                <a:spcPts val="600"/>
              </a:spcAft>
            </a:pPr>
            <a:r>
              <a:rPr lang="en-US" altLang="en-US" sz="2000" b="1" dirty="0"/>
              <a:t>Active</a:t>
            </a:r>
            <a:r>
              <a:rPr lang="en-US" altLang="en-US" sz="2000" dirty="0"/>
              <a:t>: amount of movement accomplished by muscle contraction.</a:t>
            </a:r>
          </a:p>
          <a:p>
            <a:pPr lvl="1">
              <a:spcBef>
                <a:spcPts val="300"/>
              </a:spcBef>
              <a:spcAft>
                <a:spcPts val="600"/>
              </a:spcAft>
            </a:pPr>
            <a:r>
              <a:rPr lang="en-US" altLang="en-US" sz="2000" b="1" dirty="0"/>
              <a:t>Passive</a:t>
            </a:r>
            <a:r>
              <a:rPr lang="en-US" altLang="en-US" sz="2000" dirty="0"/>
              <a:t>: amount of movement accomplished by some outside force.</a:t>
            </a:r>
          </a:p>
          <a:p>
            <a:pPr marL="533400" indent="-533400">
              <a:spcBef>
                <a:spcPts val="300"/>
              </a:spcBef>
              <a:spcAft>
                <a:spcPts val="600"/>
              </a:spcAft>
            </a:pPr>
            <a:r>
              <a:rPr lang="en-US" altLang="en-US" sz="2000" dirty="0"/>
              <a:t>Both active and passive can be influenced by.</a:t>
            </a:r>
          </a:p>
          <a:p>
            <a:pPr marL="457200" lvl="1" indent="-457200">
              <a:spcBef>
                <a:spcPts val="300"/>
              </a:spcBef>
              <a:spcAft>
                <a:spcPts val="600"/>
              </a:spcAft>
              <a:buFontTx/>
              <a:buAutoNum type="arabicPeriod"/>
            </a:pPr>
            <a:r>
              <a:rPr lang="en-US" altLang="en-US" sz="2000" dirty="0"/>
              <a:t>Shape of articular surfaces forming joint.</a:t>
            </a:r>
          </a:p>
          <a:p>
            <a:pPr marL="457200" lvl="1" indent="-457200">
              <a:spcBef>
                <a:spcPts val="300"/>
              </a:spcBef>
              <a:spcAft>
                <a:spcPts val="600"/>
              </a:spcAft>
              <a:buFontTx/>
              <a:buAutoNum type="arabicPeriod"/>
            </a:pPr>
            <a:r>
              <a:rPr lang="en-US" altLang="en-US" sz="2000" dirty="0"/>
              <a:t>Amount and shape of cartilage covering surfaces.</a:t>
            </a:r>
          </a:p>
          <a:p>
            <a:pPr marL="457200" lvl="1" indent="-457200">
              <a:spcBef>
                <a:spcPts val="300"/>
              </a:spcBef>
              <a:spcAft>
                <a:spcPts val="600"/>
              </a:spcAft>
              <a:buFontTx/>
              <a:buAutoNum type="arabicPeriod"/>
            </a:pPr>
            <a:r>
              <a:rPr lang="en-US" altLang="en-US" sz="2000" dirty="0"/>
              <a:t>Strength and location of ligaments and tendons.</a:t>
            </a:r>
          </a:p>
          <a:p>
            <a:pPr marL="457200" lvl="1" indent="-457200">
              <a:spcBef>
                <a:spcPts val="300"/>
              </a:spcBef>
              <a:spcAft>
                <a:spcPts val="600"/>
              </a:spcAft>
              <a:buFontTx/>
              <a:buAutoNum type="arabicPeriod"/>
            </a:pPr>
            <a:r>
              <a:rPr lang="en-US" altLang="en-US" sz="2000" dirty="0"/>
              <a:t>Bulk of surrounding tissues, such as muscle and adipose tissue.</a:t>
            </a:r>
          </a:p>
          <a:p>
            <a:pPr marL="457200" lvl="1" indent="-457200">
              <a:spcBef>
                <a:spcPts val="300"/>
              </a:spcBef>
              <a:spcAft>
                <a:spcPts val="600"/>
              </a:spcAft>
              <a:buFontTx/>
              <a:buAutoNum type="arabicPeriod"/>
            </a:pPr>
            <a:r>
              <a:rPr lang="en-US" altLang="en-US" sz="2000" dirty="0"/>
              <a:t>Amount of fluid in and around joint.</a:t>
            </a:r>
          </a:p>
          <a:p>
            <a:pPr marL="457200" lvl="1" indent="-457200">
              <a:spcBef>
                <a:spcPts val="300"/>
              </a:spcBef>
              <a:spcAft>
                <a:spcPts val="600"/>
              </a:spcAft>
              <a:buFontTx/>
              <a:buAutoNum type="arabicPeriod"/>
            </a:pPr>
            <a:r>
              <a:rPr lang="en-US" altLang="en-US" sz="2000" dirty="0"/>
              <a:t>Amount of pain in and around joint.</a:t>
            </a:r>
          </a:p>
          <a:p>
            <a:pPr marL="457200" lvl="1" indent="-457200">
              <a:spcBef>
                <a:spcPts val="300"/>
              </a:spcBef>
              <a:spcAft>
                <a:spcPts val="600"/>
              </a:spcAft>
              <a:buFontTx/>
              <a:buAutoNum type="arabicPeriod"/>
            </a:pPr>
            <a:r>
              <a:rPr lang="en-US" altLang="en-US" sz="2000" dirty="0"/>
              <a:t>Amount of use/disuse of joint.</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36</a:t>
            </a:fld>
            <a:endParaRPr lang="en-US"/>
          </a:p>
        </p:txBody>
      </p:sp>
    </p:spTree>
    <p:extLst>
      <p:ext uri="{BB962C8B-B14F-4D97-AF65-F5344CB8AC3E}">
        <p14:creationId xmlns:p14="http://schemas.microsoft.com/office/powerpoint/2010/main" val="2128342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Abnormalities in Range of Motion</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marL="342900" indent="-342900">
              <a:spcBef>
                <a:spcPts val="1200"/>
              </a:spcBef>
              <a:buFont typeface="Arial" panose="020B0604020202020204" pitchFamily="34" charset="0"/>
              <a:buChar char="•"/>
            </a:pPr>
            <a:r>
              <a:rPr lang="en-US" dirty="0"/>
              <a:t>Dislocation or luxation: articulating surfaces are moved out of proper alignment.</a:t>
            </a:r>
          </a:p>
          <a:p>
            <a:pPr marL="342900" indent="-342900">
              <a:spcBef>
                <a:spcPts val="1200"/>
              </a:spcBef>
              <a:buFont typeface="Arial" panose="020B0604020202020204" pitchFamily="34" charset="0"/>
              <a:buChar char="•"/>
            </a:pPr>
            <a:r>
              <a:rPr lang="en-US" dirty="0"/>
              <a:t>Subluxation: partial dislocation</a:t>
            </a:r>
          </a:p>
          <a:p>
            <a:pPr marL="342900" indent="-342900">
              <a:spcBef>
                <a:spcPts val="1200"/>
              </a:spcBef>
              <a:buFont typeface="Arial" panose="020B0604020202020204" pitchFamily="34" charset="0"/>
              <a:buChar char="•"/>
            </a:pPr>
            <a:r>
              <a:rPr lang="en-US" dirty="0"/>
              <a:t>Sprain: damaged ligament from stretched to completely torn.</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37</a:t>
            </a:fld>
            <a:endParaRPr lang="en-US"/>
          </a:p>
        </p:txBody>
      </p:sp>
    </p:spTree>
    <p:extLst>
      <p:ext uri="{BB962C8B-B14F-4D97-AF65-F5344CB8AC3E}">
        <p14:creationId xmlns:p14="http://schemas.microsoft.com/office/powerpoint/2010/main" val="2982612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8.4 Description of Selected Joints</a:t>
            </a:r>
            <a:endParaRPr lang="en-US" sz="1200" noProof="0" dirty="0">
              <a:solidFill>
                <a:schemeClr val="tx1"/>
              </a:solidFill>
            </a:endParaRPr>
          </a:p>
        </p:txBody>
      </p:sp>
      <p:pic>
        <p:nvPicPr>
          <p:cNvPr id="4" name="Picture 2" descr="An illustration shows the lateral view of the right temporomandibular joint, and the sagittal section of the joint.">
            <a:extLst>
              <a:ext uri="{FF2B5EF4-FFF2-40B4-BE49-F238E27FC236}">
                <a16:creationId xmlns:a16="http://schemas.microsoft.com/office/drawing/2014/main" id="{1DEB27BA-700A-4A58-BD30-DCDC3E8FD76C}"/>
              </a:ext>
            </a:extLst>
          </p:cNvPr>
          <p:cNvPicPr>
            <a:picLocks noChangeAspect="1"/>
          </p:cNvPicPr>
          <p:nvPr/>
        </p:nvPicPr>
        <p:blipFill>
          <a:blip r:embed="rId2"/>
          <a:stretch>
            <a:fillRect/>
          </a:stretch>
        </p:blipFill>
        <p:spPr>
          <a:xfrm>
            <a:off x="301927" y="1360495"/>
            <a:ext cx="4588113" cy="466344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054600" y="1276710"/>
            <a:ext cx="3746500" cy="4937760"/>
          </a:xfrm>
        </p:spPr>
        <p:txBody>
          <a:bodyPr/>
          <a:lstStyle/>
          <a:p>
            <a:pPr>
              <a:spcBef>
                <a:spcPts val="600"/>
              </a:spcBef>
              <a:spcAft>
                <a:spcPts val="200"/>
              </a:spcAft>
            </a:pPr>
            <a:r>
              <a:rPr lang="en-US" altLang="en-US" sz="2200" b="1" dirty="0"/>
              <a:t>Temporomandibular Joint (T</a:t>
            </a:r>
            <a:r>
              <a:rPr lang="en-US" altLang="en-US" sz="100" b="1" dirty="0"/>
              <a:t> </a:t>
            </a:r>
            <a:r>
              <a:rPr lang="en-US" altLang="en-US" sz="2200" b="1" dirty="0"/>
              <a:t>M</a:t>
            </a:r>
            <a:r>
              <a:rPr lang="en-US" altLang="en-US" sz="100" b="1" dirty="0"/>
              <a:t> </a:t>
            </a:r>
            <a:r>
              <a:rPr lang="en-US" altLang="en-US" sz="2200" b="1" dirty="0"/>
              <a:t>J).</a:t>
            </a:r>
          </a:p>
          <a:p>
            <a:pPr>
              <a:spcBef>
                <a:spcPts val="600"/>
              </a:spcBef>
              <a:spcAft>
                <a:spcPts val="200"/>
              </a:spcAft>
            </a:pPr>
            <a:r>
              <a:rPr lang="en-US" altLang="en-US" sz="2200" dirty="0"/>
              <a:t>Combination plane and ellipsoid joint.</a:t>
            </a:r>
          </a:p>
          <a:p>
            <a:pPr>
              <a:spcBef>
                <a:spcPts val="600"/>
              </a:spcBef>
              <a:spcAft>
                <a:spcPts val="200"/>
              </a:spcAft>
            </a:pPr>
            <a:r>
              <a:rPr lang="en-US" altLang="en-US" sz="2200" dirty="0"/>
              <a:t>Fibrocartilage disk divides joint into superior and inferior cavities.</a:t>
            </a:r>
          </a:p>
          <a:p>
            <a:pPr>
              <a:spcBef>
                <a:spcPts val="600"/>
              </a:spcBef>
              <a:spcAft>
                <a:spcPts val="200"/>
              </a:spcAft>
            </a:pPr>
            <a:r>
              <a:rPr lang="en-US" altLang="en-US" sz="2200" dirty="0"/>
              <a:t>Allows depression/elevation, excursion, protraction/retraction.</a:t>
            </a:r>
          </a:p>
          <a:p>
            <a:pPr>
              <a:spcBef>
                <a:spcPts val="600"/>
              </a:spcBef>
              <a:spcAft>
                <a:spcPts val="200"/>
              </a:spcAft>
            </a:pPr>
            <a:r>
              <a:rPr lang="en-US" altLang="en-US" sz="2200" dirty="0"/>
              <a:t>T</a:t>
            </a:r>
            <a:r>
              <a:rPr lang="en-US" altLang="en-US" sz="100" dirty="0"/>
              <a:t> </a:t>
            </a:r>
            <a:r>
              <a:rPr lang="en-US" altLang="en-US" sz="2200" dirty="0"/>
              <a:t>M</a:t>
            </a:r>
            <a:r>
              <a:rPr lang="en-US" altLang="en-US" sz="100" dirty="0"/>
              <a:t> </a:t>
            </a:r>
            <a:r>
              <a:rPr lang="en-US" altLang="en-US" sz="2200" dirty="0"/>
              <a:t>J Disorders.</a:t>
            </a:r>
          </a:p>
          <a:p>
            <a:pPr lvl="1">
              <a:spcBef>
                <a:spcPts val="600"/>
              </a:spcBef>
              <a:spcAft>
                <a:spcPts val="200"/>
              </a:spcAft>
            </a:pPr>
            <a:r>
              <a:rPr lang="en-US" altLang="en-US" sz="2200" dirty="0"/>
              <a:t>Cause of most chronic orofacial pain.</a:t>
            </a:r>
          </a:p>
        </p:txBody>
      </p:sp>
      <p:sp>
        <p:nvSpPr>
          <p:cNvPr id="6" name="Text Placeholder 4">
            <a:extLst>
              <a:ext uri="{FF2B5EF4-FFF2-40B4-BE49-F238E27FC236}">
                <a16:creationId xmlns:a16="http://schemas.microsoft.com/office/drawing/2014/main" id="{3BD97DFA-5C36-4E49-8CEE-315FB5DA77FC}"/>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38</a:t>
            </a:fld>
            <a:endParaRPr lang="en-US"/>
          </a:p>
        </p:txBody>
      </p:sp>
    </p:spTree>
    <p:extLst>
      <p:ext uri="{BB962C8B-B14F-4D97-AF65-F5344CB8AC3E}">
        <p14:creationId xmlns:p14="http://schemas.microsoft.com/office/powerpoint/2010/main" val="2448303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Shoulder (Glenohumeral) Joint</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5062306"/>
          </a:xfrm>
        </p:spPr>
        <p:txBody>
          <a:bodyPr/>
          <a:lstStyle/>
          <a:p>
            <a:pPr marL="342900" indent="-342900">
              <a:buFont typeface="Arial" panose="020B0604020202020204" pitchFamily="34" charset="0"/>
              <a:buChar char="•"/>
            </a:pPr>
            <a:r>
              <a:rPr lang="en-US" altLang="en-US" dirty="0"/>
              <a:t>Ball-and-socket: stability is reduced, mobility is increased compared to hip.</a:t>
            </a:r>
          </a:p>
          <a:p>
            <a:pPr marL="342900" indent="-342900">
              <a:buFont typeface="Arial" panose="020B0604020202020204" pitchFamily="34" charset="0"/>
              <a:buChar char="•"/>
            </a:pPr>
            <a:r>
              <a:rPr lang="en-US" altLang="en-US" dirty="0"/>
              <a:t>Flexion/extension, abduction/adduction, rotation, circumduction.</a:t>
            </a:r>
          </a:p>
          <a:p>
            <a:pPr marL="342900" indent="-342900">
              <a:buFont typeface="Arial" panose="020B0604020202020204" pitchFamily="34" charset="0"/>
              <a:buChar char="•"/>
            </a:pPr>
            <a:r>
              <a:rPr lang="en-US" altLang="en-US" b="1" dirty="0"/>
              <a:t>Glenoid labrum</a:t>
            </a:r>
            <a:r>
              <a:rPr lang="en-US" altLang="en-US" dirty="0"/>
              <a:t>: rim of fibrocartilage built up around glenoid cavity; joint capsule attachment.</a:t>
            </a:r>
          </a:p>
          <a:p>
            <a:pPr marL="342900" indent="-342900">
              <a:buFont typeface="Arial" panose="020B0604020202020204" pitchFamily="34" charset="0"/>
              <a:buChar char="•"/>
            </a:pPr>
            <a:r>
              <a:rPr lang="en-US" altLang="en-US" dirty="0"/>
              <a:t>Bursae: subacromial and subscapular.</a:t>
            </a:r>
          </a:p>
          <a:p>
            <a:pPr marL="342900" indent="-342900">
              <a:buFont typeface="Arial" panose="020B0604020202020204" pitchFamily="34" charset="0"/>
              <a:buChar char="•"/>
            </a:pPr>
            <a:r>
              <a:rPr lang="en-US" altLang="en-US" b="1" dirty="0"/>
              <a:t>Rotator cuff</a:t>
            </a:r>
            <a:r>
              <a:rPr lang="en-US" altLang="en-US" dirty="0"/>
              <a:t>: four muscles that along with ligaments give stability to the joint.</a:t>
            </a:r>
          </a:p>
          <a:p>
            <a:pPr marL="342900" indent="-342900">
              <a:buFont typeface="Arial" panose="020B0604020202020204" pitchFamily="34" charset="0"/>
              <a:buChar char="•"/>
            </a:pPr>
            <a:r>
              <a:rPr lang="en-US" altLang="en-US" dirty="0"/>
              <a:t>Tendon of biceps brachii passes through the joint capsule.</a:t>
            </a:r>
          </a:p>
          <a:p>
            <a:pPr marL="342900" indent="-342900">
              <a:buFont typeface="Arial" panose="020B0604020202020204" pitchFamily="34" charset="0"/>
              <a:buChar char="•"/>
            </a:pPr>
            <a:r>
              <a:rPr lang="en-US" altLang="en-US" dirty="0"/>
              <a:t>Most common traumatic disorders are dislocations and torn muscles or tendons.</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39</a:t>
            </a:fld>
            <a:endParaRPr lang="en-US"/>
          </a:p>
        </p:txBody>
      </p:sp>
    </p:spTree>
    <p:extLst>
      <p:ext uri="{BB962C8B-B14F-4D97-AF65-F5344CB8AC3E}">
        <p14:creationId xmlns:p14="http://schemas.microsoft.com/office/powerpoint/2010/main" val="283010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Fibrous Joints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a:spcBef>
                <a:spcPts val="1200"/>
              </a:spcBef>
            </a:pPr>
            <a:r>
              <a:rPr lang="en-US" altLang="en-US" dirty="0"/>
              <a:t>Characteristics.</a:t>
            </a:r>
          </a:p>
          <a:p>
            <a:pPr lvl="1">
              <a:spcBef>
                <a:spcPts val="1200"/>
              </a:spcBef>
            </a:pPr>
            <a:r>
              <a:rPr lang="en-US" altLang="en-US" dirty="0"/>
              <a:t>United by fibrous connective tissue.</a:t>
            </a:r>
          </a:p>
          <a:p>
            <a:pPr lvl="1">
              <a:spcBef>
                <a:spcPts val="1200"/>
              </a:spcBef>
            </a:pPr>
            <a:r>
              <a:rPr lang="en-US" altLang="en-US" dirty="0"/>
              <a:t>Have no joint cavity.</a:t>
            </a:r>
          </a:p>
          <a:p>
            <a:pPr lvl="1">
              <a:spcBef>
                <a:spcPts val="1200"/>
              </a:spcBef>
            </a:pPr>
            <a:r>
              <a:rPr lang="en-US" altLang="en-US" dirty="0"/>
              <a:t>Exhibit little to no movement.</a:t>
            </a:r>
          </a:p>
          <a:p>
            <a:pPr>
              <a:spcBef>
                <a:spcPts val="1200"/>
              </a:spcBef>
            </a:pPr>
            <a:r>
              <a:rPr lang="en-US" altLang="en-US" dirty="0"/>
              <a:t>Types: </a:t>
            </a:r>
            <a:r>
              <a:rPr lang="en-US" altLang="en-US" b="1" dirty="0"/>
              <a:t>Sutures</a:t>
            </a:r>
            <a:r>
              <a:rPr lang="en-US" altLang="en-US" dirty="0"/>
              <a:t>, </a:t>
            </a:r>
            <a:r>
              <a:rPr lang="en-US" altLang="en-US" b="1" dirty="0"/>
              <a:t>Syndesmoses</a:t>
            </a:r>
            <a:r>
              <a:rPr lang="en-US" altLang="en-US" dirty="0"/>
              <a:t>, </a:t>
            </a:r>
            <a:r>
              <a:rPr lang="en-US" altLang="en-US" b="1" dirty="0"/>
              <a:t>Gomphoses.</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2935404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dirty="0"/>
              <a:t>Shoulder Joint</a:t>
            </a:r>
            <a:endParaRPr lang="en-US" sz="1200" noProof="0" dirty="0">
              <a:solidFill>
                <a:schemeClr val="tx1"/>
              </a:solidFill>
            </a:endParaRPr>
          </a:p>
        </p:txBody>
      </p:sp>
      <p:pic>
        <p:nvPicPr>
          <p:cNvPr id="5" name="Picture 2" descr="A 3-part illustration shows the anterior view, frontal section, and an x-ray of the right shoulder joint.">
            <a:extLst>
              <a:ext uri="{FF2B5EF4-FFF2-40B4-BE49-F238E27FC236}">
                <a16:creationId xmlns:a16="http://schemas.microsoft.com/office/drawing/2014/main" id="{081654C2-58F9-49CC-8AB6-FD84FC47728F}"/>
              </a:ext>
            </a:extLst>
          </p:cNvPr>
          <p:cNvPicPr>
            <a:picLocks noChangeAspect="1"/>
          </p:cNvPicPr>
          <p:nvPr/>
        </p:nvPicPr>
        <p:blipFill>
          <a:blip r:embed="rId2"/>
          <a:stretch>
            <a:fillRect/>
          </a:stretch>
        </p:blipFill>
        <p:spPr>
          <a:xfrm>
            <a:off x="2142205" y="1061312"/>
            <a:ext cx="4859590" cy="4937760"/>
          </a:xfrm>
          <a:prstGeom prst="rect">
            <a:avLst/>
          </a:prstGeom>
        </p:spPr>
      </p:pic>
      <p:sp>
        <p:nvSpPr>
          <p:cNvPr id="4" name="Text Placeholder 3">
            <a:extLst>
              <a:ext uri="{FF2B5EF4-FFF2-40B4-BE49-F238E27FC236}">
                <a16:creationId xmlns:a16="http://schemas.microsoft.com/office/drawing/2014/main" id="{AB505FF6-D223-474E-86AE-4CCD890197CC}"/>
              </a:ext>
            </a:extLst>
          </p:cNvPr>
          <p:cNvSpPr>
            <a:spLocks noGrp="1"/>
          </p:cNvSpPr>
          <p:nvPr>
            <p:ph type="body" sz="quarter" idx="39"/>
          </p:nvPr>
        </p:nvSpPr>
        <p:spPr>
          <a:xfrm>
            <a:off x="2148840" y="6043460"/>
            <a:ext cx="4846320" cy="181356"/>
          </a:xfrm>
        </p:spPr>
        <p:txBody>
          <a:bodyPr/>
          <a:lstStyle/>
          <a:p>
            <a:pPr algn="ctr"/>
            <a:r>
              <a:rPr lang="en-US" dirty="0">
                <a:solidFill>
                  <a:schemeClr val="tx1"/>
                </a:solidFill>
              </a:rPr>
              <a:t>(b) Ivan </a:t>
            </a:r>
            <a:r>
              <a:rPr lang="en-US" dirty="0" err="1">
                <a:solidFill>
                  <a:schemeClr val="tx1"/>
                </a:solidFill>
              </a:rPr>
              <a:t>Smuk</a:t>
            </a:r>
            <a:r>
              <a:rPr lang="en-US" dirty="0">
                <a:solidFill>
                  <a:schemeClr val="tx1"/>
                </a:solidFill>
              </a:rPr>
              <a:t>/</a:t>
            </a:r>
            <a:r>
              <a:rPr lang="en-US" dirty="0" err="1">
                <a:solidFill>
                  <a:schemeClr val="tx1"/>
                </a:solidFill>
              </a:rPr>
              <a:t>Alamy</a:t>
            </a:r>
            <a:r>
              <a:rPr lang="en-US" dirty="0">
                <a:solidFill>
                  <a:schemeClr val="tx1"/>
                </a:solidFill>
              </a:rPr>
              <a:t> Stock Photo </a:t>
            </a:r>
          </a:p>
        </p:txBody>
      </p:sp>
      <p:sp>
        <p:nvSpPr>
          <p:cNvPr id="7" name="Text Placeholder 4">
            <a:extLst>
              <a:ext uri="{FF2B5EF4-FFF2-40B4-BE49-F238E27FC236}">
                <a16:creationId xmlns:a16="http://schemas.microsoft.com/office/drawing/2014/main" id="{2481B826-8E91-487D-887C-A2F49D0ADE45}"/>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2107551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Elbow Joint</a:t>
            </a:r>
            <a:endParaRPr lang="en-US" sz="1200" noProof="0" dirty="0">
              <a:solidFill>
                <a:schemeClr val="tx1"/>
              </a:solidFill>
            </a:endParaRPr>
          </a:p>
        </p:txBody>
      </p:sp>
      <p:pic>
        <p:nvPicPr>
          <p:cNvPr id="5" name="Picture 2" descr="A 4-part illustration shows a) sagittal section, b) lateral view, c) lateral view, and d) medial view of the right elbow joint.">
            <a:extLst>
              <a:ext uri="{FF2B5EF4-FFF2-40B4-BE49-F238E27FC236}">
                <a16:creationId xmlns:a16="http://schemas.microsoft.com/office/drawing/2014/main" id="{5BCC7188-9B39-4112-A44D-0EC4B6942489}"/>
              </a:ext>
            </a:extLst>
          </p:cNvPr>
          <p:cNvPicPr>
            <a:picLocks noChangeAspect="1"/>
          </p:cNvPicPr>
          <p:nvPr/>
        </p:nvPicPr>
        <p:blipFill>
          <a:blip r:embed="rId2"/>
          <a:stretch>
            <a:fillRect/>
          </a:stretch>
        </p:blipFill>
        <p:spPr>
          <a:xfrm>
            <a:off x="204924" y="1828800"/>
            <a:ext cx="4740491" cy="3200400"/>
          </a:xfrm>
          <a:prstGeom prst="rect">
            <a:avLst/>
          </a:prstGeom>
        </p:spPr>
      </p:pic>
      <p:sp>
        <p:nvSpPr>
          <p:cNvPr id="7" name="Content Placeholder 3">
            <a:extLst>
              <a:ext uri="{FF2B5EF4-FFF2-40B4-BE49-F238E27FC236}">
                <a16:creationId xmlns:a16="http://schemas.microsoft.com/office/drawing/2014/main" id="{9278C3AD-2705-42C8-A255-BE586FE401A9}"/>
              </a:ext>
            </a:extLst>
          </p:cNvPr>
          <p:cNvSpPr>
            <a:spLocks noGrp="1"/>
          </p:cNvSpPr>
          <p:nvPr>
            <p:ph sz="quarter" idx="11"/>
          </p:nvPr>
        </p:nvSpPr>
        <p:spPr>
          <a:xfrm>
            <a:off x="1146419" y="5142140"/>
            <a:ext cx="2857500" cy="192025"/>
          </a:xfrm>
        </p:spPr>
        <p:txBody>
          <a:bodyPr/>
          <a:lstStyle/>
          <a:p>
            <a:pPr algn="ctr"/>
            <a:r>
              <a:rPr lang="en-US" sz="800" dirty="0"/>
              <a:t>(c, d) </a:t>
            </a:r>
            <a:r>
              <a:rPr lang="en-US" sz="800" dirty="0" err="1"/>
              <a:t>Puwadol</a:t>
            </a:r>
            <a:r>
              <a:rPr lang="en-US" sz="800" dirty="0"/>
              <a:t> </a:t>
            </a:r>
            <a:r>
              <a:rPr lang="en-US" sz="800" dirty="0" err="1"/>
              <a:t>Jaturawutthichai</a:t>
            </a:r>
            <a:r>
              <a:rPr lang="en-US" sz="800" dirty="0"/>
              <a:t>/</a:t>
            </a:r>
            <a:r>
              <a:rPr lang="en-US" sz="800" dirty="0" err="1"/>
              <a:t>Alamy</a:t>
            </a:r>
            <a:r>
              <a:rPr lang="en-US" sz="800" dirty="0"/>
              <a:t> Stock Photo </a:t>
            </a:r>
          </a:p>
        </p:txBody>
      </p:sp>
      <p:sp>
        <p:nvSpPr>
          <p:cNvPr id="10" name="Content Placeholder 4">
            <a:extLst>
              <a:ext uri="{FF2B5EF4-FFF2-40B4-BE49-F238E27FC236}">
                <a16:creationId xmlns:a16="http://schemas.microsoft.com/office/drawing/2014/main" id="{1E86DE06-D262-4E10-94C3-CDA5201529D5}"/>
              </a:ext>
            </a:extLst>
          </p:cNvPr>
          <p:cNvSpPr>
            <a:spLocks noGrp="1"/>
          </p:cNvSpPr>
          <p:nvPr>
            <p:ph sz="quarter" idx="15"/>
          </p:nvPr>
        </p:nvSpPr>
        <p:spPr>
          <a:xfrm>
            <a:off x="5080000" y="1276350"/>
            <a:ext cx="3746500" cy="4975225"/>
          </a:xfrm>
        </p:spPr>
        <p:txBody>
          <a:bodyPr/>
          <a:lstStyle/>
          <a:p>
            <a:pPr>
              <a:spcBef>
                <a:spcPts val="300"/>
              </a:spcBef>
              <a:spcAft>
                <a:spcPts val="600"/>
              </a:spcAft>
            </a:pPr>
            <a:r>
              <a:rPr lang="en-US" altLang="en-US" sz="2000" dirty="0"/>
              <a:t>Compound hinge joint.</a:t>
            </a:r>
          </a:p>
          <a:p>
            <a:pPr lvl="1">
              <a:spcBef>
                <a:spcPts val="0"/>
              </a:spcBef>
              <a:spcAft>
                <a:spcPts val="600"/>
              </a:spcAft>
            </a:pPr>
            <a:r>
              <a:rPr lang="en-US" altLang="en-US" sz="2000" b="1" dirty="0"/>
              <a:t>Humeroulnar joint.</a:t>
            </a:r>
          </a:p>
          <a:p>
            <a:pPr lvl="1">
              <a:spcBef>
                <a:spcPts val="0"/>
              </a:spcBef>
              <a:spcAft>
                <a:spcPts val="600"/>
              </a:spcAft>
            </a:pPr>
            <a:r>
              <a:rPr lang="en-US" altLang="en-US" sz="2000" b="1" dirty="0"/>
              <a:t>Humeroradial joint.</a:t>
            </a:r>
          </a:p>
          <a:p>
            <a:pPr lvl="1">
              <a:spcBef>
                <a:spcPts val="0"/>
              </a:spcBef>
              <a:spcAft>
                <a:spcPts val="600"/>
              </a:spcAft>
            </a:pPr>
            <a:r>
              <a:rPr lang="en-US" altLang="en-US" sz="2000" b="1" dirty="0"/>
              <a:t>Proximal radioulnar joint.</a:t>
            </a:r>
          </a:p>
          <a:p>
            <a:pPr>
              <a:spcAft>
                <a:spcPts val="300"/>
              </a:spcAft>
            </a:pPr>
            <a:r>
              <a:rPr lang="en-US" altLang="en-US" sz="2000" dirty="0"/>
              <a:t>Shape of trochlear notch and trochlea limit movement to extension and flexion.</a:t>
            </a:r>
          </a:p>
          <a:p>
            <a:pPr>
              <a:spcAft>
                <a:spcPts val="300"/>
              </a:spcAft>
            </a:pPr>
            <a:r>
              <a:rPr lang="en-US" altLang="en-US" sz="2000" dirty="0"/>
              <a:t>Rounded head of radius allows pronation and supination.</a:t>
            </a:r>
          </a:p>
          <a:p>
            <a:pPr>
              <a:spcAft>
                <a:spcPts val="300"/>
              </a:spcAft>
            </a:pPr>
            <a:r>
              <a:rPr lang="en-US" altLang="en-US" sz="2000" dirty="0"/>
              <a:t>Ligaments.</a:t>
            </a:r>
          </a:p>
          <a:p>
            <a:pPr lvl="1">
              <a:spcBef>
                <a:spcPts val="0"/>
              </a:spcBef>
              <a:spcAft>
                <a:spcPts val="400"/>
              </a:spcAft>
            </a:pPr>
            <a:r>
              <a:rPr lang="en-US" altLang="en-US" sz="2000" b="1" dirty="0"/>
              <a:t>Ulnar collateral ligament.</a:t>
            </a:r>
          </a:p>
          <a:p>
            <a:pPr lvl="1">
              <a:spcBef>
                <a:spcPts val="0"/>
              </a:spcBef>
              <a:spcAft>
                <a:spcPts val="400"/>
              </a:spcAft>
            </a:pPr>
            <a:r>
              <a:rPr lang="en-US" altLang="en-US" sz="2000" b="1" dirty="0"/>
              <a:t>Radial collateral ligament.</a:t>
            </a:r>
          </a:p>
          <a:p>
            <a:pPr lvl="1">
              <a:spcBef>
                <a:spcPts val="0"/>
              </a:spcBef>
              <a:spcAft>
                <a:spcPts val="400"/>
              </a:spcAft>
            </a:pPr>
            <a:r>
              <a:rPr lang="en-US" altLang="en-US" sz="2000" b="1" dirty="0"/>
              <a:t>Radial annular ligament.</a:t>
            </a:r>
          </a:p>
          <a:p>
            <a:pPr>
              <a:spcBef>
                <a:spcPts val="300"/>
              </a:spcBef>
              <a:spcAft>
                <a:spcPts val="400"/>
              </a:spcAft>
            </a:pPr>
            <a:r>
              <a:rPr lang="en-US" altLang="en-US" sz="2000" dirty="0"/>
              <a:t>Subacromial bursa.</a:t>
            </a:r>
          </a:p>
        </p:txBody>
      </p:sp>
      <p:sp>
        <p:nvSpPr>
          <p:cNvPr id="15" name="Text Placeholder 5">
            <a:extLst>
              <a:ext uri="{FF2B5EF4-FFF2-40B4-BE49-F238E27FC236}">
                <a16:creationId xmlns:a16="http://schemas.microsoft.com/office/drawing/2014/main" id="{C0334A8A-B913-4D6F-BFDC-88A24EB666D6}"/>
              </a:ext>
            </a:extLst>
          </p:cNvPr>
          <p:cNvSpPr>
            <a:spLocks noGrp="1"/>
          </p:cNvSpPr>
          <p:nvPr>
            <p:ph type="body" sz="quarter" idx="40"/>
          </p:nvPr>
        </p:nvSpPr>
        <p:spPr>
          <a:xfrm>
            <a:off x="3200400" y="6300788"/>
            <a:ext cx="2743200" cy="192087"/>
          </a:xfrm>
        </p:spPr>
        <p:txBody>
          <a:bodyPr/>
          <a:lstStyle/>
          <a:p>
            <a:r>
              <a:rPr lang="en-US" dirty="0">
                <a:hlinkClick r:id="rId3" action="ppaction://hlinksldjump"/>
              </a:rPr>
              <a:t>Access the text alternative for slide images.</a:t>
            </a:r>
          </a:p>
        </p:txBody>
      </p:sp>
      <p:sp>
        <p:nvSpPr>
          <p:cNvPr id="8" name="Slide Number Placeholder 6">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41</a:t>
            </a:fld>
            <a:endParaRPr lang="en-US"/>
          </a:p>
        </p:txBody>
      </p:sp>
    </p:spTree>
    <p:extLst>
      <p:ext uri="{BB962C8B-B14F-4D97-AF65-F5344CB8AC3E}">
        <p14:creationId xmlns:p14="http://schemas.microsoft.com/office/powerpoint/2010/main" val="750257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Hip (</a:t>
            </a:r>
            <a:r>
              <a:rPr lang="en-US" altLang="en-US" dirty="0" err="1"/>
              <a:t>Coxal</a:t>
            </a:r>
            <a:r>
              <a:rPr lang="en-US" altLang="en-US" dirty="0"/>
              <a:t>) Joint</a:t>
            </a:r>
            <a:r>
              <a:rPr lang="en-US" altLang="en-US" sz="1200" dirty="0"/>
              <a:t> 1</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5062306"/>
          </a:xfrm>
        </p:spPr>
        <p:txBody>
          <a:bodyPr/>
          <a:lstStyle/>
          <a:p>
            <a:pPr marL="342900" indent="-342900">
              <a:spcBef>
                <a:spcPts val="600"/>
              </a:spcBef>
              <a:buFont typeface="Arial" panose="020B0604020202020204" pitchFamily="34" charset="0"/>
              <a:buChar char="•"/>
            </a:pPr>
            <a:r>
              <a:rPr lang="en-US" altLang="en-US" dirty="0"/>
              <a:t>Ball-and-socket with acetabulum deepened by fibrocartilage </a:t>
            </a:r>
            <a:r>
              <a:rPr lang="en-US" altLang="en-US" b="1" dirty="0"/>
              <a:t>acetabular labrum</a:t>
            </a:r>
            <a:r>
              <a:rPr lang="en-US" altLang="en-US" dirty="0"/>
              <a:t> and </a:t>
            </a:r>
            <a:r>
              <a:rPr lang="en-US" altLang="en-US" b="1" dirty="0"/>
              <a:t>transverse acetabular ligament.</a:t>
            </a:r>
          </a:p>
          <a:p>
            <a:pPr marL="342900" indent="-342900">
              <a:spcBef>
                <a:spcPts val="600"/>
              </a:spcBef>
              <a:buFont typeface="Arial" panose="020B0604020202020204" pitchFamily="34" charset="0"/>
              <a:buChar char="•"/>
            </a:pPr>
            <a:r>
              <a:rPr lang="en-US" altLang="en-US" dirty="0"/>
              <a:t>More stable but less mobile than shoulder joint.</a:t>
            </a:r>
          </a:p>
          <a:p>
            <a:pPr marL="342900" indent="-342900">
              <a:spcBef>
                <a:spcPts val="600"/>
              </a:spcBef>
              <a:buFont typeface="Arial" panose="020B0604020202020204" pitchFamily="34" charset="0"/>
              <a:buChar char="•"/>
            </a:pPr>
            <a:r>
              <a:rPr lang="en-US" altLang="en-US" dirty="0"/>
              <a:t>Flexion/extension, abduction/adduction, rotation, circumduction.</a:t>
            </a:r>
          </a:p>
          <a:p>
            <a:pPr marL="342900" indent="-342900">
              <a:spcBef>
                <a:spcPts val="600"/>
              </a:spcBef>
              <a:buFont typeface="Arial" panose="020B0604020202020204" pitchFamily="34" charset="0"/>
              <a:buChar char="•"/>
            </a:pPr>
            <a:r>
              <a:rPr lang="en-US" altLang="en-US" dirty="0"/>
              <a:t>Extremely strong joint capsule reinforced by ligaments including the iliofemoral ligament that bears much of the body weight while standing.</a:t>
            </a:r>
          </a:p>
          <a:p>
            <a:pPr marL="342900" indent="-342900">
              <a:spcBef>
                <a:spcPts val="600"/>
              </a:spcBef>
              <a:buFont typeface="Arial" panose="020B0604020202020204" pitchFamily="34" charset="0"/>
              <a:buChar char="•"/>
            </a:pPr>
            <a:r>
              <a:rPr lang="en-US" altLang="en-US" b="1" dirty="0"/>
              <a:t>Ligament of head of femur (round ligament of femur);</a:t>
            </a:r>
            <a:r>
              <a:rPr lang="en-US" altLang="en-US" dirty="0"/>
              <a:t> often bears nutrient artery.</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42</a:t>
            </a:fld>
            <a:endParaRPr lang="en-US"/>
          </a:p>
        </p:txBody>
      </p:sp>
    </p:spTree>
    <p:extLst>
      <p:ext uri="{BB962C8B-B14F-4D97-AF65-F5344CB8AC3E}">
        <p14:creationId xmlns:p14="http://schemas.microsoft.com/office/powerpoint/2010/main" val="3026232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dirty="0"/>
              <a:t>Hip (</a:t>
            </a:r>
            <a:r>
              <a:rPr lang="en-US" dirty="0" err="1"/>
              <a:t>Coxal</a:t>
            </a:r>
            <a:r>
              <a:rPr lang="en-US" dirty="0"/>
              <a:t>) Joint</a:t>
            </a:r>
            <a:r>
              <a:rPr lang="en-US" sz="1200" dirty="0"/>
              <a:t> 2</a:t>
            </a:r>
            <a:endParaRPr lang="en-US" sz="1200" noProof="0" dirty="0"/>
          </a:p>
        </p:txBody>
      </p:sp>
      <p:pic>
        <p:nvPicPr>
          <p:cNvPr id="4" name="Picture 2" descr="A 4-part illustration of the anterior, frontal, internal views shows a joint and an x-ray of the anterior view of the right hip joint, Coxal joint.">
            <a:extLst>
              <a:ext uri="{FF2B5EF4-FFF2-40B4-BE49-F238E27FC236}">
                <a16:creationId xmlns:a16="http://schemas.microsoft.com/office/drawing/2014/main" id="{3E4435D1-3F00-426D-B2CC-D44BDFF66FD6}"/>
              </a:ext>
            </a:extLst>
          </p:cNvPr>
          <p:cNvPicPr>
            <a:picLocks noChangeAspect="1"/>
          </p:cNvPicPr>
          <p:nvPr/>
        </p:nvPicPr>
        <p:blipFill>
          <a:blip r:embed="rId2"/>
          <a:stretch>
            <a:fillRect/>
          </a:stretch>
        </p:blipFill>
        <p:spPr>
          <a:xfrm>
            <a:off x="1788201" y="1079174"/>
            <a:ext cx="5567599" cy="4846320"/>
          </a:xfrm>
          <a:prstGeom prst="rect">
            <a:avLst/>
          </a:prstGeom>
        </p:spPr>
      </p:pic>
      <p:sp>
        <p:nvSpPr>
          <p:cNvPr id="11" name="Text Placeholder 3">
            <a:extLst>
              <a:ext uri="{FF2B5EF4-FFF2-40B4-BE49-F238E27FC236}">
                <a16:creationId xmlns:a16="http://schemas.microsoft.com/office/drawing/2014/main" id="{7A532C76-4627-4585-A45A-947C3045C72C}"/>
              </a:ext>
            </a:extLst>
          </p:cNvPr>
          <p:cNvSpPr>
            <a:spLocks noGrp="1"/>
          </p:cNvSpPr>
          <p:nvPr>
            <p:ph type="body" sz="quarter" idx="39"/>
          </p:nvPr>
        </p:nvSpPr>
        <p:spPr>
          <a:xfrm>
            <a:off x="2148840" y="5999511"/>
            <a:ext cx="4846320" cy="181356"/>
          </a:xfrm>
        </p:spPr>
        <p:txBody>
          <a:bodyPr/>
          <a:lstStyle/>
          <a:p>
            <a:pPr algn="ctr"/>
            <a:r>
              <a:rPr lang="en-US" dirty="0">
                <a:solidFill>
                  <a:schemeClr val="tx1"/>
                </a:solidFill>
              </a:rPr>
              <a:t>(c) Christine Eckel/McGraw Hill Education; (d) </a:t>
            </a:r>
            <a:r>
              <a:rPr lang="en-US" dirty="0" err="1">
                <a:solidFill>
                  <a:schemeClr val="tx1"/>
                </a:solidFill>
              </a:rPr>
              <a:t>temet</a:t>
            </a:r>
            <a:r>
              <a:rPr lang="en-US" dirty="0">
                <a:solidFill>
                  <a:schemeClr val="tx1"/>
                </a:solidFill>
              </a:rPr>
              <a:t>/Getty Images </a:t>
            </a:r>
          </a:p>
        </p:txBody>
      </p:sp>
      <p:sp>
        <p:nvSpPr>
          <p:cNvPr id="12" name="Text Placeholder 4">
            <a:extLst>
              <a:ext uri="{FF2B5EF4-FFF2-40B4-BE49-F238E27FC236}">
                <a16:creationId xmlns:a16="http://schemas.microsoft.com/office/drawing/2014/main" id="{754851AC-89E7-47C3-A91F-8CF6AE41E793}"/>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43</a:t>
            </a:fld>
            <a:endParaRPr lang="en-US"/>
          </a:p>
        </p:txBody>
      </p:sp>
    </p:spTree>
    <p:extLst>
      <p:ext uri="{BB962C8B-B14F-4D97-AF65-F5344CB8AC3E}">
        <p14:creationId xmlns:p14="http://schemas.microsoft.com/office/powerpoint/2010/main" val="395598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Knee Joint</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5062306"/>
          </a:xfrm>
        </p:spPr>
        <p:txBody>
          <a:bodyPr/>
          <a:lstStyle/>
          <a:p>
            <a:pPr>
              <a:spcBef>
                <a:spcPts val="300"/>
              </a:spcBef>
              <a:spcAft>
                <a:spcPts val="400"/>
              </a:spcAft>
            </a:pPr>
            <a:r>
              <a:rPr lang="en-US" altLang="en-US" sz="2200" dirty="0"/>
              <a:t>Condyloid: allowing flexion/extension, small amount of rotation.</a:t>
            </a:r>
          </a:p>
          <a:p>
            <a:pPr>
              <a:spcBef>
                <a:spcPts val="300"/>
              </a:spcBef>
              <a:spcAft>
                <a:spcPts val="400"/>
              </a:spcAft>
            </a:pPr>
            <a:r>
              <a:rPr lang="en-US" altLang="en-US" sz="2200" b="1" dirty="0"/>
              <a:t>Menisci</a:t>
            </a:r>
            <a:r>
              <a:rPr lang="en-US" altLang="en-US" sz="2200" dirty="0"/>
              <a:t>: fibrocartilage articular disks that build up the margins of the tibia and deepen articular surface.</a:t>
            </a:r>
          </a:p>
          <a:p>
            <a:pPr>
              <a:spcBef>
                <a:spcPts val="300"/>
              </a:spcBef>
              <a:spcAft>
                <a:spcPts val="400"/>
              </a:spcAft>
            </a:pPr>
            <a:r>
              <a:rPr lang="en-US" altLang="en-US" sz="2200" b="1" dirty="0"/>
              <a:t>Cruciate ligaments</a:t>
            </a:r>
            <a:r>
              <a:rPr lang="en-US" altLang="en-US" sz="2200" dirty="0"/>
              <a:t>: extend between intercondylar eminence of tibia and fossa of the femur.</a:t>
            </a:r>
          </a:p>
          <a:p>
            <a:pPr lvl="1">
              <a:spcBef>
                <a:spcPts val="300"/>
              </a:spcBef>
              <a:spcAft>
                <a:spcPts val="400"/>
              </a:spcAft>
            </a:pPr>
            <a:r>
              <a:rPr lang="en-US" altLang="en-US" sz="2200" b="1" dirty="0"/>
              <a:t>Anterior cruciate ligament</a:t>
            </a:r>
            <a:r>
              <a:rPr lang="en-US" altLang="en-US" sz="2200" dirty="0"/>
              <a:t> (A</a:t>
            </a:r>
            <a:r>
              <a:rPr lang="en-US" altLang="en-US" sz="100" dirty="0"/>
              <a:t> </a:t>
            </a:r>
            <a:r>
              <a:rPr lang="en-US" altLang="en-US" sz="2200" dirty="0"/>
              <a:t>C</a:t>
            </a:r>
            <a:r>
              <a:rPr lang="en-US" altLang="en-US" sz="100" dirty="0"/>
              <a:t> </a:t>
            </a:r>
            <a:r>
              <a:rPr lang="en-US" altLang="en-US" sz="2200" dirty="0"/>
              <a:t>L). Prevents anterior displacement of tibia.</a:t>
            </a:r>
          </a:p>
          <a:p>
            <a:pPr lvl="1">
              <a:spcBef>
                <a:spcPts val="300"/>
              </a:spcBef>
              <a:spcAft>
                <a:spcPts val="400"/>
              </a:spcAft>
            </a:pPr>
            <a:r>
              <a:rPr lang="en-US" altLang="en-US" sz="2200" b="1" dirty="0"/>
              <a:t>Posterior cruciate ligament</a:t>
            </a:r>
            <a:r>
              <a:rPr lang="en-US" altLang="en-US" sz="2200" dirty="0"/>
              <a:t> (P</a:t>
            </a:r>
            <a:r>
              <a:rPr lang="en-US" altLang="en-US" sz="100" dirty="0"/>
              <a:t> </a:t>
            </a:r>
            <a:r>
              <a:rPr lang="en-US" altLang="en-US" sz="2200" dirty="0"/>
              <a:t>C</a:t>
            </a:r>
            <a:r>
              <a:rPr lang="en-US" altLang="en-US" sz="100" dirty="0"/>
              <a:t> </a:t>
            </a:r>
            <a:r>
              <a:rPr lang="en-US" altLang="en-US" sz="2200" dirty="0"/>
              <a:t>L). Prevents posterior displacement of tibia.</a:t>
            </a:r>
          </a:p>
          <a:p>
            <a:pPr>
              <a:spcBef>
                <a:spcPts val="300"/>
              </a:spcBef>
              <a:spcAft>
                <a:spcPts val="400"/>
              </a:spcAft>
            </a:pPr>
            <a:r>
              <a:rPr lang="en-US" altLang="en-US" sz="2200" b="1" dirty="0"/>
              <a:t>Collateral </a:t>
            </a:r>
            <a:r>
              <a:rPr lang="en-US" altLang="en-US" sz="2200" dirty="0"/>
              <a:t>and</a:t>
            </a:r>
            <a:r>
              <a:rPr lang="en-US" altLang="en-US" sz="2200" b="1" dirty="0"/>
              <a:t> popliteal ligaments</a:t>
            </a:r>
            <a:r>
              <a:rPr lang="en-US" altLang="en-US" sz="2200" dirty="0"/>
              <a:t>: along with tendons of thigh muscles strengthen the joint.</a:t>
            </a:r>
          </a:p>
          <a:p>
            <a:pPr>
              <a:spcBef>
                <a:spcPts val="300"/>
              </a:spcBef>
              <a:spcAft>
                <a:spcPts val="400"/>
              </a:spcAft>
            </a:pPr>
            <a:r>
              <a:rPr lang="en-US" altLang="en-US" sz="2200" dirty="0"/>
              <a:t>Bursae: may result in slow accumulation of fluid in the joint (water on the knee).</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44</a:t>
            </a:fld>
            <a:endParaRPr lang="en-US"/>
          </a:p>
        </p:txBody>
      </p:sp>
    </p:spTree>
    <p:extLst>
      <p:ext uri="{BB962C8B-B14F-4D97-AF65-F5344CB8AC3E}">
        <p14:creationId xmlns:p14="http://schemas.microsoft.com/office/powerpoint/2010/main" val="702312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dirty="0"/>
              <a:t>Right Knee Joint</a:t>
            </a:r>
            <a:r>
              <a:rPr lang="en-US" sz="1200" dirty="0"/>
              <a:t> 1</a:t>
            </a:r>
            <a:endParaRPr lang="en-US" sz="1200" noProof="0" dirty="0">
              <a:solidFill>
                <a:schemeClr val="tx1"/>
              </a:solidFill>
            </a:endParaRPr>
          </a:p>
        </p:txBody>
      </p:sp>
      <p:pic>
        <p:nvPicPr>
          <p:cNvPr id="4" name="Picture 2" descr="4 illustrations of the right knee joint.">
            <a:extLst>
              <a:ext uri="{FF2B5EF4-FFF2-40B4-BE49-F238E27FC236}">
                <a16:creationId xmlns:a16="http://schemas.microsoft.com/office/drawing/2014/main" id="{2115149D-A7ED-420F-8ED6-FE2048549096}"/>
              </a:ext>
            </a:extLst>
          </p:cNvPr>
          <p:cNvPicPr>
            <a:picLocks noChangeAspect="1"/>
          </p:cNvPicPr>
          <p:nvPr/>
        </p:nvPicPr>
        <p:blipFill>
          <a:blip r:embed="rId2"/>
          <a:stretch>
            <a:fillRect/>
          </a:stretch>
        </p:blipFill>
        <p:spPr>
          <a:xfrm>
            <a:off x="2219765" y="1130303"/>
            <a:ext cx="4704471" cy="5029200"/>
          </a:xfrm>
          <a:prstGeom prst="rect">
            <a:avLst/>
          </a:prstGeom>
        </p:spPr>
      </p:pic>
      <p:sp>
        <p:nvSpPr>
          <p:cNvPr id="7" name="Text Placeholder 3">
            <a:extLst>
              <a:ext uri="{FF2B5EF4-FFF2-40B4-BE49-F238E27FC236}">
                <a16:creationId xmlns:a16="http://schemas.microsoft.com/office/drawing/2014/main" id="{2481B826-8E91-487D-887C-A2F49D0ADE45}"/>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45</a:t>
            </a:fld>
            <a:endParaRPr lang="en-US"/>
          </a:p>
        </p:txBody>
      </p:sp>
    </p:spTree>
    <p:extLst>
      <p:ext uri="{BB962C8B-B14F-4D97-AF65-F5344CB8AC3E}">
        <p14:creationId xmlns:p14="http://schemas.microsoft.com/office/powerpoint/2010/main" val="335473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dirty="0"/>
              <a:t>Right Knee Joint</a:t>
            </a:r>
            <a:r>
              <a:rPr lang="en-US" sz="1200" dirty="0"/>
              <a:t> 2</a:t>
            </a:r>
            <a:endParaRPr lang="en-US" sz="1200" noProof="0" dirty="0">
              <a:solidFill>
                <a:schemeClr val="tx1"/>
              </a:solidFill>
            </a:endParaRPr>
          </a:p>
        </p:txBody>
      </p:sp>
      <p:pic>
        <p:nvPicPr>
          <p:cNvPr id="5" name="Picture 2" descr="An image, an illustration, and an X-ray show the right knee joint.">
            <a:extLst>
              <a:ext uri="{FF2B5EF4-FFF2-40B4-BE49-F238E27FC236}">
                <a16:creationId xmlns:a16="http://schemas.microsoft.com/office/drawing/2014/main" id="{1D0314E7-0B6A-4190-AE4C-F9A1EFD276D4}"/>
              </a:ext>
            </a:extLst>
          </p:cNvPr>
          <p:cNvPicPr>
            <a:picLocks noChangeAspect="1"/>
          </p:cNvPicPr>
          <p:nvPr/>
        </p:nvPicPr>
        <p:blipFill>
          <a:blip r:embed="rId2"/>
          <a:stretch>
            <a:fillRect/>
          </a:stretch>
        </p:blipFill>
        <p:spPr>
          <a:xfrm>
            <a:off x="380071" y="1762252"/>
            <a:ext cx="8383858" cy="3474720"/>
          </a:xfrm>
          <a:prstGeom prst="rect">
            <a:avLst/>
          </a:prstGeom>
        </p:spPr>
      </p:pic>
      <p:sp>
        <p:nvSpPr>
          <p:cNvPr id="4" name="Text Placeholder 3">
            <a:extLst>
              <a:ext uri="{FF2B5EF4-FFF2-40B4-BE49-F238E27FC236}">
                <a16:creationId xmlns:a16="http://schemas.microsoft.com/office/drawing/2014/main" id="{09B640CE-EC91-4E06-819D-6C5E8FE1EA67}"/>
              </a:ext>
            </a:extLst>
          </p:cNvPr>
          <p:cNvSpPr>
            <a:spLocks noGrp="1"/>
          </p:cNvSpPr>
          <p:nvPr>
            <p:ph type="body" sz="quarter" idx="39"/>
          </p:nvPr>
        </p:nvSpPr>
        <p:spPr>
          <a:xfrm>
            <a:off x="2417060" y="5322239"/>
            <a:ext cx="4846320" cy="181356"/>
          </a:xfrm>
        </p:spPr>
        <p:txBody>
          <a:bodyPr/>
          <a:lstStyle/>
          <a:p>
            <a:pPr algn="ctr"/>
            <a:r>
              <a:rPr lang="en-US" dirty="0">
                <a:solidFill>
                  <a:schemeClr val="tx1"/>
                </a:solidFill>
              </a:rPr>
              <a:t>(e) Christine Eckel/McGraw Hill Education; (g) </a:t>
            </a:r>
            <a:r>
              <a:rPr lang="en-US" dirty="0" err="1">
                <a:solidFill>
                  <a:schemeClr val="tx1"/>
                </a:solidFill>
              </a:rPr>
              <a:t>zhu</a:t>
            </a:r>
            <a:r>
              <a:rPr lang="en-US" dirty="0">
                <a:solidFill>
                  <a:schemeClr val="tx1"/>
                </a:solidFill>
              </a:rPr>
              <a:t> </a:t>
            </a:r>
            <a:r>
              <a:rPr lang="en-US" dirty="0" err="1">
                <a:solidFill>
                  <a:schemeClr val="tx1"/>
                </a:solidFill>
              </a:rPr>
              <a:t>difeng</a:t>
            </a:r>
            <a:r>
              <a:rPr lang="en-US" dirty="0">
                <a:solidFill>
                  <a:schemeClr val="tx1"/>
                </a:solidFill>
              </a:rPr>
              <a:t>/Shutterstock</a:t>
            </a:r>
          </a:p>
        </p:txBody>
      </p:sp>
      <p:sp>
        <p:nvSpPr>
          <p:cNvPr id="7" name="Text Placeholder 4">
            <a:extLst>
              <a:ext uri="{FF2B5EF4-FFF2-40B4-BE49-F238E27FC236}">
                <a16:creationId xmlns:a16="http://schemas.microsoft.com/office/drawing/2014/main" id="{2481B826-8E91-487D-887C-A2F49D0ADE45}"/>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46</a:t>
            </a:fld>
            <a:endParaRPr lang="en-US"/>
          </a:p>
        </p:txBody>
      </p:sp>
    </p:spTree>
    <p:extLst>
      <p:ext uri="{BB962C8B-B14F-4D97-AF65-F5344CB8AC3E}">
        <p14:creationId xmlns:p14="http://schemas.microsoft.com/office/powerpoint/2010/main" val="3877419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Injury to the Knee</a:t>
            </a:r>
            <a:endParaRPr lang="en-US" sz="1200" noProof="0" dirty="0">
              <a:solidFill>
                <a:schemeClr val="tx1"/>
              </a:solidFill>
            </a:endParaRPr>
          </a:p>
        </p:txBody>
      </p:sp>
      <p:pic>
        <p:nvPicPr>
          <p:cNvPr id="9" name="Picture 2" descr="An illustration shows the anterior view of injury to the Knee.">
            <a:extLst>
              <a:ext uri="{FF2B5EF4-FFF2-40B4-BE49-F238E27FC236}">
                <a16:creationId xmlns:a16="http://schemas.microsoft.com/office/drawing/2014/main" id="{3B2C9A02-8237-4C57-B56E-8E1EDA6ACCF3}"/>
              </a:ext>
            </a:extLst>
          </p:cNvPr>
          <p:cNvPicPr>
            <a:picLocks noChangeAspect="1"/>
          </p:cNvPicPr>
          <p:nvPr/>
        </p:nvPicPr>
        <p:blipFill>
          <a:blip r:embed="rId3"/>
          <a:stretch>
            <a:fillRect/>
          </a:stretch>
        </p:blipFill>
        <p:spPr>
          <a:xfrm>
            <a:off x="300734" y="1441810"/>
            <a:ext cx="4397042" cy="438912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078635" y="1276710"/>
            <a:ext cx="3719384" cy="4974336"/>
          </a:xfrm>
        </p:spPr>
        <p:txBody>
          <a:bodyPr/>
          <a:lstStyle/>
          <a:p>
            <a:pPr>
              <a:spcBef>
                <a:spcPts val="600"/>
              </a:spcBef>
              <a:buClr>
                <a:schemeClr val="tx1"/>
              </a:buClr>
            </a:pPr>
            <a:r>
              <a:rPr lang="en-US" altLang="en-US" dirty="0"/>
              <a:t>Lateral blows to knee (for example. from a football tackle) often tear the lateral collateral ligament, the anterior cruciate ligament, and damage the medial meniscus. </a:t>
            </a:r>
          </a:p>
        </p:txBody>
      </p:sp>
      <p:sp>
        <p:nvSpPr>
          <p:cNvPr id="6" name="Text Placeholder 4">
            <a:extLst>
              <a:ext uri="{FF2B5EF4-FFF2-40B4-BE49-F238E27FC236}">
                <a16:creationId xmlns:a16="http://schemas.microsoft.com/office/drawing/2014/main" id="{3BD97DFA-5C36-4E49-8CEE-315FB5DA77FC}"/>
              </a:ext>
            </a:extLst>
          </p:cNvPr>
          <p:cNvSpPr>
            <a:spLocks noGrp="1"/>
          </p:cNvSpPr>
          <p:nvPr>
            <p:ph type="body" sz="quarter" idx="40"/>
          </p:nvPr>
        </p:nvSpPr>
        <p:spPr/>
        <p:txBody>
          <a:bodyPr/>
          <a:lstStyle/>
          <a:p>
            <a:r>
              <a:rPr lang="en-US" dirty="0">
                <a:hlinkClick r:id="rId4"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47</a:t>
            </a:fld>
            <a:endParaRPr lang="en-US"/>
          </a:p>
        </p:txBody>
      </p:sp>
    </p:spTree>
    <p:extLst>
      <p:ext uri="{BB962C8B-B14F-4D97-AF65-F5344CB8AC3E}">
        <p14:creationId xmlns:p14="http://schemas.microsoft.com/office/powerpoint/2010/main" val="849758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Ankle (Talocrural) Joint</a:t>
            </a:r>
            <a:endParaRPr lang="en-US" sz="1200" noProof="0" dirty="0">
              <a:solidFill>
                <a:schemeClr val="tx1"/>
              </a:solidFill>
            </a:endParaRPr>
          </a:p>
        </p:txBody>
      </p:sp>
      <p:pic>
        <p:nvPicPr>
          <p:cNvPr id="4" name="Picture 2" descr="A 2-part illustration shows the medial view and lateral view of the ligaments of the ankle joint.">
            <a:extLst>
              <a:ext uri="{FF2B5EF4-FFF2-40B4-BE49-F238E27FC236}">
                <a16:creationId xmlns:a16="http://schemas.microsoft.com/office/drawing/2014/main" id="{981922D5-DB34-4793-8FBA-23CE90AE5FD0}"/>
              </a:ext>
            </a:extLst>
          </p:cNvPr>
          <p:cNvPicPr>
            <a:picLocks noChangeAspect="1"/>
          </p:cNvPicPr>
          <p:nvPr/>
        </p:nvPicPr>
        <p:blipFill>
          <a:blip r:embed="rId3"/>
          <a:stretch>
            <a:fillRect/>
          </a:stretch>
        </p:blipFill>
        <p:spPr>
          <a:xfrm>
            <a:off x="535997" y="1241405"/>
            <a:ext cx="3896153" cy="4928616"/>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4711852" y="1276710"/>
            <a:ext cx="4086167" cy="4974336"/>
          </a:xfrm>
        </p:spPr>
        <p:txBody>
          <a:bodyPr/>
          <a:lstStyle/>
          <a:p>
            <a:pPr>
              <a:spcBef>
                <a:spcPts val="600"/>
              </a:spcBef>
            </a:pPr>
            <a:r>
              <a:rPr lang="en-US" altLang="en-US" sz="2200" dirty="0"/>
              <a:t>Highly modified hinge joint.</a:t>
            </a:r>
          </a:p>
          <a:p>
            <a:pPr>
              <a:spcBef>
                <a:spcPts val="600"/>
              </a:spcBef>
            </a:pPr>
            <a:r>
              <a:rPr lang="en-US" altLang="en-US" sz="2200" dirty="0"/>
              <a:t>Lateral and medial thickening of articular capsule to prevent side-to-side movement.</a:t>
            </a:r>
          </a:p>
          <a:p>
            <a:pPr>
              <a:spcBef>
                <a:spcPts val="600"/>
              </a:spcBef>
            </a:pPr>
            <a:r>
              <a:rPr lang="en-US" altLang="en-US" sz="2200" dirty="0"/>
              <a:t>Dorsiflexion/plantar flexion, limited inversion and eversion.</a:t>
            </a:r>
          </a:p>
          <a:p>
            <a:pPr>
              <a:spcBef>
                <a:spcPts val="600"/>
              </a:spcBef>
            </a:pPr>
            <a:r>
              <a:rPr lang="en-US" altLang="en-US" sz="2200" dirty="0"/>
              <a:t>Ligaments of arch.</a:t>
            </a:r>
          </a:p>
          <a:p>
            <a:pPr lvl="1">
              <a:spcBef>
                <a:spcPts val="600"/>
              </a:spcBef>
            </a:pPr>
            <a:r>
              <a:rPr lang="en-US" altLang="en-US" sz="2200" dirty="0"/>
              <a:t>Hold bones in proper relationship.</a:t>
            </a:r>
          </a:p>
          <a:p>
            <a:pPr lvl="1">
              <a:spcBef>
                <a:spcPts val="600"/>
              </a:spcBef>
            </a:pPr>
            <a:r>
              <a:rPr lang="en-US" altLang="en-US" sz="2200" dirty="0"/>
              <a:t>Transfer weight.</a:t>
            </a:r>
          </a:p>
        </p:txBody>
      </p:sp>
      <p:sp>
        <p:nvSpPr>
          <p:cNvPr id="6" name="Text Placeholder 4">
            <a:extLst>
              <a:ext uri="{FF2B5EF4-FFF2-40B4-BE49-F238E27FC236}">
                <a16:creationId xmlns:a16="http://schemas.microsoft.com/office/drawing/2014/main" id="{3BD97DFA-5C36-4E49-8CEE-315FB5DA77FC}"/>
              </a:ext>
            </a:extLst>
          </p:cNvPr>
          <p:cNvSpPr>
            <a:spLocks noGrp="1"/>
          </p:cNvSpPr>
          <p:nvPr>
            <p:ph type="body" sz="quarter" idx="40"/>
          </p:nvPr>
        </p:nvSpPr>
        <p:spPr/>
        <p:txBody>
          <a:bodyPr/>
          <a:lstStyle/>
          <a:p>
            <a:r>
              <a:rPr lang="en-US" dirty="0">
                <a:hlinkClick r:id="rId4"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48</a:t>
            </a:fld>
            <a:endParaRPr lang="en-US"/>
          </a:p>
        </p:txBody>
      </p:sp>
    </p:spTree>
    <p:extLst>
      <p:ext uri="{BB962C8B-B14F-4D97-AF65-F5344CB8AC3E}">
        <p14:creationId xmlns:p14="http://schemas.microsoft.com/office/powerpoint/2010/main" val="2116084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dirty="0"/>
              <a:t>Injury to the Ankle</a:t>
            </a:r>
            <a:endParaRPr lang="en-US" sz="1200" noProof="0" dirty="0">
              <a:solidFill>
                <a:schemeClr val="tx1"/>
              </a:solidFill>
            </a:endParaRPr>
          </a:p>
        </p:txBody>
      </p:sp>
      <p:pic>
        <p:nvPicPr>
          <p:cNvPr id="4" name="Picture 2" descr="A lateral view of the foot shows torn fibers of the anterior talofibular ligament and torn fibers of the calcaneofibular ligament.">
            <a:extLst>
              <a:ext uri="{FF2B5EF4-FFF2-40B4-BE49-F238E27FC236}">
                <a16:creationId xmlns:a16="http://schemas.microsoft.com/office/drawing/2014/main" id="{B8A7BE26-FA45-42D4-B970-FCBD890129F0}"/>
              </a:ext>
            </a:extLst>
          </p:cNvPr>
          <p:cNvPicPr>
            <a:picLocks noChangeAspect="1"/>
          </p:cNvPicPr>
          <p:nvPr/>
        </p:nvPicPr>
        <p:blipFill>
          <a:blip r:embed="rId2"/>
          <a:stretch>
            <a:fillRect/>
          </a:stretch>
        </p:blipFill>
        <p:spPr>
          <a:xfrm>
            <a:off x="2653436" y="1130319"/>
            <a:ext cx="3837128" cy="5029200"/>
          </a:xfrm>
          <a:prstGeom prst="rect">
            <a:avLst/>
          </a:prstGeom>
        </p:spPr>
      </p:pic>
      <p:sp>
        <p:nvSpPr>
          <p:cNvPr id="7" name="Text Placeholder 3">
            <a:extLst>
              <a:ext uri="{FF2B5EF4-FFF2-40B4-BE49-F238E27FC236}">
                <a16:creationId xmlns:a16="http://schemas.microsoft.com/office/drawing/2014/main" id="{2481B826-8E91-487D-887C-A2F49D0ADE45}"/>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49</a:t>
            </a:fld>
            <a:endParaRPr lang="en-US"/>
          </a:p>
        </p:txBody>
      </p:sp>
    </p:spTree>
    <p:extLst>
      <p:ext uri="{BB962C8B-B14F-4D97-AF65-F5344CB8AC3E}">
        <p14:creationId xmlns:p14="http://schemas.microsoft.com/office/powerpoint/2010/main" val="335756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Fibrous Joints: Sutures</a:t>
            </a:r>
            <a:endParaRPr lang="en-US" sz="1200" noProof="0" dirty="0">
              <a:solidFill>
                <a:schemeClr val="tx1"/>
              </a:solidFill>
            </a:endParaRPr>
          </a:p>
        </p:txBody>
      </p:sp>
      <p:pic>
        <p:nvPicPr>
          <p:cNvPr id="4" name="Picture 2" descr="Coronal suture divides frontal bone and parietal bone. Lambdoid sutures divide parietal and occipital bone. Sagittal suture divides parietal bone.">
            <a:extLst>
              <a:ext uri="{FF2B5EF4-FFF2-40B4-BE49-F238E27FC236}">
                <a16:creationId xmlns:a16="http://schemas.microsoft.com/office/drawing/2014/main" id="{0E3CD273-DCA1-475A-B5BE-2D3C119FE370}"/>
              </a:ext>
            </a:extLst>
          </p:cNvPr>
          <p:cNvPicPr>
            <a:picLocks noChangeAspect="1"/>
          </p:cNvPicPr>
          <p:nvPr/>
        </p:nvPicPr>
        <p:blipFill>
          <a:blip r:embed="rId2"/>
          <a:stretch>
            <a:fillRect/>
          </a:stretch>
        </p:blipFill>
        <p:spPr>
          <a:xfrm>
            <a:off x="336674" y="1777431"/>
            <a:ext cx="4215603" cy="365760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4858604" y="1276710"/>
            <a:ext cx="3942496" cy="4974336"/>
          </a:xfrm>
        </p:spPr>
        <p:txBody>
          <a:bodyPr/>
          <a:lstStyle/>
          <a:p>
            <a:pPr marL="347472" indent="-347472">
              <a:spcBef>
                <a:spcPts val="200"/>
              </a:spcBef>
              <a:spcAft>
                <a:spcPts val="300"/>
              </a:spcAft>
              <a:buClr>
                <a:schemeClr val="tx1"/>
              </a:buClr>
              <a:buFont typeface="Arial" panose="020B0604020202020204" pitchFamily="34" charset="0"/>
              <a:buChar char="•"/>
            </a:pPr>
            <a:r>
              <a:rPr lang="en-US" altLang="en-US" sz="2000" dirty="0"/>
              <a:t>Opposing bones of the skull interdigitate.</a:t>
            </a:r>
          </a:p>
          <a:p>
            <a:pPr marL="347472" indent="-347472">
              <a:spcBef>
                <a:spcPts val="200"/>
              </a:spcBef>
              <a:spcAft>
                <a:spcPts val="300"/>
              </a:spcAft>
              <a:buClr>
                <a:schemeClr val="tx1"/>
              </a:buClr>
              <a:buFont typeface="Arial" panose="020B0604020202020204" pitchFamily="34" charset="0"/>
              <a:buChar char="•"/>
            </a:pPr>
            <a:r>
              <a:rPr lang="en-US" altLang="en-US" sz="2000" dirty="0"/>
              <a:t>Periosteum of one bone is continuous with the periosteum of the other.</a:t>
            </a:r>
          </a:p>
          <a:p>
            <a:pPr marL="347472" indent="-347472">
              <a:spcBef>
                <a:spcPts val="200"/>
              </a:spcBef>
              <a:spcAft>
                <a:spcPts val="300"/>
              </a:spcAft>
              <a:buClr>
                <a:schemeClr val="tx1"/>
              </a:buClr>
              <a:buFont typeface="Arial" panose="020B0604020202020204" pitchFamily="34" charset="0"/>
              <a:buChar char="•"/>
            </a:pPr>
            <a:r>
              <a:rPr lang="en-US" altLang="en-US" sz="2000" b="1" dirty="0"/>
              <a:t>Sutural ligament</a:t>
            </a:r>
            <a:r>
              <a:rPr lang="en-US" altLang="en-US" sz="2000" dirty="0"/>
              <a:t>: two periostea plus dense, fibrous, connective tissue between.</a:t>
            </a:r>
          </a:p>
          <a:p>
            <a:pPr marL="347472" indent="-347472">
              <a:spcBef>
                <a:spcPts val="200"/>
              </a:spcBef>
              <a:spcAft>
                <a:spcPts val="300"/>
              </a:spcAft>
              <a:buClr>
                <a:schemeClr val="tx1"/>
              </a:buClr>
              <a:buFont typeface="Arial" panose="020B0604020202020204" pitchFamily="34" charset="0"/>
              <a:buChar char="•"/>
            </a:pPr>
            <a:r>
              <a:rPr lang="en-US" altLang="en-US" sz="2000" dirty="0"/>
              <a:t>In adults may ossify completely: </a:t>
            </a:r>
            <a:r>
              <a:rPr lang="en-US" altLang="en-US" sz="2000" b="1" dirty="0"/>
              <a:t>synostosis</a:t>
            </a:r>
            <a:r>
              <a:rPr lang="en-US" altLang="en-US" sz="2000" dirty="0"/>
              <a:t>.</a:t>
            </a:r>
          </a:p>
          <a:p>
            <a:pPr marL="347472" indent="-347472">
              <a:spcBef>
                <a:spcPts val="200"/>
              </a:spcBef>
              <a:spcAft>
                <a:spcPts val="300"/>
              </a:spcAft>
              <a:buClr>
                <a:schemeClr val="tx1"/>
              </a:buClr>
              <a:buFont typeface="Arial" panose="020B0604020202020204" pitchFamily="34" charset="0"/>
              <a:buChar char="•"/>
            </a:pPr>
            <a:r>
              <a:rPr lang="en-US" altLang="en-US" sz="2000" b="1" dirty="0"/>
              <a:t>Fontanels</a:t>
            </a:r>
            <a:r>
              <a:rPr lang="en-US" altLang="en-US" sz="2000" dirty="0"/>
              <a:t>: membranous areas in the suture between bones. Allow change in shape of head during birth and rapid growth of the brain after birth.</a:t>
            </a: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5</a:t>
            </a:fld>
            <a:endParaRPr lang="en-US"/>
          </a:p>
        </p:txBody>
      </p:sp>
    </p:spTree>
    <p:extLst>
      <p:ext uri="{BB962C8B-B14F-4D97-AF65-F5344CB8AC3E}">
        <p14:creationId xmlns:p14="http://schemas.microsoft.com/office/powerpoint/2010/main" val="1520450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Effects of Aging on Joints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marL="342900" indent="-342900">
              <a:spcBef>
                <a:spcPts val="600"/>
              </a:spcBef>
              <a:buFont typeface="Arial" panose="020B0604020202020204" pitchFamily="34" charset="0"/>
              <a:buChar char="•"/>
            </a:pPr>
            <a:r>
              <a:rPr lang="en-US" altLang="en-US" dirty="0"/>
              <a:t>Tissue repair slows; rate of new blood vessel development decreases.</a:t>
            </a:r>
          </a:p>
          <a:p>
            <a:pPr marL="342900" indent="-342900">
              <a:spcBef>
                <a:spcPts val="600"/>
              </a:spcBef>
              <a:buFont typeface="Arial" panose="020B0604020202020204" pitchFamily="34" charset="0"/>
              <a:buChar char="•"/>
            </a:pPr>
            <a:r>
              <a:rPr lang="en-US" altLang="en-US" dirty="0"/>
              <a:t>Articular cartilages wear down and matrix becomes more rigid.</a:t>
            </a:r>
          </a:p>
          <a:p>
            <a:pPr marL="342900" indent="-342900">
              <a:spcBef>
                <a:spcPts val="600"/>
              </a:spcBef>
              <a:buFont typeface="Arial" panose="020B0604020202020204" pitchFamily="34" charset="0"/>
              <a:buChar char="•"/>
            </a:pPr>
            <a:r>
              <a:rPr lang="en-US" altLang="en-US" dirty="0"/>
              <a:t>Production of synovial fluid declines.</a:t>
            </a:r>
          </a:p>
          <a:p>
            <a:pPr marL="342900" indent="-342900">
              <a:spcBef>
                <a:spcPts val="600"/>
              </a:spcBef>
              <a:buFont typeface="Arial" panose="020B0604020202020204" pitchFamily="34" charset="0"/>
              <a:buChar char="•"/>
            </a:pPr>
            <a:r>
              <a:rPr lang="en-US" altLang="en-US" dirty="0"/>
              <a:t>Ligaments and tendons become shorter and less flexible: decrease in range of motion (R</a:t>
            </a:r>
            <a:r>
              <a:rPr lang="en-US" altLang="en-US" sz="100" dirty="0"/>
              <a:t> </a:t>
            </a:r>
            <a:r>
              <a:rPr lang="en-US" altLang="en-US" dirty="0"/>
              <a:t>O</a:t>
            </a:r>
            <a:r>
              <a:rPr lang="en-US" altLang="en-US" sz="100" dirty="0"/>
              <a:t> </a:t>
            </a:r>
            <a:r>
              <a:rPr lang="en-US" altLang="en-US" dirty="0"/>
              <a:t>M).</a:t>
            </a:r>
          </a:p>
          <a:p>
            <a:pPr marL="342900" indent="-342900">
              <a:spcBef>
                <a:spcPts val="600"/>
              </a:spcBef>
              <a:buFont typeface="Arial" panose="020B0604020202020204" pitchFamily="34" charset="0"/>
              <a:buChar char="•"/>
            </a:pPr>
            <a:r>
              <a:rPr lang="en-US" altLang="en-US" dirty="0"/>
              <a:t>Muscles around joints weaken.</a:t>
            </a:r>
          </a:p>
          <a:p>
            <a:pPr marL="342900" indent="-342900">
              <a:spcBef>
                <a:spcPts val="600"/>
              </a:spcBef>
              <a:buFont typeface="Arial" panose="020B0604020202020204" pitchFamily="34" charset="0"/>
              <a:buChar char="•"/>
            </a:pPr>
            <a:r>
              <a:rPr lang="en-US" altLang="en-US" dirty="0"/>
              <a:t>A decrease in activity causes less flexibility and decreased ROM</a:t>
            </a:r>
            <a:r>
              <a:rPr lang="en-US" altLang="en-US" dirty="0">
                <a:solidFill>
                  <a:srgbClr val="000099"/>
                </a:solidFill>
              </a:rPr>
              <a:t>.</a:t>
            </a:r>
            <a:endParaRPr lang="en-US" altLang="en-US" dirty="0"/>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50</a:t>
            </a:fld>
            <a:endParaRPr lang="en-US"/>
          </a:p>
        </p:txBody>
      </p:sp>
    </p:spTree>
    <p:extLst>
      <p:ext uri="{BB962C8B-B14F-4D97-AF65-F5344CB8AC3E}">
        <p14:creationId xmlns:p14="http://schemas.microsoft.com/office/powerpoint/2010/main" val="4254891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Representative Joint Disorders</a:t>
            </a:r>
            <a:r>
              <a:rPr lang="en-US" altLang="en-US" sz="1200" baseline="-25000" dirty="0"/>
              <a:t> 1</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a:xfrm>
            <a:off x="342900" y="1276710"/>
            <a:ext cx="8458200" cy="5060590"/>
          </a:xfrm>
        </p:spPr>
        <p:txBody>
          <a:bodyPr/>
          <a:lstStyle/>
          <a:p>
            <a:pPr>
              <a:spcBef>
                <a:spcPts val="100"/>
              </a:spcBef>
            </a:pPr>
            <a:r>
              <a:rPr lang="en-US" altLang="en-US" b="1" dirty="0"/>
              <a:t>Arthritis.</a:t>
            </a:r>
          </a:p>
          <a:p>
            <a:pPr lvl="1">
              <a:spcBef>
                <a:spcPts val="100"/>
              </a:spcBef>
              <a:spcAft>
                <a:spcPts val="300"/>
              </a:spcAft>
            </a:pPr>
            <a:r>
              <a:rPr lang="en-US" altLang="en-US" dirty="0"/>
              <a:t>Osteoarthritis: wear and tear.</a:t>
            </a:r>
          </a:p>
          <a:p>
            <a:pPr lvl="1">
              <a:spcBef>
                <a:spcPts val="100"/>
              </a:spcBef>
              <a:spcAft>
                <a:spcPts val="300"/>
              </a:spcAft>
            </a:pPr>
            <a:r>
              <a:rPr lang="en-US" altLang="en-US" dirty="0"/>
              <a:t>Rheumatoid: caused by transient infection or autoimmune disease.</a:t>
            </a:r>
          </a:p>
          <a:p>
            <a:pPr>
              <a:spcBef>
                <a:spcPts val="100"/>
              </a:spcBef>
            </a:pPr>
            <a:r>
              <a:rPr lang="en-US" altLang="en-US" b="1" dirty="0"/>
              <a:t>Lyme disease</a:t>
            </a:r>
            <a:r>
              <a:rPr lang="en-US" altLang="en-US" dirty="0"/>
              <a:t>. Bacterial infection can result in chronic arthritis.</a:t>
            </a:r>
          </a:p>
          <a:p>
            <a:pPr>
              <a:spcBef>
                <a:spcPts val="100"/>
              </a:spcBef>
            </a:pPr>
            <a:r>
              <a:rPr lang="en-US" altLang="en-US" b="1" dirty="0"/>
              <a:t>Gout</a:t>
            </a:r>
            <a:r>
              <a:rPr lang="en-US" altLang="en-US" dirty="0"/>
              <a:t>. Metabolic disorders result in increased uric acid in blood; results in deposition of monosodium urate crystals in joints and kidneys.</a:t>
            </a:r>
          </a:p>
          <a:p>
            <a:pPr>
              <a:spcBef>
                <a:spcPts val="100"/>
              </a:spcBef>
            </a:pPr>
            <a:r>
              <a:rPr lang="en-US" altLang="en-US" b="1" dirty="0"/>
              <a:t>Bursitis. </a:t>
            </a:r>
            <a:r>
              <a:rPr lang="en-US" altLang="en-US" dirty="0"/>
              <a:t>Inflammation of a bursa.</a:t>
            </a:r>
            <a:endParaRPr lang="en-US" altLang="en-US" b="1" dirty="0"/>
          </a:p>
          <a:p>
            <a:pPr>
              <a:spcBef>
                <a:spcPts val="100"/>
              </a:spcBef>
            </a:pPr>
            <a:r>
              <a:rPr lang="en-US" altLang="en-US" b="1" dirty="0"/>
              <a:t>Bunion</a:t>
            </a:r>
            <a:r>
              <a:rPr lang="en-US" altLang="en-US" dirty="0"/>
              <a:t>. Deformations in first metatarsal, often caused by ill-fitting shoes.</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51</a:t>
            </a:fld>
            <a:endParaRPr lang="en-US"/>
          </a:p>
        </p:txBody>
      </p:sp>
    </p:spTree>
    <p:extLst>
      <p:ext uri="{BB962C8B-B14F-4D97-AF65-F5344CB8AC3E}">
        <p14:creationId xmlns:p14="http://schemas.microsoft.com/office/powerpoint/2010/main" val="433461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Representative Joint Disorders</a:t>
            </a:r>
            <a:r>
              <a:rPr lang="en-US" altLang="en-US" sz="1200" baseline="-25000" dirty="0"/>
              <a:t> 2</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pPr marL="342900" indent="-342900">
              <a:spcBef>
                <a:spcPts val="1200"/>
              </a:spcBef>
              <a:buFont typeface="Arial" panose="020B0604020202020204" pitchFamily="34" charset="0"/>
              <a:buChar char="•"/>
            </a:pPr>
            <a:r>
              <a:rPr lang="en-US" altLang="en-US" b="1" dirty="0"/>
              <a:t>Tendinitis. </a:t>
            </a:r>
            <a:r>
              <a:rPr lang="en-US" altLang="en-US" dirty="0"/>
              <a:t>Inflammation of tendon sheaths, often from overuse.</a:t>
            </a:r>
          </a:p>
          <a:p>
            <a:pPr marL="342900" indent="-342900">
              <a:spcBef>
                <a:spcPts val="1200"/>
              </a:spcBef>
              <a:buFont typeface="Arial" panose="020B0604020202020204" pitchFamily="34" charset="0"/>
              <a:buChar char="•"/>
            </a:pPr>
            <a:r>
              <a:rPr lang="en-US" altLang="en-US" b="1" dirty="0"/>
              <a:t>Dislocation. </a:t>
            </a:r>
            <a:r>
              <a:rPr lang="en-US" altLang="en-US" dirty="0"/>
              <a:t>Movement of bones out of alignment.</a:t>
            </a:r>
          </a:p>
          <a:p>
            <a:pPr marL="342900" indent="-342900">
              <a:spcBef>
                <a:spcPts val="1200"/>
              </a:spcBef>
              <a:buFont typeface="Arial" panose="020B0604020202020204" pitchFamily="34" charset="0"/>
              <a:buChar char="•"/>
            </a:pPr>
            <a:r>
              <a:rPr lang="en-US" altLang="en-US" b="1" dirty="0"/>
              <a:t>Sprain. </a:t>
            </a:r>
            <a:r>
              <a:rPr lang="en-US" altLang="en-US" dirty="0"/>
              <a:t>Stretching or tearing of ligaments in a joint.</a:t>
            </a:r>
            <a:endParaRPr lang="en-US" altLang="en-US" b="1" dirty="0"/>
          </a:p>
          <a:p>
            <a:pPr marL="342900" indent="-342900">
              <a:spcBef>
                <a:spcPts val="1200"/>
              </a:spcBef>
              <a:buFont typeface="Arial" panose="020B0604020202020204" pitchFamily="34" charset="0"/>
              <a:buChar char="•"/>
            </a:pPr>
            <a:r>
              <a:rPr lang="en-US" altLang="en-US" b="1" dirty="0"/>
              <a:t>Chondromalacia patellae</a:t>
            </a:r>
            <a:r>
              <a:rPr lang="en-US" altLang="en-US" dirty="0"/>
              <a:t>. Inflammation under patella and softening of the cartilage.</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52</a:t>
            </a:fld>
            <a:endParaRPr lang="en-US"/>
          </a:p>
        </p:txBody>
      </p:sp>
    </p:spTree>
    <p:extLst>
      <p:ext uri="{BB962C8B-B14F-4D97-AF65-F5344CB8AC3E}">
        <p14:creationId xmlns:p14="http://schemas.microsoft.com/office/powerpoint/2010/main" val="2537676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hidden="1">
            <a:extLst>
              <a:ext uri="{FF2B5EF4-FFF2-40B4-BE49-F238E27FC236}">
                <a16:creationId xmlns:a16="http://schemas.microsoft.com/office/drawing/2014/main" id="{C83E4462-5ADB-41A5-8149-E38B7F877A85}"/>
              </a:ext>
            </a:extLst>
          </p:cNvPr>
          <p:cNvSpPr>
            <a:spLocks noGrp="1"/>
          </p:cNvSpPr>
          <p:nvPr>
            <p:ph type="title"/>
          </p:nvPr>
        </p:nvSpPr>
        <p:spPr/>
        <p:txBody>
          <a:bodyPr/>
          <a:lstStyle/>
          <a:p>
            <a:r>
              <a:rPr lang="en-US" noProof="0" dirty="0"/>
              <a:t>End of Main Content</a:t>
            </a:r>
          </a:p>
        </p:txBody>
      </p:sp>
      <p:sp>
        <p:nvSpPr>
          <p:cNvPr id="17" name="Text Placeholder 2">
            <a:extLst>
              <a:ext uri="{FF2B5EF4-FFF2-40B4-BE49-F238E27FC236}">
                <a16:creationId xmlns:a16="http://schemas.microsoft.com/office/drawing/2014/main" id="{845AC6EE-A95B-462D-B1C8-06A2970C776A}"/>
              </a:ext>
            </a:extLst>
          </p:cNvPr>
          <p:cNvSpPr>
            <a:spLocks noGrp="1"/>
          </p:cNvSpPr>
          <p:nvPr>
            <p:ph type="body" sz="quarter" idx="13"/>
          </p:nvPr>
        </p:nvSpPr>
        <p:spPr/>
        <p:txBody>
          <a:bodyPr/>
          <a:lstStyle/>
          <a:p>
            <a:pPr defTabSz="457200">
              <a:spcBef>
                <a:spcPct val="20000"/>
              </a:spcBef>
              <a:defRPr/>
            </a:pPr>
            <a:r>
              <a:rPr lang="en-US" noProof="0" dirty="0"/>
              <a:t>© 2023 McGraw Hill, LLC. All rights reserved. Authorized only for instructor use in the classroom.</a:t>
            </a:r>
          </a:p>
          <a:p>
            <a:pPr defTabSz="457200">
              <a:spcBef>
                <a:spcPct val="20000"/>
              </a:spcBef>
              <a:defRPr/>
            </a:pPr>
            <a:r>
              <a:rPr lang="en-US" noProof="0" dirty="0"/>
              <a:t>No reproduction or further distribution permitted without the prior written consent of McGraw Hill, LLC.</a:t>
            </a:r>
          </a:p>
        </p:txBody>
      </p:sp>
    </p:spTree>
    <p:extLst>
      <p:ext uri="{BB962C8B-B14F-4D97-AF65-F5344CB8AC3E}">
        <p14:creationId xmlns:p14="http://schemas.microsoft.com/office/powerpoint/2010/main" val="3359719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04BFFB5-67A9-48FA-A003-D8849E590A82}"/>
              </a:ext>
            </a:extLst>
          </p:cNvPr>
          <p:cNvSpPr>
            <a:spLocks noGrp="1"/>
          </p:cNvSpPr>
          <p:nvPr>
            <p:ph type="title"/>
          </p:nvPr>
        </p:nvSpPr>
        <p:spPr/>
        <p:txBody>
          <a:bodyPr/>
          <a:lstStyle/>
          <a:p>
            <a:r>
              <a:rPr lang="en-US" noProof="0" dirty="0"/>
              <a:t>Accessibility Content: Text Alternatives for Images</a:t>
            </a:r>
          </a:p>
        </p:txBody>
      </p:sp>
    </p:spTree>
    <p:extLst>
      <p:ext uri="{BB962C8B-B14F-4D97-AF65-F5344CB8AC3E}">
        <p14:creationId xmlns:p14="http://schemas.microsoft.com/office/powerpoint/2010/main" val="2345263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solidFill>
                  <a:schemeClr val="tx1"/>
                </a:solidFill>
                <a:ea typeface="ＭＳ Ｐゴシック" panose="020B0600070205080204" pitchFamily="34" charset="-128"/>
              </a:rPr>
              <a:t>Lecture Outline</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The illustration consists of the following joints: 1) Fibrous Joints: Connections between two bones held together by fibrous connective tissue. Examples: Sutures in the skull, gomphosis of teeth. 2) Cartilaginous Joints: Connections between two bones held together by a pad of cartilage. Examples: Symphyses between vertebrae or pubic bones. 3) Synovial Joints: Connections between two bones held together by ligaments and separated by a fluid-filled cavity. Examples: Hinge joints of knee and elbow, ball-and-socket joints of hip and shoulder.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6298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Fetal Skull Showing Fontanels and Sutures</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sz="1600" dirty="0"/>
              <a:t>Illustration (a) of the lateral view of the fetal skull shows Parietal bones, two bones in the skull which, when joined together at a fibrous joint, form the sides and roof of the cranium; Squamous suture, the cranial suture between the temporal and parietal bones bilaterally; Occipital bone, the bone which forms the back and base of the skull and encircles the spinal cord; Lambdoid suture, a dense, fibrous connective tissue joint on the posterior aspect of the skull that connects the parietal bones with the occipital bone; Mastoid (posterolateral) fontanel, paired bilateral soft membranous gaps (fontanelles) at the junction of the </a:t>
            </a:r>
            <a:r>
              <a:rPr lang="en-US" sz="1600" dirty="0" err="1"/>
              <a:t>parietomastoid</a:t>
            </a:r>
            <a:r>
              <a:rPr lang="en-US" sz="1600" dirty="0"/>
              <a:t>, occipitomastoid, and lambdoid sutures; Temporal bone, either of a pair of bones that form part of the side of the skull on each side and enclose the middle and inner ear; Sphenoidal (anterolateral) fontanel, paired bilateral soft membranous gaps (fontanelles) at the junction of the coronal, </a:t>
            </a:r>
            <a:r>
              <a:rPr lang="en-US" sz="1600" dirty="0" err="1"/>
              <a:t>sphenofrontal</a:t>
            </a:r>
            <a:r>
              <a:rPr lang="en-US" sz="1600" dirty="0"/>
              <a:t>, </a:t>
            </a:r>
            <a:r>
              <a:rPr lang="en-US" sz="1600" dirty="0" err="1"/>
              <a:t>sphenoparietal</a:t>
            </a:r>
            <a:r>
              <a:rPr lang="en-US" sz="1600" dirty="0"/>
              <a:t>, </a:t>
            </a:r>
            <a:r>
              <a:rPr lang="en-US" sz="1600" dirty="0" err="1"/>
              <a:t>sphenosquamosal</a:t>
            </a:r>
            <a:r>
              <a:rPr lang="en-US" sz="1600" dirty="0"/>
              <a:t>, and squamosal sutures; Coronal suture, the transverse suture in the skull separating the frontal bone from the parietal bones; Frontal bone has two portions, the vertically oriented squamous part, and the horizontally oriented orbital part, making up the bony part of the forehead, part of the bony orbital cavity holding the eye, and part of the bony part of the nose. Illustration (b) of the superior view of the fetal skull shows frontal bones (not yet fused into a single bone), frontal (anterior) fontanel, parietal bone, sagittal suture, occipital bone, and occipital (posterior) fontanel. </a:t>
            </a:r>
            <a:endParaRPr lang="en-US" sz="18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endParaRPr lang="en-US" noProof="0" dirty="0">
              <a:latin typeface="+mj-lt"/>
              <a:hlinkClick r:id="rId3" action="ppaction://hlinksldjump"/>
            </a:endParaRP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95401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Fibrous Joints: Syndesmoses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radioulnar syndesmoses consist of the oblique cord and the interosseous membrane between the radius and ulna. The Biceps brachii tendon is above the oblique cord and below the head of the radius wrapped by the annular ligament.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3065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Fibrous Joints: Gomphoses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crown of the tooth is at the top. The gingiva is between the teeth. The gomphosis shows the layers of the tooth as the root of the tooth, periodontal ligaments, and alveolar bone.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5983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Cartilaginous Joints: Synchondroses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part a, the synchondroses of the hip bone of a fetus are illustrated. The body of the hip bone is labeled Ilium. The bottom of the bone consists of a circular, hollow structure. The right end is labeled the pubis and the left end is labeled Ischium. The part between the pubis and the ischium is labeled the synchondroses. In part b, the frontal section of the femur shows the epiphysis and the secondary epiphysis at the top which is divided by synchondroses (epiphyseal plates). The body of the bone is diaphysis. In part c, the anterior view of the thorax shows the sternum consisting of manubrium, body, and xiphoid process. The sternocostal synchondrosis is the costal cartilage of the first rib.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401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dirty="0"/>
              <a:t>Fetal Skull Showing Fontanels and Sutures</a:t>
            </a:r>
            <a:endParaRPr lang="en-US" sz="1200" noProof="0" dirty="0">
              <a:solidFill>
                <a:schemeClr val="tx1"/>
              </a:solidFill>
            </a:endParaRPr>
          </a:p>
        </p:txBody>
      </p:sp>
      <p:pic>
        <p:nvPicPr>
          <p:cNvPr id="4" name="Picture 2" descr="A 2-part illustration of the lateral and superior views shows a fetal skull, exhibiting fontanels and sutures.">
            <a:extLst>
              <a:ext uri="{FF2B5EF4-FFF2-40B4-BE49-F238E27FC236}">
                <a16:creationId xmlns:a16="http://schemas.microsoft.com/office/drawing/2014/main" id="{C78FDAD5-CB8B-4A34-848D-D7964E07B66D}"/>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154473" y="1062823"/>
            <a:ext cx="2835054" cy="5120640"/>
          </a:xfrm>
          <a:prstGeom prst="rect">
            <a:avLst/>
          </a:prstGeom>
        </p:spPr>
      </p:pic>
      <p:sp>
        <p:nvSpPr>
          <p:cNvPr id="9" name="Text Placeholder 3">
            <a:extLst>
              <a:ext uri="{FF2B5EF4-FFF2-40B4-BE49-F238E27FC236}">
                <a16:creationId xmlns:a16="http://schemas.microsoft.com/office/drawing/2014/main" id="{4E848BED-3BB2-4B89-807C-D5D6E599CFF9}"/>
              </a:ext>
            </a:extLst>
          </p:cNvPr>
          <p:cNvSpPr>
            <a:spLocks noGrp="1"/>
          </p:cNvSpPr>
          <p:nvPr>
            <p:ph type="body" sz="quarter" idx="40"/>
          </p:nvPr>
        </p:nvSpPr>
        <p:spPr>
          <a:xfrm>
            <a:off x="3200400" y="6300788"/>
            <a:ext cx="2743200" cy="192087"/>
          </a:xfrm>
        </p:spPr>
        <p:txBody>
          <a:bodyPr/>
          <a:lstStyle/>
          <a:p>
            <a:r>
              <a:rPr lang="en-US" dirty="0">
                <a:hlinkClick r:id="rId3" action="ppaction://hlinksldjump"/>
              </a:rPr>
              <a:t>Access the text alternative for slide images.</a:t>
            </a:r>
            <a:endParaRPr lang="en-US" dirty="0">
              <a:hlinkClick r:id="rId4" action="ppaction://hlinksldjump"/>
            </a:endParaRPr>
          </a:p>
        </p:txBody>
      </p:sp>
      <p:sp>
        <p:nvSpPr>
          <p:cNvPr id="8" name="Slide Number Placeholder 4">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6</a:t>
            </a:fld>
            <a:endParaRPr lang="en-US"/>
          </a:p>
        </p:txBody>
      </p:sp>
    </p:spTree>
    <p:extLst>
      <p:ext uri="{BB962C8B-B14F-4D97-AF65-F5344CB8AC3E}">
        <p14:creationId xmlns:p14="http://schemas.microsoft.com/office/powerpoint/2010/main" val="1792854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solidFill>
                  <a:schemeClr val="tx1"/>
                </a:solidFill>
                <a:ea typeface="ＭＳ Ｐゴシック" panose="020B0600070205080204" pitchFamily="34" charset="-128"/>
              </a:rPr>
              <a:t>Cartilaginous Joints: Symphyses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The pelvis shows the sacrum at the top with ilium on either side that extends to pubis with pubis symphysis and ischium at the bottom.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6788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General Structure of a Synovial Joint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synovial joint is a cup-shaped structure. The capsule that encloses the synovial joint is labeled Fibrous capsule. The outer membrane of the joint is labeled the Synovial joint. The fibrous capsule and the synovial joint together are labeled as Joint capsules. Beneath the joint is a cavity labeled Joint cavity (filled with synovial fluid). The extension of the cavity on the other side is labeled as Bursa (extension of the joint cavity). Blood vessels and nerve fibers can be seen along with the bursa. Beneath the cavity is a U-shaped structure on a flat surface. This structure is labeled as Articular cartilage. The lower end of the articular cartilage leads to a rod-shaped structure labeled Tendon which is covered by a layer called the Tendon sheath. The synovial joint leads to the bone. The bone is enclosed by the Periosteum. The periosteum consists of the fibrous layer and the cellular layer.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8882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Plane and Saddle Joints</a:t>
            </a:r>
            <a:r>
              <a:rPr lang="en-US" altLang="en-US" sz="1200" dirty="0"/>
              <a:t> 1</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class of the synovial joint is Plane. The example given for this type of joint is the intervertebral disks of the vertebra.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8931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Plane and Saddle Joints</a:t>
            </a:r>
            <a:r>
              <a:rPr lang="en-US" altLang="en-US" sz="1200" dirty="0"/>
              <a:t> 2</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class of the synovial joint is Saddle. The example given for this type of joint is the carpometacarpal pollicis of the palm.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1594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Hinge and Pivot Joints</a:t>
            </a:r>
            <a:r>
              <a:rPr lang="en-US" altLang="en-US" sz="1200" dirty="0"/>
              <a:t> 1</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class of the synovial joint is Hinge. The example given for this type of joint is the cubital joint of the elbow.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0420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Hinge and Pivot Joints</a:t>
            </a:r>
            <a:r>
              <a:rPr lang="en-US" altLang="en-US" sz="1200" dirty="0"/>
              <a:t> 2</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class of the synovial joint is Pivot. The example given for this type of joint is the proximal radioulnar of the radius and ulna.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77587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Ball-and-Socket and Ellipsoid Joints</a:t>
            </a:r>
            <a:r>
              <a:rPr lang="en-US" altLang="en-US" sz="1200" dirty="0"/>
              <a:t> 1</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class of the synovial joint is Ball-and-socket. The example given for this type of joint is the glenohumeral (shoulder) of the scapula and </a:t>
            </a:r>
            <a:r>
              <a:rPr lang="en-US" dirty="0" err="1"/>
              <a:t>humerus</a:t>
            </a:r>
            <a:r>
              <a:rPr lang="en-US" dirty="0"/>
              <a:t>.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9560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Ball-and-Socket and Ellipsoid Joints</a:t>
            </a:r>
            <a:r>
              <a:rPr lang="en-US" altLang="en-US" sz="1200" dirty="0"/>
              <a:t> 2</a:t>
            </a:r>
            <a:r>
              <a:rPr lang="en-US" alt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class of the synovial joint is Ellipsoid. The example given for this type of joint is the atlantooccipital joint of the atlas and occipital bone.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8474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solidFill>
                  <a:schemeClr val="tx1"/>
                </a:solidFill>
                <a:ea typeface="ＭＳ Ｐゴシック" panose="020B0600070205080204" pitchFamily="34" charset="-128"/>
              </a:rPr>
              <a:t>Flexion and Extension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the skeletal system of a body is given in general for all types of movements. In part a, the head of a person moves forward (flexion) and backward (extension). In part b, the hand of a person is stretched forward (extension) and folded (flexion). In part c, the palm of a hand moves downward (flexion) and upward (extension). In part d, the leg of a person is extended and placed on the ground (extension), and folded from the knee (flexion).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9054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Abduction and Adduction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part f, the arm of a person is extended and moved upward (abduction and adduction). In part g, the fingers of a hand are opened and closed (abduction and adduction). </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9785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Fibrous Joints: Syndesmoses</a:t>
            </a:r>
            <a:endParaRPr lang="en-US" sz="1200" noProof="0" dirty="0">
              <a:solidFill>
                <a:schemeClr val="tx1"/>
              </a:solidFill>
            </a:endParaRPr>
          </a:p>
        </p:txBody>
      </p:sp>
      <p:pic>
        <p:nvPicPr>
          <p:cNvPr id="5" name="Picture 2" descr="Radioulnar syndesmoses consist of the oblique cord, the interosseous membrane between radius and ulna. Biceps brachii tendon is above oblique cord. ">
            <a:extLst>
              <a:ext uri="{FF2B5EF4-FFF2-40B4-BE49-F238E27FC236}">
                <a16:creationId xmlns:a16="http://schemas.microsoft.com/office/drawing/2014/main" id="{C1A8FF0B-A7C2-40E2-B07C-EAA3175257B6}"/>
              </a:ext>
            </a:extLst>
          </p:cNvPr>
          <p:cNvPicPr>
            <a:picLocks noChangeAspect="1"/>
          </p:cNvPicPr>
          <p:nvPr/>
        </p:nvPicPr>
        <p:blipFill>
          <a:blip r:embed="rId2"/>
          <a:stretch>
            <a:fillRect/>
          </a:stretch>
        </p:blipFill>
        <p:spPr>
          <a:xfrm>
            <a:off x="332198" y="1466456"/>
            <a:ext cx="4415376" cy="438912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4926840" y="1276710"/>
            <a:ext cx="3953600" cy="4892078"/>
          </a:xfrm>
        </p:spPr>
        <p:txBody>
          <a:bodyPr/>
          <a:lstStyle/>
          <a:p>
            <a:pPr marL="347472" indent="-347472">
              <a:spcBef>
                <a:spcPts val="1200"/>
              </a:spcBef>
              <a:spcAft>
                <a:spcPts val="1200"/>
              </a:spcAft>
              <a:buFont typeface="Arial" panose="020B0604020202020204" pitchFamily="34" charset="0"/>
              <a:buChar char="•"/>
            </a:pPr>
            <a:r>
              <a:rPr lang="en-US" altLang="en-US" dirty="0"/>
              <a:t>Bones farther apart than suture and joined by ligaments.</a:t>
            </a:r>
          </a:p>
          <a:p>
            <a:pPr marL="347472" indent="-347472">
              <a:spcBef>
                <a:spcPts val="1200"/>
              </a:spcBef>
              <a:spcAft>
                <a:spcPts val="1200"/>
              </a:spcAft>
              <a:buFont typeface="Arial" panose="020B0604020202020204" pitchFamily="34" charset="0"/>
              <a:buChar char="•"/>
            </a:pPr>
            <a:r>
              <a:rPr lang="en-US" altLang="en-US" dirty="0"/>
              <a:t>Some movement may occur.</a:t>
            </a:r>
          </a:p>
          <a:p>
            <a:pPr marL="347472" indent="-347472">
              <a:spcBef>
                <a:spcPts val="1200"/>
              </a:spcBef>
              <a:spcAft>
                <a:spcPts val="1200"/>
              </a:spcAft>
              <a:buFont typeface="Arial" panose="020B0604020202020204" pitchFamily="34" charset="0"/>
              <a:buChar char="•"/>
            </a:pPr>
            <a:r>
              <a:rPr lang="en-US" altLang="en-US" dirty="0"/>
              <a:t>Example: radioulnar (interosseus membrane).</a:t>
            </a:r>
          </a:p>
        </p:txBody>
      </p:sp>
      <p:sp>
        <p:nvSpPr>
          <p:cNvPr id="6" name="Text Placeholder 4">
            <a:extLst>
              <a:ext uri="{FF2B5EF4-FFF2-40B4-BE49-F238E27FC236}">
                <a16:creationId xmlns:a16="http://schemas.microsoft.com/office/drawing/2014/main" id="{3BD97DFA-5C36-4E49-8CEE-315FB5DA77FC}"/>
              </a:ext>
            </a:extLst>
          </p:cNvPr>
          <p:cNvSpPr>
            <a:spLocks noGrp="1"/>
          </p:cNvSpPr>
          <p:nvPr>
            <p:ph type="body" sz="quarter" idx="40"/>
          </p:nvPr>
        </p:nvSpPr>
        <p:spPr/>
        <p:txBody>
          <a:bodyPr/>
          <a:lstStyle/>
          <a:p>
            <a:r>
              <a:rPr lang="en-US" dirty="0">
                <a:hlinkClick r:id="rId3" action="ppaction://hlinksldjump"/>
              </a:rPr>
              <a:t>Access the text alternative for slide images.</a:t>
            </a:r>
            <a:endParaRPr lang="en-US" dirty="0">
              <a:hlinkClick r:id="rId4" action="ppaction://hlinksldjump"/>
            </a:endParaRP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7</a:t>
            </a:fld>
            <a:endParaRPr lang="en-US"/>
          </a:p>
        </p:txBody>
      </p:sp>
    </p:spTree>
    <p:extLst>
      <p:ext uri="{BB962C8B-B14F-4D97-AF65-F5344CB8AC3E}">
        <p14:creationId xmlns:p14="http://schemas.microsoft.com/office/powerpoint/2010/main" val="4934432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8.4 Description of Selected Joints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In the illustration of the lateral view of the right temporomandibular joint, parts such as the external auditory canal and joint capsule are located. The parts labeled common to the illustration and the x-ray of the right temporomandibular joint are the temporal bone, zygomatic arch, lateral ligament, mandibular condyle, styloid process, </a:t>
            </a:r>
            <a:r>
              <a:rPr lang="en-US" dirty="0" err="1"/>
              <a:t>stylomandibular</a:t>
            </a:r>
            <a:r>
              <a:rPr lang="en-US" dirty="0"/>
              <a:t> ligament, and the mandible. The parts labeled in the sagittal section of the joint are the temporal bone, mandibular condyle, superior joint cavity, articular disk, inferior joint cavity, lateral pterygoid muscle, and mandible.</a:t>
            </a:r>
            <a:endParaRPr lang="en-US" sz="2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7078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Shoulder Joint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sz="1800" dirty="0"/>
              <a:t>In part a, the parts labeled in the anterior view are acromioclavicular ligament, acromion process, coracoacromial process, subacromial bursa, coracohumeral ligament, the </a:t>
            </a:r>
            <a:r>
              <a:rPr lang="en-US" sz="1800" dirty="0" err="1"/>
              <a:t>humerus</a:t>
            </a:r>
            <a:r>
              <a:rPr lang="en-US" sz="1800" dirty="0"/>
              <a:t>, transverse humeral ligament, tendon sheath on the tendon of the long head of biceps brachii, biceps brachii (long head) tendon, hook retracting subscapularis muscle, the clavicle (cut and elevated), coracoclavicular ligament consisting of the trapezoid ligament and the conoid ligament, transverse scapular ligament, coracoid process, superior glenohumeral ligament, middle glenohumeral ligament, inferior glenohumeral ligament, joint capsule, and triceps brachii tendon (long head). In part b, the parts labeled in the frontal section are acromion process (articular surface), subacromial bursa, joint cavity, tendon sheath on the tendon of the long head of biceps brachii, biceps brachii (long head) tendon, and biceps brachii (long head) muscle. The parts common in both the frontal section and the x-ray are as follows: the clavicle, acromion process, scapula, articular cartilage over the head of the </a:t>
            </a:r>
            <a:r>
              <a:rPr lang="en-US" sz="1800" dirty="0" err="1"/>
              <a:t>humerus</a:t>
            </a:r>
            <a:r>
              <a:rPr lang="en-US" sz="1800" dirty="0"/>
              <a:t>, articular cartilage over glenoid cavity, glenoid labrum, joint capsule, and the </a:t>
            </a:r>
            <a:r>
              <a:rPr lang="en-US" sz="1800" dirty="0" err="1"/>
              <a:t>humerus</a:t>
            </a:r>
            <a:r>
              <a:rPr lang="en-US" sz="1800" dirty="0"/>
              <a:t>. </a:t>
            </a:r>
            <a:endParaRPr lang="en-US"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6172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Elbow Joint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Illustration (a) of the sagittal section of the right elbow joint shows the joint capsule attached to the trochlea. The trochlea is connected with the ulna. The trochlea is surrounded by articular cartilage, joint cavity, synovial membrane, the articular cartilage of the trochlear notch, and joint capsule. Below the trochlea is the coronoid process. The fat pad lies above the trochlea and is bordered by the </a:t>
            </a:r>
            <a:r>
              <a:rPr lang="en-US" dirty="0" err="1"/>
              <a:t>humerus</a:t>
            </a:r>
            <a:r>
              <a:rPr lang="en-US" dirty="0"/>
              <a:t>. Illustrations (b) and (c) of the lateral views of the right elbow joint show the following parts: </a:t>
            </a:r>
            <a:r>
              <a:rPr lang="en-US" dirty="0" err="1"/>
              <a:t>Humerus</a:t>
            </a:r>
            <a:r>
              <a:rPr lang="en-US" dirty="0"/>
              <a:t>; Lateral epicondyle; Joint capsule; Radial collateral ligament; Olecranon process; Olecranon bursa; Radial annular ligament; Biceps brachii tendon (cut); Radius; Interosseus membrane, and Ulna. Illustration (d) of the medial view of the elbow joint shows Radial annular ligament; Biceps brachii tendon; Radius; Interosseus membrane; Ulna; </a:t>
            </a:r>
            <a:r>
              <a:rPr lang="en-US" dirty="0" err="1"/>
              <a:t>Humerus</a:t>
            </a:r>
            <a:r>
              <a:rPr lang="en-US" dirty="0"/>
              <a:t>; Medial epicondyle; Joint capsule; Ulnar collateral ligament; Olecranon process, and Olecranon bursa.</a:t>
            </a:r>
            <a:r>
              <a:rPr lang="en-US" sz="1800" dirty="0"/>
              <a:t> </a:t>
            </a:r>
            <a:endParaRPr lang="en-US"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29406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Hip (</a:t>
            </a:r>
            <a:r>
              <a:rPr lang="en-US" dirty="0" err="1"/>
              <a:t>Coxal</a:t>
            </a:r>
            <a:r>
              <a:rPr lang="en-US" dirty="0"/>
              <a:t>) Joint</a:t>
            </a:r>
            <a:r>
              <a:rPr lang="en-US" sz="1200" dirty="0"/>
              <a:t> 2</a:t>
            </a:r>
            <a:r>
              <a:rPr 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sz="1800" dirty="0"/>
              <a:t>Illustration (a) of an anterior view of the right hip joint shows the Tendon of rectus femoris muscle (cut), rectus femoris arises from two tendons that originate from the anterior inferior iliac spine and the other from the ridge of the acetabulum; Iliofemoral ligaments, a ligament of the hip joint which extends from the ilium to the femur in front of the joint; Greater trochanter, a large, irregular, quadrilateral eminence and a part of the skeletal system; Pubofemoral ligament, a supporting ligament located on the inferior side of the hip joint; Lesser trochanter, projects from the lower and back part of the base of the femur neck; Femur, the largest bone from the hip to the knee. Illustration (b) of the frontal section of the right hip joint shows an Acetabular labrum, Joint capsule, Greater trochanter, Hip bone, Articular cartilage, a Joint cavity, Acetabulum, Ligament of the head of the femur, Head of the femur, Transverse acetabular ligament, Lesser trochanter, and the Femur. Illustration (c) of the anterior view with the internal aspects of the hip joint shows the Acetabular labrum; Ligament of the head of the femur, Head of the femur, Ilium, Pubis, Ischium; Femur, and Articular capsule (cut). Illustration (d) of an x-ray of the anterior view of the hip joint shows Ilium, Greater trochanter, Pubis, Ischium, and the Femur. </a:t>
            </a:r>
            <a:endParaRPr lang="en-US" sz="18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36230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Knee Joint</a:t>
            </a:r>
            <a:r>
              <a:rPr lang="en-US" sz="1200" dirty="0"/>
              <a:t> 1</a:t>
            </a:r>
            <a:r>
              <a:rPr 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sz="1400" dirty="0"/>
              <a:t>illustration A shows an anterior superficial view of the right knee. The femur along with the suprapatellar bursa is connected to the tibia and fibula. Tibia has a patellar ligament that extends as medial (tibial) collateral ligament, patellar retinaculum, patella in the quadriceps tendon, and quadriceps femoris tendon. The fibula has a tendon of the biceps femoris muscle and lateral (fibular) collateral ligament. Above the quadriceps femoris tendon lies the quadriceps femoris muscle. The illustration B shows the anterior deep view that has a patellar surface of the femur with lateral condyle and medial condyle with lateral (fibular) collateral ligament and medial (tibial) collateral ligament respectively. Between the lateral and medial condyle lies the posterior cruciate ligament and the anterior cruciate ligament. The tibia is connected to the lateral meniscus, medial meniscus, and transverse ligament. The Tendon of the biceps femoris muscle is connected to the fibula. The illustration C shows the posterior superficial view of the right knee. The femur and tibia are enveloped in ligaments such as the Oblique popliteal ligament, Medial (tibial) collateral ligament, and Arcuate popliteal ligament. Lateral (fibular) collateral ligament arises from the fibula. The muscles identified are Popliteus muscle, Tendon of semimembranosus muscle, Medial head of gastrocnemius muscle, Tendon of adductor Magnus muscle, Quadriceps femoris muscle, Lateral head of gastrocnemius muscle, and Tendon of biceps femoris muscle. Most of the muscles are cut to reveal the ligaments below. The illustration D shows a posterior view of the right knee. The medial condyle and lateral condyle are separated by posterior meniscofemoral ligament, medial meniscus, and lateral meniscus. Lateral (fibular) collateral ligament and medial (tibial) collateral ligament lie on either side of the joint. The posterior cruciate ligament from the tibia joins the space between the two condyles. </a:t>
            </a:r>
            <a:endParaRPr lang="en-US" sz="1400"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9046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Right Knee Joint</a:t>
            </a:r>
            <a:r>
              <a:rPr lang="en-US" sz="1200" dirty="0"/>
              <a:t> 2</a:t>
            </a:r>
            <a:r>
              <a:rPr lang="en-US" dirty="0"/>
              <a: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The photo e shows an anterior deep view of the right knee joint. The posterior cruciate ligament and anterior cruciate ligament lie between the lateral (fibular) collateral ligament and medial (tibial) collateral ligament. Between the knee joints lie lateral meniscus and medial meniscus. Illustration B shows the femur, tibia, and patella. The other parts labeled are quadriceps femoris tendon, suprapatellar bursa, subcutaneous prepatellar bursa, fat pad below the patella, patellar ligament, and deep infrapatellar bursa. The meniscus lies between the two bones that have articular cartilage. An X-ray C shows the anterior view of the knee joint that has femur, patella, tibia, and fibula.</a:t>
            </a:r>
            <a:endParaRPr lang="en-US"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13130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Injury to the Knee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The anterior view of injury to the knee shows the direction of force applied to the lateral part of the knee, the anterior cruciate ligament on the lateral side, the Medial (tibial) collateral ligament, and the Medial meniscus on the medial side. The anterior view of torn medial collateral ligament shows the Medial (tibial) collateral ligament and Medial meniscus.</a:t>
            </a:r>
            <a:endParaRPr lang="en-US"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087111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altLang="en-US" dirty="0"/>
              <a:t>Ankle (Talocrural) Joint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The medial view shows medial ligament connected between tibia and talus. The calcaneus tendon (cut) is above the calcaneus. The arch of the foot shows plantar </a:t>
            </a:r>
            <a:r>
              <a:rPr lang="en-US" dirty="0" err="1"/>
              <a:t>calcaneonavicular</a:t>
            </a:r>
            <a:r>
              <a:rPr lang="en-US" dirty="0"/>
              <a:t> ligament, plantar calcaneocuboid ligament, long plantar ligament. The lateral view shows the calcaneus tendon (cut) above the calcaneus. The arch of the foot shows tendon of fibularis longus muscle, tendon of fibularis brevis muscle, long plantar ligament. The tibia and fibula shows posterior tibiofibular ligament, calcaneofibular ligament, and anterior tibiofibular ligament. </a:t>
            </a:r>
            <a:endParaRPr lang="en-US"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37556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D4DC-B29D-4077-A952-3D6776ED8ABC}"/>
              </a:ext>
            </a:extLst>
          </p:cNvPr>
          <p:cNvSpPr>
            <a:spLocks noGrp="1"/>
          </p:cNvSpPr>
          <p:nvPr>
            <p:ph type="title"/>
          </p:nvPr>
        </p:nvSpPr>
        <p:spPr/>
        <p:txBody>
          <a:bodyPr>
            <a:noAutofit/>
          </a:bodyPr>
          <a:lstStyle/>
          <a:p>
            <a:r>
              <a:rPr lang="en-US" dirty="0"/>
              <a:t>Injury to the Ankle </a:t>
            </a:r>
            <a:r>
              <a:rPr lang="en-US" noProof="0" dirty="0"/>
              <a:t>- Text Alternative</a:t>
            </a:r>
            <a:endParaRPr lang="en-US" noProof="0" dirty="0">
              <a:latin typeface="+mj-lt"/>
            </a:endParaRPr>
          </a:p>
        </p:txBody>
      </p:sp>
      <p:sp>
        <p:nvSpPr>
          <p:cNvPr id="3" name="Text Placeholder 2">
            <a:extLst>
              <a:ext uri="{FF2B5EF4-FFF2-40B4-BE49-F238E27FC236}">
                <a16:creationId xmlns:a16="http://schemas.microsoft.com/office/drawing/2014/main" id="{D25C41FC-4A63-4805-8E6E-36C2F99BE993}"/>
              </a:ext>
            </a:extLst>
          </p:cNvPr>
          <p:cNvSpPr>
            <a:spLocks noGrp="1"/>
          </p:cNvSpPr>
          <p:nvPr>
            <p:ph type="body" sz="quarter" idx="14"/>
          </p:nvPr>
        </p:nvSpPr>
        <p:spPr/>
        <p:txBody>
          <a:bodyPr/>
          <a:lstStyle/>
          <a:p>
            <a:r>
              <a:rPr lang="en-US" noProof="0" dirty="0">
                <a:latin typeface="+mj-lt"/>
                <a:hlinkClick r:id="rId2" action="ppaction://hlinksldjump"/>
              </a:rPr>
              <a:t>Return to parent-slide containing images.</a:t>
            </a:r>
          </a:p>
        </p:txBody>
      </p:sp>
      <p:sp>
        <p:nvSpPr>
          <p:cNvPr id="4" name="Content Placeholder 3">
            <a:extLst>
              <a:ext uri="{FF2B5EF4-FFF2-40B4-BE49-F238E27FC236}">
                <a16:creationId xmlns:a16="http://schemas.microsoft.com/office/drawing/2014/main" id="{682B4685-AFF6-4664-AF0E-CBEF4179CF57}"/>
              </a:ext>
            </a:extLst>
          </p:cNvPr>
          <p:cNvSpPr>
            <a:spLocks noGrp="1"/>
          </p:cNvSpPr>
          <p:nvPr>
            <p:ph sz="quarter" idx="16"/>
          </p:nvPr>
        </p:nvSpPr>
        <p:spPr/>
        <p:txBody>
          <a:bodyPr/>
          <a:lstStyle/>
          <a:p>
            <a:pPr lvl="0" defTabSz="457200">
              <a:spcBef>
                <a:spcPts val="600"/>
              </a:spcBef>
              <a:spcAft>
                <a:spcPts val="600"/>
              </a:spcAft>
            </a:pPr>
            <a:r>
              <a:rPr lang="en-US" dirty="0"/>
              <a:t>The illustration shows an injury to the ankle, torn fibers of the anterior talofibular ligament on top of the ankle, and torn fibers of the calcaneofibular ligament behind the ankle. An inset shows a bent ankle of the right foot. </a:t>
            </a:r>
            <a:endParaRPr lang="en-US" noProof="0" dirty="0">
              <a:solidFill>
                <a:srgbClr val="00000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25395E-AB4F-4DE4-8CC5-2D362FE97424}"/>
              </a:ext>
            </a:extLst>
          </p:cNvPr>
          <p:cNvSpPr>
            <a:spLocks noGrp="1"/>
          </p:cNvSpPr>
          <p:nvPr>
            <p:ph type="body" sz="quarter" idx="17"/>
          </p:nvPr>
        </p:nvSpPr>
        <p:spPr/>
        <p:txBody>
          <a:bodyPr>
            <a:normAutofit fontScale="92500" lnSpcReduction="20000"/>
          </a:bodyPr>
          <a:lstStyle/>
          <a:p>
            <a:r>
              <a:rPr lang="en-US" noProof="0" dirty="0">
                <a:latin typeface="+mj-lt"/>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id="{58370D88-AB9B-47B4-9537-948FBA614E1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51E55-6873-49E2-B8D5-2F265E6F1973}" type="slidenum">
              <a:rPr kumimoji="0" lang="en-US" sz="8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52617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Fibrous Joints: Gomphoses</a:t>
            </a:r>
            <a:endParaRPr lang="en-US" sz="1200" noProof="0" dirty="0">
              <a:solidFill>
                <a:schemeClr val="tx1"/>
              </a:solidFill>
            </a:endParaRPr>
          </a:p>
        </p:txBody>
      </p:sp>
      <p:pic>
        <p:nvPicPr>
          <p:cNvPr id="4" name="Picture 2" descr="An illustration shows the sectional view of a tooth.">
            <a:extLst>
              <a:ext uri="{FF2B5EF4-FFF2-40B4-BE49-F238E27FC236}">
                <a16:creationId xmlns:a16="http://schemas.microsoft.com/office/drawing/2014/main" id="{A7923EE1-C6C0-4B93-9D4E-A8650AFCAC3A}"/>
              </a:ext>
            </a:extLst>
          </p:cNvPr>
          <p:cNvPicPr>
            <a:picLocks noChangeAspect="1"/>
          </p:cNvPicPr>
          <p:nvPr/>
        </p:nvPicPr>
        <p:blipFill rotWithShape="1">
          <a:blip r:embed="rId2"/>
          <a:srcRect r="3729"/>
          <a:stretch/>
        </p:blipFill>
        <p:spPr>
          <a:xfrm>
            <a:off x="284874" y="1539471"/>
            <a:ext cx="4905295" cy="4297680"/>
          </a:xfrm>
          <a:prstGeom prst="rect">
            <a:avLst/>
          </a:prstGeom>
        </p:spPr>
      </p:pic>
      <p:sp>
        <p:nvSpPr>
          <p:cNvPr id="13" name="Content Placeholder 3">
            <a:extLst>
              <a:ext uri="{FF2B5EF4-FFF2-40B4-BE49-F238E27FC236}">
                <a16:creationId xmlns:a16="http://schemas.microsoft.com/office/drawing/2014/main" id="{E28F3A26-D30F-4EC0-9A5D-701C348F4CF3}"/>
              </a:ext>
            </a:extLst>
          </p:cNvPr>
          <p:cNvSpPr>
            <a:spLocks noGrp="1"/>
          </p:cNvSpPr>
          <p:nvPr>
            <p:ph sz="quarter" idx="11"/>
          </p:nvPr>
        </p:nvSpPr>
        <p:spPr>
          <a:xfrm>
            <a:off x="5363570" y="1276710"/>
            <a:ext cx="3437529" cy="4862910"/>
          </a:xfrm>
        </p:spPr>
        <p:txBody>
          <a:bodyPr/>
          <a:lstStyle/>
          <a:p>
            <a:r>
              <a:rPr lang="en-US" altLang="en-US" dirty="0"/>
              <a:t>Specialized joints.</a:t>
            </a:r>
          </a:p>
          <a:p>
            <a:r>
              <a:rPr lang="en-US" altLang="en-US" dirty="0"/>
              <a:t>Pegs that fit into sockets.</a:t>
            </a:r>
          </a:p>
          <a:p>
            <a:r>
              <a:rPr lang="en-US" altLang="en-US" b="1" dirty="0"/>
              <a:t>Periodontal ligaments</a:t>
            </a:r>
            <a:r>
              <a:rPr lang="en-US" altLang="en-US" dirty="0"/>
              <a:t>: hold teeth in place.</a:t>
            </a:r>
          </a:p>
          <a:p>
            <a:r>
              <a:rPr lang="en-US" altLang="en-US" dirty="0"/>
              <a:t>Inflammations.</a:t>
            </a:r>
          </a:p>
          <a:p>
            <a:pPr lvl="1"/>
            <a:r>
              <a:rPr lang="en-US" altLang="en-US" b="1" dirty="0"/>
              <a:t>Gingivitis</a:t>
            </a:r>
            <a:r>
              <a:rPr lang="en-US" altLang="en-US" dirty="0"/>
              <a:t> leads to…</a:t>
            </a:r>
          </a:p>
          <a:p>
            <a:pPr lvl="1"/>
            <a:r>
              <a:rPr lang="en-US" altLang="en-US" b="1" dirty="0"/>
              <a:t>Periodontal disease.</a:t>
            </a:r>
          </a:p>
        </p:txBody>
      </p:sp>
      <p:sp>
        <p:nvSpPr>
          <p:cNvPr id="6" name="Text Placeholder 4">
            <a:extLst>
              <a:ext uri="{FF2B5EF4-FFF2-40B4-BE49-F238E27FC236}">
                <a16:creationId xmlns:a16="http://schemas.microsoft.com/office/drawing/2014/main" id="{3BD97DFA-5C36-4E49-8CEE-315FB5DA77FC}"/>
              </a:ext>
            </a:extLst>
          </p:cNvPr>
          <p:cNvSpPr>
            <a:spLocks noGrp="1"/>
          </p:cNvSpPr>
          <p:nvPr>
            <p:ph type="body" sz="quarter" idx="40"/>
          </p:nvPr>
        </p:nvSpPr>
        <p:spPr/>
        <p:txBody>
          <a:bodyPr/>
          <a:lstStyle/>
          <a:p>
            <a:r>
              <a:rPr lang="en-US" dirty="0">
                <a:hlinkClick r:id="rId3" action="ppaction://hlinksldjump"/>
              </a:rPr>
              <a:t>Access the text alternative for slide images.</a:t>
            </a:r>
          </a:p>
        </p:txBody>
      </p:sp>
      <p:sp>
        <p:nvSpPr>
          <p:cNvPr id="8" name="Slide Number Placeholder 5">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8</a:t>
            </a:fld>
            <a:endParaRPr lang="en-US"/>
          </a:p>
        </p:txBody>
      </p:sp>
    </p:spTree>
    <p:extLst>
      <p:ext uri="{BB962C8B-B14F-4D97-AF65-F5344CB8AC3E}">
        <p14:creationId xmlns:p14="http://schemas.microsoft.com/office/powerpoint/2010/main" val="3559379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3D78-5960-4556-B67D-E56F627D68BD}"/>
              </a:ext>
            </a:extLst>
          </p:cNvPr>
          <p:cNvSpPr>
            <a:spLocks noGrp="1"/>
          </p:cNvSpPr>
          <p:nvPr>
            <p:ph type="title"/>
          </p:nvPr>
        </p:nvSpPr>
        <p:spPr/>
        <p:txBody>
          <a:bodyPr/>
          <a:lstStyle/>
          <a:p>
            <a:pPr lvl="0"/>
            <a:r>
              <a:rPr lang="en-US" altLang="en-US" dirty="0"/>
              <a:t>Cartilaginous Joints</a:t>
            </a:r>
            <a:endParaRPr lang="en-US" sz="1200" noProof="0" dirty="0">
              <a:solidFill>
                <a:schemeClr val="tx1"/>
              </a:solidFill>
            </a:endParaRPr>
          </a:p>
        </p:txBody>
      </p:sp>
      <p:sp>
        <p:nvSpPr>
          <p:cNvPr id="13" name="Content Placeholder 2">
            <a:extLst>
              <a:ext uri="{FF2B5EF4-FFF2-40B4-BE49-F238E27FC236}">
                <a16:creationId xmlns:a16="http://schemas.microsoft.com/office/drawing/2014/main" id="{E28F3A26-D30F-4EC0-9A5D-701C348F4CF3}"/>
              </a:ext>
            </a:extLst>
          </p:cNvPr>
          <p:cNvSpPr>
            <a:spLocks noGrp="1"/>
          </p:cNvSpPr>
          <p:nvPr>
            <p:ph sz="quarter" idx="11"/>
          </p:nvPr>
        </p:nvSpPr>
        <p:spPr/>
        <p:txBody>
          <a:bodyPr/>
          <a:lstStyle/>
          <a:p>
            <a:r>
              <a:rPr lang="en-US" altLang="en-US" dirty="0"/>
              <a:t>Unite two bones by pad of cartilage.</a:t>
            </a:r>
          </a:p>
          <a:p>
            <a:r>
              <a:rPr lang="en-US" altLang="en-US" dirty="0"/>
              <a:t>Types:</a:t>
            </a:r>
          </a:p>
          <a:p>
            <a:pPr lvl="1"/>
            <a:r>
              <a:rPr lang="en-US" altLang="en-US" b="1" dirty="0"/>
              <a:t>Synchondroses: </a:t>
            </a:r>
            <a:r>
              <a:rPr lang="en-US" altLang="en-US" dirty="0"/>
              <a:t>contain</a:t>
            </a:r>
            <a:r>
              <a:rPr lang="en-US" altLang="en-US" b="1" dirty="0"/>
              <a:t> </a:t>
            </a:r>
            <a:r>
              <a:rPr lang="en-US" altLang="en-US" dirty="0"/>
              <a:t>hyaline cartilage.</a:t>
            </a:r>
          </a:p>
          <a:p>
            <a:pPr lvl="1"/>
            <a:r>
              <a:rPr lang="en-US" altLang="en-US" b="1" dirty="0"/>
              <a:t>Symphyses: </a:t>
            </a:r>
            <a:r>
              <a:rPr lang="en-US" altLang="en-US" dirty="0"/>
              <a:t>contain fibrocartilage.</a:t>
            </a:r>
          </a:p>
        </p:txBody>
      </p:sp>
      <p:sp>
        <p:nvSpPr>
          <p:cNvPr id="8" name="Slide Number Placeholder 3">
            <a:extLst>
              <a:ext uri="{FF2B5EF4-FFF2-40B4-BE49-F238E27FC236}">
                <a16:creationId xmlns:a16="http://schemas.microsoft.com/office/drawing/2014/main" id="{DADB06B8-0410-4E45-885C-5E4A9AEC1982}"/>
              </a:ext>
            </a:extLst>
          </p:cNvPr>
          <p:cNvSpPr>
            <a:spLocks noGrp="1"/>
          </p:cNvSpPr>
          <p:nvPr>
            <p:ph type="sldNum" sz="quarter" idx="10"/>
          </p:nvPr>
        </p:nvSpPr>
        <p:spPr/>
        <p:txBody>
          <a:bodyPr/>
          <a:lstStyle/>
          <a:p>
            <a:fld id="{68151E55-6873-49E2-B8D5-2F265E6F1973}" type="slidenum">
              <a:rPr lang="en-US" smtClean="0"/>
              <a:pPr/>
              <a:t>9</a:t>
            </a:fld>
            <a:endParaRPr lang="en-US"/>
          </a:p>
        </p:txBody>
      </p:sp>
    </p:spTree>
    <p:extLst>
      <p:ext uri="{BB962C8B-B14F-4D97-AF65-F5344CB8AC3E}">
        <p14:creationId xmlns:p14="http://schemas.microsoft.com/office/powerpoint/2010/main" val="439505404"/>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PPT_Template.potm" id="{78281C14-8914-489E-AACB-345A039C3E45}" vid="{FC17013A-BE89-413F-A8ED-77C8AF016AE4}"/>
    </a:ext>
  </a:extLst>
</a:theme>
</file>

<file path=ppt/theme/theme2.xml><?xml version="1.0" encoding="utf-8"?>
<a:theme xmlns:a="http://schemas.openxmlformats.org/drawingml/2006/main" name="MainContentSlideMaster">
  <a:themeElements>
    <a:clrScheme name="Custom 127">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PPT_Template.potm" id="{78281C14-8914-489E-AACB-345A039C3E45}" vid="{3678C5CA-F6B1-495A-9585-AA19FAECF00F}"/>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PPT_Template.potm" id="{78281C14-8914-489E-AACB-345A039C3E45}" vid="{7BE6367B-CB9C-48C6-A9AC-FE64130E0844}"/>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PPT_Template.potm" id="{78281C14-8914-489E-AACB-345A039C3E45}" vid="{82C40DF1-E5A2-4411-819F-ABABE98271FB}"/>
    </a:ext>
  </a:extLst>
</a:theme>
</file>

<file path=ppt/theme/theme5.xml><?xml version="1.0" encoding="utf-8"?>
<a:theme xmlns:a="http://schemas.openxmlformats.org/drawingml/2006/main" name="ImageDescriptionAppendixSlideMaster">
  <a:themeElements>
    <a:clrScheme name="Custom 12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494575"/>
      </a:hlink>
      <a:folHlink>
        <a:srgbClr val="625D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PPT_Template.potm" id="{78281C14-8914-489E-AACB-345A039C3E45}" vid="{D95D8D80-EEC1-4CA0-9C6D-C98B4A0A47CC}"/>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HHE_PPT_Template.potm" id="{78281C14-8914-489E-AACB-345A039C3E45}" vid="{60AACB5C-B444-4B87-A500-E0AB80EED3A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11576</TotalTime>
  <Words>5641</Words>
  <Application>Microsoft Office PowerPoint</Application>
  <PresentationFormat>On-screen Show (4:3)</PresentationFormat>
  <Paragraphs>555</Paragraphs>
  <Slides>78</Slides>
  <Notes>2</Notes>
  <HiddenSlides>25</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78</vt:i4>
      </vt:variant>
    </vt:vector>
  </HeadingPairs>
  <TitlesOfParts>
    <vt:vector size="89" baseType="lpstr">
      <vt:lpstr>ＭＳ Ｐゴシック</vt:lpstr>
      <vt:lpstr>Arial</vt:lpstr>
      <vt:lpstr>Calibri</vt:lpstr>
      <vt:lpstr>Helvetica</vt:lpstr>
      <vt:lpstr>Times New Roman</vt:lpstr>
      <vt:lpstr>Title Slides Master</vt:lpstr>
      <vt:lpstr>MainContentSlideMaster</vt:lpstr>
      <vt:lpstr>ClosingMaster</vt:lpstr>
      <vt:lpstr>DividerSlideMaster</vt:lpstr>
      <vt:lpstr>ImageDescriptionAppendixSlideMaster</vt:lpstr>
      <vt:lpstr>Custom Design</vt:lpstr>
      <vt:lpstr>Chapter 08</vt:lpstr>
      <vt:lpstr>Lecture Outline</vt:lpstr>
      <vt:lpstr>8.1 Classes of Joints</vt:lpstr>
      <vt:lpstr>Fibrous Joints</vt:lpstr>
      <vt:lpstr>Fibrous Joints: Sutures</vt:lpstr>
      <vt:lpstr>Fetal Skull Showing Fontanels and Sutures</vt:lpstr>
      <vt:lpstr>Fibrous Joints: Syndesmoses</vt:lpstr>
      <vt:lpstr>Fibrous Joints: Gomphoses</vt:lpstr>
      <vt:lpstr>Cartilaginous Joints</vt:lpstr>
      <vt:lpstr>Cartilaginous Joints: Synchondroses</vt:lpstr>
      <vt:lpstr>Cartilaginous Joints: Symphyses</vt:lpstr>
      <vt:lpstr>Synovial Joints 1</vt:lpstr>
      <vt:lpstr>Synovial Joints 2</vt:lpstr>
      <vt:lpstr>General Structure of a Synovial Joint</vt:lpstr>
      <vt:lpstr>Accessory Structures</vt:lpstr>
      <vt:lpstr>Types of Synovial joints</vt:lpstr>
      <vt:lpstr>Plane and Saddle Joints 1</vt:lpstr>
      <vt:lpstr>Plane and Saddle Joints 2</vt:lpstr>
      <vt:lpstr>Hinge and Pivot Joints 1</vt:lpstr>
      <vt:lpstr>Hinge and Pivot Joints 2</vt:lpstr>
      <vt:lpstr>Ball-and-Socket and Ellipsoid Joints 1</vt:lpstr>
      <vt:lpstr>Ball-and-Socket and Ellipsoid Joints 2</vt:lpstr>
      <vt:lpstr>8.2 Types of Movement</vt:lpstr>
      <vt:lpstr>Flexion and Extension</vt:lpstr>
      <vt:lpstr>Dorsiflexion and Plantar Flexion of the Foot</vt:lpstr>
      <vt:lpstr>Abduction and Adduction</vt:lpstr>
      <vt:lpstr>Circular Movements: Rotation</vt:lpstr>
      <vt:lpstr>Circular Movements: Circumduction</vt:lpstr>
      <vt:lpstr>Pronation and Supination of the Forearm</vt:lpstr>
      <vt:lpstr>Special Movements</vt:lpstr>
      <vt:lpstr>Protraction and Retraction</vt:lpstr>
      <vt:lpstr>Elevation and Depression</vt:lpstr>
      <vt:lpstr>Excursion</vt:lpstr>
      <vt:lpstr>Opposition and Reposition</vt:lpstr>
      <vt:lpstr>Inversion and Eversion</vt:lpstr>
      <vt:lpstr>8.3 Range of Motion</vt:lpstr>
      <vt:lpstr>Abnormalities in Range of Motion</vt:lpstr>
      <vt:lpstr>8.4 Description of Selected Joints</vt:lpstr>
      <vt:lpstr>Shoulder (Glenohumeral) Joint</vt:lpstr>
      <vt:lpstr>Shoulder Joint</vt:lpstr>
      <vt:lpstr>Elbow Joint</vt:lpstr>
      <vt:lpstr>Hip (Coxal) Joint 1</vt:lpstr>
      <vt:lpstr>Hip (Coxal) Joint 2</vt:lpstr>
      <vt:lpstr>Knee Joint</vt:lpstr>
      <vt:lpstr>Right Knee Joint 1</vt:lpstr>
      <vt:lpstr>Right Knee Joint 2</vt:lpstr>
      <vt:lpstr>Injury to the Knee</vt:lpstr>
      <vt:lpstr>Ankle (Talocrural) Joint</vt:lpstr>
      <vt:lpstr>Injury to the Ankle</vt:lpstr>
      <vt:lpstr>Effects of Aging on Joints</vt:lpstr>
      <vt:lpstr>Representative Joint Disorders 1</vt:lpstr>
      <vt:lpstr>Representative Joint Disorders 2</vt:lpstr>
      <vt:lpstr>End of Main Content</vt:lpstr>
      <vt:lpstr>Accessibility Content: Text Alternatives for Images</vt:lpstr>
      <vt:lpstr>Lecture Outline - Text Alternative</vt:lpstr>
      <vt:lpstr>Fetal Skull Showing Fontanels and Sutures - Text Alternative</vt:lpstr>
      <vt:lpstr>Fibrous Joints: Syndesmoses - Text Alternative</vt:lpstr>
      <vt:lpstr>Fibrous Joints: Gomphoses - Text Alternative</vt:lpstr>
      <vt:lpstr>Cartilaginous Joints: Synchondroses - Text Alternative</vt:lpstr>
      <vt:lpstr>Cartilaginous Joints: Symphyses - Text Alternative</vt:lpstr>
      <vt:lpstr>General Structure of a Synovial Joint - Text Alternative</vt:lpstr>
      <vt:lpstr>Plane and Saddle Joints 1 - Text Alternative</vt:lpstr>
      <vt:lpstr>Plane and Saddle Joints 2 - Text Alternative</vt:lpstr>
      <vt:lpstr>Hinge and Pivot Joints 1 - Text Alternative</vt:lpstr>
      <vt:lpstr>Hinge and Pivot Joints 2 - Text Alternative</vt:lpstr>
      <vt:lpstr>Ball-and-Socket and Ellipsoid Joints 1 - Text Alternative</vt:lpstr>
      <vt:lpstr>Ball-and-Socket and Ellipsoid Joints 2 - Text Alternative</vt:lpstr>
      <vt:lpstr>Flexion and Extension - Text Alternative</vt:lpstr>
      <vt:lpstr>Abduction and Adduction - Text Alternative</vt:lpstr>
      <vt:lpstr>8.4 Description of Selected Joints - Text Alternative</vt:lpstr>
      <vt:lpstr>Shoulder Joint - Text Alternative</vt:lpstr>
      <vt:lpstr>Elbow Joint - Text Alternative</vt:lpstr>
      <vt:lpstr>Hip (Coxal) Joint 2 - Text Alternative</vt:lpstr>
      <vt:lpstr>Right Knee Joint 1 - Text Alternative</vt:lpstr>
      <vt:lpstr>Right Knee Joint 2 - Text Alternative</vt:lpstr>
      <vt:lpstr>Injury to the Knee - Text Alternative</vt:lpstr>
      <vt:lpstr>Ankle (Talocrural) Joint - Text Alternative</vt:lpstr>
      <vt:lpstr>Injury to the Ankle - Text Alternative</vt:lpstr>
    </vt:vector>
  </TitlesOfParts>
  <Company>McGraw-Hill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Seeley’s ANATOMY &amp; PHYSIOLOGY, Thirteenth Edition</dc:title>
  <dc:subject>Chapter 8: Joints and Movement</dc:subject>
  <dc:creator>Cinnamon VanPutte, Jennifer Regan, Andrew Russo</dc:creator>
  <cp:keywords>Accessible PPT</cp:keywords>
  <cp:lastModifiedBy>Prasanna kumar. Tripathy</cp:lastModifiedBy>
  <cp:revision>1881</cp:revision>
  <dcterms:created xsi:type="dcterms:W3CDTF">2019-07-27T05:34:11Z</dcterms:created>
  <dcterms:modified xsi:type="dcterms:W3CDTF">2022-01-17T11:31:39Z</dcterms:modified>
</cp:coreProperties>
</file>