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9"/>
  </p:notesMasterIdLst>
  <p:sldIdLst>
    <p:sldId id="271" r:id="rId5"/>
    <p:sldId id="275" r:id="rId6"/>
    <p:sldId id="269" r:id="rId7"/>
    <p:sldId id="270" r:id="rId8"/>
    <p:sldId id="257" r:id="rId9"/>
    <p:sldId id="259" r:id="rId10"/>
    <p:sldId id="261" r:id="rId11"/>
    <p:sldId id="273" r:id="rId12"/>
    <p:sldId id="263" r:id="rId13"/>
    <p:sldId id="265" r:id="rId14"/>
    <p:sldId id="274" r:id="rId15"/>
    <p:sldId id="266" r:id="rId16"/>
    <p:sldId id="267" r:id="rId17"/>
    <p:sldId id="272"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64720" autoAdjust="0"/>
  </p:normalViewPr>
  <p:slideViewPr>
    <p:cSldViewPr snapToGrid="0" snapToObjects="1">
      <p:cViewPr varScale="1">
        <p:scale>
          <a:sx n="65" d="100"/>
          <a:sy n="65" d="100"/>
        </p:scale>
        <p:origin x="1812"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 Gary (GCE)" userId="42d1b1f3-46ca-41b5-9d65-d26e5a7d01db" providerId="ADAL" clId="{216C30D7-E9FE-4908-9279-00F567277A34}"/>
    <pc:docChg chg="modSld">
      <pc:chgData name="Carol Gary (GCE)" userId="42d1b1f3-46ca-41b5-9d65-d26e5a7d01db" providerId="ADAL" clId="{216C30D7-E9FE-4908-9279-00F567277A34}" dt="2025-07-11T18:19:51.551" v="3" actId="6549"/>
      <pc:docMkLst>
        <pc:docMk/>
      </pc:docMkLst>
      <pc:sldChg chg="modSp mod">
        <pc:chgData name="Carol Gary (GCE)" userId="42d1b1f3-46ca-41b5-9d65-d26e5a7d01db" providerId="ADAL" clId="{216C30D7-E9FE-4908-9279-00F567277A34}" dt="2025-07-11T18:19:51.551" v="3" actId="6549"/>
        <pc:sldMkLst>
          <pc:docMk/>
          <pc:sldMk cId="3780483502" sldId="269"/>
        </pc:sldMkLst>
        <pc:spChg chg="mod">
          <ac:chgData name="Carol Gary (GCE)" userId="42d1b1f3-46ca-41b5-9d65-d26e5a7d01db" providerId="ADAL" clId="{216C30D7-E9FE-4908-9279-00F567277A34}" dt="2025-07-11T18:19:51.551" v="3" actId="6549"/>
          <ac:spMkLst>
            <pc:docMk/>
            <pc:sldMk cId="3780483502" sldId="269"/>
            <ac:spMk id="2" creationId="{B0FA8A3B-782D-48E3-A6B1-0B037AD79864}"/>
          </ac:spMkLst>
        </pc:spChg>
      </pc:sldChg>
    </pc:docChg>
  </pc:docChgLst>
  <pc:docChgLst>
    <pc:chgData name="Ann Allen (GCE)" userId="3973f5b9-74fb-4c02-ad46-c6069e9c63d2" providerId="ADAL" clId="{642FC699-882D-4612-9216-BBBA80ABB0D9}"/>
    <pc:docChg chg="undo custSel modSld">
      <pc:chgData name="Ann Allen (GCE)" userId="3973f5b9-74fb-4c02-ad46-c6069e9c63d2" providerId="ADAL" clId="{642FC699-882D-4612-9216-BBBA80ABB0D9}" dt="2025-06-30T22:03:26.866" v="498" actId="313"/>
      <pc:docMkLst>
        <pc:docMk/>
      </pc:docMkLst>
      <pc:sldChg chg="modSp mod modNotesTx">
        <pc:chgData name="Ann Allen (GCE)" userId="3973f5b9-74fb-4c02-ad46-c6069e9c63d2" providerId="ADAL" clId="{642FC699-882D-4612-9216-BBBA80ABB0D9}" dt="2025-06-30T21:33:17.936" v="424" actId="20577"/>
        <pc:sldMkLst>
          <pc:docMk/>
          <pc:sldMk cId="0" sldId="257"/>
        </pc:sldMkLst>
        <pc:spChg chg="mod">
          <ac:chgData name="Ann Allen (GCE)" userId="3973f5b9-74fb-4c02-ad46-c6069e9c63d2" providerId="ADAL" clId="{642FC699-882D-4612-9216-BBBA80ABB0D9}" dt="2025-06-30T18:38:31.209" v="96" actId="20577"/>
          <ac:spMkLst>
            <pc:docMk/>
            <pc:sldMk cId="0" sldId="257"/>
            <ac:spMk id="2" creationId="{00000000-0000-0000-0000-000000000000}"/>
          </ac:spMkLst>
        </pc:spChg>
        <pc:spChg chg="mod">
          <ac:chgData name="Ann Allen (GCE)" userId="3973f5b9-74fb-4c02-ad46-c6069e9c63d2" providerId="ADAL" clId="{642FC699-882D-4612-9216-BBBA80ABB0D9}" dt="2025-06-30T18:38:37.612" v="99" actId="20577"/>
          <ac:spMkLst>
            <pc:docMk/>
            <pc:sldMk cId="0" sldId="257"/>
            <ac:spMk id="3" creationId="{00000000-0000-0000-0000-000000000000}"/>
          </ac:spMkLst>
        </pc:spChg>
      </pc:sldChg>
      <pc:sldChg chg="modSp mod modNotesTx">
        <pc:chgData name="Ann Allen (GCE)" userId="3973f5b9-74fb-4c02-ad46-c6069e9c63d2" providerId="ADAL" clId="{642FC699-882D-4612-9216-BBBA80ABB0D9}" dt="2025-06-30T21:30:02.315" v="377" actId="20577"/>
        <pc:sldMkLst>
          <pc:docMk/>
          <pc:sldMk cId="0" sldId="259"/>
        </pc:sldMkLst>
        <pc:spChg chg="mod">
          <ac:chgData name="Ann Allen (GCE)" userId="3973f5b9-74fb-4c02-ad46-c6069e9c63d2" providerId="ADAL" clId="{642FC699-882D-4612-9216-BBBA80ABB0D9}" dt="2025-06-30T18:40:06.604" v="103" actId="20577"/>
          <ac:spMkLst>
            <pc:docMk/>
            <pc:sldMk cId="0" sldId="259"/>
            <ac:spMk id="2" creationId="{00000000-0000-0000-0000-000000000000}"/>
          </ac:spMkLst>
        </pc:spChg>
        <pc:spChg chg="mod">
          <ac:chgData name="Ann Allen (GCE)" userId="3973f5b9-74fb-4c02-ad46-c6069e9c63d2" providerId="ADAL" clId="{642FC699-882D-4612-9216-BBBA80ABB0D9}" dt="2025-06-30T18:40:09.861" v="107" actId="20577"/>
          <ac:spMkLst>
            <pc:docMk/>
            <pc:sldMk cId="0" sldId="259"/>
            <ac:spMk id="3" creationId="{00000000-0000-0000-0000-000000000000}"/>
          </ac:spMkLst>
        </pc:spChg>
      </pc:sldChg>
      <pc:sldChg chg="modNotesTx">
        <pc:chgData name="Ann Allen (GCE)" userId="3973f5b9-74fb-4c02-ad46-c6069e9c63d2" providerId="ADAL" clId="{642FC699-882D-4612-9216-BBBA80ABB0D9}" dt="2025-06-30T21:28:07.428" v="375" actId="20577"/>
        <pc:sldMkLst>
          <pc:docMk/>
          <pc:sldMk cId="0" sldId="261"/>
        </pc:sldMkLst>
      </pc:sldChg>
      <pc:sldChg chg="modSp mod modNotesTx">
        <pc:chgData name="Ann Allen (GCE)" userId="3973f5b9-74fb-4c02-ad46-c6069e9c63d2" providerId="ADAL" clId="{642FC699-882D-4612-9216-BBBA80ABB0D9}" dt="2025-06-30T21:17:30.259" v="267" actId="20577"/>
        <pc:sldMkLst>
          <pc:docMk/>
          <pc:sldMk cId="0" sldId="263"/>
        </pc:sldMkLst>
        <pc:spChg chg="mod">
          <ac:chgData name="Ann Allen (GCE)" userId="3973f5b9-74fb-4c02-ad46-c6069e9c63d2" providerId="ADAL" clId="{642FC699-882D-4612-9216-BBBA80ABB0D9}" dt="2025-06-30T20:58:44.411" v="111" actId="20577"/>
          <ac:spMkLst>
            <pc:docMk/>
            <pc:sldMk cId="0" sldId="263"/>
            <ac:spMk id="2" creationId="{00000000-0000-0000-0000-000000000000}"/>
          </ac:spMkLst>
        </pc:spChg>
      </pc:sldChg>
      <pc:sldChg chg="modNotesTx">
        <pc:chgData name="Ann Allen (GCE)" userId="3973f5b9-74fb-4c02-ad46-c6069e9c63d2" providerId="ADAL" clId="{642FC699-882D-4612-9216-BBBA80ABB0D9}" dt="2025-06-30T21:04:41.910" v="258" actId="20577"/>
        <pc:sldMkLst>
          <pc:docMk/>
          <pc:sldMk cId="0" sldId="265"/>
        </pc:sldMkLst>
      </pc:sldChg>
      <pc:sldChg chg="modSp mod modNotesTx">
        <pc:chgData name="Ann Allen (GCE)" userId="3973f5b9-74fb-4c02-ad46-c6069e9c63d2" providerId="ADAL" clId="{642FC699-882D-4612-9216-BBBA80ABB0D9}" dt="2025-06-30T21:02:12.391" v="184" actId="20577"/>
        <pc:sldMkLst>
          <pc:docMk/>
          <pc:sldMk cId="0" sldId="266"/>
        </pc:sldMkLst>
        <pc:spChg chg="mod">
          <ac:chgData name="Ann Allen (GCE)" userId="3973f5b9-74fb-4c02-ad46-c6069e9c63d2" providerId="ADAL" clId="{642FC699-882D-4612-9216-BBBA80ABB0D9}" dt="2025-06-30T20:59:04.120" v="119" actId="20577"/>
          <ac:spMkLst>
            <pc:docMk/>
            <pc:sldMk cId="0" sldId="266"/>
            <ac:spMk id="2" creationId="{00000000-0000-0000-0000-000000000000}"/>
          </ac:spMkLst>
        </pc:spChg>
        <pc:spChg chg="mod">
          <ac:chgData name="Ann Allen (GCE)" userId="3973f5b9-74fb-4c02-ad46-c6069e9c63d2" providerId="ADAL" clId="{642FC699-882D-4612-9216-BBBA80ABB0D9}" dt="2025-06-30T20:59:11.494" v="131" actId="20577"/>
          <ac:spMkLst>
            <pc:docMk/>
            <pc:sldMk cId="0" sldId="266"/>
            <ac:spMk id="3" creationId="{00000000-0000-0000-0000-000000000000}"/>
          </ac:spMkLst>
        </pc:spChg>
      </pc:sldChg>
      <pc:sldChg chg="modNotesTx">
        <pc:chgData name="Ann Allen (GCE)" userId="3973f5b9-74fb-4c02-ad46-c6069e9c63d2" providerId="ADAL" clId="{642FC699-882D-4612-9216-BBBA80ABB0D9}" dt="2025-06-30T21:01:00.970" v="155" actId="20577"/>
        <pc:sldMkLst>
          <pc:docMk/>
          <pc:sldMk cId="0" sldId="267"/>
        </pc:sldMkLst>
      </pc:sldChg>
      <pc:sldChg chg="modSp mod modNotesTx">
        <pc:chgData name="Ann Allen (GCE)" userId="3973f5b9-74fb-4c02-ad46-c6069e9c63d2" providerId="ADAL" clId="{642FC699-882D-4612-9216-BBBA80ABB0D9}" dt="2025-06-30T22:03:26.866" v="498" actId="313"/>
        <pc:sldMkLst>
          <pc:docMk/>
          <pc:sldMk cId="3780483502" sldId="269"/>
        </pc:sldMkLst>
        <pc:spChg chg="mod">
          <ac:chgData name="Ann Allen (GCE)" userId="3973f5b9-74fb-4c02-ad46-c6069e9c63d2" providerId="ADAL" clId="{642FC699-882D-4612-9216-BBBA80ABB0D9}" dt="2025-06-30T18:34:49.377" v="83" actId="20577"/>
          <ac:spMkLst>
            <pc:docMk/>
            <pc:sldMk cId="3780483502" sldId="269"/>
            <ac:spMk id="3" creationId="{8C66CB82-AA5B-054E-AA8A-71F382C56DBC}"/>
          </ac:spMkLst>
        </pc:spChg>
      </pc:sldChg>
      <pc:sldChg chg="modSp mod modNotesTx">
        <pc:chgData name="Ann Allen (GCE)" userId="3973f5b9-74fb-4c02-ad46-c6069e9c63d2" providerId="ADAL" clId="{642FC699-882D-4612-9216-BBBA80ABB0D9}" dt="2025-06-30T21:59:35.138" v="438" actId="20577"/>
        <pc:sldMkLst>
          <pc:docMk/>
          <pc:sldMk cId="2431780724" sldId="270"/>
        </pc:sldMkLst>
        <pc:spChg chg="mod">
          <ac:chgData name="Ann Allen (GCE)" userId="3973f5b9-74fb-4c02-ad46-c6069e9c63d2" providerId="ADAL" clId="{642FC699-882D-4612-9216-BBBA80ABB0D9}" dt="2025-06-30T18:37:14.324" v="92" actId="20577"/>
          <ac:spMkLst>
            <pc:docMk/>
            <pc:sldMk cId="2431780724" sldId="270"/>
            <ac:spMk id="3" creationId="{C70D216B-ED91-5004-C679-0BBA31951D9A}"/>
          </ac:spMkLst>
        </pc:spChg>
      </pc:sldChg>
      <pc:sldChg chg="modSp mod">
        <pc:chgData name="Ann Allen (GCE)" userId="3973f5b9-74fb-4c02-ad46-c6069e9c63d2" providerId="ADAL" clId="{642FC699-882D-4612-9216-BBBA80ABB0D9}" dt="2025-06-30T18:31:01.166" v="20" actId="20577"/>
        <pc:sldMkLst>
          <pc:docMk/>
          <pc:sldMk cId="2760575678" sldId="271"/>
        </pc:sldMkLst>
        <pc:spChg chg="mod">
          <ac:chgData name="Ann Allen (GCE)" userId="3973f5b9-74fb-4c02-ad46-c6069e9c63d2" providerId="ADAL" clId="{642FC699-882D-4612-9216-BBBA80ABB0D9}" dt="2025-06-30T18:31:01.166" v="20" actId="20577"/>
          <ac:spMkLst>
            <pc:docMk/>
            <pc:sldMk cId="2760575678" sldId="271"/>
            <ac:spMk id="3" creationId="{1095C9A6-98CB-DA0C-AFA2-765AEFFB9D79}"/>
          </ac:spMkLst>
        </pc:spChg>
      </pc:sldChg>
      <pc:sldChg chg="modNotesTx">
        <pc:chgData name="Ann Allen (GCE)" userId="3973f5b9-74fb-4c02-ad46-c6069e9c63d2" providerId="ADAL" clId="{642FC699-882D-4612-9216-BBBA80ABB0D9}" dt="2025-06-30T20:59:49.608" v="144" actId="20577"/>
        <pc:sldMkLst>
          <pc:docMk/>
          <pc:sldMk cId="2314068851" sldId="272"/>
        </pc:sldMkLst>
      </pc:sldChg>
      <pc:sldChg chg="modNotesTx">
        <pc:chgData name="Ann Allen (GCE)" userId="3973f5b9-74fb-4c02-ad46-c6069e9c63d2" providerId="ADAL" clId="{642FC699-882D-4612-9216-BBBA80ABB0D9}" dt="2025-06-30T21:22:53.512" v="336" actId="20577"/>
        <pc:sldMkLst>
          <pc:docMk/>
          <pc:sldMk cId="1330050769" sldId="273"/>
        </pc:sldMkLst>
      </pc:sldChg>
      <pc:sldChg chg="modNotesTx">
        <pc:chgData name="Ann Allen (GCE)" userId="3973f5b9-74fb-4c02-ad46-c6069e9c63d2" providerId="ADAL" clId="{642FC699-882D-4612-9216-BBBA80ABB0D9}" dt="2025-06-30T21:03:09.862" v="211" actId="20577"/>
        <pc:sldMkLst>
          <pc:docMk/>
          <pc:sldMk cId="2358755395" sldId="274"/>
        </pc:sldMkLst>
      </pc:sldChg>
      <pc:sldChg chg="modSp mod">
        <pc:chgData name="Ann Allen (GCE)" userId="3973f5b9-74fb-4c02-ad46-c6069e9c63d2" providerId="ADAL" clId="{642FC699-882D-4612-9216-BBBA80ABB0D9}" dt="2025-06-30T18:33:58.813" v="73" actId="20577"/>
        <pc:sldMkLst>
          <pc:docMk/>
          <pc:sldMk cId="862700966" sldId="275"/>
        </pc:sldMkLst>
        <pc:spChg chg="mod">
          <ac:chgData name="Ann Allen (GCE)" userId="3973f5b9-74fb-4c02-ad46-c6069e9c63d2" providerId="ADAL" clId="{642FC699-882D-4612-9216-BBBA80ABB0D9}" dt="2025-06-30T18:33:58.813" v="73" actId="20577"/>
          <ac:spMkLst>
            <pc:docMk/>
            <pc:sldMk cId="862700966" sldId="275"/>
            <ac:spMk id="3" creationId="{B7ED06B2-A138-6432-0604-7976ED46210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06191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76302A-4983-1F15-E038-8C0299A66C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523B8B-00AA-B431-8283-2980EE9D15EC}"/>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4D598513-700A-D82D-BFB3-CE3229D94123}"/>
              </a:ext>
            </a:extLst>
          </p:cNvPr>
          <p:cNvSpPr>
            <a:spLocks noGrp="1"/>
          </p:cNvSpPr>
          <p:nvPr>
            <p:ph type="body" sz="quarter" idx="3"/>
          </p:nvPr>
        </p:nvSpPr>
        <p:spPr/>
        <p:txBody>
          <a:bodyPr/>
          <a:lstStyle/>
          <a:p>
            <a:endParaRPr dirty="0"/>
          </a:p>
        </p:txBody>
      </p:sp>
      <p:sp>
        <p:nvSpPr>
          <p:cNvPr id="4" name="Slide Number Placeholder 3">
            <a:extLst>
              <a:ext uri="{FF2B5EF4-FFF2-40B4-BE49-F238E27FC236}">
                <a16:creationId xmlns:a16="http://schemas.microsoft.com/office/drawing/2014/main" id="{FC97E10D-C3C9-C76D-4001-C4CEE9CD05FB}"/>
              </a:ext>
            </a:extLst>
          </p:cNvPr>
          <p:cNvSpPr>
            <a:spLocks noGrp="1"/>
          </p:cNvSpPr>
          <p:nvPr>
            <p:ph type="sldNum" sz="quarter" idx="5"/>
          </p:nvPr>
        </p:nvSpPr>
        <p:spPr/>
      </p:sp>
    </p:spTree>
    <p:extLst>
      <p:ext uri="{BB962C8B-B14F-4D97-AF65-F5344CB8AC3E}">
        <p14:creationId xmlns:p14="http://schemas.microsoft.com/office/powerpoint/2010/main" val="15962478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pPr algn="l">
              <a:buNone/>
            </a:pPr>
            <a:r>
              <a:rPr lang="en-US" b="0" i="0" u="none" strike="noStrike" dirty="0">
                <a:solidFill>
                  <a:srgbClr val="000000"/>
                </a:solidFill>
                <a:effectLst/>
              </a:rPr>
              <a:t>On this slide, you will describe how your brand communicates with its audience and promotes its products or services. Start by identifying the promotion mix elements your brand uses—this could include advertising, personal selling, public relations, digital marketing, or sales promotions. Try to give three to five specific examples, and if possible, include images or links to campaigns or promotional materials to support your points.</a:t>
            </a:r>
          </a:p>
          <a:p>
            <a:pPr algn="l">
              <a:buNone/>
            </a:pPr>
            <a:r>
              <a:rPr lang="en-US" b="0" i="0" u="none" strike="noStrike" dirty="0">
                <a:solidFill>
                  <a:srgbClr val="000000"/>
                </a:solidFill>
                <a:effectLst/>
              </a:rPr>
              <a:t>Next, compare the brand’s use of traditional media (such as TV, radio, print) and digital media (such as social media, email, or influencer marketing). Describe two to three examples of each and briefly discuss the strengths and weaknesses of each approach for your brand.</a:t>
            </a:r>
          </a:p>
          <a:p>
            <a:pPr algn="l">
              <a:buNone/>
            </a:pPr>
            <a:endParaRPr lang="en-US" b="0" i="0" u="none" strike="noStrike" dirty="0">
              <a:solidFill>
                <a:srgbClr val="000000"/>
              </a:solidFill>
              <a:effectLst/>
            </a:endParaRPr>
          </a:p>
          <a:p>
            <a:pPr algn="l">
              <a:buNone/>
            </a:pPr>
            <a:r>
              <a:rPr lang="en-US" b="0" i="0" u="none" strike="noStrike" dirty="0">
                <a:solidFill>
                  <a:srgbClr val="000000"/>
                </a:solidFill>
                <a:effectLst/>
              </a:rPr>
              <a:t>Then, explain the brand’s messaging strategy. Does it use emotional appeals, rational arguments, storytelling, humor, or social proof? Connect this to what you already know about your target market and the consumer needs you identified earlier in the presentation.</a:t>
            </a:r>
          </a:p>
          <a:p>
            <a:pPr algn="l">
              <a:buNone/>
            </a:pPr>
            <a:endParaRPr lang="en-US" b="0" i="0" u="none" strike="noStrike" dirty="0">
              <a:solidFill>
                <a:srgbClr val="000000"/>
              </a:solidFill>
              <a:effectLst/>
            </a:endParaRPr>
          </a:p>
          <a:p>
            <a:pPr algn="l"/>
            <a:r>
              <a:rPr lang="en-US" b="0" i="0" u="none" strike="noStrike" dirty="0">
                <a:solidFill>
                  <a:srgbClr val="000000"/>
                </a:solidFill>
                <a:effectLst/>
              </a:rPr>
              <a:t>Finally, talk about how the brand uses integrated marketing communications (IMC). Explain whether the brand’s message is consistent across platforms and media. Provide examples that show how the brand keeps its tone, visuals, or message aligned across channels. The goal is to show that all promotional efforts work together as one unified strategy.</a:t>
            </a:r>
          </a:p>
          <a:p>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pPr algn="l">
              <a:buNone/>
            </a:pPr>
            <a:r>
              <a:rPr lang="en-US" b="0" i="0" u="none" strike="noStrike" dirty="0">
                <a:solidFill>
                  <a:srgbClr val="000000"/>
                </a:solidFill>
                <a:effectLst/>
              </a:rPr>
              <a:t>This slide marks the start of the final section of your presentation. Use it to introduce the theme of opportunities by letting your audience know you will be covering three important areas: the brand’s global strategy, its ethical practices, and your own strategic recommendations. A smooth transition might sound like this:</a:t>
            </a:r>
          </a:p>
          <a:p>
            <a:pPr algn="l">
              <a:buNone/>
            </a:pPr>
            <a:endParaRPr lang="en-US" b="0" i="0" u="none" strike="noStrike" dirty="0">
              <a:solidFill>
                <a:srgbClr val="000000"/>
              </a:solidFill>
              <a:effectLst/>
            </a:endParaRPr>
          </a:p>
          <a:p>
            <a:pPr algn="l">
              <a:buNone/>
            </a:pPr>
            <a:r>
              <a:rPr lang="en-US" b="0" i="0" u="none" strike="noStrike" dirty="0">
                <a:solidFill>
                  <a:srgbClr val="000000"/>
                </a:solidFill>
                <a:effectLst/>
              </a:rPr>
              <a:t>"To wrap up my presentation, I’ will now explore how my brand operates on a global level, how it approaches ethical business practices, and what I recommend as strategic opportunities for future growth."</a:t>
            </a:r>
          </a:p>
          <a:p>
            <a:pPr algn="l">
              <a:buNone/>
            </a:pPr>
            <a:endParaRPr lang="en-US" b="0" i="0" u="none" strike="noStrike" dirty="0">
              <a:solidFill>
                <a:srgbClr val="000000"/>
              </a:solidFill>
              <a:effectLst/>
            </a:endParaRPr>
          </a:p>
          <a:p>
            <a:pPr algn="l"/>
            <a:r>
              <a:rPr lang="en-US" b="0" i="0" u="none" strike="noStrike" dirty="0">
                <a:solidFill>
                  <a:srgbClr val="000000"/>
                </a:solidFill>
                <a:effectLst/>
              </a:rPr>
              <a:t>This transition sets the stage for your closing analysis and shows the audience you are shifting from describing what the brand is currently doing to what it could do next.</a:t>
            </a:r>
          </a:p>
          <a:p>
            <a:endParaRPr lang="en-US" dirty="0"/>
          </a:p>
        </p:txBody>
      </p:sp>
    </p:spTree>
    <p:extLst>
      <p:ext uri="{BB962C8B-B14F-4D97-AF65-F5344CB8AC3E}">
        <p14:creationId xmlns:p14="http://schemas.microsoft.com/office/powerpoint/2010/main" val="20139968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pPr algn="l">
              <a:buNone/>
            </a:pPr>
            <a:r>
              <a:rPr lang="en-US" b="0" i="0" u="none" strike="noStrike" dirty="0">
                <a:solidFill>
                  <a:srgbClr val="000000"/>
                </a:solidFill>
                <a:effectLst/>
              </a:rPr>
              <a:t>On this slide, you will take a closer look at how your brand operates on a global scale and how it addresses ethical responsibilities. Start by describing the brand’s global presence. Where does it currently operate? Is its presence strong in certain countries or regions? Use examples or data, if possible, to show how established the brand is in those markets.</a:t>
            </a:r>
          </a:p>
          <a:p>
            <a:pPr algn="l">
              <a:buNone/>
            </a:pPr>
            <a:endParaRPr lang="en-US" b="0" i="0" u="none" strike="noStrike" dirty="0">
              <a:solidFill>
                <a:srgbClr val="000000"/>
              </a:solidFill>
              <a:effectLst/>
            </a:endParaRPr>
          </a:p>
          <a:p>
            <a:pPr algn="l">
              <a:buNone/>
            </a:pPr>
            <a:r>
              <a:rPr lang="en-US" b="0" i="0" u="none" strike="noStrike" dirty="0">
                <a:solidFill>
                  <a:srgbClr val="000000"/>
                </a:solidFill>
                <a:effectLst/>
              </a:rPr>
              <a:t>Next, explain how the brand competes globally, especially in free-market economies. Consider whether the brand uses different pricing strategies, localization techniques (such as changing products or messaging for different cultures), or unique supply chain strategies in international markets. Show how these choices help the brand remain competitive.</a:t>
            </a:r>
          </a:p>
          <a:p>
            <a:pPr algn="l">
              <a:buNone/>
            </a:pPr>
            <a:endParaRPr lang="en-US" b="0" i="0" u="none" strike="noStrike" dirty="0">
              <a:solidFill>
                <a:srgbClr val="000000"/>
              </a:solidFill>
              <a:effectLst/>
            </a:endParaRPr>
          </a:p>
          <a:p>
            <a:pPr algn="l"/>
            <a:r>
              <a:rPr lang="en-US" b="0" i="0" u="none" strike="noStrike" dirty="0">
                <a:solidFill>
                  <a:srgbClr val="000000"/>
                </a:solidFill>
                <a:effectLst/>
              </a:rPr>
              <a:t>Then, discuss the brand’s ethical practices in areas such as marketing transparency, labor conditions, sourcing of materials, and environmental sustainability. Finally, identify any areas for improvement. Remember that even strong brands have opportunities to be more responsible or socially conscious.</a:t>
            </a:r>
          </a:p>
          <a:p>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pPr algn="l">
              <a:buNone/>
            </a:pPr>
            <a:r>
              <a:rPr lang="en-US" b="0" i="0" u="none" strike="noStrike" dirty="0">
                <a:solidFill>
                  <a:srgbClr val="000000"/>
                </a:solidFill>
                <a:effectLst/>
              </a:rPr>
              <a:t>This is your opportunity to show critical thinking by proposing two specific, research-based recommendations that could improve your brand’s performance. These ideas should come directly from your earlier analysis—think of this as connecting the dots. For each recommendation, clearly explain what it is, why it is needed, and how it aligns with what you have discussed in the rest of your presentation (such as the target market, industry trends, marketing mix, or global opportunities).</a:t>
            </a:r>
          </a:p>
          <a:p>
            <a:pPr algn="l">
              <a:buNone/>
            </a:pPr>
            <a:endParaRPr lang="en-US" b="0" i="0" u="none" strike="noStrike" dirty="0">
              <a:solidFill>
                <a:srgbClr val="000000"/>
              </a:solidFill>
              <a:effectLst/>
            </a:endParaRPr>
          </a:p>
          <a:p>
            <a:pPr algn="l">
              <a:buNone/>
            </a:pPr>
            <a:r>
              <a:rPr lang="en-US" b="0" i="0" u="none" strike="noStrike" dirty="0">
                <a:solidFill>
                  <a:srgbClr val="000000"/>
                </a:solidFill>
                <a:effectLst/>
              </a:rPr>
              <a:t>Try to be as practical and realistic as possible. Think like a strategist—what would help the brand grow, solve a challenge, or reach a new segment? Your recommendations should reflect your understanding of the brand and show that you have thought critically about how to move it forward.</a:t>
            </a:r>
          </a:p>
          <a:p>
            <a:pPr algn="l">
              <a:buNone/>
            </a:pPr>
            <a:endParaRPr lang="en-US" b="0" i="0" u="none" strike="noStrike" dirty="0">
              <a:solidFill>
                <a:srgbClr val="000000"/>
              </a:solidFill>
              <a:effectLst/>
            </a:endParaRPr>
          </a:p>
          <a:p>
            <a:pPr algn="l"/>
            <a:r>
              <a:rPr lang="en-US" b="0" i="0" u="none" strike="noStrike" dirty="0">
                <a:solidFill>
                  <a:srgbClr val="000000"/>
                </a:solidFill>
                <a:effectLst/>
              </a:rPr>
              <a:t>Be sure to review the assignment rubric as you prepare this slide to ensure your recommendations are specific, relevant, and clearly explained.</a:t>
            </a:r>
          </a:p>
          <a:p>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6EE16D-537C-FF3A-6415-72D292F4E5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C7A8D7-107B-436D-A8B0-9C778E864D3B}"/>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E62E2D14-C812-8AA8-25A5-0A5E0F0DF53D}"/>
              </a:ext>
            </a:extLst>
          </p:cNvPr>
          <p:cNvSpPr>
            <a:spLocks noGrp="1"/>
          </p:cNvSpPr>
          <p:nvPr>
            <p:ph type="body" sz="quarter" idx="3"/>
          </p:nvPr>
        </p:nvSpPr>
        <p:spPr/>
        <p:txBody>
          <a:bodyPr/>
          <a:lstStyle/>
          <a:p>
            <a:pPr algn="l">
              <a:buNone/>
            </a:pPr>
            <a:r>
              <a:rPr lang="en-US" b="0" i="0" u="none" strike="noStrike" dirty="0">
                <a:solidFill>
                  <a:srgbClr val="000000"/>
                </a:solidFill>
                <a:effectLst/>
              </a:rPr>
              <a:t>This slide is where you will list the credible sources you used to support your research and analysis throughout the presentation. Include any trade publications, IBIS World reports, company websites, annual reports, scholarly articles, or marketing examples you cited. Use APA or another consistent citation format.</a:t>
            </a:r>
          </a:p>
          <a:p>
            <a:pPr algn="l">
              <a:buNone/>
            </a:pPr>
            <a:endParaRPr lang="en-US" b="0" i="0" u="none" strike="noStrike" dirty="0">
              <a:solidFill>
                <a:srgbClr val="000000"/>
              </a:solidFill>
              <a:effectLst/>
            </a:endParaRPr>
          </a:p>
          <a:p>
            <a:pPr algn="l">
              <a:buNone/>
            </a:pPr>
            <a:r>
              <a:rPr lang="en-US" b="0" i="0" u="none" strike="noStrike" dirty="0">
                <a:solidFill>
                  <a:srgbClr val="000000"/>
                </a:solidFill>
                <a:effectLst/>
              </a:rPr>
              <a:t>As you end your presentation, briefly thank your audience and explain the purpose of this final slide. A good closing might sound like this:</a:t>
            </a:r>
          </a:p>
          <a:p>
            <a:pPr>
              <a:buNone/>
            </a:pPr>
            <a:r>
              <a:rPr lang="en-US" dirty="0"/>
              <a:t>“Thank you for watching my presentation. This final slide shows the credible resources I used to develop my marketing analysis and ensure my recommendations were research-based.”</a:t>
            </a:r>
          </a:p>
          <a:p>
            <a:pPr>
              <a:buNone/>
            </a:pPr>
            <a:endParaRPr lang="en-US" dirty="0"/>
          </a:p>
          <a:p>
            <a:pPr algn="l"/>
            <a:r>
              <a:rPr lang="en-US" b="0" i="0" u="none" strike="noStrike" dirty="0">
                <a:solidFill>
                  <a:srgbClr val="000000"/>
                </a:solidFill>
                <a:effectLst/>
              </a:rPr>
              <a:t>Keep your tone professional and confident as you close out. This is your chance to leave a strong final impression and show that your work is well-researched and thoughtfully constructed.</a:t>
            </a:r>
          </a:p>
          <a:p>
            <a:endParaRPr dirty="0"/>
          </a:p>
        </p:txBody>
      </p:sp>
      <p:sp>
        <p:nvSpPr>
          <p:cNvPr id="4" name="Slide Number Placeholder 3">
            <a:extLst>
              <a:ext uri="{FF2B5EF4-FFF2-40B4-BE49-F238E27FC236}">
                <a16:creationId xmlns:a16="http://schemas.microsoft.com/office/drawing/2014/main" id="{5AD3D6C9-7E48-31B1-48B4-9AB14F49128B}"/>
              </a:ext>
            </a:extLst>
          </p:cNvPr>
          <p:cNvSpPr>
            <a:spLocks noGrp="1"/>
          </p:cNvSpPr>
          <p:nvPr>
            <p:ph type="sldNum" sz="quarter" idx="5"/>
          </p:nvPr>
        </p:nvSpPr>
        <p:spPr/>
      </p:sp>
    </p:spTree>
    <p:extLst>
      <p:ext uri="{BB962C8B-B14F-4D97-AF65-F5344CB8AC3E}">
        <p14:creationId xmlns:p14="http://schemas.microsoft.com/office/powerpoint/2010/main" val="13480464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1A6020-1187-59DD-FEA0-0C44D378B7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EEF2A1-729C-CADB-28F3-C8740B05304A}"/>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097231FC-9DD1-FB99-858C-3F2BC220B12F}"/>
              </a:ext>
            </a:extLst>
          </p:cNvPr>
          <p:cNvSpPr>
            <a:spLocks noGrp="1"/>
          </p:cNvSpPr>
          <p:nvPr>
            <p:ph type="body" sz="quarter" idx="3"/>
          </p:nvPr>
        </p:nvSpPr>
        <p:spPr/>
        <p:txBody>
          <a:bodyPr/>
          <a:lstStyle/>
          <a:p>
            <a:pPr algn="l">
              <a:buNone/>
            </a:pPr>
            <a:endParaRPr lang="en-US" b="0" i="0" u="none" strike="noStrike" dirty="0">
              <a:solidFill>
                <a:srgbClr val="000000"/>
              </a:solidFill>
              <a:effectLst/>
            </a:endParaRPr>
          </a:p>
        </p:txBody>
      </p:sp>
      <p:sp>
        <p:nvSpPr>
          <p:cNvPr id="4" name="Slide Number Placeholder 3">
            <a:extLst>
              <a:ext uri="{FF2B5EF4-FFF2-40B4-BE49-F238E27FC236}">
                <a16:creationId xmlns:a16="http://schemas.microsoft.com/office/drawing/2014/main" id="{21B1D46C-5CD3-1086-E394-852B8C3E25D9}"/>
              </a:ext>
            </a:extLst>
          </p:cNvPr>
          <p:cNvSpPr>
            <a:spLocks noGrp="1"/>
          </p:cNvSpPr>
          <p:nvPr>
            <p:ph type="sldNum" sz="quarter" idx="5"/>
          </p:nvPr>
        </p:nvSpPr>
        <p:spPr/>
      </p:sp>
    </p:spTree>
    <p:extLst>
      <p:ext uri="{BB962C8B-B14F-4D97-AF65-F5344CB8AC3E}">
        <p14:creationId xmlns:p14="http://schemas.microsoft.com/office/powerpoint/2010/main" val="11901087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8C5336-B80B-2B13-C6FB-1B5353E108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ABDFF0-ACD5-4256-9B05-F2462C2F0D15}"/>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B7697303-7B0C-E7BD-788B-893E9C73CC1C}"/>
              </a:ext>
            </a:extLst>
          </p:cNvPr>
          <p:cNvSpPr>
            <a:spLocks noGrp="1"/>
          </p:cNvSpPr>
          <p:nvPr>
            <p:ph type="body" sz="quarter" idx="3"/>
          </p:nvPr>
        </p:nvSpPr>
        <p:spPr/>
        <p:txBody>
          <a:bodyPr/>
          <a:lstStyle/>
          <a:p>
            <a:pPr algn="l">
              <a:buNone/>
            </a:pPr>
            <a:r>
              <a:rPr lang="en-US" b="0" i="0" u="none" strike="noStrike" dirty="0">
                <a:solidFill>
                  <a:srgbClr val="000000"/>
                </a:solidFill>
                <a:effectLst/>
              </a:rPr>
              <a:t>As you work on your final marketing strategy presentation, the resources listed are here to support you in creating a high-quality, professional project. </a:t>
            </a:r>
          </a:p>
          <a:p>
            <a:pPr algn="l">
              <a:buNone/>
            </a:pPr>
            <a:r>
              <a:rPr lang="en-US" b="0" i="0" u="none" strike="noStrike" dirty="0">
                <a:solidFill>
                  <a:srgbClr val="000000"/>
                </a:solidFill>
                <a:effectLst/>
              </a:rPr>
              <a:t>Each one is designed to help you succeed—whether you are organizing your content, refining your visuals, or polishing your delivery.</a:t>
            </a:r>
          </a:p>
          <a:p>
            <a:pPr algn="l">
              <a:buNone/>
            </a:pPr>
            <a:endParaRPr lang="en-US" b="0" i="0" u="none" strike="noStrike" dirty="0">
              <a:solidFill>
                <a:srgbClr val="000000"/>
              </a:solidFill>
              <a:effectLst/>
            </a:endParaRPr>
          </a:p>
          <a:p>
            <a:pPr algn="l">
              <a:buNone/>
            </a:pPr>
            <a:r>
              <a:rPr lang="en-US" b="0" i="0" u="none" strike="noStrike" dirty="0">
                <a:solidFill>
                  <a:srgbClr val="000000"/>
                </a:solidFill>
                <a:effectLst/>
              </a:rPr>
              <a:t>Please take time to explore each resource:</a:t>
            </a:r>
          </a:p>
          <a:p>
            <a:pPr lvl="1" algn="l">
              <a:buFont typeface="Arial" panose="020B0604020202020204" pitchFamily="34" charset="0"/>
              <a:buChar char="•"/>
            </a:pPr>
            <a:r>
              <a:rPr lang="en-US" b="0" i="0" u="none" strike="noStrike" dirty="0">
                <a:solidFill>
                  <a:srgbClr val="000000"/>
                </a:solidFill>
                <a:effectLst/>
              </a:rPr>
              <a:t>Use the ”Effective Business Writing” guide to ensure your speaker notes and presentation language are clear and professional.</a:t>
            </a:r>
          </a:p>
          <a:p>
            <a:pPr lvl="1" algn="l">
              <a:buFont typeface="Arial" panose="020B0604020202020204" pitchFamily="34" charset="0"/>
              <a:buChar char="•"/>
            </a:pPr>
            <a:r>
              <a:rPr lang="en-US" b="0" i="0" u="none" strike="noStrike" dirty="0">
                <a:solidFill>
                  <a:srgbClr val="000000"/>
                </a:solidFill>
                <a:effectLst/>
              </a:rPr>
              <a:t>Refer to the ”6x6 Rules” to keep your slides clean and easy to follow.</a:t>
            </a:r>
          </a:p>
          <a:p>
            <a:pPr lvl="1" algn="l">
              <a:buFont typeface="Arial" panose="020B0604020202020204" pitchFamily="34" charset="0"/>
              <a:buChar char="•"/>
            </a:pPr>
            <a:r>
              <a:rPr lang="en-US" b="0" i="0" u="none" strike="noStrike" dirty="0">
                <a:solidFill>
                  <a:srgbClr val="000000"/>
                </a:solidFill>
                <a:effectLst/>
              </a:rPr>
              <a:t>The ”Loom” tutorial will walk you through how to record your presentation smoothly and confidently.</a:t>
            </a:r>
          </a:p>
          <a:p>
            <a:pPr lvl="1" algn="l">
              <a:buFont typeface="Arial" panose="020B0604020202020204" pitchFamily="34" charset="0"/>
              <a:buChar char="•"/>
            </a:pPr>
            <a:r>
              <a:rPr lang="en-US" b="0" i="0" u="none" strike="noStrike" dirty="0">
                <a:solidFill>
                  <a:srgbClr val="000000"/>
                </a:solidFill>
                <a:effectLst/>
              </a:rPr>
              <a:t>Review the ”On-Brand Resource” to align your visual style with professional standards.</a:t>
            </a:r>
          </a:p>
          <a:p>
            <a:pPr lvl="1" algn="l">
              <a:buFont typeface="Arial" panose="020B0604020202020204" pitchFamily="34" charset="0"/>
              <a:buChar char="•"/>
            </a:pPr>
            <a:r>
              <a:rPr lang="en-US" b="0" i="0" u="none" strike="noStrike" dirty="0">
                <a:solidFill>
                  <a:srgbClr val="000000"/>
                </a:solidFill>
                <a:effectLst/>
              </a:rPr>
              <a:t>Use the ”Checklist” to verify that you have addressed all required content.</a:t>
            </a:r>
          </a:p>
          <a:p>
            <a:pPr lvl="1" algn="l">
              <a:buFont typeface="Arial" panose="020B0604020202020204" pitchFamily="34" charset="0"/>
              <a:buChar char="•"/>
            </a:pPr>
            <a:r>
              <a:rPr lang="en-US" b="0" i="0" u="none" strike="noStrike" dirty="0">
                <a:solidFill>
                  <a:srgbClr val="000000"/>
                </a:solidFill>
                <a:effectLst/>
              </a:rPr>
              <a:t>The ”Rubric” will show you how your presentation will be evaluated—refer to it early and often.</a:t>
            </a:r>
          </a:p>
          <a:p>
            <a:pPr lvl="1" algn="l">
              <a:buFont typeface="Arial" panose="020B0604020202020204" pitchFamily="34" charset="0"/>
              <a:buChar char="•"/>
            </a:pPr>
            <a:r>
              <a:rPr lang="en-US" b="0" i="0" u="none" strike="noStrike" dirty="0">
                <a:solidFill>
                  <a:srgbClr val="000000"/>
                </a:solidFill>
                <a:effectLst/>
              </a:rPr>
              <a:t>Use ”LopesWrite” to check your speaker notes for originality.</a:t>
            </a:r>
          </a:p>
          <a:p>
            <a:pPr lvl="1" algn="l">
              <a:buFont typeface="Arial" panose="020B0604020202020204" pitchFamily="34" charset="0"/>
              <a:buChar char="•"/>
            </a:pPr>
            <a:r>
              <a:rPr lang="en-US" b="0" i="0" u="none" strike="noStrike" dirty="0">
                <a:solidFill>
                  <a:srgbClr val="000000"/>
                </a:solidFill>
                <a:effectLst/>
              </a:rPr>
              <a:t>Explore the ”GCU Library,” which gives you access to credible sources that will strengthen your research and recommendations.</a:t>
            </a:r>
          </a:p>
          <a:p>
            <a:pPr lvl="1" algn="l"/>
            <a:endParaRPr lang="en-US" b="0" i="0" u="none" strike="noStrike" dirty="0">
              <a:solidFill>
                <a:srgbClr val="000000"/>
              </a:solidFill>
              <a:effectLst/>
            </a:endParaRPr>
          </a:p>
          <a:p>
            <a:pPr lvl="0" algn="l"/>
            <a:r>
              <a:rPr lang="en-US" b="0" i="0" u="none" strike="noStrike" dirty="0">
                <a:solidFill>
                  <a:srgbClr val="000000"/>
                </a:solidFill>
                <a:effectLst/>
              </a:rPr>
              <a:t>These tools are here to help you put your best work forward—take full advantage of them as you prepare your presentation!</a:t>
            </a:r>
          </a:p>
          <a:p>
            <a:pPr algn="l">
              <a:buNone/>
            </a:pPr>
            <a:endParaRPr lang="en-US" b="0" i="0" u="none" strike="noStrike" dirty="0">
              <a:solidFill>
                <a:srgbClr val="000000"/>
              </a:solidFill>
              <a:effectLst/>
            </a:endParaRPr>
          </a:p>
        </p:txBody>
      </p:sp>
      <p:sp>
        <p:nvSpPr>
          <p:cNvPr id="4" name="Slide Number Placeholder 3">
            <a:extLst>
              <a:ext uri="{FF2B5EF4-FFF2-40B4-BE49-F238E27FC236}">
                <a16:creationId xmlns:a16="http://schemas.microsoft.com/office/drawing/2014/main" id="{36EE6811-69A1-35E4-3086-46E89374D3BC}"/>
              </a:ext>
            </a:extLst>
          </p:cNvPr>
          <p:cNvSpPr>
            <a:spLocks noGrp="1"/>
          </p:cNvSpPr>
          <p:nvPr>
            <p:ph type="sldNum" sz="quarter" idx="5"/>
          </p:nvPr>
        </p:nvSpPr>
        <p:spPr/>
      </p:sp>
    </p:spTree>
    <p:extLst>
      <p:ext uri="{BB962C8B-B14F-4D97-AF65-F5344CB8AC3E}">
        <p14:creationId xmlns:p14="http://schemas.microsoft.com/office/powerpoint/2010/main" val="39949281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235D6E-9B26-26F7-822A-CBB841E07D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C59DEA-DBFD-D7D5-78CC-A07089695A33}"/>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0B81101C-1F24-BB35-81B4-ADBE7A61BC4A}"/>
              </a:ext>
            </a:extLst>
          </p:cNvPr>
          <p:cNvSpPr>
            <a:spLocks noGrp="1"/>
          </p:cNvSpPr>
          <p:nvPr>
            <p:ph type="body"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u="none" strike="noStrike" dirty="0">
                <a:solidFill>
                  <a:srgbClr val="000000"/>
                </a:solidFill>
                <a:effectLst/>
                <a:latin typeface="-webkit-standard"/>
              </a:rPr>
              <a:t>This slide introduces your presentation. It should include your full name, the course title, the name of the brand you selected, and a public link to the presentation (if you are using a shareable online platform such as Google Slides or Canva). Keep this part brief and professional. You do not need to explain your topic in detail yet. A simple and confident introduction like “Welcome to my marketing strategy presentation on [Brand Name]. My name is [Your Name].” is a great way to start. Your goal here is to establish who you are and what your audience will be hearing about in the next 7–10 minutes.</a:t>
            </a:r>
            <a:endParaRPr dirty="0"/>
          </a:p>
        </p:txBody>
      </p:sp>
      <p:sp>
        <p:nvSpPr>
          <p:cNvPr id="4" name="Slide Number Placeholder 3">
            <a:extLst>
              <a:ext uri="{FF2B5EF4-FFF2-40B4-BE49-F238E27FC236}">
                <a16:creationId xmlns:a16="http://schemas.microsoft.com/office/drawing/2014/main" id="{8B7408D3-E127-1956-B6D8-859A220998F3}"/>
              </a:ext>
            </a:extLst>
          </p:cNvPr>
          <p:cNvSpPr>
            <a:spLocks noGrp="1"/>
          </p:cNvSpPr>
          <p:nvPr>
            <p:ph type="sldNum" sz="quarter" idx="5"/>
          </p:nvPr>
        </p:nvSpPr>
        <p:spPr/>
      </p:sp>
    </p:spTree>
    <p:extLst>
      <p:ext uri="{BB962C8B-B14F-4D97-AF65-F5344CB8AC3E}">
        <p14:creationId xmlns:p14="http://schemas.microsoft.com/office/powerpoint/2010/main" val="14607369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00" dirty="0">
              <a:solidFill>
                <a:srgbClr val="000000"/>
              </a:solidFill>
              <a:effectLst/>
              <a:latin typeface="-webkit-standard"/>
              <a:ea typeface="Aptos" panose="020B0004020202020204" pitchFamily="34" charset="0"/>
              <a:cs typeface="Times New Roman" panose="02020603050405020304" pitchFamily="18" charset="0"/>
            </a:endParaRPr>
          </a:p>
          <a:p>
            <a:pPr algn="l">
              <a:buNone/>
            </a:pPr>
            <a:r>
              <a:rPr lang="en-US" sz="1200" b="0" i="0" u="none" strike="noStrike" dirty="0">
                <a:solidFill>
                  <a:srgbClr val="000000"/>
                </a:solidFill>
                <a:effectLst/>
              </a:rPr>
              <a:t>On this slide, you will set the stage for your entire presentation by giving your audience important background information. Think of the industry overview as a telescope—you are looking further out to describe the broader environment your brand operates in. Use insights from the GCU Library and credible sources to explain current market trends, identify major competitors, and describe growth forecasts. This helps your audience understand the opportunities and challenges in the industry.</a:t>
            </a:r>
          </a:p>
          <a:p>
            <a:pPr algn="l">
              <a:buNone/>
            </a:pPr>
            <a:endParaRPr lang="en-US" sz="1200" b="0" i="0" u="none" strike="noStrike" dirty="0">
              <a:solidFill>
                <a:srgbClr val="000000"/>
              </a:solidFill>
              <a:effectLst/>
            </a:endParaRPr>
          </a:p>
          <a:p>
            <a:pPr algn="l"/>
            <a:r>
              <a:rPr lang="en-US" sz="1200" b="0" i="0" u="none" strike="noStrike" dirty="0">
                <a:solidFill>
                  <a:srgbClr val="000000"/>
                </a:solidFill>
                <a:effectLst/>
              </a:rPr>
              <a:t>Then, shift to the company overview, which is like using a microscope—you are zooming in on the specific brand you selected. Summarize the company’s mission, main products or services, its target customer base, and any recent strategic developments. This context will help your audience see how your brand fits within the larger industry and why it is positioned the way it 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b="0" dirty="0"/>
          </a:p>
          <a:p>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kern="100" dirty="0">
              <a:effectLst/>
              <a:latin typeface="Aptos" panose="020B0004020202020204" pitchFamily="34" charset="0"/>
              <a:ea typeface="Aptos" panose="020B0004020202020204" pitchFamily="34" charset="0"/>
              <a:cs typeface="Times New Roman" panose="02020603050405020304" pitchFamily="18" charset="0"/>
            </a:endParaRPr>
          </a:p>
          <a:p>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pPr algn="l">
              <a:buNone/>
            </a:pPr>
            <a:r>
              <a:rPr lang="en-US" b="0" i="0" u="none" strike="noStrike" dirty="0">
                <a:solidFill>
                  <a:srgbClr val="000000"/>
                </a:solidFill>
                <a:effectLst/>
              </a:rPr>
              <a:t>On this slide, you will explain who your brand is trying to reach and how it positions itself to appeal to them. Start by identifying the market segments your brand focuses on—this could include age, income, interests, lifestyle, or other relevant categories. Then, describe your target market in more detail. Be sure to include both demographic characteristics (such as age, gender, income) and psychographic traits (such as values, attitudes, or lifestyle choices). Clearly explain the specific problem this target market faces and how your brand helps solve it.</a:t>
            </a:r>
          </a:p>
          <a:p>
            <a:pPr algn="l">
              <a:buNone/>
            </a:pPr>
            <a:endParaRPr lang="en-US" b="0" i="0" u="none" strike="noStrike" dirty="0">
              <a:solidFill>
                <a:srgbClr val="000000"/>
              </a:solidFill>
              <a:effectLst/>
            </a:endParaRPr>
          </a:p>
          <a:p>
            <a:pPr algn="l"/>
            <a:r>
              <a:rPr lang="en-US" b="0" i="0" u="none" strike="noStrike" dirty="0">
                <a:solidFill>
                  <a:srgbClr val="000000"/>
                </a:solidFill>
                <a:effectLst/>
              </a:rPr>
              <a:t>Next, discuss your brand’s positioning. Describe how your brand stands out in the market, what makes it difficult for competitors to imitate, and what unique space it holds in the minds of consumers. This section should help the audience understand how your brand creates value and builds loyalty with your chosen target audience.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pPr algn="l">
              <a:buNone/>
            </a:pPr>
            <a:r>
              <a:rPr lang="en-US" b="0" i="0" u="none" strike="noStrike" dirty="0">
                <a:solidFill>
                  <a:srgbClr val="000000"/>
                </a:solidFill>
                <a:effectLst/>
              </a:rPr>
              <a:t>This slide is your transition into the next part of your presentation: the marketing mix. Use this moment to let your audience know that you will now walk through how your brand uses the 4 Ps—product, place, price, and promotion—to create and deliver value to its target market. You do not need to go into detail on this slide. A simple transition like this will work:</a:t>
            </a:r>
          </a:p>
          <a:p>
            <a:pPr algn="l">
              <a:buNone/>
            </a:pPr>
            <a:r>
              <a:rPr lang="en-US" b="0" i="0" u="none" strike="noStrike" dirty="0">
                <a:solidFill>
                  <a:srgbClr val="000000"/>
                </a:solidFill>
                <a:effectLst/>
              </a:rPr>
              <a:t>"Now that I have provided background on the industry, company, and target audience, I will walk you through how my brand uses the marketing mix to compete in the marketplace."</a:t>
            </a:r>
          </a:p>
          <a:p>
            <a:pPr algn="l"/>
            <a:r>
              <a:rPr lang="en-US" b="0" i="0" u="none" strike="noStrike" dirty="0">
                <a:solidFill>
                  <a:srgbClr val="000000"/>
                </a:solidFill>
                <a:effectLst/>
              </a:rPr>
              <a:t>This helps your audience follow the flow of your presentation and prepares them for the next few slides.</a:t>
            </a:r>
          </a:p>
          <a:p>
            <a:endParaRPr lang="en-US" b="0" dirty="0"/>
          </a:p>
          <a:p>
            <a:endParaRPr lang="en-US" dirty="0"/>
          </a:p>
          <a:p>
            <a:endParaRPr lang="en-US" dirty="0"/>
          </a:p>
          <a:p>
            <a:endParaRPr lang="en-US" dirty="0"/>
          </a:p>
          <a:p>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54EBE1-19D8-31ED-7485-822942476A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38A1E5-DEDF-E9F5-5269-17D57EB7449B}"/>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F3D21256-DE6D-EE47-2E8A-BA36B07526EB}"/>
              </a:ext>
            </a:extLst>
          </p:cNvPr>
          <p:cNvSpPr>
            <a:spLocks noGrp="1"/>
          </p:cNvSpPr>
          <p:nvPr>
            <p:ph type="body" sz="quarter" idx="3"/>
          </p:nvPr>
        </p:nvSpPr>
        <p:spPr/>
        <p:txBody>
          <a:bodyPr/>
          <a:lstStyle/>
          <a:p>
            <a:pPr algn="l">
              <a:buNone/>
            </a:pPr>
            <a:r>
              <a:rPr lang="en-US" b="0" i="0" u="none" strike="noStrike" dirty="0">
                <a:solidFill>
                  <a:srgbClr val="000000"/>
                </a:solidFill>
                <a:effectLst/>
              </a:rPr>
              <a:t>On this slide, you will explain what your brand offers, how those products create value, and how the brand builds a strong relationship with customers. </a:t>
            </a:r>
          </a:p>
          <a:p>
            <a:pPr algn="l">
              <a:buNone/>
            </a:pPr>
            <a:endParaRPr lang="en-US" b="0" i="0" u="none" strike="noStrike" dirty="0">
              <a:solidFill>
                <a:srgbClr val="000000"/>
              </a:solidFill>
              <a:effectLst/>
            </a:endParaRPr>
          </a:p>
          <a:p>
            <a:pPr algn="l">
              <a:buNone/>
            </a:pPr>
            <a:r>
              <a:rPr lang="en-US" b="0" i="0" u="none" strike="noStrike" dirty="0">
                <a:solidFill>
                  <a:srgbClr val="000000"/>
                </a:solidFill>
                <a:effectLst/>
              </a:rPr>
              <a:t>Start with the product strategy by identifying three to five major product lines your brand offers. For each one, briefly describe the product mix—consider how broad the variety is (width), how many versions are available (depth), and how consistent the products are across categories (consistency). Then, explain your brand’s unique selling proposition (USP)—what gives your brand a clear advantage in the market?</a:t>
            </a:r>
          </a:p>
          <a:p>
            <a:pPr algn="l">
              <a:buNone/>
            </a:pPr>
            <a:endParaRPr lang="en-US" b="0" i="0" u="none" strike="noStrike" dirty="0">
              <a:solidFill>
                <a:srgbClr val="000000"/>
              </a:solidFill>
              <a:effectLst/>
            </a:endParaRPr>
          </a:p>
          <a:p>
            <a:pPr algn="l">
              <a:buNone/>
            </a:pPr>
            <a:r>
              <a:rPr lang="en-US" b="0" i="0" u="none" strike="noStrike" dirty="0">
                <a:solidFill>
                  <a:srgbClr val="000000"/>
                </a:solidFill>
                <a:effectLst/>
              </a:rPr>
              <a:t>Next, briefly apply the concept of a service blueprint to describe the customer experience. Include key elements such as the following:</a:t>
            </a:r>
          </a:p>
          <a:p>
            <a:pPr lvl="1" algn="l">
              <a:buFont typeface="Arial" panose="020B0604020202020204" pitchFamily="34" charset="0"/>
              <a:buChar char="•"/>
            </a:pPr>
            <a:r>
              <a:rPr lang="en-US" b="0" i="0" u="none" strike="noStrike" dirty="0">
                <a:solidFill>
                  <a:srgbClr val="000000"/>
                </a:solidFill>
                <a:effectLst/>
              </a:rPr>
              <a:t>Physical evidence (what the customer sees)</a:t>
            </a:r>
          </a:p>
          <a:p>
            <a:pPr lvl="1" algn="l">
              <a:buFont typeface="Arial" panose="020B0604020202020204" pitchFamily="34" charset="0"/>
              <a:buChar char="•"/>
            </a:pPr>
            <a:r>
              <a:rPr lang="en-US" b="0" i="0" u="none" strike="noStrike" dirty="0">
                <a:solidFill>
                  <a:srgbClr val="000000"/>
                </a:solidFill>
                <a:effectLst/>
              </a:rPr>
              <a:t>Customer actions (what the customer does)</a:t>
            </a:r>
          </a:p>
          <a:p>
            <a:pPr lvl="1" algn="l">
              <a:buFont typeface="Arial" panose="020B0604020202020204" pitchFamily="34" charset="0"/>
              <a:buChar char="•"/>
            </a:pPr>
            <a:r>
              <a:rPr lang="en-US" b="0" i="0" u="none" strike="noStrike" dirty="0">
                <a:solidFill>
                  <a:srgbClr val="000000"/>
                </a:solidFill>
                <a:effectLst/>
              </a:rPr>
              <a:t>Frontstage actions (what employees do directly in front of customers)</a:t>
            </a:r>
          </a:p>
          <a:p>
            <a:pPr lvl="1" algn="l">
              <a:buFont typeface="Arial" panose="020B0604020202020204" pitchFamily="34" charset="0"/>
              <a:buChar char="•"/>
            </a:pPr>
            <a:r>
              <a:rPr lang="en-US" b="0" i="0" u="none" strike="noStrike" dirty="0">
                <a:solidFill>
                  <a:srgbClr val="000000"/>
                </a:solidFill>
                <a:effectLst/>
              </a:rPr>
              <a:t>Backstage actions (what happens behind the scenes)</a:t>
            </a:r>
          </a:p>
          <a:p>
            <a:pPr lvl="1" algn="l">
              <a:buFont typeface="Arial" panose="020B0604020202020204" pitchFamily="34" charset="0"/>
              <a:buChar char="•"/>
            </a:pPr>
            <a:r>
              <a:rPr lang="en-US" b="0" i="0" u="none" strike="noStrike" dirty="0">
                <a:solidFill>
                  <a:srgbClr val="000000"/>
                </a:solidFill>
                <a:effectLst/>
              </a:rPr>
              <a:t>Supporting processes (what keeps everything running smoothly)</a:t>
            </a:r>
          </a:p>
          <a:p>
            <a:pPr algn="l">
              <a:buFont typeface="Arial" panose="020B0604020202020204" pitchFamily="34" charset="0"/>
              <a:buChar char="•"/>
            </a:pPr>
            <a:endParaRPr lang="en-US" b="0" i="0" u="none" strike="noStrike" dirty="0">
              <a:solidFill>
                <a:srgbClr val="000000"/>
              </a:solidFill>
              <a:effectLst/>
            </a:endParaRPr>
          </a:p>
          <a:p>
            <a:pPr algn="l">
              <a:buNone/>
            </a:pPr>
            <a:r>
              <a:rPr lang="en-US" b="0" i="0" u="none" strike="noStrike" dirty="0">
                <a:solidFill>
                  <a:srgbClr val="000000"/>
                </a:solidFill>
                <a:effectLst/>
              </a:rPr>
              <a:t>Then, shift into brand management. Describe what makes your brand memorable and valuable to consumers. Touch on the following:</a:t>
            </a:r>
          </a:p>
          <a:p>
            <a:pPr lvl="1" algn="l">
              <a:buFont typeface="Arial" panose="020B0604020202020204" pitchFamily="34" charset="0"/>
              <a:buChar char="•"/>
            </a:pPr>
            <a:r>
              <a:rPr lang="en-US" b="0" i="0" u="none" strike="noStrike" dirty="0">
                <a:solidFill>
                  <a:srgbClr val="000000"/>
                </a:solidFill>
                <a:effectLst/>
              </a:rPr>
              <a:t>Brand image (how customers see your brand)</a:t>
            </a:r>
          </a:p>
          <a:p>
            <a:pPr lvl="1" algn="l">
              <a:buFont typeface="Arial" panose="020B0604020202020204" pitchFamily="34" charset="0"/>
              <a:buChar char="•"/>
            </a:pPr>
            <a:r>
              <a:rPr lang="en-US" b="0" i="0" u="none" strike="noStrike" dirty="0">
                <a:solidFill>
                  <a:srgbClr val="000000"/>
                </a:solidFill>
                <a:effectLst/>
              </a:rPr>
              <a:t>Brand identity (how the company wants to be seen)</a:t>
            </a:r>
          </a:p>
          <a:p>
            <a:pPr lvl="1" algn="l">
              <a:buFont typeface="Arial" panose="020B0604020202020204" pitchFamily="34" charset="0"/>
              <a:buChar char="•"/>
            </a:pPr>
            <a:r>
              <a:rPr lang="en-US" b="0" i="0" u="none" strike="noStrike" dirty="0">
                <a:solidFill>
                  <a:srgbClr val="000000"/>
                </a:solidFill>
                <a:effectLst/>
              </a:rPr>
              <a:t>Brand awareness (how familiar people are with your brand)</a:t>
            </a:r>
          </a:p>
          <a:p>
            <a:pPr lvl="1" algn="l">
              <a:buFont typeface="Arial" panose="020B0604020202020204" pitchFamily="34" charset="0"/>
              <a:buChar char="•"/>
            </a:pPr>
            <a:r>
              <a:rPr lang="en-US" b="0" i="0" u="none" strike="noStrike" dirty="0">
                <a:solidFill>
                  <a:srgbClr val="000000"/>
                </a:solidFill>
                <a:effectLst/>
              </a:rPr>
              <a:t>Brand loyalty (how committed customers are to choosing your brand again and again)</a:t>
            </a:r>
          </a:p>
          <a:p>
            <a:pPr algn="l"/>
            <a:r>
              <a:rPr lang="en-US" b="0" i="0" u="none" strike="noStrike" dirty="0">
                <a:solidFill>
                  <a:srgbClr val="000000"/>
                </a:solidFill>
                <a:effectLst/>
              </a:rPr>
              <a:t>Together, these elements explain how your product strategy and brand management work together to build strong brand equity.</a:t>
            </a:r>
          </a:p>
          <a:p>
            <a:endParaRPr dirty="0"/>
          </a:p>
        </p:txBody>
      </p:sp>
      <p:sp>
        <p:nvSpPr>
          <p:cNvPr id="4" name="Slide Number Placeholder 3">
            <a:extLst>
              <a:ext uri="{FF2B5EF4-FFF2-40B4-BE49-F238E27FC236}">
                <a16:creationId xmlns:a16="http://schemas.microsoft.com/office/drawing/2014/main" id="{7681C4B5-4536-6814-3F1D-89D2F11BF6CC}"/>
              </a:ext>
            </a:extLst>
          </p:cNvPr>
          <p:cNvSpPr>
            <a:spLocks noGrp="1"/>
          </p:cNvSpPr>
          <p:nvPr>
            <p:ph type="sldNum" sz="quarter" idx="5"/>
          </p:nvPr>
        </p:nvSpPr>
        <p:spPr/>
      </p:sp>
    </p:spTree>
    <p:extLst>
      <p:ext uri="{BB962C8B-B14F-4D97-AF65-F5344CB8AC3E}">
        <p14:creationId xmlns:p14="http://schemas.microsoft.com/office/powerpoint/2010/main" val="19037380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pPr algn="l">
              <a:buNone/>
            </a:pPr>
            <a:r>
              <a:rPr lang="en-US" sz="2800" b="0" i="0" u="none" strike="noStrike" dirty="0">
                <a:solidFill>
                  <a:srgbClr val="000000"/>
                </a:solidFill>
                <a:effectLst/>
              </a:rPr>
              <a:t>On this slide, you will explain how your brand delivers its product to consumers (place) and how it sets and manages its prices (price). Start by describing the brand’s distribution channel strategy. Is it direct-to-consumer, through retail stores, through online platforms, or a combination (omnichannel)? Then, explain the marketing channel strategy—does your brand use its own website, third-party retailers, partnerships, or brick-and-mortar locations? Be sure to describe how these channels work together to create a seamless and effective experience for customers.</a:t>
            </a:r>
          </a:p>
          <a:p>
            <a:pPr algn="l">
              <a:buNone/>
            </a:pPr>
            <a:endParaRPr lang="en-US" sz="2800" b="0" i="0" u="none" strike="noStrike" dirty="0">
              <a:solidFill>
                <a:srgbClr val="000000"/>
              </a:solidFill>
              <a:effectLst/>
            </a:endParaRPr>
          </a:p>
          <a:p>
            <a:pPr algn="l"/>
            <a:r>
              <a:rPr lang="en-US" sz="2800" b="0" i="0" u="none" strike="noStrike" dirty="0">
                <a:solidFill>
                  <a:srgbClr val="000000"/>
                </a:solidFill>
                <a:effectLst/>
              </a:rPr>
              <a:t>Next, move into the price strategy. Identify the brand’s pricing objectives—for example, is the goal to maximize profit, increase market share, or maintain price stability? Then, describe the pricing strategies your brand uses, such as value-based pricing, penetration pricing, or premium pricing. Include at least one example of how these strategies are applied to real products or services offered by the brand.</a:t>
            </a:r>
          </a:p>
          <a:p>
            <a:pPr marL="0" marR="0" lvl="0" indent="0">
              <a:lnSpc>
                <a:spcPct val="115000"/>
              </a:lnSpc>
              <a:spcAft>
                <a:spcPts val="800"/>
              </a:spcAft>
              <a:buFont typeface="Symbol" pitchFamily="2" charset="2"/>
              <a:buNone/>
            </a:pPr>
            <a:endParaRPr lang="en-US" sz="1800" b="0" kern="100" dirty="0">
              <a:effectLst/>
              <a:latin typeface="Aptos" panose="020B0004020202020204" pitchFamily="34" charset="0"/>
              <a:ea typeface="Aptos" panose="020B0004020202020204" pitchFamily="34" charset="0"/>
              <a:cs typeface="Times New Roman" panose="02020603050405020304" pitchFamily="18" charset="0"/>
            </a:endParaRPr>
          </a:p>
          <a:p>
            <a:endParaRPr dirty="0"/>
          </a:p>
        </p:txBody>
      </p:sp>
      <p:sp>
        <p:nvSpPr>
          <p:cNvPr id="4" name="Slide Number Placeholder 3"/>
          <p:cNvSpPr>
            <a:spLocks noGrp="1"/>
          </p:cNvSpPr>
          <p:nvPr>
            <p:ph type="sldNum" sz="quarter" idx="5"/>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7/11/2025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1355A4-D987-D77E-E311-6FE20B841D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54B470-1F6C-ABC2-482D-EA6966B59A26}"/>
              </a:ext>
            </a:extLst>
          </p:cNvPr>
          <p:cNvSpPr>
            <a:spLocks noGrp="1"/>
          </p:cNvSpPr>
          <p:nvPr>
            <p:ph type="title"/>
          </p:nvPr>
        </p:nvSpPr>
        <p:spPr/>
        <p:txBody>
          <a:bodyPr/>
          <a:lstStyle/>
          <a:p>
            <a:pPr>
              <a:defRPr sz="3600" b="1">
                <a:solidFill>
                  <a:srgbClr val="003366"/>
                </a:solidFill>
              </a:defRPr>
            </a:pPr>
            <a:r>
              <a:rPr lang="en-US" dirty="0"/>
              <a:t>Assignment Overview</a:t>
            </a:r>
            <a:endParaRPr dirty="0"/>
          </a:p>
        </p:txBody>
      </p:sp>
      <p:sp>
        <p:nvSpPr>
          <p:cNvPr id="3" name="Content Placeholder 2">
            <a:extLst>
              <a:ext uri="{FF2B5EF4-FFF2-40B4-BE49-F238E27FC236}">
                <a16:creationId xmlns:a16="http://schemas.microsoft.com/office/drawing/2014/main" id="{1095C9A6-98CB-DA0C-AFA2-765AEFFB9D79}"/>
              </a:ext>
            </a:extLst>
          </p:cNvPr>
          <p:cNvSpPr>
            <a:spLocks noGrp="1"/>
          </p:cNvSpPr>
          <p:nvPr>
            <p:ph idx="1"/>
          </p:nvPr>
        </p:nvSpPr>
        <p:spPr/>
        <p:txBody>
          <a:bodyPr>
            <a:normAutofit/>
          </a:bodyPr>
          <a:lstStyle/>
          <a:p>
            <a:pPr>
              <a:defRPr sz="2000">
                <a:solidFill>
                  <a:srgbClr val="373737"/>
                </a:solidFill>
              </a:defRPr>
            </a:pPr>
            <a:r>
              <a:rPr lang="en-US" dirty="0"/>
              <a:t>The purpose of this final project assignment is to demonstrate your ability to apply key marketing strategy concepts using your selected brand. </a:t>
            </a:r>
          </a:p>
          <a:p>
            <a:pPr>
              <a:defRPr sz="2000">
                <a:solidFill>
                  <a:srgbClr val="373737"/>
                </a:solidFill>
              </a:defRPr>
            </a:pPr>
            <a:r>
              <a:rPr lang="en-US" dirty="0"/>
              <a:t>Throughout this course, you have explored aspects of your brand’s operations and strategy. This final assignment asks you to revise and synthesize your previous work into a professional, research-based presentation. Your analysis should be concise, well-organized, and supported by examples. </a:t>
            </a:r>
          </a:p>
          <a:p>
            <a:pPr>
              <a:defRPr sz="2000">
                <a:solidFill>
                  <a:srgbClr val="373737"/>
                </a:solidFill>
              </a:defRPr>
            </a:pPr>
            <a:r>
              <a:rPr lang="en-US" dirty="0"/>
              <a:t>Prepare a 10- to 12-slide presentation with detailed speaker notes that summarize your analysis of your chosen brand. Then, screen record your presentation using any platform you prefer (PowerPoint, Google Slides, Canva, etc.). Submit your video and your final slide deck. The presentation should be 7–10 minutes long and clearly showcase your understanding of strategic marketing concepts. </a:t>
            </a:r>
          </a:p>
          <a:p>
            <a:pPr>
              <a:defRPr sz="2000">
                <a:solidFill>
                  <a:srgbClr val="373737"/>
                </a:solidFill>
              </a:defRPr>
            </a:pPr>
            <a:endParaRPr lang="en-US" dirty="0"/>
          </a:p>
        </p:txBody>
      </p:sp>
    </p:spTree>
    <p:extLst>
      <p:ext uri="{BB962C8B-B14F-4D97-AF65-F5344CB8AC3E}">
        <p14:creationId xmlns:p14="http://schemas.microsoft.com/office/powerpoint/2010/main" val="27605756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solidFill>
                  <a:srgbClr val="003366"/>
                </a:solidFill>
              </a:defRPr>
            </a:pPr>
            <a:r>
              <a:t>Integrated Marketing Communications</a:t>
            </a:r>
          </a:p>
        </p:txBody>
      </p:sp>
      <p:sp>
        <p:nvSpPr>
          <p:cNvPr id="3" name="Content Placeholder 2"/>
          <p:cNvSpPr>
            <a:spLocks noGrp="1"/>
          </p:cNvSpPr>
          <p:nvPr>
            <p:ph idx="1"/>
          </p:nvPr>
        </p:nvSpPr>
        <p:spPr/>
        <p:txBody>
          <a:bodyPr/>
          <a:lstStyle/>
          <a:p>
            <a:pPr>
              <a:defRPr sz="2000">
                <a:solidFill>
                  <a:srgbClr val="373737"/>
                </a:solidFill>
              </a:defRPr>
            </a:pPr>
            <a:r>
              <a:t>Promotion mix</a:t>
            </a:r>
          </a:p>
          <a:p>
            <a:pPr>
              <a:defRPr sz="2000">
                <a:solidFill>
                  <a:srgbClr val="373737"/>
                </a:solidFill>
              </a:defRPr>
            </a:pPr>
            <a:r>
              <a:t>Types of appeals</a:t>
            </a:r>
          </a:p>
          <a:p>
            <a:pPr>
              <a:defRPr sz="2000">
                <a:solidFill>
                  <a:srgbClr val="373737"/>
                </a:solidFill>
              </a:defRPr>
            </a:pPr>
            <a:r>
              <a:t>Digital marketing strategy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BE26CC-7CC3-423E-1411-68656059C108}"/>
              </a:ext>
            </a:extLst>
          </p:cNvPr>
          <p:cNvSpPr>
            <a:spLocks noGrp="1"/>
          </p:cNvSpPr>
          <p:nvPr>
            <p:ph type="title"/>
          </p:nvPr>
        </p:nvSpPr>
        <p:spPr/>
        <p:txBody>
          <a:bodyPr/>
          <a:lstStyle/>
          <a:p>
            <a:r>
              <a:rPr lang="en-US" dirty="0">
                <a:solidFill>
                  <a:schemeClr val="tx2"/>
                </a:solidFill>
              </a:rPr>
              <a:t>OPPORTUNITIES</a:t>
            </a:r>
          </a:p>
        </p:txBody>
      </p:sp>
    </p:spTree>
    <p:extLst>
      <p:ext uri="{BB962C8B-B14F-4D97-AF65-F5344CB8AC3E}">
        <p14:creationId xmlns:p14="http://schemas.microsoft.com/office/powerpoint/2010/main" val="23587553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solidFill>
                  <a:srgbClr val="003366"/>
                </a:solidFill>
              </a:defRPr>
            </a:pPr>
            <a:r>
              <a:rPr dirty="0"/>
              <a:t>Global Strategy </a:t>
            </a:r>
            <a:r>
              <a:rPr lang="en-US" dirty="0"/>
              <a:t>and</a:t>
            </a:r>
            <a:r>
              <a:rPr dirty="0"/>
              <a:t> Ethics</a:t>
            </a:r>
          </a:p>
        </p:txBody>
      </p:sp>
      <p:sp>
        <p:nvSpPr>
          <p:cNvPr id="3" name="Content Placeholder 2"/>
          <p:cNvSpPr>
            <a:spLocks noGrp="1"/>
          </p:cNvSpPr>
          <p:nvPr>
            <p:ph idx="1"/>
          </p:nvPr>
        </p:nvSpPr>
        <p:spPr/>
        <p:txBody>
          <a:bodyPr/>
          <a:lstStyle/>
          <a:p>
            <a:pPr>
              <a:defRPr sz="2000">
                <a:solidFill>
                  <a:srgbClr val="373737"/>
                </a:solidFill>
              </a:defRPr>
            </a:pPr>
            <a:r>
              <a:rPr dirty="0"/>
              <a:t>Where </a:t>
            </a:r>
            <a:r>
              <a:rPr lang="en-US" dirty="0"/>
              <a:t>your brand</a:t>
            </a:r>
            <a:r>
              <a:rPr dirty="0"/>
              <a:t> operates</a:t>
            </a:r>
          </a:p>
          <a:p>
            <a:pPr>
              <a:defRPr sz="2000">
                <a:solidFill>
                  <a:srgbClr val="373737"/>
                </a:solidFill>
              </a:defRPr>
            </a:pPr>
            <a:r>
              <a:rPr dirty="0"/>
              <a:t>Global strategies</a:t>
            </a:r>
          </a:p>
          <a:p>
            <a:pPr>
              <a:defRPr sz="2000">
                <a:solidFill>
                  <a:srgbClr val="373737"/>
                </a:solidFill>
              </a:defRPr>
            </a:pPr>
            <a:r>
              <a:rPr dirty="0"/>
              <a:t>Ethical practices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solidFill>
                  <a:srgbClr val="003366"/>
                </a:solidFill>
              </a:defRPr>
            </a:pPr>
            <a:r>
              <a:rPr dirty="0"/>
              <a:t>Growth </a:t>
            </a:r>
            <a:r>
              <a:rPr lang="en-US" dirty="0"/>
              <a:t>Recommendations</a:t>
            </a:r>
            <a:endParaRPr dirty="0"/>
          </a:p>
        </p:txBody>
      </p:sp>
      <p:sp>
        <p:nvSpPr>
          <p:cNvPr id="3" name="Content Placeholder 2"/>
          <p:cNvSpPr>
            <a:spLocks noGrp="1"/>
          </p:cNvSpPr>
          <p:nvPr>
            <p:ph idx="1"/>
          </p:nvPr>
        </p:nvSpPr>
        <p:spPr/>
        <p:txBody>
          <a:bodyPr/>
          <a:lstStyle/>
          <a:p>
            <a:pPr>
              <a:defRPr sz="2000">
                <a:solidFill>
                  <a:srgbClr val="373737"/>
                </a:solidFill>
              </a:defRPr>
            </a:pPr>
            <a:r>
              <a:rPr dirty="0"/>
              <a:t>Two strategic recommendations</a:t>
            </a:r>
          </a:p>
          <a:p>
            <a:pPr>
              <a:defRPr sz="2000">
                <a:solidFill>
                  <a:srgbClr val="373737"/>
                </a:solidFill>
              </a:defRPr>
            </a:pPr>
            <a:r>
              <a:rPr dirty="0"/>
              <a:t>Alignment with analysis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421FA-5B8A-AA69-1F0C-C045930EF5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6AA7C2-3356-7C53-AB8E-924776812545}"/>
              </a:ext>
            </a:extLst>
          </p:cNvPr>
          <p:cNvSpPr>
            <a:spLocks noGrp="1"/>
          </p:cNvSpPr>
          <p:nvPr>
            <p:ph type="title"/>
          </p:nvPr>
        </p:nvSpPr>
        <p:spPr/>
        <p:txBody>
          <a:bodyPr/>
          <a:lstStyle/>
          <a:p>
            <a:pPr>
              <a:defRPr sz="3600" b="1">
                <a:solidFill>
                  <a:srgbClr val="003366"/>
                </a:solidFill>
              </a:defRPr>
            </a:pPr>
            <a:r>
              <a:rPr lang="en-US" dirty="0"/>
              <a:t>References</a:t>
            </a:r>
            <a:endParaRPr dirty="0"/>
          </a:p>
        </p:txBody>
      </p:sp>
      <p:sp>
        <p:nvSpPr>
          <p:cNvPr id="3" name="Content Placeholder 2">
            <a:extLst>
              <a:ext uri="{FF2B5EF4-FFF2-40B4-BE49-F238E27FC236}">
                <a16:creationId xmlns:a16="http://schemas.microsoft.com/office/drawing/2014/main" id="{CA037A0E-6135-BF77-45F0-B38B66C66F00}"/>
              </a:ext>
            </a:extLst>
          </p:cNvPr>
          <p:cNvSpPr>
            <a:spLocks noGrp="1"/>
          </p:cNvSpPr>
          <p:nvPr>
            <p:ph idx="1"/>
          </p:nvPr>
        </p:nvSpPr>
        <p:spPr/>
        <p:txBody>
          <a:bodyPr/>
          <a:lstStyle/>
          <a:p>
            <a:pPr>
              <a:defRPr sz="2000">
                <a:solidFill>
                  <a:srgbClr val="373737"/>
                </a:solidFill>
              </a:defRPr>
            </a:pPr>
            <a:r>
              <a:rPr lang="en-US" dirty="0"/>
              <a:t>References </a:t>
            </a:r>
            <a:endParaRPr dirty="0"/>
          </a:p>
        </p:txBody>
      </p:sp>
    </p:spTree>
    <p:extLst>
      <p:ext uri="{BB962C8B-B14F-4D97-AF65-F5344CB8AC3E}">
        <p14:creationId xmlns:p14="http://schemas.microsoft.com/office/powerpoint/2010/main" val="23140688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25605-A8D6-AD4B-9EE1-39E4671EA5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2AB7DB-BD9C-CB06-140C-BF5718BD3160}"/>
              </a:ext>
            </a:extLst>
          </p:cNvPr>
          <p:cNvSpPr>
            <a:spLocks noGrp="1"/>
          </p:cNvSpPr>
          <p:nvPr>
            <p:ph type="title"/>
          </p:nvPr>
        </p:nvSpPr>
        <p:spPr/>
        <p:txBody>
          <a:bodyPr/>
          <a:lstStyle/>
          <a:p>
            <a:pPr>
              <a:defRPr sz="3600" b="1">
                <a:solidFill>
                  <a:srgbClr val="003366"/>
                </a:solidFill>
              </a:defRPr>
            </a:pPr>
            <a:r>
              <a:rPr lang="en-US" dirty="0"/>
              <a:t>How to Use This Template</a:t>
            </a:r>
            <a:endParaRPr dirty="0"/>
          </a:p>
        </p:txBody>
      </p:sp>
      <p:sp>
        <p:nvSpPr>
          <p:cNvPr id="3" name="Content Placeholder 2">
            <a:extLst>
              <a:ext uri="{FF2B5EF4-FFF2-40B4-BE49-F238E27FC236}">
                <a16:creationId xmlns:a16="http://schemas.microsoft.com/office/drawing/2014/main" id="{B7ED06B2-A138-6432-0604-7976ED46210D}"/>
              </a:ext>
            </a:extLst>
          </p:cNvPr>
          <p:cNvSpPr>
            <a:spLocks noGrp="1"/>
          </p:cNvSpPr>
          <p:nvPr>
            <p:ph idx="1"/>
          </p:nvPr>
        </p:nvSpPr>
        <p:spPr>
          <a:xfrm>
            <a:off x="457200" y="1326996"/>
            <a:ext cx="8229600" cy="4799168"/>
          </a:xfrm>
        </p:spPr>
        <p:txBody>
          <a:bodyPr>
            <a:normAutofit fontScale="55000" lnSpcReduction="20000"/>
          </a:bodyPr>
          <a:lstStyle/>
          <a:p>
            <a:r>
              <a:rPr lang="en-US" b="0" i="0" u="none" strike="noStrike" dirty="0">
                <a:solidFill>
                  <a:srgbClr val="000000"/>
                </a:solidFill>
                <a:effectLst/>
              </a:rPr>
              <a:t>This presentation template is designed to guide you through the structure and content requirements of your final project. Each slide includes a title and content area, along with detailed prompts in the speaker notes section. These prompts are there to help you know what to include and how to explain your ideas clearly and professionally.</a:t>
            </a:r>
          </a:p>
          <a:p>
            <a:pPr algn="l">
              <a:buNone/>
            </a:pPr>
            <a:endParaRPr lang="en-US" b="0" i="0" u="none" strike="noStrike" dirty="0">
              <a:solidFill>
                <a:srgbClr val="000000"/>
              </a:solidFill>
              <a:effectLst/>
            </a:endParaRPr>
          </a:p>
          <a:p>
            <a:pPr algn="l">
              <a:buNone/>
            </a:pPr>
            <a:r>
              <a:rPr lang="en-US" b="0" i="0" u="none" strike="noStrike" dirty="0">
                <a:solidFill>
                  <a:srgbClr val="000000"/>
                </a:solidFill>
                <a:effectLst/>
              </a:rPr>
              <a:t>As you complete your project, do the following:</a:t>
            </a:r>
          </a:p>
          <a:p>
            <a:pPr lvl="1" algn="l">
              <a:buFont typeface="Arial" panose="020B0604020202020204" pitchFamily="34" charset="0"/>
              <a:buChar char="•"/>
            </a:pPr>
            <a:r>
              <a:rPr lang="en-US" b="0" i="0" u="none" strike="noStrike" dirty="0">
                <a:solidFill>
                  <a:srgbClr val="000000"/>
                </a:solidFill>
                <a:effectLst/>
              </a:rPr>
              <a:t>Replace the placeholder content with information about your chosen brand.</a:t>
            </a:r>
          </a:p>
          <a:p>
            <a:pPr lvl="1" algn="l">
              <a:buFont typeface="Arial" panose="020B0604020202020204" pitchFamily="34" charset="0"/>
              <a:buChar char="•"/>
            </a:pPr>
            <a:r>
              <a:rPr lang="en-US" b="0" i="0" u="none" strike="noStrike" dirty="0">
                <a:solidFill>
                  <a:srgbClr val="000000"/>
                </a:solidFill>
                <a:effectLst/>
              </a:rPr>
              <a:t>Follow the structure carefully to ensure you address all required components, including industry context, marketing mix, brand strategy, and strategic recommendations.</a:t>
            </a:r>
          </a:p>
          <a:p>
            <a:pPr lvl="1" algn="l">
              <a:buFont typeface="Arial" panose="020B0604020202020204" pitchFamily="34" charset="0"/>
              <a:buChar char="•"/>
            </a:pPr>
            <a:r>
              <a:rPr lang="en-US" b="0" i="0" u="none" strike="noStrike" dirty="0">
                <a:solidFill>
                  <a:srgbClr val="000000"/>
                </a:solidFill>
                <a:effectLst/>
              </a:rPr>
              <a:t>For each slide, write detailed speaker notes as if you were presenting to a professional audience. This is where you will explain your analysis, support it with research, and apply course concepts.</a:t>
            </a:r>
          </a:p>
          <a:p>
            <a:pPr lvl="1" algn="l">
              <a:buFont typeface="Arial" panose="020B0604020202020204" pitchFamily="34" charset="0"/>
              <a:buChar char="•"/>
            </a:pPr>
            <a:r>
              <a:rPr lang="en-US" b="0" i="0" u="none" strike="noStrike" dirty="0">
                <a:solidFill>
                  <a:srgbClr val="000000"/>
                </a:solidFill>
                <a:effectLst/>
              </a:rPr>
              <a:t>Once your slides and speaker notes are complete, you will use your preferred platform to deliver a 7- to 10-minute professional presentation.</a:t>
            </a:r>
          </a:p>
          <a:p>
            <a:pPr lvl="1" algn="l">
              <a:buFont typeface="Arial" panose="020B0604020202020204" pitchFamily="34" charset="0"/>
              <a:buChar char="•"/>
            </a:pPr>
            <a:r>
              <a:rPr lang="en-US" b="0" i="0" u="none" strike="noStrike" dirty="0">
                <a:solidFill>
                  <a:srgbClr val="000000"/>
                </a:solidFill>
                <a:effectLst/>
              </a:rPr>
              <a:t>Be sure your final product is well-organized, clear, and supported by credible sources.</a:t>
            </a:r>
          </a:p>
          <a:p>
            <a:pPr algn="l">
              <a:buFont typeface="Arial" panose="020B0604020202020204" pitchFamily="34" charset="0"/>
              <a:buNone/>
            </a:pPr>
            <a:endParaRPr lang="en-US" b="0" i="0" u="none" strike="noStrike" dirty="0">
              <a:solidFill>
                <a:srgbClr val="000000"/>
              </a:solidFill>
              <a:effectLst/>
            </a:endParaRPr>
          </a:p>
          <a:p>
            <a:r>
              <a:rPr lang="en-US" b="0" i="0" u="none" strike="noStrike" dirty="0">
                <a:solidFill>
                  <a:srgbClr val="000000"/>
                </a:solidFill>
                <a:effectLst/>
              </a:rPr>
              <a:t>This template is here to help you stay focused, organized, and confident as you build your final marketing strategy presentation.</a:t>
            </a:r>
          </a:p>
          <a:p>
            <a:pPr>
              <a:defRPr sz="2000">
                <a:solidFill>
                  <a:srgbClr val="373737"/>
                </a:solidFill>
              </a:defRPr>
            </a:pPr>
            <a:endParaRPr lang="en-US" dirty="0"/>
          </a:p>
          <a:p>
            <a:pPr>
              <a:defRPr sz="2000">
                <a:solidFill>
                  <a:srgbClr val="373737"/>
                </a:solidFill>
              </a:defRPr>
            </a:pPr>
            <a:endParaRPr lang="en-US" dirty="0"/>
          </a:p>
          <a:p>
            <a:pPr>
              <a:defRPr sz="2000">
                <a:solidFill>
                  <a:srgbClr val="373737"/>
                </a:solidFill>
              </a:defRPr>
            </a:pPr>
            <a:endParaRPr lang="en-US" dirty="0"/>
          </a:p>
        </p:txBody>
      </p:sp>
    </p:spTree>
    <p:extLst>
      <p:ext uri="{BB962C8B-B14F-4D97-AF65-F5344CB8AC3E}">
        <p14:creationId xmlns:p14="http://schemas.microsoft.com/office/powerpoint/2010/main" val="8627009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7763EA-5A73-2615-EF45-1A79736150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FA8A3B-782D-48E3-A6B1-0B037AD79864}"/>
              </a:ext>
            </a:extLst>
          </p:cNvPr>
          <p:cNvSpPr>
            <a:spLocks noGrp="1"/>
          </p:cNvSpPr>
          <p:nvPr>
            <p:ph type="title"/>
          </p:nvPr>
        </p:nvSpPr>
        <p:spPr/>
        <p:txBody>
          <a:bodyPr/>
          <a:lstStyle/>
          <a:p>
            <a:pPr>
              <a:defRPr sz="3600" b="1">
                <a:solidFill>
                  <a:srgbClr val="003366"/>
                </a:solidFill>
              </a:defRPr>
            </a:pPr>
            <a:r>
              <a:rPr lang="en-US" dirty="0"/>
              <a:t>Helpful Resources</a:t>
            </a:r>
            <a:endParaRPr dirty="0"/>
          </a:p>
        </p:txBody>
      </p:sp>
      <p:sp>
        <p:nvSpPr>
          <p:cNvPr id="3" name="Content Placeholder 2">
            <a:extLst>
              <a:ext uri="{FF2B5EF4-FFF2-40B4-BE49-F238E27FC236}">
                <a16:creationId xmlns:a16="http://schemas.microsoft.com/office/drawing/2014/main" id="{8C66CB82-AA5B-054E-AA8A-71F382C56DBC}"/>
              </a:ext>
            </a:extLst>
          </p:cNvPr>
          <p:cNvSpPr>
            <a:spLocks noGrp="1"/>
          </p:cNvSpPr>
          <p:nvPr>
            <p:ph idx="1"/>
          </p:nvPr>
        </p:nvSpPr>
        <p:spPr/>
        <p:txBody>
          <a:bodyPr>
            <a:normAutofit/>
          </a:bodyPr>
          <a:lstStyle/>
          <a:p>
            <a:pPr marL="400050">
              <a:buFont typeface="Arial" panose="020B0604020202020204" pitchFamily="34" charset="0"/>
              <a:buChar char="•"/>
              <a:defRPr sz="2000">
                <a:solidFill>
                  <a:srgbClr val="373737"/>
                </a:solidFill>
              </a:defRPr>
            </a:pPr>
            <a:r>
              <a:rPr lang="en-US" dirty="0"/>
              <a:t>Effective Business Writing </a:t>
            </a:r>
          </a:p>
          <a:p>
            <a:pPr marL="400050">
              <a:buFont typeface="Arial" panose="020B0604020202020204" pitchFamily="34" charset="0"/>
              <a:buChar char="•"/>
              <a:defRPr sz="2000">
                <a:solidFill>
                  <a:srgbClr val="373737"/>
                </a:solidFill>
              </a:defRPr>
            </a:pPr>
            <a:r>
              <a:rPr lang="en-US" dirty="0"/>
              <a:t>Loom </a:t>
            </a:r>
          </a:p>
          <a:p>
            <a:pPr marL="400050">
              <a:buFont typeface="Arial" panose="020B0604020202020204" pitchFamily="34" charset="0"/>
              <a:buChar char="•"/>
              <a:defRPr sz="2000">
                <a:solidFill>
                  <a:srgbClr val="373737"/>
                </a:solidFill>
              </a:defRPr>
            </a:pPr>
            <a:r>
              <a:rPr lang="en-US" dirty="0"/>
              <a:t>6x6 Rules</a:t>
            </a:r>
          </a:p>
          <a:p>
            <a:pPr marL="400050">
              <a:buFont typeface="Arial" panose="020B0604020202020204" pitchFamily="34" charset="0"/>
              <a:buChar char="•"/>
              <a:defRPr sz="2000">
                <a:solidFill>
                  <a:srgbClr val="373737"/>
                </a:solidFill>
              </a:defRPr>
            </a:pPr>
            <a:r>
              <a:rPr lang="en-US" dirty="0"/>
              <a:t>On-Brand Resource</a:t>
            </a:r>
          </a:p>
          <a:p>
            <a:pPr marL="400050">
              <a:buFont typeface="Arial" panose="020B0604020202020204" pitchFamily="34" charset="0"/>
              <a:buChar char="•"/>
              <a:defRPr sz="2000">
                <a:solidFill>
                  <a:srgbClr val="373737"/>
                </a:solidFill>
              </a:defRPr>
            </a:pPr>
            <a:r>
              <a:rPr lang="en-US" dirty="0"/>
              <a:t>Checklist</a:t>
            </a:r>
          </a:p>
          <a:p>
            <a:pPr marL="400050">
              <a:buFont typeface="Arial" panose="020B0604020202020204" pitchFamily="34" charset="0"/>
              <a:buChar char="•"/>
              <a:defRPr sz="2000">
                <a:solidFill>
                  <a:srgbClr val="373737"/>
                </a:solidFill>
              </a:defRPr>
            </a:pPr>
            <a:r>
              <a:rPr lang="en-US" dirty="0"/>
              <a:t>Rubric</a:t>
            </a:r>
          </a:p>
          <a:p>
            <a:pPr marL="400050">
              <a:buFont typeface="Arial" panose="020B0604020202020204" pitchFamily="34" charset="0"/>
              <a:buChar char="•"/>
              <a:defRPr sz="2000">
                <a:solidFill>
                  <a:srgbClr val="373737"/>
                </a:solidFill>
              </a:defRPr>
            </a:pPr>
            <a:r>
              <a:rPr lang="en-US" dirty="0"/>
              <a:t>LopesWrite </a:t>
            </a:r>
          </a:p>
          <a:p>
            <a:pPr marL="400050">
              <a:buFont typeface="Arial" panose="020B0604020202020204" pitchFamily="34" charset="0"/>
              <a:buChar char="•"/>
              <a:defRPr sz="2000">
                <a:solidFill>
                  <a:srgbClr val="373737"/>
                </a:solidFill>
              </a:defRPr>
            </a:pPr>
            <a:r>
              <a:rPr lang="en-US" dirty="0"/>
              <a:t>GCU Library</a:t>
            </a:r>
          </a:p>
          <a:p>
            <a:pPr marL="400050">
              <a:buFont typeface="Arial" panose="020B0604020202020204" pitchFamily="34" charset="0"/>
              <a:buChar char="•"/>
              <a:defRPr sz="2000">
                <a:solidFill>
                  <a:srgbClr val="373737"/>
                </a:solidFill>
              </a:defRPr>
            </a:pPr>
            <a:endParaRPr lang="en-US" dirty="0"/>
          </a:p>
          <a:p>
            <a:pPr>
              <a:defRPr sz="2000">
                <a:solidFill>
                  <a:srgbClr val="373737"/>
                </a:solidFill>
              </a:defRPr>
            </a:pPr>
            <a:endParaRPr lang="en-US" dirty="0"/>
          </a:p>
          <a:p>
            <a:pPr>
              <a:defRPr sz="2000">
                <a:solidFill>
                  <a:srgbClr val="373737"/>
                </a:solidFill>
              </a:defRPr>
            </a:pPr>
            <a:endParaRPr lang="en-US" dirty="0"/>
          </a:p>
        </p:txBody>
      </p:sp>
    </p:spTree>
    <p:extLst>
      <p:ext uri="{BB962C8B-B14F-4D97-AF65-F5344CB8AC3E}">
        <p14:creationId xmlns:p14="http://schemas.microsoft.com/office/powerpoint/2010/main" val="37804835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338847-BB02-8058-E90F-5F6C312959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B2FF0E-6ED9-2C4F-9B8D-54FF9AFF123C}"/>
              </a:ext>
            </a:extLst>
          </p:cNvPr>
          <p:cNvSpPr>
            <a:spLocks noGrp="1"/>
          </p:cNvSpPr>
          <p:nvPr>
            <p:ph type="title"/>
          </p:nvPr>
        </p:nvSpPr>
        <p:spPr/>
        <p:txBody>
          <a:bodyPr/>
          <a:lstStyle/>
          <a:p>
            <a:pPr>
              <a:defRPr sz="3600" b="1">
                <a:solidFill>
                  <a:srgbClr val="003366"/>
                </a:solidFill>
              </a:defRPr>
            </a:pPr>
            <a:r>
              <a:t>Title Slide</a:t>
            </a:r>
          </a:p>
        </p:txBody>
      </p:sp>
      <p:sp>
        <p:nvSpPr>
          <p:cNvPr id="3" name="Content Placeholder 2">
            <a:extLst>
              <a:ext uri="{FF2B5EF4-FFF2-40B4-BE49-F238E27FC236}">
                <a16:creationId xmlns:a16="http://schemas.microsoft.com/office/drawing/2014/main" id="{C70D216B-ED91-5004-C679-0BBA31951D9A}"/>
              </a:ext>
            </a:extLst>
          </p:cNvPr>
          <p:cNvSpPr>
            <a:spLocks noGrp="1"/>
          </p:cNvSpPr>
          <p:nvPr>
            <p:ph idx="1"/>
          </p:nvPr>
        </p:nvSpPr>
        <p:spPr/>
        <p:txBody>
          <a:bodyPr/>
          <a:lstStyle/>
          <a:p>
            <a:pPr>
              <a:defRPr sz="2000">
                <a:solidFill>
                  <a:srgbClr val="373737"/>
                </a:solidFill>
              </a:defRPr>
            </a:pPr>
            <a:r>
              <a:rPr dirty="0"/>
              <a:t>Include: </a:t>
            </a:r>
            <a:endParaRPr lang="en-US" dirty="0"/>
          </a:p>
          <a:p>
            <a:pPr lvl="1">
              <a:defRPr sz="2000">
                <a:solidFill>
                  <a:srgbClr val="373737"/>
                </a:solidFill>
              </a:defRPr>
            </a:pPr>
            <a:r>
              <a:rPr dirty="0"/>
              <a:t>Title of Presentation</a:t>
            </a:r>
          </a:p>
          <a:p>
            <a:pPr lvl="1">
              <a:defRPr sz="2000">
                <a:solidFill>
                  <a:srgbClr val="373737"/>
                </a:solidFill>
              </a:defRPr>
            </a:pPr>
            <a:r>
              <a:rPr dirty="0"/>
              <a:t>Student Name</a:t>
            </a:r>
          </a:p>
          <a:p>
            <a:pPr lvl="1">
              <a:defRPr sz="2000">
                <a:solidFill>
                  <a:srgbClr val="373737"/>
                </a:solidFill>
              </a:defRPr>
            </a:pPr>
            <a:r>
              <a:rPr dirty="0"/>
              <a:t>Course Name</a:t>
            </a:r>
          </a:p>
          <a:p>
            <a:pPr lvl="1">
              <a:defRPr sz="2000">
                <a:solidFill>
                  <a:srgbClr val="373737"/>
                </a:solidFill>
              </a:defRPr>
            </a:pPr>
            <a:r>
              <a:rPr dirty="0"/>
              <a:t>Brand Name</a:t>
            </a:r>
          </a:p>
          <a:p>
            <a:pPr lvl="1">
              <a:defRPr sz="2000">
                <a:solidFill>
                  <a:srgbClr val="373737"/>
                </a:solidFill>
              </a:defRPr>
            </a:pPr>
            <a:r>
              <a:rPr dirty="0"/>
              <a:t>Public</a:t>
            </a:r>
            <a:r>
              <a:rPr lang="en-US" dirty="0"/>
              <a:t>, Clickable</a:t>
            </a:r>
            <a:r>
              <a:rPr dirty="0"/>
              <a:t> Link to </a:t>
            </a:r>
            <a:r>
              <a:rPr lang="en-US" dirty="0"/>
              <a:t>Recorded </a:t>
            </a:r>
            <a:r>
              <a:rPr dirty="0"/>
              <a:t>Presentation</a:t>
            </a:r>
          </a:p>
        </p:txBody>
      </p:sp>
    </p:spTree>
    <p:extLst>
      <p:ext uri="{BB962C8B-B14F-4D97-AF65-F5344CB8AC3E}">
        <p14:creationId xmlns:p14="http://schemas.microsoft.com/office/powerpoint/2010/main" val="24317807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solidFill>
                  <a:srgbClr val="003366"/>
                </a:solidFill>
              </a:defRPr>
            </a:pPr>
            <a:r>
              <a:rPr dirty="0"/>
              <a:t>Industry </a:t>
            </a:r>
            <a:r>
              <a:rPr lang="en-US" dirty="0"/>
              <a:t>and Company </a:t>
            </a:r>
            <a:r>
              <a:rPr dirty="0"/>
              <a:t>Overview</a:t>
            </a:r>
          </a:p>
        </p:txBody>
      </p:sp>
      <p:sp>
        <p:nvSpPr>
          <p:cNvPr id="3" name="Content Placeholder 2"/>
          <p:cNvSpPr>
            <a:spLocks noGrp="1"/>
          </p:cNvSpPr>
          <p:nvPr>
            <p:ph idx="1"/>
          </p:nvPr>
        </p:nvSpPr>
        <p:spPr/>
        <p:txBody>
          <a:bodyPr/>
          <a:lstStyle/>
          <a:p>
            <a:pPr>
              <a:defRPr sz="2000">
                <a:solidFill>
                  <a:srgbClr val="373737"/>
                </a:solidFill>
              </a:defRPr>
            </a:pPr>
            <a:r>
              <a:rPr lang="en-US" dirty="0"/>
              <a:t>Industry</a:t>
            </a:r>
          </a:p>
          <a:p>
            <a:pPr lvl="1">
              <a:defRPr sz="2000">
                <a:solidFill>
                  <a:srgbClr val="373737"/>
                </a:solidFill>
              </a:defRPr>
            </a:pPr>
            <a:r>
              <a:rPr dirty="0"/>
              <a:t>Key trends in the industry</a:t>
            </a:r>
          </a:p>
          <a:p>
            <a:pPr lvl="1">
              <a:defRPr sz="2000">
                <a:solidFill>
                  <a:srgbClr val="373737"/>
                </a:solidFill>
              </a:defRPr>
            </a:pPr>
            <a:r>
              <a:rPr dirty="0"/>
              <a:t>Major competitors</a:t>
            </a:r>
          </a:p>
          <a:p>
            <a:pPr lvl="1">
              <a:defRPr sz="2000">
                <a:solidFill>
                  <a:srgbClr val="373737"/>
                </a:solidFill>
              </a:defRPr>
            </a:pPr>
            <a:r>
              <a:rPr dirty="0"/>
              <a:t>Growth forecasts (include data)</a:t>
            </a:r>
            <a:endParaRPr lang="en-US" dirty="0"/>
          </a:p>
          <a:p>
            <a:pPr lvl="1">
              <a:defRPr sz="2000">
                <a:solidFill>
                  <a:srgbClr val="373737"/>
                </a:solidFill>
              </a:defRPr>
            </a:pPr>
            <a:endParaRPr lang="en-US" dirty="0"/>
          </a:p>
          <a:p>
            <a:pPr>
              <a:defRPr sz="2000">
                <a:solidFill>
                  <a:srgbClr val="373737"/>
                </a:solidFill>
              </a:defRPr>
            </a:pPr>
            <a:r>
              <a:rPr lang="en-US" dirty="0"/>
              <a:t>Company</a:t>
            </a:r>
          </a:p>
          <a:p>
            <a:pPr lvl="1">
              <a:defRPr sz="2000">
                <a:solidFill>
                  <a:srgbClr val="373737"/>
                </a:solidFill>
              </a:defRPr>
            </a:pPr>
            <a:r>
              <a:rPr lang="en-US" dirty="0"/>
              <a:t>Mission statement</a:t>
            </a:r>
          </a:p>
          <a:p>
            <a:pPr lvl="1">
              <a:defRPr sz="2000">
                <a:solidFill>
                  <a:srgbClr val="373737"/>
                </a:solidFill>
              </a:defRPr>
            </a:pPr>
            <a:r>
              <a:rPr lang="en-US" dirty="0"/>
              <a:t>Core products/services</a:t>
            </a:r>
          </a:p>
          <a:p>
            <a:pPr lvl="1">
              <a:defRPr sz="2000">
                <a:solidFill>
                  <a:srgbClr val="373737"/>
                </a:solidFill>
              </a:defRPr>
            </a:pPr>
            <a:r>
              <a:rPr lang="en-US" dirty="0"/>
              <a:t>Target customers</a:t>
            </a:r>
          </a:p>
          <a:p>
            <a:pPr lvl="1">
              <a:defRPr sz="2000">
                <a:solidFill>
                  <a:srgbClr val="373737"/>
                </a:solidFill>
              </a:defRPr>
            </a:pPr>
            <a:r>
              <a:rPr lang="en-US" dirty="0"/>
              <a:t>Recent developments</a:t>
            </a:r>
          </a:p>
          <a:p>
            <a:pPr>
              <a:defRPr sz="2000">
                <a:solidFill>
                  <a:srgbClr val="373737"/>
                </a:solidFill>
              </a:defRPr>
            </a:pP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solidFill>
                  <a:srgbClr val="003366"/>
                </a:solidFill>
              </a:defRPr>
            </a:pPr>
            <a:r>
              <a:rPr dirty="0"/>
              <a:t>Target Market</a:t>
            </a:r>
            <a:r>
              <a:rPr lang="en-US" dirty="0"/>
              <a:t> and Position</a:t>
            </a:r>
            <a:endParaRPr dirty="0"/>
          </a:p>
        </p:txBody>
      </p:sp>
      <p:sp>
        <p:nvSpPr>
          <p:cNvPr id="3" name="Content Placeholder 2"/>
          <p:cNvSpPr>
            <a:spLocks noGrp="1"/>
          </p:cNvSpPr>
          <p:nvPr>
            <p:ph idx="1"/>
          </p:nvPr>
        </p:nvSpPr>
        <p:spPr/>
        <p:txBody>
          <a:bodyPr/>
          <a:lstStyle/>
          <a:p>
            <a:pPr>
              <a:defRPr sz="2000">
                <a:solidFill>
                  <a:srgbClr val="373737"/>
                </a:solidFill>
              </a:defRPr>
            </a:pPr>
            <a:r>
              <a:rPr dirty="0"/>
              <a:t>Market segments</a:t>
            </a:r>
          </a:p>
          <a:p>
            <a:pPr>
              <a:defRPr sz="2000">
                <a:solidFill>
                  <a:srgbClr val="373737"/>
                </a:solidFill>
              </a:defRPr>
            </a:pPr>
            <a:r>
              <a:rPr dirty="0"/>
              <a:t>Target demographics </a:t>
            </a:r>
            <a:r>
              <a:rPr lang="en-US" dirty="0"/>
              <a:t>and</a:t>
            </a:r>
            <a:r>
              <a:rPr dirty="0"/>
              <a:t> psychographics</a:t>
            </a:r>
          </a:p>
          <a:p>
            <a:pPr>
              <a:defRPr sz="2000">
                <a:solidFill>
                  <a:srgbClr val="373737"/>
                </a:solidFill>
              </a:defRPr>
            </a:pPr>
            <a:r>
              <a:rPr dirty="0"/>
              <a:t>Problem solved</a:t>
            </a:r>
            <a:endParaRPr lang="en-US" dirty="0"/>
          </a:p>
          <a:p>
            <a:pPr>
              <a:defRPr sz="2000">
                <a:solidFill>
                  <a:srgbClr val="373737"/>
                </a:solidFill>
              </a:defRPr>
            </a:pPr>
            <a:endParaRPr lang="en-US" dirty="0"/>
          </a:p>
          <a:p>
            <a:pPr>
              <a:defRPr sz="2000">
                <a:solidFill>
                  <a:srgbClr val="373737"/>
                </a:solidFill>
              </a:defRPr>
            </a:pPr>
            <a:r>
              <a:rPr lang="en-US" dirty="0"/>
              <a:t>Positioning strategy</a:t>
            </a:r>
          </a:p>
          <a:p>
            <a:pPr>
              <a:defRPr sz="2000">
                <a:solidFill>
                  <a:srgbClr val="373737"/>
                </a:solidFill>
              </a:defRPr>
            </a:pPr>
            <a:r>
              <a:rPr lang="en-US" dirty="0"/>
              <a:t>Differentiators</a:t>
            </a:r>
          </a:p>
          <a:p>
            <a:pPr>
              <a:defRPr sz="2000">
                <a:solidFill>
                  <a:srgbClr val="373737"/>
                </a:solidFill>
              </a:defRPr>
            </a:pPr>
            <a:r>
              <a:rPr lang="en-US" dirty="0"/>
              <a:t>Mental space in consumer minds</a:t>
            </a:r>
          </a:p>
          <a:p>
            <a:pPr>
              <a:defRPr sz="2000">
                <a:solidFill>
                  <a:srgbClr val="373737"/>
                </a:solidFill>
              </a:defRPr>
            </a:pP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solidFill>
                  <a:srgbClr val="003366"/>
                </a:solidFill>
              </a:defRPr>
            </a:pPr>
            <a:r>
              <a:rPr lang="en-US" dirty="0"/>
              <a:t>Marketing Mix</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167974-DEBA-1B8F-1FC9-88017DE3F7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E69716-ED91-894D-E18F-A940563A26BB}"/>
              </a:ext>
            </a:extLst>
          </p:cNvPr>
          <p:cNvSpPr>
            <a:spLocks noGrp="1"/>
          </p:cNvSpPr>
          <p:nvPr>
            <p:ph type="title"/>
          </p:nvPr>
        </p:nvSpPr>
        <p:spPr/>
        <p:txBody>
          <a:bodyPr/>
          <a:lstStyle/>
          <a:p>
            <a:pPr>
              <a:defRPr sz="3600" b="1">
                <a:solidFill>
                  <a:srgbClr val="003366"/>
                </a:solidFill>
              </a:defRPr>
            </a:pPr>
            <a:r>
              <a:rPr dirty="0"/>
              <a:t>Product Strategy</a:t>
            </a:r>
            <a:r>
              <a:rPr lang="en-US" dirty="0"/>
              <a:t> </a:t>
            </a:r>
            <a:endParaRPr dirty="0"/>
          </a:p>
        </p:txBody>
      </p:sp>
      <p:sp>
        <p:nvSpPr>
          <p:cNvPr id="3" name="Content Placeholder 2">
            <a:extLst>
              <a:ext uri="{FF2B5EF4-FFF2-40B4-BE49-F238E27FC236}">
                <a16:creationId xmlns:a16="http://schemas.microsoft.com/office/drawing/2014/main" id="{3CC919DC-8E91-B9D4-B6AC-2490EC0C5A59}"/>
              </a:ext>
            </a:extLst>
          </p:cNvPr>
          <p:cNvSpPr>
            <a:spLocks noGrp="1"/>
          </p:cNvSpPr>
          <p:nvPr>
            <p:ph idx="1"/>
          </p:nvPr>
        </p:nvSpPr>
        <p:spPr/>
        <p:txBody>
          <a:bodyPr/>
          <a:lstStyle/>
          <a:p>
            <a:pPr>
              <a:defRPr sz="2000">
                <a:solidFill>
                  <a:srgbClr val="373737"/>
                </a:solidFill>
              </a:defRPr>
            </a:pPr>
            <a:r>
              <a:rPr dirty="0"/>
              <a:t>Product lines</a:t>
            </a:r>
            <a:r>
              <a:rPr lang="en-US" dirty="0"/>
              <a:t> and overall p</a:t>
            </a:r>
            <a:r>
              <a:rPr dirty="0"/>
              <a:t>roduct mix (width, depth)</a:t>
            </a:r>
          </a:p>
          <a:p>
            <a:pPr>
              <a:defRPr sz="2000">
                <a:solidFill>
                  <a:srgbClr val="373737"/>
                </a:solidFill>
              </a:defRPr>
            </a:pPr>
            <a:r>
              <a:rPr dirty="0"/>
              <a:t>USP</a:t>
            </a:r>
          </a:p>
          <a:p>
            <a:pPr>
              <a:defRPr sz="2000">
                <a:solidFill>
                  <a:srgbClr val="373737"/>
                </a:solidFill>
              </a:defRPr>
            </a:pPr>
            <a:r>
              <a:rPr dirty="0"/>
              <a:t>Service blueprint summary</a:t>
            </a:r>
            <a:endParaRPr lang="en-US" dirty="0"/>
          </a:p>
          <a:p>
            <a:pPr>
              <a:defRPr sz="2000">
                <a:solidFill>
                  <a:srgbClr val="373737"/>
                </a:solidFill>
              </a:defRPr>
            </a:pPr>
            <a:r>
              <a:rPr lang="en-US" dirty="0"/>
              <a:t>Brand management</a:t>
            </a:r>
            <a:endParaRPr dirty="0"/>
          </a:p>
        </p:txBody>
      </p:sp>
    </p:spTree>
    <p:extLst>
      <p:ext uri="{BB962C8B-B14F-4D97-AF65-F5344CB8AC3E}">
        <p14:creationId xmlns:p14="http://schemas.microsoft.com/office/powerpoint/2010/main" val="13300507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solidFill>
                  <a:srgbClr val="003366"/>
                </a:solidFill>
              </a:defRPr>
            </a:pPr>
            <a:r>
              <a:rPr dirty="0"/>
              <a:t>Place </a:t>
            </a:r>
            <a:r>
              <a:rPr lang="en-US" dirty="0"/>
              <a:t>and Price </a:t>
            </a:r>
            <a:endParaRPr dirty="0"/>
          </a:p>
        </p:txBody>
      </p:sp>
      <p:sp>
        <p:nvSpPr>
          <p:cNvPr id="3" name="Content Placeholder 2"/>
          <p:cNvSpPr>
            <a:spLocks noGrp="1"/>
          </p:cNvSpPr>
          <p:nvPr>
            <p:ph idx="1"/>
          </p:nvPr>
        </p:nvSpPr>
        <p:spPr/>
        <p:txBody>
          <a:bodyPr/>
          <a:lstStyle/>
          <a:p>
            <a:pPr>
              <a:defRPr sz="2000">
                <a:solidFill>
                  <a:srgbClr val="373737"/>
                </a:solidFill>
              </a:defRPr>
            </a:pPr>
            <a:r>
              <a:rPr dirty="0"/>
              <a:t>Distribution methods</a:t>
            </a:r>
          </a:p>
          <a:p>
            <a:pPr>
              <a:defRPr sz="2000">
                <a:solidFill>
                  <a:srgbClr val="373737"/>
                </a:solidFill>
              </a:defRPr>
            </a:pPr>
            <a:r>
              <a:rPr dirty="0"/>
              <a:t>Retail, e-commerce, or partnerships</a:t>
            </a:r>
            <a:endParaRPr lang="en-US" dirty="0"/>
          </a:p>
          <a:p>
            <a:pPr>
              <a:defRPr sz="2000">
                <a:solidFill>
                  <a:srgbClr val="373737"/>
                </a:solidFill>
              </a:defRPr>
            </a:pPr>
            <a:endParaRPr lang="en-US" dirty="0"/>
          </a:p>
          <a:p>
            <a:pPr>
              <a:defRPr sz="2000">
                <a:solidFill>
                  <a:srgbClr val="373737"/>
                </a:solidFill>
              </a:defRPr>
            </a:pPr>
            <a:r>
              <a:rPr lang="en-US" dirty="0"/>
              <a:t>Pricing objectives</a:t>
            </a:r>
          </a:p>
          <a:p>
            <a:pPr>
              <a:defRPr sz="2000">
                <a:solidFill>
                  <a:srgbClr val="373737"/>
                </a:solidFill>
              </a:defRPr>
            </a:pPr>
            <a:r>
              <a:rPr lang="en-US" dirty="0"/>
              <a:t>Examples of pricing strategies</a:t>
            </a:r>
          </a:p>
          <a:p>
            <a:pPr>
              <a:defRPr sz="2000">
                <a:solidFill>
                  <a:srgbClr val="373737"/>
                </a:solidFill>
              </a:defRPr>
            </a:pPr>
            <a:endParaRP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11D7BF13958C64483E7E107A08507EA" ma:contentTypeVersion="3706" ma:contentTypeDescription="Create a new document." ma:contentTypeScope="" ma:versionID="27b9d429859bcb4cc95ca5b147d3168a">
  <xsd:schema xmlns:xsd="http://www.w3.org/2001/XMLSchema" xmlns:xs="http://www.w3.org/2001/XMLSchema" xmlns:p="http://schemas.microsoft.com/office/2006/metadata/properties" xmlns:ns1="http://schemas.microsoft.com/sharepoint/v3" xmlns:ns2="b457ba54-12e9-41a3-ab87-ffd5bc645430" xmlns:ns3="37d47695-dda2-48a2-87bc-2a1f7ac7fedc" targetNamespace="http://schemas.microsoft.com/office/2006/metadata/properties" ma:root="true" ma:fieldsID="1c82921937d1af28a735bf3437c860b8" ns1:_="" ns2:_="" ns3:_="">
    <xsd:import namespace="http://schemas.microsoft.com/sharepoint/v3"/>
    <xsd:import namespace="b457ba54-12e9-41a3-ab87-ffd5bc645430"/>
    <xsd:import namespace="37d47695-dda2-48a2-87bc-2a1f7ac7fed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OCR" minOccurs="0"/>
                <xsd:element ref="ns2:MediaServiceAutoKeyPoints" minOccurs="0"/>
                <xsd:element ref="ns2:MediaServiceKeyPoints" minOccurs="0"/>
                <xsd:element ref="ns2:MediaServiceDateTake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3" nillable="true" ma:displayName="Unified Compliance Policy Properties" ma:hidden="true" ma:internalName="_ip_UnifiedCompliancePolicyProperties">
      <xsd:simpleType>
        <xsd:restriction base="dms:Note"/>
      </xsd:simpleType>
    </xsd:element>
    <xsd:element name="_ip_UnifiedCompliancePolicyUIAction" ma:index="1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457ba54-12e9-41a3-ab87-ffd5bc64543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6f79346d-4f46-4bf1-b4df-486c6d391f3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7d47695-dda2-48a2-87bc-2a1f7ac7fedc"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ebea8f4f-161d-469c-9cf2-f7071433846c}" ma:internalName="TaxCatchAll" ma:showField="CatchAllData" ma:web="37d47695-dda2-48a2-87bc-2a1f7ac7fed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TaxCatchAll xmlns="37d47695-dda2-48a2-87bc-2a1f7ac7fedc" xsi:nil="true"/>
    <lcf76f155ced4ddcb4097134ff3c332f xmlns="b457ba54-12e9-41a3-ab87-ffd5bc64543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C1435A7-9BBB-40B0-816B-F7B7C95BEFCE}"/>
</file>

<file path=customXml/itemProps2.xml><?xml version="1.0" encoding="utf-8"?>
<ds:datastoreItem xmlns:ds="http://schemas.openxmlformats.org/officeDocument/2006/customXml" ds:itemID="{37E250D2-DD42-4B4F-937F-EEC35DEB78AF}">
  <ds:schemaRefs>
    <ds:schemaRef ds:uri="http://schemas.microsoft.com/sharepoint/v3/contenttype/forms"/>
  </ds:schemaRefs>
</ds:datastoreItem>
</file>

<file path=customXml/itemProps3.xml><?xml version="1.0" encoding="utf-8"?>
<ds:datastoreItem xmlns:ds="http://schemas.openxmlformats.org/officeDocument/2006/customXml" ds:itemID="{9112624C-3308-40F5-BA7F-05179E5BBE65}">
  <ds:schemaRefs>
    <ds:schemaRef ds:uri="37d47695-dda2-48a2-87bc-2a1f7ac7fedc"/>
    <ds:schemaRef ds:uri="http://purl.org/dc/terms/"/>
    <ds:schemaRef ds:uri="http://www.w3.org/XML/1998/namespace"/>
    <ds:schemaRef ds:uri="b3b59848-949a-4ed4-8036-feb011ce2b52"/>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schemas.microsoft.com/sharepoint/v3"/>
    <ds:schemaRef ds:uri="http://purl.org/dc/dcmityp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1207</TotalTime>
  <Words>2592</Words>
  <Application>Microsoft Office PowerPoint</Application>
  <PresentationFormat>On-screen Show (4:3)</PresentationFormat>
  <Paragraphs>163</Paragraphs>
  <Slides>14</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Aptos</vt:lpstr>
      <vt:lpstr>Arial</vt:lpstr>
      <vt:lpstr>Calibri</vt:lpstr>
      <vt:lpstr>Symbol</vt:lpstr>
      <vt:lpstr>-webkit-standard</vt:lpstr>
      <vt:lpstr>Office Theme</vt:lpstr>
      <vt:lpstr>Assignment Overview</vt:lpstr>
      <vt:lpstr>How to Use This Template</vt:lpstr>
      <vt:lpstr>Helpful Resources</vt:lpstr>
      <vt:lpstr>Title Slide</vt:lpstr>
      <vt:lpstr>Industry and Company Overview</vt:lpstr>
      <vt:lpstr>Target Market and Position</vt:lpstr>
      <vt:lpstr>Marketing Mix</vt:lpstr>
      <vt:lpstr>Product Strategy </vt:lpstr>
      <vt:lpstr>Place and Price </vt:lpstr>
      <vt:lpstr>Integrated Marketing Communications</vt:lpstr>
      <vt:lpstr>OPPORTUNITIES</vt:lpstr>
      <vt:lpstr>Global Strategy and Ethics</vt:lpstr>
      <vt:lpstr>Growth Recommendations</vt:lpstr>
      <vt:lpstr>References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Carol Gary</dc:creator>
  <cp:keywords/>
  <dc:description>generated using python-pptx</dc:description>
  <cp:lastModifiedBy>Carol Gary (GCE)</cp:lastModifiedBy>
  <cp:revision>4</cp:revision>
  <dcterms:created xsi:type="dcterms:W3CDTF">2013-01-27T09:14:16Z</dcterms:created>
  <dcterms:modified xsi:type="dcterms:W3CDTF">2025-07-11T18:20:02Z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0x010100911D7BF13958C64483E7E107A08507EA</vt:lpwstr>
  </property>
  <property fmtid="{D5CDD505-2E9C-101B-9397-08002B2CF9AE}" pid="3" name="MediaServiceImageTags">
    <vt:lpwstr/>
  </property>
</Properties>
</file>