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16"/>
  </p:notesMasterIdLst>
  <p:handoutMasterIdLst>
    <p:handoutMasterId r:id="rId17"/>
  </p:handoutMasterIdLst>
  <p:sldIdLst>
    <p:sldId id="256" r:id="rId4"/>
    <p:sldId id="258" r:id="rId5"/>
    <p:sldId id="375" r:id="rId6"/>
    <p:sldId id="386" r:id="rId7"/>
    <p:sldId id="383" r:id="rId8"/>
    <p:sldId id="374" r:id="rId9"/>
    <p:sldId id="387" r:id="rId10"/>
    <p:sldId id="384" r:id="rId11"/>
    <p:sldId id="385" r:id="rId12"/>
    <p:sldId id="390" r:id="rId13"/>
    <p:sldId id="388" r:id="rId14"/>
    <p:sldId id="389" r:id="rId15"/>
  </p:sldIdLst>
  <p:sldSz cx="9144000" cy="6858000" type="screen4x3"/>
  <p:notesSz cx="9345613" cy="70453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19">
          <p15:clr>
            <a:srgbClr val="A4A3A4"/>
          </p15:clr>
        </p15:guide>
        <p15:guide id="2" pos="29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70084" autoAdjust="0"/>
  </p:normalViewPr>
  <p:slideViewPr>
    <p:cSldViewPr>
      <p:cViewPr varScale="1">
        <p:scale>
          <a:sx n="48" d="100"/>
          <a:sy n="48" d="100"/>
        </p:scale>
        <p:origin x="1824" y="36"/>
      </p:cViewPr>
      <p:guideLst>
        <p:guide orient="horz" pos="2160"/>
        <p:guide pos="2880"/>
      </p:guideLst>
    </p:cSldViewPr>
  </p:slideViewPr>
  <p:notesTextViewPr>
    <p:cViewPr>
      <p:scale>
        <a:sx n="1" d="1"/>
        <a:sy n="1" d="1"/>
      </p:scale>
      <p:origin x="0" y="0"/>
    </p:cViewPr>
  </p:notesTextViewPr>
  <p:notesViewPr>
    <p:cSldViewPr>
      <p:cViewPr>
        <p:scale>
          <a:sx n="70" d="100"/>
          <a:sy n="70" d="100"/>
        </p:scale>
        <p:origin x="-360" y="-322"/>
      </p:cViewPr>
      <p:guideLst>
        <p:guide orient="horz" pos="2219"/>
        <p:guide pos="29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49713" cy="352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94313" y="2"/>
            <a:ext cx="4049712" cy="352425"/>
          </a:xfrm>
          <a:prstGeom prst="rect">
            <a:avLst/>
          </a:prstGeom>
        </p:spPr>
        <p:txBody>
          <a:bodyPr vert="horz" lIns="91440" tIns="45720" rIns="91440" bIns="45720" rtlCol="0"/>
          <a:lstStyle>
            <a:lvl1pPr algn="r">
              <a:defRPr sz="1200"/>
            </a:lvl1pPr>
          </a:lstStyle>
          <a:p>
            <a:fld id="{607771D2-84AC-4029-A761-E267AD83494B}" type="datetimeFigureOut">
              <a:rPr lang="en-US" smtClean="0"/>
              <a:t>9/13/2021</a:t>
            </a:fld>
            <a:endParaRPr lang="en-US"/>
          </a:p>
        </p:txBody>
      </p:sp>
      <p:sp>
        <p:nvSpPr>
          <p:cNvPr id="4" name="Footer Placeholder 3"/>
          <p:cNvSpPr>
            <a:spLocks noGrp="1"/>
          </p:cNvSpPr>
          <p:nvPr>
            <p:ph type="ftr" sz="quarter" idx="2"/>
          </p:nvPr>
        </p:nvSpPr>
        <p:spPr>
          <a:xfrm>
            <a:off x="0" y="6691315"/>
            <a:ext cx="4049713" cy="352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94313" y="6691315"/>
            <a:ext cx="4049712" cy="352425"/>
          </a:xfrm>
          <a:prstGeom prst="rect">
            <a:avLst/>
          </a:prstGeom>
        </p:spPr>
        <p:txBody>
          <a:bodyPr vert="horz" lIns="91440" tIns="45720" rIns="91440" bIns="45720" rtlCol="0" anchor="b"/>
          <a:lstStyle>
            <a:lvl1pPr algn="r">
              <a:defRPr sz="1200"/>
            </a:lvl1pPr>
          </a:lstStyle>
          <a:p>
            <a:fld id="{F5EA9D08-7B3F-4D0B-BF95-7A9F320A3624}" type="slidenum">
              <a:rPr lang="en-US" smtClean="0"/>
              <a:t>‹#›</a:t>
            </a:fld>
            <a:endParaRPr lang="en-US"/>
          </a:p>
        </p:txBody>
      </p:sp>
    </p:spTree>
    <p:extLst>
      <p:ext uri="{BB962C8B-B14F-4D97-AF65-F5344CB8AC3E}">
        <p14:creationId xmlns:p14="http://schemas.microsoft.com/office/powerpoint/2010/main" val="77183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0" y="0"/>
            <a:ext cx="4049766" cy="352266"/>
          </a:xfrm>
          <a:prstGeom prst="rect">
            <a:avLst/>
          </a:prstGeom>
        </p:spPr>
        <p:txBody>
          <a:bodyPr vert="horz" lIns="93653" tIns="46827" rIns="93653" bIns="46827" rtlCol="0"/>
          <a:lstStyle>
            <a:lvl1pPr algn="r">
              <a:defRPr sz="1200"/>
            </a:lvl1pPr>
          </a:lstStyle>
          <a:p>
            <a:fld id="{8CB0ADD3-3D1F-446F-9AC7-A293CBCC914F}" type="datetimeFigureOut">
              <a:rPr lang="en-GB" smtClean="0"/>
              <a:t>13/09/2021</a:t>
            </a:fld>
            <a:endParaRPr lang="en-GB"/>
          </a:p>
        </p:txBody>
      </p:sp>
      <p:sp>
        <p:nvSpPr>
          <p:cNvPr id="4" name="Slide Image Placeholder 3"/>
          <p:cNvSpPr>
            <a:spLocks noGrp="1" noRot="1" noChangeAspect="1"/>
          </p:cNvSpPr>
          <p:nvPr>
            <p:ph type="sldImg" idx="2"/>
          </p:nvPr>
        </p:nvSpPr>
        <p:spPr>
          <a:xfrm>
            <a:off x="615950" y="469900"/>
            <a:ext cx="3519488" cy="2641600"/>
          </a:xfrm>
          <a:prstGeom prst="rect">
            <a:avLst/>
          </a:prstGeom>
          <a:noFill/>
          <a:ln w="12700">
            <a:solidFill>
              <a:prstClr val="black"/>
            </a:solidFill>
          </a:ln>
        </p:spPr>
        <p:txBody>
          <a:bodyPr vert="horz" lIns="93653" tIns="46827" rIns="93653" bIns="46827" rtlCol="0" anchor="ctr"/>
          <a:lstStyle/>
          <a:p>
            <a:endParaRPr lang="en-GB"/>
          </a:p>
        </p:txBody>
      </p:sp>
      <p:sp>
        <p:nvSpPr>
          <p:cNvPr id="5" name="Notes Placeholder 4"/>
          <p:cNvSpPr>
            <a:spLocks noGrp="1"/>
          </p:cNvSpPr>
          <p:nvPr>
            <p:ph type="body" sz="quarter" idx="3"/>
          </p:nvPr>
        </p:nvSpPr>
        <p:spPr>
          <a:xfrm>
            <a:off x="4594926" y="234844"/>
            <a:ext cx="4049766" cy="6653918"/>
          </a:xfrm>
          <a:prstGeom prst="rect">
            <a:avLst/>
          </a:prstGeom>
        </p:spPr>
        <p:txBody>
          <a:bodyPr vert="horz" lIns="93653" tIns="46827" rIns="93653" bIns="46827" rtlCol="0"/>
          <a:lstStyle/>
          <a:p>
            <a:pPr lvl="0"/>
            <a:endParaRPr lang="en-GB" dirty="0"/>
          </a:p>
        </p:txBody>
      </p:sp>
      <p:sp>
        <p:nvSpPr>
          <p:cNvPr id="7" name="Slide Number Placeholder 6"/>
          <p:cNvSpPr>
            <a:spLocks noGrp="1"/>
          </p:cNvSpPr>
          <p:nvPr>
            <p:ph type="sldNum" sz="quarter" idx="5"/>
          </p:nvPr>
        </p:nvSpPr>
        <p:spPr>
          <a:xfrm>
            <a:off x="0" y="6693059"/>
            <a:ext cx="4049766" cy="352266"/>
          </a:xfrm>
          <a:prstGeom prst="rect">
            <a:avLst/>
          </a:prstGeom>
        </p:spPr>
        <p:txBody>
          <a:bodyPr vert="horz" lIns="93653" tIns="46827" rIns="93653" bIns="46827" rtlCol="0" anchor="b"/>
          <a:lstStyle>
            <a:lvl1pPr algn="r">
              <a:defRPr sz="1200"/>
            </a:lvl1pPr>
          </a:lstStyle>
          <a:p>
            <a:fld id="{2F2947C7-663A-4E4F-94EF-A5402F0A8051}" type="slidenum">
              <a:rPr lang="en-GB" smtClean="0"/>
              <a:t>‹#›</a:t>
            </a:fld>
            <a:endParaRPr lang="en-GB"/>
          </a:p>
        </p:txBody>
      </p:sp>
      <p:sp>
        <p:nvSpPr>
          <p:cNvPr id="8" name="Notes Placeholder 4"/>
          <p:cNvSpPr txBox="1">
            <a:spLocks/>
          </p:cNvSpPr>
          <p:nvPr/>
        </p:nvSpPr>
        <p:spPr>
          <a:xfrm>
            <a:off x="4594926" y="469688"/>
            <a:ext cx="4205526" cy="6419074"/>
          </a:xfrm>
          <a:prstGeom prst="rect">
            <a:avLst/>
          </a:prstGeom>
        </p:spPr>
        <p:txBody>
          <a:bodyPr vert="horz" lIns="93653" tIns="46827" rIns="93653" bIns="46827"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311972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5950" y="488950"/>
            <a:ext cx="3519488" cy="2641600"/>
          </a:xfrm>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2F2947C7-663A-4E4F-94EF-A5402F0A8051}" type="slidenum">
              <a:rPr lang="en-GB" smtClean="0"/>
              <a:t>1</a:t>
            </a:fld>
            <a:endParaRPr lang="en-GB"/>
          </a:p>
        </p:txBody>
      </p:sp>
    </p:spTree>
    <p:extLst>
      <p:ext uri="{BB962C8B-B14F-4D97-AF65-F5344CB8AC3E}">
        <p14:creationId xmlns:p14="http://schemas.microsoft.com/office/powerpoint/2010/main" val="3093376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2</a:t>
            </a:fld>
            <a:endParaRPr lang="en-GB"/>
          </a:p>
        </p:txBody>
      </p:sp>
    </p:spTree>
    <p:extLst>
      <p:ext uri="{BB962C8B-B14F-4D97-AF65-F5344CB8AC3E}">
        <p14:creationId xmlns:p14="http://schemas.microsoft.com/office/powerpoint/2010/main" val="3081781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dirty="0" smtClean="0"/>
              <a:t>Van </a:t>
            </a:r>
            <a:r>
              <a:rPr lang="en-GB" sz="1200" dirty="0" err="1" smtClean="0"/>
              <a:t>Langenhove</a:t>
            </a:r>
            <a:r>
              <a:rPr lang="en-GB" sz="1200" dirty="0" smtClean="0"/>
              <a:t>, </a:t>
            </a:r>
            <a:r>
              <a:rPr lang="en-GB" sz="1200" dirty="0" err="1" smtClean="0"/>
              <a:t>Luk</a:t>
            </a:r>
            <a:r>
              <a:rPr lang="en-GB" sz="1200" dirty="0" smtClean="0"/>
              <a:t>, and Daniele </a:t>
            </a:r>
            <a:r>
              <a:rPr lang="en-GB" sz="1200" dirty="0" err="1" smtClean="0"/>
              <a:t>Marchesi</a:t>
            </a:r>
            <a:r>
              <a:rPr lang="en-GB" sz="1200" dirty="0" smtClean="0"/>
              <a:t>. 2008. The Lisbon Treaty and the Emergence of Third Generation Regional Integration. In </a:t>
            </a:r>
            <a:r>
              <a:rPr lang="en-GB" sz="1200" i="1" dirty="0" smtClean="0"/>
              <a:t>The Jean Monnet/Robert Schumann Paper Series</a:t>
            </a:r>
            <a:r>
              <a:rPr lang="en-GB" sz="1200" i="0" dirty="0" smtClean="0"/>
              <a:t>. Miami: Miami European Union Centre.</a:t>
            </a:r>
          </a:p>
          <a:p>
            <a:pPr marL="171450" indent="-171450">
              <a:buFont typeface="Arial" pitchFamily="34" charset="0"/>
              <a:buChar char="•"/>
            </a:pPr>
            <a:r>
              <a:rPr lang="en-GB" sz="1200" i="0" dirty="0" smtClean="0"/>
              <a:t>Compare the first/second/third</a:t>
            </a:r>
            <a:r>
              <a:rPr lang="en-GB" sz="1200" i="0" baseline="0" dirty="0" smtClean="0"/>
              <a:t> generation typology to historical “wave” typology covered earlier in the course re. old and new regionalism and phases from Louise Fawcett, 2008</a:t>
            </a:r>
          </a:p>
          <a:p>
            <a:pPr marL="628650" lvl="1" indent="-171450">
              <a:buFont typeface="Arial" pitchFamily="34" charset="0"/>
              <a:buChar char="•"/>
            </a:pPr>
            <a:r>
              <a:rPr lang="en-GB" sz="1200" i="0" baseline="0" dirty="0" smtClean="0"/>
              <a:t>First Wave 1945</a:t>
            </a:r>
          </a:p>
          <a:p>
            <a:pPr marL="628650" lvl="1" indent="-171450">
              <a:buFont typeface="Arial" pitchFamily="34" charset="0"/>
              <a:buChar char="•"/>
            </a:pPr>
            <a:r>
              <a:rPr lang="en-GB" sz="1200" i="0" baseline="0" dirty="0" smtClean="0"/>
              <a:t>Second Wave 1965 -1985</a:t>
            </a:r>
          </a:p>
          <a:p>
            <a:pPr marL="628650" lvl="1" indent="-171450">
              <a:buFont typeface="Arial" pitchFamily="34" charset="0"/>
              <a:buChar char="•"/>
            </a:pPr>
            <a:r>
              <a:rPr lang="en-GB" sz="1200" i="0" baseline="0" dirty="0" smtClean="0"/>
              <a:t>Third Wave </a:t>
            </a:r>
            <a:r>
              <a:rPr lang="en-GB" sz="1200" i="0" baseline="0" dirty="0" err="1" smtClean="0"/>
              <a:t>ongoing</a:t>
            </a:r>
            <a:r>
              <a:rPr lang="en-GB" sz="1200" i="0" baseline="0" dirty="0" smtClean="0"/>
              <a:t> since 1985</a:t>
            </a:r>
          </a:p>
          <a:p>
            <a:pPr marL="628650" lvl="1" indent="-171450">
              <a:buFont typeface="Arial" pitchFamily="34" charset="0"/>
              <a:buChar char="•"/>
            </a:pPr>
            <a:r>
              <a:rPr lang="en-GB" sz="1200" i="0" baseline="0" dirty="0" smtClean="0"/>
              <a:t>For Van </a:t>
            </a:r>
            <a:r>
              <a:rPr lang="en-GB" sz="1200" i="0" baseline="0" dirty="0" err="1" smtClean="0"/>
              <a:t>Langenhove</a:t>
            </a:r>
            <a:r>
              <a:rPr lang="en-GB" sz="1200" i="0" baseline="0" dirty="0" smtClean="0"/>
              <a:t> and </a:t>
            </a:r>
            <a:r>
              <a:rPr lang="en-GB" sz="1200" i="0" baseline="0" dirty="0" err="1" smtClean="0"/>
              <a:t>Marchesi</a:t>
            </a:r>
            <a:r>
              <a:rPr lang="en-GB" sz="1200" i="0" baseline="0" dirty="0" smtClean="0"/>
              <a:t> the generations model allows contemporary movements to retain characteristics of previous generations (first) early European economic integration (second) wider scope of integration and focus on deepening integration (third) newest manifestation of an inter-regionalist/global actor phenomenon. N.B. their generational typology is situated firmly within a European Studies frame since Europe the only region really “advanced” enough to play the role of true global actor</a:t>
            </a:r>
            <a:endParaRPr lang="en-GB" sz="1200" i="0" dirty="0" smtClean="0"/>
          </a:p>
          <a:p>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3</a:t>
            </a:fld>
            <a:endParaRPr lang="en-GB"/>
          </a:p>
        </p:txBody>
      </p:sp>
    </p:spTree>
    <p:extLst>
      <p:ext uri="{BB962C8B-B14F-4D97-AF65-F5344CB8AC3E}">
        <p14:creationId xmlns:p14="http://schemas.microsoft.com/office/powerpoint/2010/main" val="3586398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Karen Smith 2003 quoted in </a:t>
            </a:r>
            <a:r>
              <a:rPr lang="en-GB" sz="1200" dirty="0" smtClean="0"/>
              <a:t>Van </a:t>
            </a:r>
            <a:r>
              <a:rPr lang="en-GB" sz="1200" dirty="0" err="1" smtClean="0"/>
              <a:t>Langenhove</a:t>
            </a:r>
            <a:r>
              <a:rPr lang="en-GB" sz="1200" dirty="0" smtClean="0"/>
              <a:t>, </a:t>
            </a:r>
            <a:r>
              <a:rPr lang="en-GB" sz="1200" dirty="0" err="1" smtClean="0"/>
              <a:t>Luk</a:t>
            </a:r>
            <a:r>
              <a:rPr lang="en-GB" sz="1200" dirty="0" smtClean="0"/>
              <a:t>, and Daniele </a:t>
            </a:r>
            <a:r>
              <a:rPr lang="en-GB" sz="1200" dirty="0" err="1" smtClean="0"/>
              <a:t>Marchesi</a:t>
            </a:r>
            <a:r>
              <a:rPr lang="en-GB" sz="1200" dirty="0" smtClean="0"/>
              <a:t>. 2008. The Lisbon Treaty and the Emergence of Third Generation Regional Integration. In </a:t>
            </a:r>
            <a:r>
              <a:rPr lang="en-GB" sz="1200" i="1" dirty="0" smtClean="0"/>
              <a:t>The Jean Monnet/Robert Schumann Paper Series</a:t>
            </a:r>
            <a:r>
              <a:rPr lang="en-GB" sz="1200" i="0" dirty="0" smtClean="0"/>
              <a:t>. Miami: Miami European Union Centre. (p. 8)</a:t>
            </a:r>
          </a:p>
          <a:p>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4</a:t>
            </a:fld>
            <a:endParaRPr lang="en-GB"/>
          </a:p>
        </p:txBody>
      </p:sp>
    </p:spTree>
    <p:extLst>
      <p:ext uri="{BB962C8B-B14F-4D97-AF65-F5344CB8AC3E}">
        <p14:creationId xmlns:p14="http://schemas.microsoft.com/office/powerpoint/2010/main" val="683670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2947C7-663A-4E4F-94EF-A5402F0A8051}" type="slidenum">
              <a:rPr lang="en-GB" smtClean="0"/>
              <a:t>5</a:t>
            </a:fld>
            <a:endParaRPr lang="en-GB"/>
          </a:p>
        </p:txBody>
      </p:sp>
    </p:spTree>
    <p:extLst>
      <p:ext uri="{BB962C8B-B14F-4D97-AF65-F5344CB8AC3E}">
        <p14:creationId xmlns:p14="http://schemas.microsoft.com/office/powerpoint/2010/main" val="1393597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dirty="0" smtClean="0"/>
              <a:t>See:</a:t>
            </a:r>
            <a:r>
              <a:rPr lang="en-GB" sz="1200" baseline="0" dirty="0" smtClean="0"/>
              <a:t> </a:t>
            </a:r>
            <a:r>
              <a:rPr lang="en-GB" sz="1200" dirty="0" smtClean="0"/>
              <a:t>Byron, Jessica. 2005. 'Singing from the Same Hymn Sheet': Caribbean Diplomacy and the </a:t>
            </a:r>
            <a:r>
              <a:rPr lang="en-GB" sz="1200" dirty="0" err="1" smtClean="0"/>
              <a:t>Cotonou</a:t>
            </a:r>
            <a:r>
              <a:rPr lang="en-GB" sz="1200" dirty="0" smtClean="0"/>
              <a:t> Agreement. </a:t>
            </a:r>
            <a:r>
              <a:rPr lang="en-GB" sz="1200" i="1" dirty="0" err="1" smtClean="0"/>
              <a:t>Revista</a:t>
            </a:r>
            <a:r>
              <a:rPr lang="en-GB" sz="1200" i="1" dirty="0" smtClean="0"/>
              <a:t> </a:t>
            </a:r>
            <a:r>
              <a:rPr lang="en-GB" sz="1200" i="1" dirty="0" err="1" smtClean="0"/>
              <a:t>Europea</a:t>
            </a:r>
            <a:r>
              <a:rPr lang="en-GB" sz="1200" i="1" dirty="0" smtClean="0"/>
              <a:t> de </a:t>
            </a:r>
            <a:r>
              <a:rPr lang="en-GB" sz="1200" i="1" dirty="0" err="1" smtClean="0"/>
              <a:t>Estudios</a:t>
            </a:r>
            <a:r>
              <a:rPr lang="en-GB" sz="1200" i="1" dirty="0" smtClean="0"/>
              <a:t> </a:t>
            </a:r>
            <a:r>
              <a:rPr lang="en-GB" sz="1200" i="1" dirty="0" err="1" smtClean="0"/>
              <a:t>Latinamericanos</a:t>
            </a:r>
            <a:r>
              <a:rPr lang="en-GB" sz="1200" i="1" dirty="0" smtClean="0"/>
              <a:t> y del Caribe</a:t>
            </a:r>
            <a:r>
              <a:rPr lang="en-GB" sz="1200" i="0" dirty="0" smtClean="0"/>
              <a:t> 79:3-24.</a:t>
            </a:r>
          </a:p>
          <a:p>
            <a:pPr marL="171450" indent="-171450">
              <a:buFont typeface="Arial" pitchFamily="34" charset="0"/>
              <a:buChar char="•"/>
            </a:pPr>
            <a:r>
              <a:rPr lang="en-GB" sz="1200" dirty="0" smtClean="0"/>
              <a:t>Lewis, Vaughan. 2009. Concept Paper: Parameters of Changing European Union-Caribbean Relations. Paper read at Seminar on “The Future of Caribbean-European Union Relations: Defining a Research Agenda”, 8-9 October, at Maastricht, Holland.</a:t>
            </a:r>
            <a:endParaRPr lang="en-GB" dirty="0" smtClean="0"/>
          </a:p>
        </p:txBody>
      </p:sp>
      <p:sp>
        <p:nvSpPr>
          <p:cNvPr id="4" name="Slide Number Placeholder 3"/>
          <p:cNvSpPr>
            <a:spLocks noGrp="1"/>
          </p:cNvSpPr>
          <p:nvPr>
            <p:ph type="sldNum" sz="quarter" idx="10"/>
          </p:nvPr>
        </p:nvSpPr>
        <p:spPr/>
        <p:txBody>
          <a:bodyPr/>
          <a:lstStyle/>
          <a:p>
            <a:fld id="{2F2947C7-663A-4E4F-94EF-A5402F0A8051}" type="slidenum">
              <a:rPr lang="en-GB" smtClean="0"/>
              <a:t>6</a:t>
            </a:fld>
            <a:endParaRPr lang="en-GB"/>
          </a:p>
        </p:txBody>
      </p:sp>
    </p:spTree>
    <p:extLst>
      <p:ext uri="{BB962C8B-B14F-4D97-AF65-F5344CB8AC3E}">
        <p14:creationId xmlns:p14="http://schemas.microsoft.com/office/powerpoint/2010/main" val="1791201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2947C7-663A-4E4F-94EF-A5402F0A8051}" type="slidenum">
              <a:rPr lang="en-GB" smtClean="0"/>
              <a:t>7</a:t>
            </a:fld>
            <a:endParaRPr lang="en-GB"/>
          </a:p>
        </p:txBody>
      </p:sp>
    </p:spTree>
    <p:extLst>
      <p:ext uri="{BB962C8B-B14F-4D97-AF65-F5344CB8AC3E}">
        <p14:creationId xmlns:p14="http://schemas.microsoft.com/office/powerpoint/2010/main" val="60101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Byron, Jessica. 2005. 'Singing from the Same Hymn Sheet': Caribbean Diplomacy and the </a:t>
            </a:r>
            <a:r>
              <a:rPr lang="en-GB" sz="1200" dirty="0" err="1" smtClean="0"/>
              <a:t>Cotonou</a:t>
            </a:r>
            <a:r>
              <a:rPr lang="en-GB" sz="1200" dirty="0" smtClean="0"/>
              <a:t> Agreement. </a:t>
            </a:r>
            <a:r>
              <a:rPr lang="en-GB" sz="1200" i="1" dirty="0" err="1" smtClean="0"/>
              <a:t>Revista</a:t>
            </a:r>
            <a:r>
              <a:rPr lang="en-GB" sz="1200" i="1" dirty="0" smtClean="0"/>
              <a:t> </a:t>
            </a:r>
            <a:r>
              <a:rPr lang="en-GB" sz="1200" i="1" dirty="0" err="1" smtClean="0"/>
              <a:t>Europea</a:t>
            </a:r>
            <a:r>
              <a:rPr lang="en-GB" sz="1200" i="1" dirty="0" smtClean="0"/>
              <a:t> de </a:t>
            </a:r>
            <a:r>
              <a:rPr lang="en-GB" sz="1200" i="1" dirty="0" err="1" smtClean="0"/>
              <a:t>Estudios</a:t>
            </a:r>
            <a:r>
              <a:rPr lang="en-GB" sz="1200" i="1" dirty="0" smtClean="0"/>
              <a:t> </a:t>
            </a:r>
            <a:r>
              <a:rPr lang="en-GB" sz="1200" i="1" dirty="0" err="1" smtClean="0"/>
              <a:t>Latinamericanos</a:t>
            </a:r>
            <a:r>
              <a:rPr lang="en-GB" sz="1200" i="1" dirty="0" smtClean="0"/>
              <a:t> y del Caribe</a:t>
            </a:r>
            <a:r>
              <a:rPr lang="en-GB" sz="1200" i="0" dirty="0" smtClean="0"/>
              <a:t> 79:3-24.</a:t>
            </a:r>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8</a:t>
            </a:fld>
            <a:endParaRPr lang="en-GB"/>
          </a:p>
        </p:txBody>
      </p:sp>
    </p:spTree>
    <p:extLst>
      <p:ext uri="{BB962C8B-B14F-4D97-AF65-F5344CB8AC3E}">
        <p14:creationId xmlns:p14="http://schemas.microsoft.com/office/powerpoint/2010/main" val="971532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dirty="0" err="1" smtClean="0"/>
              <a:t>Revauger</a:t>
            </a:r>
            <a:r>
              <a:rPr lang="en-GB" sz="1200" dirty="0" smtClean="0"/>
              <a:t>, Jean-Paul. 2008. Regional Integration in the Commonwealth Caribbean and the Impact of the European Union. </a:t>
            </a:r>
            <a:r>
              <a:rPr lang="en-GB" sz="1200" i="1" dirty="0" smtClean="0"/>
              <a:t>The Round Table</a:t>
            </a:r>
            <a:r>
              <a:rPr lang="en-GB" sz="1200" i="0" dirty="0" smtClean="0"/>
              <a:t> 97 (399):857-869.</a:t>
            </a:r>
          </a:p>
          <a:p>
            <a:pPr marL="171450" indent="-171450">
              <a:buFont typeface="Arial" pitchFamily="34" charset="0"/>
              <a:buChar char="•"/>
            </a:pPr>
            <a:r>
              <a:rPr lang="en-GB" sz="1200" dirty="0" err="1" smtClean="0"/>
              <a:t>Gonzáles</a:t>
            </a:r>
            <a:r>
              <a:rPr lang="en-GB" sz="1200" dirty="0" smtClean="0"/>
              <a:t>, Anthony Peter 2002. CARICOM, the European Union and International Linkages in External Trade Negotiations. In </a:t>
            </a:r>
            <a:r>
              <a:rPr lang="en-GB" sz="1200" i="1" dirty="0" smtClean="0"/>
              <a:t>Working Paper Series - Vol. 2 , No. 4</a:t>
            </a:r>
            <a:r>
              <a:rPr lang="en-GB" sz="1200" i="0" dirty="0" smtClean="0"/>
              <a:t>. Miami: European Union </a:t>
            </a:r>
            <a:r>
              <a:rPr lang="en-GB" sz="1200" i="0" dirty="0" err="1" smtClean="0"/>
              <a:t>Center</a:t>
            </a:r>
            <a:r>
              <a:rPr lang="en-GB" sz="1200" i="0" dirty="0" smtClean="0"/>
              <a:t> of Excellence/Jean Monnet Chair, University of Miami.</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200" dirty="0" smtClean="0"/>
              <a:t>Lewis, Vaughan. 2009. Concept Paper: Parameters of Changing European Union-Caribbean Relations. Paper read at Seminar on “The Future of Caribbean-European Union Relations: Defining a Research Agenda”, 8-9 October, at Maastricht, Holland.</a:t>
            </a:r>
          </a:p>
          <a:p>
            <a:pPr marL="171450" indent="-171450">
              <a:buFont typeface="Arial" pitchFamily="34" charset="0"/>
              <a:buChar char="•"/>
            </a:pPr>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9</a:t>
            </a:fld>
            <a:endParaRPr lang="en-GB"/>
          </a:p>
        </p:txBody>
      </p:sp>
    </p:spTree>
    <p:extLst>
      <p:ext uri="{BB962C8B-B14F-4D97-AF65-F5344CB8AC3E}">
        <p14:creationId xmlns:p14="http://schemas.microsoft.com/office/powerpoint/2010/main" val="2091049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F2947C7-663A-4E4F-94EF-A5402F0A8051}" type="slidenum">
              <a:rPr lang="en-GB" smtClean="0"/>
              <a:t>10</a:t>
            </a:fld>
            <a:endParaRPr lang="en-GB"/>
          </a:p>
        </p:txBody>
      </p:sp>
    </p:spTree>
    <p:extLst>
      <p:ext uri="{BB962C8B-B14F-4D97-AF65-F5344CB8AC3E}">
        <p14:creationId xmlns:p14="http://schemas.microsoft.com/office/powerpoint/2010/main" val="3862064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dirty="0" smtClean="0"/>
              <a:t>Follow the critique of the Group of Concerned Citizens at www.normangirvan.info </a:t>
            </a:r>
          </a:p>
          <a:p>
            <a:pPr marL="171450" indent="-171450">
              <a:buFont typeface="Arial" pitchFamily="34" charset="0"/>
              <a:buChar char="•"/>
            </a:pPr>
            <a:r>
              <a:rPr lang="en-US" sz="1200" dirty="0" smtClean="0"/>
              <a:t>See</a:t>
            </a:r>
            <a:r>
              <a:rPr lang="en-US" sz="1200" baseline="0" dirty="0" smtClean="0"/>
              <a:t> also: </a:t>
            </a:r>
            <a:r>
              <a:rPr lang="en-US" sz="1200" dirty="0" smtClean="0"/>
              <a:t>Girvan, Norman. 2011. Is ALBA a New Model of Integration? Reflections on the CARICOM Experience. Paper read at ALBA Conference, January 29, at London Metropolitan University.</a:t>
            </a:r>
            <a:endParaRPr lang="en-GB" dirty="0" smtClean="0"/>
          </a:p>
          <a:p>
            <a:pPr marL="171450" indent="-171450">
              <a:buFont typeface="Arial" pitchFamily="34" charset="0"/>
              <a:buChar char="•"/>
            </a:pPr>
            <a:endParaRPr lang="en-GB" dirty="0" smtClean="0"/>
          </a:p>
          <a:p>
            <a:pPr marL="171450" indent="-171450">
              <a:buFont typeface="Arial" pitchFamily="34" charset="0"/>
              <a:buChar char="•"/>
            </a:pPr>
            <a:r>
              <a:rPr lang="en-GB" dirty="0" smtClean="0"/>
              <a:t>Centre around fears for CSME (and in context of </a:t>
            </a:r>
            <a:r>
              <a:rPr lang="en-GB" dirty="0" err="1" smtClean="0"/>
              <a:t>unfinalised</a:t>
            </a:r>
            <a:r>
              <a:rPr lang="en-GB" dirty="0" smtClean="0"/>
              <a:t> agreements CARICOM –DR)</a:t>
            </a:r>
          </a:p>
          <a:p>
            <a:pPr marL="171450" indent="-171450">
              <a:buFont typeface="Arial" pitchFamily="34" charset="0"/>
              <a:buChar char="•"/>
            </a:pPr>
            <a:r>
              <a:rPr lang="en-GB" dirty="0" smtClean="0"/>
              <a:t>Power Asymmetries and Reciprocity</a:t>
            </a:r>
          </a:p>
          <a:p>
            <a:pPr marL="171450" indent="-171450">
              <a:buFont typeface="Arial" pitchFamily="34" charset="0"/>
              <a:buChar char="•"/>
            </a:pPr>
            <a:r>
              <a:rPr lang="en-GB" dirty="0" smtClean="0"/>
              <a:t>Breaking up of the South-South Cooperation</a:t>
            </a:r>
            <a:r>
              <a:rPr lang="en-GB" baseline="0" dirty="0" smtClean="0"/>
              <a:t> of ACP</a:t>
            </a:r>
            <a:endParaRPr lang="en-GB" dirty="0" smtClean="0"/>
          </a:p>
          <a:p>
            <a:endParaRPr lang="en-GB" dirty="0"/>
          </a:p>
        </p:txBody>
      </p:sp>
      <p:sp>
        <p:nvSpPr>
          <p:cNvPr id="4" name="Slide Number Placeholder 3"/>
          <p:cNvSpPr>
            <a:spLocks noGrp="1"/>
          </p:cNvSpPr>
          <p:nvPr>
            <p:ph type="sldNum" sz="quarter" idx="10"/>
          </p:nvPr>
        </p:nvSpPr>
        <p:spPr/>
        <p:txBody>
          <a:bodyPr/>
          <a:lstStyle/>
          <a:p>
            <a:fld id="{2F2947C7-663A-4E4F-94EF-A5402F0A8051}" type="slidenum">
              <a:rPr lang="en-GB" smtClean="0"/>
              <a:t>11</a:t>
            </a:fld>
            <a:endParaRPr lang="en-GB"/>
          </a:p>
        </p:txBody>
      </p:sp>
    </p:spTree>
    <p:extLst>
      <p:ext uri="{BB962C8B-B14F-4D97-AF65-F5344CB8AC3E}">
        <p14:creationId xmlns:p14="http://schemas.microsoft.com/office/powerpoint/2010/main" val="1512687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Rules of Procedure for the institutions – the Joint</a:t>
            </a:r>
            <a:r>
              <a:rPr lang="en-US" baseline="0" dirty="0" smtClean="0"/>
              <a:t> Council raise queries about asymmetries in power relations with the alternating Chair.</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The report on the legislative review also noted that there was limited awareness among the private sector of key elements of the EPA provisions on FDI advantages.</a:t>
            </a:r>
            <a:endParaRPr lang="en-US" dirty="0"/>
          </a:p>
        </p:txBody>
      </p:sp>
      <p:sp>
        <p:nvSpPr>
          <p:cNvPr id="4" name="Slide Number Placeholder 3"/>
          <p:cNvSpPr>
            <a:spLocks noGrp="1"/>
          </p:cNvSpPr>
          <p:nvPr>
            <p:ph type="sldNum" sz="quarter" idx="10"/>
          </p:nvPr>
        </p:nvSpPr>
        <p:spPr/>
        <p:txBody>
          <a:bodyPr/>
          <a:lstStyle/>
          <a:p>
            <a:fld id="{2F2947C7-663A-4E4F-94EF-A5402F0A8051}" type="slidenum">
              <a:rPr lang="en-GB" smtClean="0"/>
              <a:t>12</a:t>
            </a:fld>
            <a:endParaRPr lang="en-GB"/>
          </a:p>
        </p:txBody>
      </p:sp>
    </p:spTree>
    <p:extLst>
      <p:ext uri="{BB962C8B-B14F-4D97-AF65-F5344CB8AC3E}">
        <p14:creationId xmlns:p14="http://schemas.microsoft.com/office/powerpoint/2010/main" val="2579326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27C14276-DDBD-4394-8D8F-0B8300A5AB22}" type="datetimeFigureOut">
              <a:rPr lang="en-US" smtClean="0"/>
              <a:t>9/13/2021</a:t>
            </a:fld>
            <a:endParaRPr lang="en-US"/>
          </a:p>
        </p:txBody>
      </p:sp>
      <p:sp>
        <p:nvSpPr>
          <p:cNvPr id="8" name="Slide Number Placeholder 7"/>
          <p:cNvSpPr>
            <a:spLocks noGrp="1"/>
          </p:cNvSpPr>
          <p:nvPr>
            <p:ph type="sldNum" sz="quarter" idx="11"/>
          </p:nvPr>
        </p:nvSpPr>
        <p:spPr/>
        <p:txBody>
          <a:bodyPr/>
          <a:lstStyle/>
          <a:p>
            <a:fld id="{1258F5CD-0F39-4E5C-A5AD-8893FDE87916}"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27C14276-DDBD-4394-8D8F-0B8300A5AB22}"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C14276-DDBD-4394-8D8F-0B8300A5AB22}"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27C14276-DDBD-4394-8D8F-0B8300A5AB22}" type="datetimeFigureOut">
              <a:rPr lang="en-US" smtClean="0"/>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8F5CD-0F39-4E5C-A5AD-8893FDE87916}"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7C14276-DDBD-4394-8D8F-0B8300A5AB22}" type="datetimeFigureOut">
              <a:rPr lang="en-US" smtClean="0"/>
              <a:t>9/13/2021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58F5CD-0F39-4E5C-A5AD-8893FDE87916}"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7C14276-DDBD-4394-8D8F-0B8300A5AB22}" type="datetimeFigureOut">
              <a:rPr lang="en-US" smtClean="0"/>
              <a:t>9/13/2021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C14276-DDBD-4394-8D8F-0B8300A5AB22}" type="datetimeFigureOut">
              <a:rPr lang="en-US" smtClean="0"/>
              <a:t>9/13/2021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14276-DDBD-4394-8D8F-0B8300A5AB22}" type="datetimeFigureOut">
              <a:rPr lang="en-US" smtClean="0"/>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C14276-DDBD-4394-8D8F-0B8300A5AB22}" type="datetimeFigureOut">
              <a:rPr lang="en-US" smtClean="0"/>
              <a:t>9/13/2021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C14276-DDBD-4394-8D8F-0B8300A5AB22}"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C14276-DDBD-4394-8D8F-0B8300A5AB22}" type="datetimeFigureOut">
              <a:rPr lang="en-US" smtClean="0"/>
              <a:t>9/13/2021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58F5CD-0F39-4E5C-A5AD-8893FDE87916}"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A98AF03-7270-45C2-A683-C5E353EF01A5}" type="datetime4">
              <a:rPr lang="en-US" smtClean="0"/>
              <a:pPr/>
              <a:t>September 13, 2021</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7D5FE-740C-46F5-801A-FA5477D9711F}"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A93482-8E69-40F7-BCAD-5662A6CADB27}" type="datetime4">
              <a:rPr lang="en-US" smtClean="0"/>
              <a:pPr/>
              <a:t>September 13,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September 13,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525A706-D8F2-4D1A-855A-CADC92600C26}" type="datetime4">
              <a:rPr lang="en-US" smtClean="0"/>
              <a:pPr/>
              <a:t>September 13,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September 13, 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127EC2-47FB-48A1-8644-C8A81DDAA119}" type="datetime4">
              <a:rPr lang="en-US" smtClean="0"/>
              <a:pPr/>
              <a:t>September 13, 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September 13, 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pPr/>
              <a:t>September 13, 2021</a:t>
            </a:fld>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September 13, 2021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September 13,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5C8118-FB93-4E87-B380-0175F2FE2167}" type="datetime4">
              <a:rPr lang="en-US" smtClean="0"/>
              <a:pPr/>
              <a:t>September 13,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2" name="Footer Placeholder 1"/>
          <p:cNvSpPr>
            <a:spLocks noGrp="1"/>
          </p:cNvSpPr>
          <p:nvPr>
            <p:ph type="ftr" sz="quarter" idx="11"/>
          </p:nvPr>
        </p:nvSpPr>
        <p:spPr/>
        <p:txBody>
          <a:bodyPr/>
          <a:lstStyle/>
          <a:p>
            <a:endParaRPr kumimoji="0" lang="en-US"/>
          </a:p>
        </p:txBody>
      </p:sp>
      <p:sp>
        <p:nvSpPr>
          <p:cNvPr id="15" name="Slide Number Placeholder 14"/>
          <p:cNvSpPr>
            <a:spLocks noGrp="1"/>
          </p:cNvSpPr>
          <p:nvPr>
            <p:ph type="sldNum" sz="quarter" idx="12"/>
          </p:nvPr>
        </p:nvSpPr>
        <p:spPr>
          <a:xfrm>
            <a:off x="8229600" y="6473952"/>
            <a:ext cx="758952" cy="246888"/>
          </a:xfrm>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kumimoji="0" lang="en-US"/>
          </a:p>
        </p:txBody>
      </p:sp>
      <p:sp>
        <p:nvSpPr>
          <p:cNvPr id="16" name="Slide Number Placeholder 15"/>
          <p:cNvSpPr>
            <a:spLocks noGrp="1"/>
          </p:cNvSpPr>
          <p:nvPr>
            <p:ph type="sldNum" sz="quarter" idx="12"/>
          </p:nvPr>
        </p:nvSpPr>
        <p:spPr>
          <a:xfrm>
            <a:off x="8229600" y="6473952"/>
            <a:ext cx="758952" cy="246888"/>
          </a:xfrm>
        </p:spPr>
        <p:txBody>
          <a:bodyPr/>
          <a:lstStyle/>
          <a:p>
            <a:fld id="{CA15C064-DD44-4CAC-873E-2D1F54821676}" type="slidenum">
              <a:rPr kumimoji="0" lang="en-US" smtClean="0"/>
              <a:pPr eaLnBrk="1" latinLnBrk="0" hangingPunct="1"/>
              <a:t>‹#›</a:t>
            </a:fld>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11" name="Footer Placeholder 10"/>
          <p:cNvSpPr>
            <a:spLocks noGrp="1"/>
          </p:cNvSpPr>
          <p:nvPr>
            <p:ph type="ftr" sz="quarter" idx="11"/>
          </p:nvPr>
        </p:nvSpPr>
        <p:spPr/>
        <p:txBody>
          <a:bodyPr/>
          <a:lstStyle/>
          <a:p>
            <a:endParaRPr kumimoji="0" lang="en-US"/>
          </a:p>
        </p:txBody>
      </p:sp>
      <p:sp>
        <p:nvSpPr>
          <p:cNvPr id="16" name="Slide Number Placeholder 1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10" name="Footer Placeholder 9"/>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229600" y="6477000"/>
            <a:ext cx="762000" cy="246888"/>
          </a:xfrm>
        </p:spPr>
        <p:txBody>
          <a:bodyPr/>
          <a:lstStyle/>
          <a:p>
            <a:fld id="{CA15C064-DD44-4CAC-873E-2D1F54821676}" type="slidenum">
              <a:rPr kumimoji="0" lang="en-US" smtClean="0"/>
              <a:pPr eaLnBrk="1" latinLnBrk="0" hangingPunct="1"/>
              <a:t>‹#›</a:t>
            </a:fld>
            <a:endParaRPr kumimoji="0"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21" name="Footer Placeholder 20"/>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24" name="Footer Placeholder 23"/>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29" name="Footer Placeholder 28"/>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74CBEAF9-9E58-4CC8-A6FF-6DD8A58DEEA4}" type="datetimeFigureOut">
              <a:rPr lang="en-US" smtClean="0"/>
              <a:pPr eaLnBrk="1" latinLnBrk="0" hangingPunct="1"/>
              <a:t>9/13/2021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7C14276-DDBD-4394-8D8F-0B8300A5AB22}" type="datetimeFigureOut">
              <a:rPr lang="en-US" smtClean="0"/>
              <a:t>9/13/2021</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258F5CD-0F39-4E5C-A5AD-8893FDE87916}"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1193-8287-4834-A286-6B880643E934}" type="datetime4">
              <a:rPr lang="en-US" smtClean="0"/>
              <a:pPr/>
              <a:t>September 13, 2021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7D5FE-740C-46F5-801A-FA5477D971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pPr algn="l" eaLnBrk="1" latinLnBrk="0" hangingPunct="1"/>
            <a:fld id="{74CBEAF9-9E58-4CC8-A6FF-6DD8A58DEEA4}" type="datetimeFigureOut">
              <a:rPr lang="en-US" smtClean="0"/>
              <a:pPr algn="l" eaLnBrk="1" latinLnBrk="0" hangingPunct="1"/>
              <a:t>9/13/2021</a:t>
            </a:fld>
            <a:endParaRPr lang="en-US" dirty="0">
              <a:solidFill>
                <a:schemeClr val="accent1">
                  <a:shade val="75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r" eaLnBrk="1" latinLnBrk="0" hangingPunct="1"/>
            <a:endParaRPr kumimoji="0" lang="en-US" dirty="0">
              <a:solidFill>
                <a:schemeClr val="accent1">
                  <a:shade val="75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A15C064-DD44-4CAC-873E-2D1F54821676}" type="slidenum">
              <a:rPr kumimoji="0" lang="en-US" smtClean="0"/>
              <a:pPr eaLnBrk="1" latinLnBrk="0" hangingPunct="1"/>
              <a:t>‹#›</a:t>
            </a:fld>
            <a:endParaRPr kumimoji="0" lang="en-US" dirty="0">
              <a:solidFill>
                <a:schemeClr val="accent1">
                  <a:shade val="75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828800"/>
          </a:xfrm>
        </p:spPr>
        <p:txBody>
          <a:bodyPr>
            <a:normAutofit/>
          </a:bodyPr>
          <a:lstStyle/>
          <a:p>
            <a:r>
              <a:rPr lang="en-US" sz="4000" dirty="0" smtClean="0"/>
              <a:t>11</a:t>
            </a:r>
            <a:br>
              <a:rPr lang="en-US" sz="4000" dirty="0" smtClean="0"/>
            </a:br>
            <a:r>
              <a:rPr lang="en-US" sz="4000" dirty="0" smtClean="0"/>
              <a:t>Inter-regionalism</a:t>
            </a:r>
            <a:endParaRPr lang="en-US" sz="4000" dirty="0"/>
          </a:p>
        </p:txBody>
      </p:sp>
      <p:sp>
        <p:nvSpPr>
          <p:cNvPr id="3" name="Subtitle 2"/>
          <p:cNvSpPr>
            <a:spLocks noGrp="1"/>
          </p:cNvSpPr>
          <p:nvPr>
            <p:ph type="subTitle" idx="1"/>
          </p:nvPr>
        </p:nvSpPr>
        <p:spPr>
          <a:xfrm>
            <a:off x="1371600" y="4495800"/>
            <a:ext cx="6400800" cy="1295400"/>
          </a:xfrm>
        </p:spPr>
        <p:txBody>
          <a:bodyPr>
            <a:normAutofit/>
          </a:bodyPr>
          <a:lstStyle/>
          <a:p>
            <a:r>
              <a:rPr lang="en-US" b="1" dirty="0">
                <a:solidFill>
                  <a:schemeClr val="tx1">
                    <a:lumMod val="75000"/>
                    <a:lumOff val="25000"/>
                  </a:schemeClr>
                </a:solidFill>
              </a:rPr>
              <a:t>Dr. Kai-Ann D. Skeete</a:t>
            </a:r>
          </a:p>
          <a:p>
            <a:r>
              <a:rPr lang="en-US" b="1" dirty="0">
                <a:solidFill>
                  <a:schemeClr val="tx1">
                    <a:lumMod val="75000"/>
                    <a:lumOff val="25000"/>
                  </a:schemeClr>
                </a:solidFill>
              </a:rPr>
              <a:t>Wednesdays, 5 - 8pm</a:t>
            </a:r>
          </a:p>
        </p:txBody>
      </p:sp>
    </p:spTree>
    <p:extLst>
      <p:ext uri="{BB962C8B-B14F-4D97-AF65-F5344CB8AC3E}">
        <p14:creationId xmlns:p14="http://schemas.microsoft.com/office/powerpoint/2010/main" val="9549903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85800"/>
          </a:xfrm>
        </p:spPr>
        <p:txBody>
          <a:bodyPr>
            <a:noAutofit/>
          </a:bodyPr>
          <a:lstStyle/>
          <a:p>
            <a:pPr>
              <a:lnSpc>
                <a:spcPct val="100000"/>
              </a:lnSpc>
            </a:pPr>
            <a:r>
              <a:rPr lang="en-US" sz="4500" dirty="0" smtClean="0"/>
              <a:t>Learning Objectives</a:t>
            </a:r>
            <a:endParaRPr lang="en-US" sz="4500" dirty="0"/>
          </a:p>
        </p:txBody>
      </p:sp>
      <p:sp>
        <p:nvSpPr>
          <p:cNvPr id="3" name="Content Placeholder 2"/>
          <p:cNvSpPr>
            <a:spLocks noGrp="1"/>
          </p:cNvSpPr>
          <p:nvPr>
            <p:ph idx="1"/>
          </p:nvPr>
        </p:nvSpPr>
        <p:spPr>
          <a:xfrm>
            <a:off x="304800" y="914400"/>
            <a:ext cx="8534400" cy="5791200"/>
          </a:xfrm>
        </p:spPr>
        <p:txBody>
          <a:bodyPr>
            <a:noAutofit/>
          </a:bodyPr>
          <a:lstStyle/>
          <a:p>
            <a:pPr lvl="0"/>
            <a:r>
              <a:rPr lang="en-JM" sz="2900" dirty="0">
                <a:solidFill>
                  <a:schemeClr val="tx1"/>
                </a:solidFill>
              </a:rPr>
              <a:t>D</a:t>
            </a:r>
            <a:r>
              <a:rPr lang="en-JM" sz="2900" dirty="0" smtClean="0">
                <a:solidFill>
                  <a:schemeClr val="tx1"/>
                </a:solidFill>
              </a:rPr>
              <a:t>efine </a:t>
            </a:r>
            <a:r>
              <a:rPr lang="en-JM" sz="2900" dirty="0">
                <a:solidFill>
                  <a:schemeClr val="tx1"/>
                </a:solidFill>
              </a:rPr>
              <a:t>and explain the concept of inter-regionalism and its relationship to the concepts of regionalism and multilateralism.</a:t>
            </a:r>
            <a:endParaRPr lang="en-GB" sz="2900" dirty="0">
              <a:solidFill>
                <a:schemeClr val="tx1"/>
              </a:solidFill>
            </a:endParaRPr>
          </a:p>
          <a:p>
            <a:pPr lvl="0"/>
            <a:r>
              <a:rPr lang="en-JM" sz="2900" dirty="0">
                <a:solidFill>
                  <a:schemeClr val="tx1"/>
                </a:solidFill>
              </a:rPr>
              <a:t>O</a:t>
            </a:r>
            <a:r>
              <a:rPr lang="en-JM" sz="2900" dirty="0" smtClean="0">
                <a:solidFill>
                  <a:schemeClr val="tx1"/>
                </a:solidFill>
              </a:rPr>
              <a:t>utline </a:t>
            </a:r>
            <a:r>
              <a:rPr lang="en-JM" sz="2900" dirty="0">
                <a:solidFill>
                  <a:schemeClr val="tx1"/>
                </a:solidFill>
              </a:rPr>
              <a:t>the nature of the cooperation agreements between Europe and the Caribbean in the post-</a:t>
            </a:r>
            <a:r>
              <a:rPr lang="en-JM" sz="2900" dirty="0" err="1">
                <a:solidFill>
                  <a:schemeClr val="tx1"/>
                </a:solidFill>
              </a:rPr>
              <a:t>Lomé</a:t>
            </a:r>
            <a:r>
              <a:rPr lang="en-JM" sz="2900" dirty="0">
                <a:solidFill>
                  <a:schemeClr val="tx1"/>
                </a:solidFill>
              </a:rPr>
              <a:t> period</a:t>
            </a:r>
            <a:endParaRPr lang="en-GB" sz="2900" dirty="0">
              <a:solidFill>
                <a:schemeClr val="tx1"/>
              </a:solidFill>
            </a:endParaRPr>
          </a:p>
          <a:p>
            <a:pPr lvl="0"/>
            <a:r>
              <a:rPr lang="en-JM" sz="2900" dirty="0" smtClean="0">
                <a:solidFill>
                  <a:schemeClr val="tx1"/>
                </a:solidFill>
              </a:rPr>
              <a:t>Analyse </a:t>
            </a:r>
            <a:r>
              <a:rPr lang="en-JM" sz="2900" dirty="0">
                <a:solidFill>
                  <a:schemeClr val="tx1"/>
                </a:solidFill>
              </a:rPr>
              <a:t>the role of CARIFORUM in the regional integration process and the dynamics of the relationship with CARICOM.</a:t>
            </a:r>
            <a:endParaRPr lang="en-GB" sz="2900" dirty="0">
              <a:solidFill>
                <a:schemeClr val="tx1"/>
              </a:solidFill>
            </a:endParaRPr>
          </a:p>
          <a:p>
            <a:pPr lvl="0"/>
            <a:r>
              <a:rPr lang="en-JM" sz="2900" dirty="0" smtClean="0">
                <a:solidFill>
                  <a:schemeClr val="tx1"/>
                </a:solidFill>
              </a:rPr>
              <a:t>Evaluate the </a:t>
            </a:r>
            <a:r>
              <a:rPr lang="en-JM" sz="2900" dirty="0">
                <a:solidFill>
                  <a:schemeClr val="tx1"/>
                </a:solidFill>
              </a:rPr>
              <a:t>EC-CARIFORUM Economic Partnership Agreement</a:t>
            </a:r>
            <a:r>
              <a:rPr lang="en-JM" sz="2900" dirty="0" smtClean="0">
                <a:solidFill>
                  <a:schemeClr val="tx1"/>
                </a:solidFill>
              </a:rPr>
              <a:t>.</a:t>
            </a:r>
            <a:endParaRPr lang="en-GB" sz="2900" dirty="0">
              <a:solidFill>
                <a:schemeClr val="tx1"/>
              </a:solidFill>
            </a:endParaRPr>
          </a:p>
        </p:txBody>
      </p:sp>
    </p:spTree>
    <p:extLst>
      <p:ext uri="{BB962C8B-B14F-4D97-AF65-F5344CB8AC3E}">
        <p14:creationId xmlns:p14="http://schemas.microsoft.com/office/powerpoint/2010/main" val="1841476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399"/>
            <a:ext cx="8229600" cy="1096963"/>
          </a:xfrm>
        </p:spPr>
        <p:txBody>
          <a:bodyPr/>
          <a:lstStyle/>
          <a:p>
            <a:r>
              <a:rPr lang="en-US" dirty="0" smtClean="0"/>
              <a:t>Inter-regionalism</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sz="2800" dirty="0" smtClean="0">
                <a:solidFill>
                  <a:schemeClr val="tx1"/>
                </a:solidFill>
              </a:rPr>
              <a:t>“Third Generation” Regionalism </a:t>
            </a:r>
          </a:p>
          <a:p>
            <a:pPr marL="0" indent="0">
              <a:buNone/>
            </a:pPr>
            <a:r>
              <a:rPr lang="en-US" sz="2000" dirty="0" smtClean="0">
                <a:solidFill>
                  <a:schemeClr val="tx1"/>
                </a:solidFill>
              </a:rPr>
              <a:t>        (Van </a:t>
            </a:r>
            <a:r>
              <a:rPr lang="en-US" sz="2000" dirty="0" err="1" smtClean="0">
                <a:solidFill>
                  <a:schemeClr val="tx1"/>
                </a:solidFill>
              </a:rPr>
              <a:t>Langenhove</a:t>
            </a:r>
            <a:r>
              <a:rPr lang="en-US" sz="2000" dirty="0" smtClean="0">
                <a:solidFill>
                  <a:schemeClr val="tx1"/>
                </a:solidFill>
              </a:rPr>
              <a:t> and </a:t>
            </a:r>
            <a:r>
              <a:rPr lang="en-US" sz="2000" dirty="0" err="1" smtClean="0">
                <a:solidFill>
                  <a:schemeClr val="tx1"/>
                </a:solidFill>
              </a:rPr>
              <a:t>Marchesi</a:t>
            </a:r>
            <a:r>
              <a:rPr lang="en-US" sz="2000" dirty="0" smtClean="0">
                <a:solidFill>
                  <a:schemeClr val="tx1"/>
                </a:solidFill>
              </a:rPr>
              <a:t>, 2008)</a:t>
            </a:r>
          </a:p>
          <a:p>
            <a:pPr lvl="1"/>
            <a:r>
              <a:rPr lang="en-US" sz="1800" dirty="0" smtClean="0">
                <a:solidFill>
                  <a:schemeClr val="tx1"/>
                </a:solidFill>
              </a:rPr>
              <a:t>EU as prototype and global actor</a:t>
            </a:r>
          </a:p>
          <a:p>
            <a:pPr lvl="1"/>
            <a:r>
              <a:rPr lang="en-US" sz="1800" dirty="0" smtClean="0">
                <a:solidFill>
                  <a:schemeClr val="tx1"/>
                </a:solidFill>
              </a:rPr>
              <a:t>Proactive and unitary engagement with other regions</a:t>
            </a:r>
          </a:p>
          <a:p>
            <a:pPr lvl="1"/>
            <a:r>
              <a:rPr lang="en-US" sz="1800" dirty="0" smtClean="0">
                <a:solidFill>
                  <a:schemeClr val="tx1"/>
                </a:solidFill>
              </a:rPr>
              <a:t>Promote </a:t>
            </a:r>
            <a:r>
              <a:rPr lang="en-US" sz="1800" b="1" i="1" u="sng" dirty="0" smtClean="0">
                <a:solidFill>
                  <a:schemeClr val="tx1"/>
                </a:solidFill>
              </a:rPr>
              <a:t>inter-regionalism</a:t>
            </a:r>
            <a:r>
              <a:rPr lang="en-US" sz="1800" dirty="0" smtClean="0">
                <a:solidFill>
                  <a:schemeClr val="tx1"/>
                </a:solidFill>
              </a:rPr>
              <a:t> and multilateralism as a matter of a unified foreign policy</a:t>
            </a:r>
          </a:p>
          <a:p>
            <a:r>
              <a:rPr lang="en-US" b="1" u="sng" dirty="0" smtClean="0">
                <a:solidFill>
                  <a:schemeClr val="tx1"/>
                </a:solidFill>
              </a:rPr>
              <a:t>What is it?</a:t>
            </a:r>
          </a:p>
          <a:p>
            <a:r>
              <a:rPr lang="en-US" dirty="0" smtClean="0">
                <a:solidFill>
                  <a:schemeClr val="tx1"/>
                </a:solidFill>
              </a:rPr>
              <a:t>Promotion of regional cooperation in foreign relations with third countries</a:t>
            </a:r>
          </a:p>
          <a:p>
            <a:r>
              <a:rPr lang="en-US" dirty="0" smtClean="0">
                <a:solidFill>
                  <a:schemeClr val="tx1"/>
                </a:solidFill>
              </a:rPr>
              <a:t>Grouping third countries in regions for implementation of foreign policy</a:t>
            </a:r>
          </a:p>
          <a:p>
            <a:endParaRPr lang="en-US" dirty="0" smtClean="0">
              <a:solidFill>
                <a:schemeClr val="tx1"/>
              </a:solidFill>
            </a:endParaRPr>
          </a:p>
          <a:p>
            <a:endParaRPr lang="en-US" dirty="0" smtClean="0">
              <a:solidFill>
                <a:schemeClr val="tx1"/>
              </a:solidFill>
            </a:endParaRPr>
          </a:p>
          <a:p>
            <a:endParaRPr lang="en-US" dirty="0">
              <a:solidFill>
                <a:schemeClr val="tx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981075"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381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GB" dirty="0" smtClean="0"/>
              <a:t>The EU Rationale</a:t>
            </a:r>
            <a:endParaRPr lang="en-GB" dirty="0"/>
          </a:p>
        </p:txBody>
      </p:sp>
      <p:sp>
        <p:nvSpPr>
          <p:cNvPr id="3" name="Content Placeholder 2"/>
          <p:cNvSpPr>
            <a:spLocks noGrp="1"/>
          </p:cNvSpPr>
          <p:nvPr>
            <p:ph idx="1"/>
          </p:nvPr>
        </p:nvSpPr>
        <p:spPr>
          <a:xfrm>
            <a:off x="381000" y="1066800"/>
            <a:ext cx="8458200" cy="5562600"/>
          </a:xfrm>
        </p:spPr>
        <p:txBody>
          <a:bodyPr>
            <a:noAutofit/>
          </a:bodyPr>
          <a:lstStyle/>
          <a:p>
            <a:r>
              <a:rPr lang="en-GB" sz="2800" dirty="0" smtClean="0">
                <a:solidFill>
                  <a:schemeClr val="tx1"/>
                </a:solidFill>
              </a:rPr>
              <a:t>According to Karen Smith 2003…</a:t>
            </a:r>
          </a:p>
          <a:p>
            <a:pPr lvl="1"/>
            <a:r>
              <a:rPr lang="en-GB" sz="3200" dirty="0" smtClean="0">
                <a:solidFill>
                  <a:schemeClr val="tx1"/>
                </a:solidFill>
              </a:rPr>
              <a:t>Administrative efficiency in international relations</a:t>
            </a:r>
          </a:p>
          <a:p>
            <a:pPr lvl="1"/>
            <a:r>
              <a:rPr lang="en-GB" sz="3200" dirty="0" smtClean="0">
                <a:solidFill>
                  <a:schemeClr val="tx1"/>
                </a:solidFill>
              </a:rPr>
              <a:t>External Demand for relationship with EU</a:t>
            </a:r>
          </a:p>
          <a:p>
            <a:pPr lvl="1"/>
            <a:r>
              <a:rPr lang="en-GB" sz="3200" dirty="0" smtClean="0">
                <a:solidFill>
                  <a:schemeClr val="tx1"/>
                </a:solidFill>
              </a:rPr>
              <a:t>“Belief” in stability and growth from RI</a:t>
            </a:r>
          </a:p>
          <a:p>
            <a:pPr lvl="1"/>
            <a:r>
              <a:rPr lang="en-GB" sz="3200" dirty="0" smtClean="0">
                <a:solidFill>
                  <a:schemeClr val="tx1"/>
                </a:solidFill>
              </a:rPr>
              <a:t>Recognition of interdependence of neighbouring countries</a:t>
            </a:r>
          </a:p>
          <a:p>
            <a:pPr lvl="1"/>
            <a:r>
              <a:rPr lang="en-GB" sz="3200" dirty="0" smtClean="0">
                <a:solidFill>
                  <a:schemeClr val="tx1"/>
                </a:solidFill>
              </a:rPr>
              <a:t>Competition with other actors for economic influence</a:t>
            </a:r>
            <a:endParaRPr lang="en-GB" sz="3200" dirty="0">
              <a:solidFill>
                <a:schemeClr val="tx1"/>
              </a:solidFill>
            </a:endParaRPr>
          </a:p>
        </p:txBody>
      </p:sp>
    </p:spTree>
    <p:extLst>
      <p:ext uri="{BB962C8B-B14F-4D97-AF65-F5344CB8AC3E}">
        <p14:creationId xmlns:p14="http://schemas.microsoft.com/office/powerpoint/2010/main" val="309973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36738372"/>
              </p:ext>
            </p:extLst>
          </p:nvPr>
        </p:nvGraphicFramePr>
        <p:xfrm>
          <a:off x="19050" y="0"/>
          <a:ext cx="9144000" cy="7119498"/>
        </p:xfrm>
        <a:graphic>
          <a:graphicData uri="http://schemas.openxmlformats.org/drawingml/2006/table">
            <a:tbl>
              <a:tblPr firstRow="1" bandRow="1">
                <a:tableStyleId>{5C22544A-7EE6-4342-B048-85BDC9FD1C3A}</a:tableStyleId>
              </a:tblPr>
              <a:tblGrid>
                <a:gridCol w="4419600">
                  <a:extLst>
                    <a:ext uri="{9D8B030D-6E8A-4147-A177-3AD203B41FA5}">
                      <a16:colId xmlns:a16="http://schemas.microsoft.com/office/drawing/2014/main" val="20000"/>
                    </a:ext>
                  </a:extLst>
                </a:gridCol>
                <a:gridCol w="4724400">
                  <a:extLst>
                    <a:ext uri="{9D8B030D-6E8A-4147-A177-3AD203B41FA5}">
                      <a16:colId xmlns:a16="http://schemas.microsoft.com/office/drawing/2014/main" val="20001"/>
                    </a:ext>
                  </a:extLst>
                </a:gridCol>
              </a:tblGrid>
              <a:tr h="472779">
                <a:tc>
                  <a:txBody>
                    <a:bodyPr/>
                    <a:lstStyle/>
                    <a:p>
                      <a:pPr algn="ctr"/>
                      <a:r>
                        <a:rPr lang="en-GB" sz="2400" dirty="0" smtClean="0">
                          <a:latin typeface="Calibri" pitchFamily="34" charset="0"/>
                          <a:cs typeface="Calibri" pitchFamily="34" charset="0"/>
                        </a:rPr>
                        <a:t>PROS</a:t>
                      </a:r>
                      <a:endParaRPr lang="en-GB" sz="2400" dirty="0">
                        <a:latin typeface="Calibri" pitchFamily="34" charset="0"/>
                        <a:cs typeface="Calibri" pitchFamily="34" charset="0"/>
                      </a:endParaRPr>
                    </a:p>
                  </a:txBody>
                  <a:tcPr/>
                </a:tc>
                <a:tc>
                  <a:txBody>
                    <a:bodyPr/>
                    <a:lstStyle/>
                    <a:p>
                      <a:pPr algn="ctr"/>
                      <a:r>
                        <a:rPr lang="en-GB" sz="2400" dirty="0" smtClean="0">
                          <a:latin typeface="Calibri" pitchFamily="34" charset="0"/>
                          <a:cs typeface="Calibri" pitchFamily="34" charset="0"/>
                        </a:rPr>
                        <a:t>CONS</a:t>
                      </a:r>
                      <a:endParaRPr lang="en-GB" sz="2400" dirty="0">
                        <a:latin typeface="Calibri" pitchFamily="34" charset="0"/>
                        <a:cs typeface="Calibri" pitchFamily="34" charset="0"/>
                      </a:endParaRPr>
                    </a:p>
                  </a:txBody>
                  <a:tcPr/>
                </a:tc>
                <a:extLst>
                  <a:ext uri="{0D108BD9-81ED-4DB2-BD59-A6C34878D82A}">
                    <a16:rowId xmlns:a16="http://schemas.microsoft.com/office/drawing/2014/main" val="10000"/>
                  </a:ext>
                </a:extLst>
              </a:tr>
              <a:tr h="862127">
                <a:tc>
                  <a:txBody>
                    <a:bodyPr/>
                    <a:lstStyle/>
                    <a:p>
                      <a:pPr marL="285750" indent="-285750">
                        <a:buFont typeface="Arial" pitchFamily="34" charset="0"/>
                        <a:buChar char="•"/>
                      </a:pPr>
                      <a:r>
                        <a:rPr lang="en-GB" sz="2400" dirty="0" smtClean="0">
                          <a:latin typeface="Calibri" pitchFamily="34" charset="0"/>
                          <a:cs typeface="Calibri" pitchFamily="34" charset="0"/>
                        </a:rPr>
                        <a:t>↑ Market</a:t>
                      </a:r>
                      <a:r>
                        <a:rPr lang="en-GB" sz="2400" baseline="0" dirty="0" smtClean="0">
                          <a:latin typeface="Calibri" pitchFamily="34" charset="0"/>
                          <a:cs typeface="Calibri" pitchFamily="34" charset="0"/>
                        </a:rPr>
                        <a:t> Access</a:t>
                      </a:r>
                      <a:endParaRPr lang="en-GB" sz="2400" dirty="0">
                        <a:latin typeface="Calibri" pitchFamily="34" charset="0"/>
                        <a:cs typeface="Calibri" pitchFamily="34" charset="0"/>
                      </a:endParaRPr>
                    </a:p>
                  </a:txBody>
                  <a:tcPr/>
                </a:tc>
                <a:tc>
                  <a:txBody>
                    <a:bodyPr/>
                    <a:lstStyle/>
                    <a:p>
                      <a:pPr marL="285750" indent="-285750">
                        <a:buFont typeface="Arial" pitchFamily="34" charset="0"/>
                        <a:buChar char="•"/>
                      </a:pPr>
                      <a:r>
                        <a:rPr lang="en-GB" sz="2400" dirty="0" smtClean="0">
                          <a:latin typeface="Calibri" pitchFamily="34" charset="0"/>
                          <a:cs typeface="Calibri" pitchFamily="34" charset="0"/>
                        </a:rPr>
                        <a:t>Overwhelmed</a:t>
                      </a:r>
                      <a:r>
                        <a:rPr lang="en-GB" sz="2400" baseline="0" dirty="0" smtClean="0">
                          <a:latin typeface="Calibri" pitchFamily="34" charset="0"/>
                          <a:cs typeface="Calibri" pitchFamily="34" charset="0"/>
                        </a:rPr>
                        <a:t> smaller market</a:t>
                      </a:r>
                      <a:endParaRPr lang="en-GB" sz="2400" dirty="0">
                        <a:latin typeface="Calibri" pitchFamily="34" charset="0"/>
                        <a:cs typeface="Calibri" pitchFamily="34" charset="0"/>
                      </a:endParaRPr>
                    </a:p>
                  </a:txBody>
                  <a:tcPr/>
                </a:tc>
                <a:extLst>
                  <a:ext uri="{0D108BD9-81ED-4DB2-BD59-A6C34878D82A}">
                    <a16:rowId xmlns:a16="http://schemas.microsoft.com/office/drawing/2014/main" val="10001"/>
                  </a:ext>
                </a:extLst>
              </a:tr>
              <a:tr h="1640822">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2400" dirty="0" smtClean="0">
                          <a:latin typeface="Calibri" pitchFamily="34" charset="0"/>
                          <a:cs typeface="Calibri" pitchFamily="34" charset="0"/>
                        </a:rPr>
                        <a:t>Inducement to ↑ Competitiveness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2400" dirty="0" smtClean="0">
                          <a:latin typeface="Calibri" pitchFamily="34" charset="0"/>
                          <a:cs typeface="Calibri" pitchFamily="34" charset="0"/>
                        </a:rPr>
                        <a:t>(reciprocity provisions)</a:t>
                      </a:r>
                    </a:p>
                  </a:txBody>
                  <a:tcPr/>
                </a:tc>
                <a:tc>
                  <a:txBody>
                    <a:bodyPr/>
                    <a:lstStyle/>
                    <a:p>
                      <a:pPr marL="285750" indent="-285750">
                        <a:buFont typeface="Arial" pitchFamily="34" charset="0"/>
                        <a:buChar char="•"/>
                      </a:pPr>
                      <a:r>
                        <a:rPr lang="en-GB" sz="2400" dirty="0" smtClean="0">
                          <a:latin typeface="Calibri" pitchFamily="34" charset="0"/>
                          <a:cs typeface="Calibri" pitchFamily="34" charset="0"/>
                        </a:rPr>
                        <a:t>Low Small State</a:t>
                      </a:r>
                      <a:r>
                        <a:rPr lang="en-GB" sz="2400" baseline="0" dirty="0" smtClean="0">
                          <a:latin typeface="Calibri" pitchFamily="34" charset="0"/>
                          <a:cs typeface="Calibri" pitchFamily="34" charset="0"/>
                        </a:rPr>
                        <a:t> </a:t>
                      </a:r>
                      <a:r>
                        <a:rPr lang="en-GB" sz="2400" dirty="0" smtClean="0">
                          <a:latin typeface="Calibri" pitchFamily="34" charset="0"/>
                          <a:cs typeface="Calibri" pitchFamily="34" charset="0"/>
                        </a:rPr>
                        <a:t>Preparedness</a:t>
                      </a:r>
                    </a:p>
                    <a:p>
                      <a:pPr marL="457200" lvl="1" indent="0">
                        <a:buFont typeface="Arial" pitchFamily="34" charset="0"/>
                        <a:buNone/>
                      </a:pPr>
                      <a:r>
                        <a:rPr lang="en-GB" sz="2400" dirty="0" smtClean="0">
                          <a:latin typeface="Calibri" pitchFamily="34" charset="0"/>
                          <a:cs typeface="Calibri" pitchFamily="34" charset="0"/>
                        </a:rPr>
                        <a:t>(history of preferential treatment)</a:t>
                      </a:r>
                      <a:endParaRPr lang="en-GB" sz="2400" dirty="0">
                        <a:latin typeface="Calibri" pitchFamily="34" charset="0"/>
                        <a:cs typeface="Calibri" pitchFamily="34" charset="0"/>
                      </a:endParaRPr>
                    </a:p>
                  </a:txBody>
                  <a:tcPr/>
                </a:tc>
                <a:extLst>
                  <a:ext uri="{0D108BD9-81ED-4DB2-BD59-A6C34878D82A}">
                    <a16:rowId xmlns:a16="http://schemas.microsoft.com/office/drawing/2014/main" val="10002"/>
                  </a:ext>
                </a:extLst>
              </a:tr>
              <a:tr h="1251474">
                <a:tc>
                  <a:txBody>
                    <a:bodyPr/>
                    <a:lstStyle/>
                    <a:p>
                      <a:pPr marL="285750" indent="-285750">
                        <a:buFont typeface="Arial" pitchFamily="34" charset="0"/>
                        <a:buChar char="•"/>
                      </a:pPr>
                      <a:r>
                        <a:rPr lang="en-GB" sz="2400" dirty="0" smtClean="0">
                          <a:latin typeface="Calibri" pitchFamily="34" charset="0"/>
                          <a:cs typeface="Calibri" pitchFamily="34" charset="0"/>
                        </a:rPr>
                        <a:t>Value</a:t>
                      </a:r>
                      <a:r>
                        <a:rPr lang="en-GB" sz="2400" baseline="0" dirty="0" smtClean="0">
                          <a:latin typeface="Calibri" pitchFamily="34" charset="0"/>
                          <a:cs typeface="Calibri" pitchFamily="34" charset="0"/>
                        </a:rPr>
                        <a:t> Transfers </a:t>
                      </a:r>
                    </a:p>
                    <a:p>
                      <a:pPr marL="457200" lvl="1" indent="0">
                        <a:buFont typeface="Arial" pitchFamily="34" charset="0"/>
                        <a:buNone/>
                      </a:pPr>
                      <a:r>
                        <a:rPr lang="en-GB" sz="2400" baseline="0" dirty="0" smtClean="0">
                          <a:latin typeface="Calibri" pitchFamily="34" charset="0"/>
                          <a:cs typeface="Calibri" pitchFamily="34" charset="0"/>
                        </a:rPr>
                        <a:t>(through political dialogue)</a:t>
                      </a:r>
                      <a:endParaRPr lang="en-GB" sz="2400" dirty="0">
                        <a:latin typeface="Calibri" pitchFamily="34" charset="0"/>
                        <a:cs typeface="Calibri" pitchFamily="34" charset="0"/>
                      </a:endParaRPr>
                    </a:p>
                  </a:txBody>
                  <a:tcPr/>
                </a:tc>
                <a:tc>
                  <a:txBody>
                    <a:bodyPr/>
                    <a:lstStyle/>
                    <a:p>
                      <a:pPr marL="285750" indent="-285750">
                        <a:buFont typeface="Arial" pitchFamily="34" charset="0"/>
                        <a:buChar char="•"/>
                      </a:pPr>
                      <a:r>
                        <a:rPr lang="en-GB" sz="2400" dirty="0" err="1" smtClean="0">
                          <a:latin typeface="Calibri" pitchFamily="34" charset="0"/>
                          <a:cs typeface="Calibri" pitchFamily="34" charset="0"/>
                        </a:rPr>
                        <a:t>Eurocentricity</a:t>
                      </a:r>
                      <a:r>
                        <a:rPr lang="en-GB" sz="2400" baseline="0" dirty="0" smtClean="0">
                          <a:latin typeface="Calibri" pitchFamily="34" charset="0"/>
                          <a:cs typeface="Calibri" pitchFamily="34" charset="0"/>
                        </a:rPr>
                        <a:t>  </a:t>
                      </a:r>
                    </a:p>
                    <a:p>
                      <a:pPr marL="457200" lvl="1" indent="0">
                        <a:buFont typeface="Arial" pitchFamily="34" charset="0"/>
                        <a:buNone/>
                      </a:pPr>
                      <a:r>
                        <a:rPr lang="en-GB" sz="2400" baseline="0" dirty="0" smtClean="0">
                          <a:latin typeface="Calibri" pitchFamily="34" charset="0"/>
                          <a:cs typeface="Calibri" pitchFamily="34" charset="0"/>
                        </a:rPr>
                        <a:t>(through uneven power relations?)</a:t>
                      </a:r>
                      <a:endParaRPr lang="en-GB" sz="2400" dirty="0">
                        <a:latin typeface="Calibri" pitchFamily="34" charset="0"/>
                        <a:cs typeface="Calibri" pitchFamily="34" charset="0"/>
                      </a:endParaRPr>
                    </a:p>
                  </a:txBody>
                  <a:tcPr/>
                </a:tc>
                <a:extLst>
                  <a:ext uri="{0D108BD9-81ED-4DB2-BD59-A6C34878D82A}">
                    <a16:rowId xmlns:a16="http://schemas.microsoft.com/office/drawing/2014/main" val="10003"/>
                  </a:ext>
                </a:extLst>
              </a:tr>
              <a:tr h="862127">
                <a:tc>
                  <a:txBody>
                    <a:bodyPr/>
                    <a:lstStyle/>
                    <a:p>
                      <a:pPr marL="285750" indent="-285750">
                        <a:buFont typeface="Arial" pitchFamily="34" charset="0"/>
                        <a:buChar char="•"/>
                      </a:pPr>
                      <a:r>
                        <a:rPr lang="en-GB" sz="2400" dirty="0" smtClean="0">
                          <a:latin typeface="Calibri" pitchFamily="34" charset="0"/>
                          <a:cs typeface="Calibri" pitchFamily="34" charset="0"/>
                        </a:rPr>
                        <a:t>↑ Global Cooperation and Aid</a:t>
                      </a:r>
                      <a:endParaRPr lang="en-GB" sz="2400" dirty="0">
                        <a:latin typeface="Calibri" pitchFamily="34" charset="0"/>
                        <a:cs typeface="Calibri" pitchFamily="34" charset="0"/>
                      </a:endParaRPr>
                    </a:p>
                  </a:txBody>
                  <a:tcPr/>
                </a:tc>
                <a:tc>
                  <a:txBody>
                    <a:bodyPr/>
                    <a:lstStyle/>
                    <a:p>
                      <a:pPr marL="285750" indent="-285750">
                        <a:buFont typeface="Arial" pitchFamily="34" charset="0"/>
                        <a:buChar char="•"/>
                      </a:pPr>
                      <a:r>
                        <a:rPr lang="en-GB" sz="2400" dirty="0" smtClean="0">
                          <a:latin typeface="Calibri" pitchFamily="34" charset="0"/>
                          <a:cs typeface="Calibri" pitchFamily="34" charset="0"/>
                        </a:rPr>
                        <a:t>&gt; North-South than South-South</a:t>
                      </a:r>
                      <a:endParaRPr lang="en-GB" sz="2400" dirty="0">
                        <a:latin typeface="Calibri" pitchFamily="34" charset="0"/>
                        <a:cs typeface="Calibri" pitchFamily="34" charset="0"/>
                      </a:endParaRPr>
                    </a:p>
                  </a:txBody>
                  <a:tcPr/>
                </a:tc>
                <a:extLst>
                  <a:ext uri="{0D108BD9-81ED-4DB2-BD59-A6C34878D82A}">
                    <a16:rowId xmlns:a16="http://schemas.microsoft.com/office/drawing/2014/main" val="10004"/>
                  </a:ext>
                </a:extLst>
              </a:tr>
              <a:tr h="2030169">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2400" dirty="0" smtClean="0">
                          <a:latin typeface="Calibri" pitchFamily="34" charset="0"/>
                          <a:cs typeface="Calibri" pitchFamily="34" charset="0"/>
                        </a:rPr>
                        <a:t>Demands new modes of</a:t>
                      </a:r>
                      <a:r>
                        <a:rPr lang="en-GB" sz="2400" baseline="0" dirty="0" smtClean="0">
                          <a:latin typeface="Calibri" pitchFamily="34" charset="0"/>
                          <a:cs typeface="Calibri" pitchFamily="34" charset="0"/>
                        </a:rPr>
                        <a:t> decision-making </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2400" baseline="0" dirty="0" smtClean="0">
                          <a:latin typeface="Calibri" pitchFamily="34" charset="0"/>
                          <a:cs typeface="Calibri" pitchFamily="34" charset="0"/>
                        </a:rPr>
                        <a:t>(potential for limited </a:t>
                      </a:r>
                      <a:r>
                        <a:rPr lang="en-GB" sz="2400" baseline="0" dirty="0" err="1" smtClean="0">
                          <a:latin typeface="Calibri" pitchFamily="34" charset="0"/>
                          <a:cs typeface="Calibri" pitchFamily="34" charset="0"/>
                        </a:rPr>
                        <a:t>supranationality</a:t>
                      </a:r>
                      <a:r>
                        <a:rPr lang="en-GB" sz="2400" baseline="0" dirty="0" smtClean="0">
                          <a:latin typeface="Calibri" pitchFamily="34" charset="0"/>
                          <a:cs typeface="Calibri" pitchFamily="34" charset="0"/>
                        </a:rPr>
                        <a:t>)</a:t>
                      </a:r>
                      <a:endParaRPr lang="en-GB" sz="2400" dirty="0" smtClean="0">
                        <a:latin typeface="Calibri" pitchFamily="34" charset="0"/>
                        <a:cs typeface="Calibri" pitchFamily="34" charset="0"/>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2400" dirty="0" smtClean="0">
                          <a:latin typeface="Calibri" pitchFamily="34" charset="0"/>
                          <a:cs typeface="Calibri" pitchFamily="34" charset="0"/>
                        </a:rPr>
                        <a:t>May not directly strengthen region parties and may promote modelling of EU institutions</a:t>
                      </a:r>
                    </a:p>
                    <a:p>
                      <a:pPr marL="457200" marR="0" lvl="1" indent="0" algn="l" defTabSz="914400" rtl="0" eaLnBrk="1" fontAlgn="auto" latinLnBrk="0" hangingPunct="1">
                        <a:lnSpc>
                          <a:spcPct val="100000"/>
                        </a:lnSpc>
                        <a:spcBef>
                          <a:spcPts val="0"/>
                        </a:spcBef>
                        <a:spcAft>
                          <a:spcPts val="0"/>
                        </a:spcAft>
                        <a:buClrTx/>
                        <a:buSzTx/>
                        <a:buFont typeface="Arial" pitchFamily="34" charset="0"/>
                        <a:buNone/>
                        <a:tabLst/>
                        <a:defRPr/>
                      </a:pPr>
                      <a:r>
                        <a:rPr lang="en-GB" sz="2400" dirty="0" smtClean="0">
                          <a:latin typeface="Calibri" pitchFamily="34" charset="0"/>
                          <a:cs typeface="Calibri" pitchFamily="34" charset="0"/>
                        </a:rPr>
                        <a:t>(less emphasis on deepening)</a:t>
                      </a:r>
                    </a:p>
                    <a:p>
                      <a:endParaRPr lang="en-GB" sz="2400" dirty="0">
                        <a:latin typeface="Calibri" pitchFamily="34" charset="0"/>
                        <a:cs typeface="Calibri"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68167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762000"/>
          </a:xfrm>
        </p:spPr>
        <p:txBody>
          <a:bodyPr/>
          <a:lstStyle/>
          <a:p>
            <a:pPr>
              <a:lnSpc>
                <a:spcPct val="100000"/>
              </a:lnSpc>
            </a:pPr>
            <a:r>
              <a:rPr lang="en-US" sz="4500" dirty="0" smtClean="0"/>
              <a:t>Europe-Caribbean Relations</a:t>
            </a:r>
            <a:endParaRPr lang="en-US" sz="4500" dirty="0"/>
          </a:p>
        </p:txBody>
      </p:sp>
      <p:sp>
        <p:nvSpPr>
          <p:cNvPr id="3" name="Content Placeholder 2"/>
          <p:cNvSpPr>
            <a:spLocks noGrp="1"/>
          </p:cNvSpPr>
          <p:nvPr>
            <p:ph idx="1"/>
          </p:nvPr>
        </p:nvSpPr>
        <p:spPr>
          <a:xfrm>
            <a:off x="457200" y="1066800"/>
            <a:ext cx="8229600" cy="5638800"/>
          </a:xfrm>
        </p:spPr>
        <p:txBody>
          <a:bodyPr>
            <a:normAutofit fontScale="92500" lnSpcReduction="10000"/>
          </a:bodyPr>
          <a:lstStyle/>
          <a:p>
            <a:r>
              <a:rPr lang="en-US" sz="2800" dirty="0" smtClean="0">
                <a:solidFill>
                  <a:schemeClr val="tx1"/>
                </a:solidFill>
              </a:rPr>
              <a:t>Inter-regional cooperation (not integration)</a:t>
            </a:r>
          </a:p>
          <a:p>
            <a:r>
              <a:rPr lang="en-US" sz="2800" dirty="0" smtClean="0">
                <a:solidFill>
                  <a:schemeClr val="tx1"/>
                </a:solidFill>
              </a:rPr>
              <a:t>Preferential Access to European Market for former colonies</a:t>
            </a:r>
          </a:p>
          <a:p>
            <a:r>
              <a:rPr lang="en-US" sz="2800" dirty="0" smtClean="0">
                <a:solidFill>
                  <a:schemeClr val="tx1"/>
                </a:solidFill>
              </a:rPr>
              <a:t>5 </a:t>
            </a:r>
            <a:r>
              <a:rPr lang="en-GB" sz="2800" dirty="0" err="1" smtClean="0">
                <a:solidFill>
                  <a:schemeClr val="tx1"/>
                </a:solidFill>
              </a:rPr>
              <a:t>Lomé</a:t>
            </a:r>
            <a:r>
              <a:rPr lang="en-GB" sz="2800" dirty="0">
                <a:solidFill>
                  <a:schemeClr val="tx1"/>
                </a:solidFill>
              </a:rPr>
              <a:t> </a:t>
            </a:r>
            <a:r>
              <a:rPr lang="en-US" sz="2800" dirty="0" smtClean="0">
                <a:solidFill>
                  <a:schemeClr val="tx1"/>
                </a:solidFill>
              </a:rPr>
              <a:t>Agreements 1975  - 2000</a:t>
            </a:r>
          </a:p>
          <a:p>
            <a:pPr lvl="1"/>
            <a:r>
              <a:rPr lang="en-US" sz="2400" dirty="0" smtClean="0">
                <a:solidFill>
                  <a:schemeClr val="tx1"/>
                </a:solidFill>
              </a:rPr>
              <a:t>South-South Cooperation in the ACP</a:t>
            </a:r>
          </a:p>
          <a:p>
            <a:pPr lvl="1"/>
            <a:r>
              <a:rPr lang="en-US" sz="2400" dirty="0" smtClean="0">
                <a:solidFill>
                  <a:schemeClr val="tx1"/>
                </a:solidFill>
              </a:rPr>
              <a:t>Quota and price guarantees for bananas, sugar</a:t>
            </a:r>
          </a:p>
          <a:p>
            <a:r>
              <a:rPr lang="en-US" sz="2800" dirty="0" smtClean="0">
                <a:solidFill>
                  <a:schemeClr val="tx1"/>
                </a:solidFill>
              </a:rPr>
              <a:t>2000 </a:t>
            </a:r>
            <a:r>
              <a:rPr lang="en-US" sz="2800" dirty="0" err="1" smtClean="0">
                <a:solidFill>
                  <a:schemeClr val="tx1"/>
                </a:solidFill>
              </a:rPr>
              <a:t>Cotonou</a:t>
            </a:r>
            <a:r>
              <a:rPr lang="en-US" sz="2800" dirty="0" smtClean="0">
                <a:solidFill>
                  <a:schemeClr val="tx1"/>
                </a:solidFill>
              </a:rPr>
              <a:t> Agreement</a:t>
            </a:r>
          </a:p>
          <a:p>
            <a:pPr lvl="1"/>
            <a:r>
              <a:rPr lang="en-US" sz="2400" dirty="0" smtClean="0">
                <a:solidFill>
                  <a:schemeClr val="tx1"/>
                </a:solidFill>
              </a:rPr>
              <a:t>Alignment with post-WTO neo-liberal order </a:t>
            </a:r>
          </a:p>
          <a:p>
            <a:pPr lvl="1"/>
            <a:r>
              <a:rPr lang="en-US" sz="2400" dirty="0" smtClean="0">
                <a:solidFill>
                  <a:schemeClr val="tx1"/>
                </a:solidFill>
              </a:rPr>
              <a:t>Bridging mechanism for introduction of reciprocity into inter-regionalism</a:t>
            </a:r>
          </a:p>
          <a:p>
            <a:pPr lvl="1"/>
            <a:r>
              <a:rPr lang="en-US" sz="2400" dirty="0" smtClean="0">
                <a:solidFill>
                  <a:schemeClr val="tx1"/>
                </a:solidFill>
              </a:rPr>
              <a:t>Promotes regional integration within the region – CRNM established; CARIFORUM structure </a:t>
            </a:r>
            <a:r>
              <a:rPr lang="en-US" sz="2400" dirty="0" err="1" smtClean="0">
                <a:solidFill>
                  <a:schemeClr val="tx1"/>
                </a:solidFill>
              </a:rPr>
              <a:t>emphasised</a:t>
            </a:r>
            <a:endParaRPr lang="en-US" sz="2400" dirty="0" smtClean="0">
              <a:solidFill>
                <a:schemeClr val="tx1"/>
              </a:solidFill>
            </a:endParaRPr>
          </a:p>
          <a:p>
            <a:pPr lvl="1"/>
            <a:r>
              <a:rPr lang="en-US" sz="2400" dirty="0" smtClean="0">
                <a:solidFill>
                  <a:schemeClr val="tx1"/>
                </a:solidFill>
              </a:rPr>
              <a:t>Introduction of Economic Partnership Agreements as the mechanisms for cooperation</a:t>
            </a:r>
          </a:p>
        </p:txBody>
      </p:sp>
    </p:spTree>
    <p:extLst>
      <p:ext uri="{BB962C8B-B14F-4D97-AF65-F5344CB8AC3E}">
        <p14:creationId xmlns:p14="http://schemas.microsoft.com/office/powerpoint/2010/main" val="153763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p>
            <a:r>
              <a:rPr lang="en-GB" sz="4500" dirty="0" smtClean="0"/>
              <a:t>EU-Caribbean Relations (2)</a:t>
            </a:r>
            <a:endParaRPr lang="en-GB" sz="4500" dirty="0"/>
          </a:p>
        </p:txBody>
      </p:sp>
      <p:sp>
        <p:nvSpPr>
          <p:cNvPr id="3" name="Content Placeholder 2"/>
          <p:cNvSpPr>
            <a:spLocks noGrp="1"/>
          </p:cNvSpPr>
          <p:nvPr>
            <p:ph idx="1"/>
          </p:nvPr>
        </p:nvSpPr>
        <p:spPr>
          <a:xfrm>
            <a:off x="457200" y="990600"/>
            <a:ext cx="8229600" cy="5486400"/>
          </a:xfrm>
        </p:spPr>
        <p:txBody>
          <a:bodyPr>
            <a:normAutofit lnSpcReduction="10000"/>
          </a:bodyPr>
          <a:lstStyle/>
          <a:p>
            <a:r>
              <a:rPr lang="en-US" sz="3400" dirty="0">
                <a:solidFill>
                  <a:schemeClr val="tx1"/>
                </a:solidFill>
              </a:rPr>
              <a:t>Division within ACP Solidarity</a:t>
            </a:r>
          </a:p>
          <a:p>
            <a:r>
              <a:rPr lang="en-US" sz="3400" dirty="0">
                <a:solidFill>
                  <a:schemeClr val="tx1"/>
                </a:solidFill>
              </a:rPr>
              <a:t>Stretching of the boundaries of regionalism (Lewis, 2009) </a:t>
            </a:r>
          </a:p>
          <a:p>
            <a:r>
              <a:rPr lang="en-US" sz="3400" dirty="0">
                <a:solidFill>
                  <a:schemeClr val="tx1"/>
                </a:solidFill>
              </a:rPr>
              <a:t>Emerging focus on EU-Latin American (</a:t>
            </a:r>
            <a:r>
              <a:rPr lang="en-US" sz="3400" dirty="0" err="1">
                <a:solidFill>
                  <a:schemeClr val="tx1"/>
                </a:solidFill>
              </a:rPr>
              <a:t>Carib</a:t>
            </a:r>
            <a:r>
              <a:rPr lang="en-US" sz="3400" dirty="0" smtClean="0">
                <a:solidFill>
                  <a:schemeClr val="tx1"/>
                </a:solidFill>
              </a:rPr>
              <a:t>)</a:t>
            </a:r>
          </a:p>
          <a:p>
            <a:pPr lvl="1"/>
            <a:r>
              <a:rPr lang="en-US" sz="3400" dirty="0" smtClean="0">
                <a:solidFill>
                  <a:schemeClr val="tx1"/>
                </a:solidFill>
              </a:rPr>
              <a:t>Greater focus on OCTs/DOMs</a:t>
            </a:r>
          </a:p>
          <a:p>
            <a:pPr lvl="1"/>
            <a:r>
              <a:rPr lang="en-US" sz="3400" dirty="0" smtClean="0">
                <a:solidFill>
                  <a:schemeClr val="tx1"/>
                </a:solidFill>
              </a:rPr>
              <a:t>Lessened visibility of CARICOM</a:t>
            </a:r>
          </a:p>
          <a:p>
            <a:r>
              <a:rPr lang="en-US" sz="3400" dirty="0" smtClean="0">
                <a:solidFill>
                  <a:schemeClr val="tx1"/>
                </a:solidFill>
              </a:rPr>
              <a:t>EU preoccupied with the management of its widened membership</a:t>
            </a:r>
            <a:endParaRPr lang="en-US" sz="3400" dirty="0">
              <a:solidFill>
                <a:schemeClr val="tx1"/>
              </a:solidFill>
            </a:endParaRPr>
          </a:p>
          <a:p>
            <a:endParaRPr lang="en-US" sz="1800" dirty="0">
              <a:solidFill>
                <a:schemeClr val="tx1"/>
              </a:solidFill>
            </a:endParaRPr>
          </a:p>
          <a:p>
            <a:endParaRPr lang="en-GB" dirty="0"/>
          </a:p>
        </p:txBody>
      </p:sp>
    </p:spTree>
    <p:extLst>
      <p:ext uri="{BB962C8B-B14F-4D97-AF65-F5344CB8AC3E}">
        <p14:creationId xmlns:p14="http://schemas.microsoft.com/office/powerpoint/2010/main" val="3361433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GB" dirty="0" smtClean="0"/>
              <a:t>CARIFORUM</a:t>
            </a:r>
            <a:endParaRPr lang="en-GB" dirty="0"/>
          </a:p>
        </p:txBody>
      </p:sp>
      <p:sp>
        <p:nvSpPr>
          <p:cNvPr id="3" name="Content Placeholder 2"/>
          <p:cNvSpPr>
            <a:spLocks noGrp="1"/>
          </p:cNvSpPr>
          <p:nvPr>
            <p:ph idx="1"/>
          </p:nvPr>
        </p:nvSpPr>
        <p:spPr>
          <a:xfrm>
            <a:off x="457200" y="1143000"/>
            <a:ext cx="8229600" cy="5410200"/>
          </a:xfrm>
        </p:spPr>
        <p:txBody>
          <a:bodyPr>
            <a:normAutofit lnSpcReduction="10000"/>
          </a:bodyPr>
          <a:lstStyle/>
          <a:p>
            <a:r>
              <a:rPr lang="en-GB" sz="2800" dirty="0" smtClean="0">
                <a:solidFill>
                  <a:schemeClr val="tx1"/>
                </a:solidFill>
              </a:rPr>
              <a:t>Caribbean Forum of the ACP States</a:t>
            </a:r>
          </a:p>
          <a:p>
            <a:pPr lvl="1"/>
            <a:r>
              <a:rPr lang="en-GB" sz="1800" dirty="0" smtClean="0">
                <a:solidFill>
                  <a:schemeClr val="tx1"/>
                </a:solidFill>
              </a:rPr>
              <a:t>CARICOM plus Dominican Republic for ACP</a:t>
            </a:r>
          </a:p>
          <a:p>
            <a:pPr lvl="1"/>
            <a:r>
              <a:rPr lang="en-GB" sz="1800" dirty="0" smtClean="0">
                <a:solidFill>
                  <a:schemeClr val="tx1"/>
                </a:solidFill>
              </a:rPr>
              <a:t>CARICOM plus DR plus Cuba for WTO</a:t>
            </a:r>
          </a:p>
          <a:p>
            <a:r>
              <a:rPr lang="en-GB" sz="2800" dirty="0" smtClean="0">
                <a:solidFill>
                  <a:schemeClr val="tx1"/>
                </a:solidFill>
              </a:rPr>
              <a:t>Dominant in the negotiations of </a:t>
            </a:r>
            <a:r>
              <a:rPr lang="en-GB" sz="2800" dirty="0" err="1" smtClean="0">
                <a:solidFill>
                  <a:schemeClr val="tx1"/>
                </a:solidFill>
              </a:rPr>
              <a:t>Lomé</a:t>
            </a:r>
            <a:r>
              <a:rPr lang="en-GB" sz="2800" dirty="0" smtClean="0">
                <a:solidFill>
                  <a:schemeClr val="tx1"/>
                </a:solidFill>
              </a:rPr>
              <a:t>, </a:t>
            </a:r>
            <a:r>
              <a:rPr lang="en-GB" sz="2800" dirty="0" err="1" smtClean="0">
                <a:solidFill>
                  <a:schemeClr val="tx1"/>
                </a:solidFill>
              </a:rPr>
              <a:t>Cotonou</a:t>
            </a:r>
            <a:endParaRPr lang="en-GB" sz="2800" dirty="0" smtClean="0">
              <a:solidFill>
                <a:schemeClr val="tx1"/>
              </a:solidFill>
            </a:endParaRPr>
          </a:p>
          <a:p>
            <a:r>
              <a:rPr lang="en-GB" sz="2800" dirty="0" smtClean="0">
                <a:solidFill>
                  <a:schemeClr val="tx1"/>
                </a:solidFill>
              </a:rPr>
              <a:t>CRNM/OTN serves CARICOM as well as CARIFORUM (including plus Cuba)</a:t>
            </a:r>
          </a:p>
          <a:p>
            <a:r>
              <a:rPr lang="en-GB" sz="2800" dirty="0" smtClean="0">
                <a:solidFill>
                  <a:schemeClr val="tx1"/>
                </a:solidFill>
              </a:rPr>
              <a:t>Solidarity in International and Inter-regional negotiations</a:t>
            </a:r>
          </a:p>
          <a:p>
            <a:r>
              <a:rPr lang="en-GB" sz="2800" dirty="0" smtClean="0">
                <a:solidFill>
                  <a:schemeClr val="tx1"/>
                </a:solidFill>
              </a:rPr>
              <a:t>“Singing from the </a:t>
            </a:r>
            <a:r>
              <a:rPr lang="en-GB" sz="2800" dirty="0">
                <a:solidFill>
                  <a:schemeClr val="tx1"/>
                </a:solidFill>
              </a:rPr>
              <a:t>S</a:t>
            </a:r>
            <a:r>
              <a:rPr lang="en-GB" sz="2800" dirty="0" smtClean="0">
                <a:solidFill>
                  <a:schemeClr val="tx1"/>
                </a:solidFill>
              </a:rPr>
              <a:t>ame Hymn </a:t>
            </a:r>
            <a:r>
              <a:rPr lang="en-GB" sz="2800" dirty="0">
                <a:solidFill>
                  <a:schemeClr val="tx1"/>
                </a:solidFill>
              </a:rPr>
              <a:t>S</a:t>
            </a:r>
            <a:r>
              <a:rPr lang="en-GB" sz="2800" dirty="0" smtClean="0">
                <a:solidFill>
                  <a:schemeClr val="tx1"/>
                </a:solidFill>
              </a:rPr>
              <a:t>heet” (Byron, 2005)</a:t>
            </a:r>
          </a:p>
          <a:p>
            <a:r>
              <a:rPr lang="en-GB" sz="2800" dirty="0" smtClean="0">
                <a:solidFill>
                  <a:schemeClr val="tx1"/>
                </a:solidFill>
              </a:rPr>
              <a:t>EU pressure to rationalise CARICOM relationship with Dominican Republic </a:t>
            </a:r>
            <a:endParaRPr lang="en-GB" sz="2800" dirty="0">
              <a:solidFill>
                <a:schemeClr val="tx1"/>
              </a:solidFill>
            </a:endParaRPr>
          </a:p>
          <a:p>
            <a:endParaRPr lang="en-GB" dirty="0"/>
          </a:p>
        </p:txBody>
      </p:sp>
    </p:spTree>
    <p:extLst>
      <p:ext uri="{BB962C8B-B14F-4D97-AF65-F5344CB8AC3E}">
        <p14:creationId xmlns:p14="http://schemas.microsoft.com/office/powerpoint/2010/main" val="878151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838200"/>
          </a:xfrm>
        </p:spPr>
        <p:txBody>
          <a:bodyPr/>
          <a:lstStyle/>
          <a:p>
            <a:r>
              <a:rPr lang="en-GB" dirty="0" smtClean="0"/>
              <a:t>EU-CARIFORUM EPA </a:t>
            </a:r>
            <a:endParaRPr lang="en-GB" dirty="0"/>
          </a:p>
        </p:txBody>
      </p:sp>
      <p:sp>
        <p:nvSpPr>
          <p:cNvPr id="3" name="Content Placeholder 2"/>
          <p:cNvSpPr>
            <a:spLocks noGrp="1"/>
          </p:cNvSpPr>
          <p:nvPr>
            <p:ph idx="1"/>
          </p:nvPr>
        </p:nvSpPr>
        <p:spPr>
          <a:xfrm>
            <a:off x="152400" y="914400"/>
            <a:ext cx="8839200" cy="5943600"/>
          </a:xfrm>
        </p:spPr>
        <p:txBody>
          <a:bodyPr>
            <a:normAutofit lnSpcReduction="10000"/>
          </a:bodyPr>
          <a:lstStyle/>
          <a:p>
            <a:r>
              <a:rPr lang="en-GB" dirty="0" smtClean="0">
                <a:solidFill>
                  <a:schemeClr val="tx1"/>
                </a:solidFill>
              </a:rPr>
              <a:t>2004 Negotiations start</a:t>
            </a:r>
          </a:p>
          <a:p>
            <a:pPr lvl="1"/>
            <a:r>
              <a:rPr lang="en-GB" sz="2400" dirty="0" smtClean="0">
                <a:solidFill>
                  <a:schemeClr val="tx1"/>
                </a:solidFill>
              </a:rPr>
              <a:t>Reciprocal market access</a:t>
            </a:r>
          </a:p>
          <a:p>
            <a:pPr lvl="1"/>
            <a:r>
              <a:rPr lang="en-GB" sz="2400" dirty="0" smtClean="0">
                <a:solidFill>
                  <a:schemeClr val="tx1"/>
                </a:solidFill>
              </a:rPr>
              <a:t>However not as stringent as mainstream WTO provisions</a:t>
            </a:r>
          </a:p>
          <a:p>
            <a:pPr lvl="1"/>
            <a:r>
              <a:rPr lang="en-GB" sz="2400" dirty="0" smtClean="0">
                <a:solidFill>
                  <a:schemeClr val="tx1"/>
                </a:solidFill>
              </a:rPr>
              <a:t>Differences within the CARIFORUM group on pace of liberalisation</a:t>
            </a:r>
          </a:p>
          <a:p>
            <a:r>
              <a:rPr lang="en-GB" dirty="0" smtClean="0">
                <a:solidFill>
                  <a:schemeClr val="tx1"/>
                </a:solidFill>
              </a:rPr>
              <a:t>2008 Initials and Signatures</a:t>
            </a:r>
          </a:p>
          <a:p>
            <a:pPr lvl="1"/>
            <a:r>
              <a:rPr lang="en-GB" sz="2400" dirty="0" smtClean="0">
                <a:solidFill>
                  <a:schemeClr val="tx1"/>
                </a:solidFill>
              </a:rPr>
              <a:t>Expiry of non-reciprocal tariffs with EU</a:t>
            </a:r>
          </a:p>
          <a:p>
            <a:pPr lvl="1"/>
            <a:r>
              <a:rPr lang="en-GB" sz="2400" dirty="0">
                <a:solidFill>
                  <a:schemeClr val="tx1"/>
                </a:solidFill>
              </a:rPr>
              <a:t>Similar EPAs fail in other regions (high LDC ratios) (</a:t>
            </a:r>
            <a:r>
              <a:rPr lang="en-GB" sz="2400" dirty="0" err="1">
                <a:solidFill>
                  <a:schemeClr val="tx1"/>
                </a:solidFill>
              </a:rPr>
              <a:t>Revauger</a:t>
            </a:r>
            <a:r>
              <a:rPr lang="en-GB" sz="2400" dirty="0">
                <a:solidFill>
                  <a:schemeClr val="tx1"/>
                </a:solidFill>
              </a:rPr>
              <a:t>, 2008)</a:t>
            </a:r>
          </a:p>
          <a:p>
            <a:pPr lvl="1"/>
            <a:r>
              <a:rPr lang="en-GB" sz="2400" dirty="0" smtClean="0">
                <a:solidFill>
                  <a:schemeClr val="tx1"/>
                </a:solidFill>
              </a:rPr>
              <a:t>Gradual freeing of trade in goods, services, capital etc. over 25 years </a:t>
            </a:r>
          </a:p>
          <a:p>
            <a:pPr lvl="1"/>
            <a:r>
              <a:rPr lang="en-GB" sz="2400" dirty="0" smtClean="0">
                <a:solidFill>
                  <a:schemeClr val="tx1"/>
                </a:solidFill>
              </a:rPr>
              <a:t>Development support/aid to developing country partners</a:t>
            </a:r>
          </a:p>
          <a:p>
            <a:pPr lvl="1"/>
            <a:r>
              <a:rPr lang="en-GB" sz="2400" dirty="0" smtClean="0">
                <a:solidFill>
                  <a:schemeClr val="tx1"/>
                </a:solidFill>
              </a:rPr>
              <a:t>Controversy….</a:t>
            </a:r>
          </a:p>
          <a:p>
            <a:endParaRPr lang="en-GB" sz="2600" dirty="0">
              <a:solidFill>
                <a:schemeClr val="tx1"/>
              </a:solidFill>
            </a:endParaRPr>
          </a:p>
          <a:p>
            <a:pPr lvl="1"/>
            <a:endParaRPr lang="en-GB" sz="1800" dirty="0" smtClean="0">
              <a:solidFill>
                <a:schemeClr val="tx1"/>
              </a:solidFill>
            </a:endParaRPr>
          </a:p>
          <a:p>
            <a:pPr lvl="1"/>
            <a:endParaRPr lang="en-GB" dirty="0"/>
          </a:p>
        </p:txBody>
      </p:sp>
    </p:spTree>
    <p:extLst>
      <p:ext uri="{BB962C8B-B14F-4D97-AF65-F5344CB8AC3E}">
        <p14:creationId xmlns:p14="http://schemas.microsoft.com/office/powerpoint/2010/main" val="24860514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Official Positions</a:t>
            </a:r>
            <a:endParaRPr lang="en-US" dirty="0"/>
          </a:p>
        </p:txBody>
      </p:sp>
      <p:sp>
        <p:nvSpPr>
          <p:cNvPr id="3" name="Content Placeholder 2"/>
          <p:cNvSpPr>
            <a:spLocks noGrp="1"/>
          </p:cNvSpPr>
          <p:nvPr>
            <p:ph idx="1"/>
          </p:nvPr>
        </p:nvSpPr>
        <p:spPr>
          <a:xfrm>
            <a:off x="457200" y="914400"/>
            <a:ext cx="8229600" cy="5211763"/>
          </a:xfrm>
        </p:spPr>
        <p:txBody>
          <a:bodyPr>
            <a:normAutofit fontScale="92500" lnSpcReduction="10000"/>
          </a:bodyPr>
          <a:lstStyle/>
          <a:p>
            <a:r>
              <a:rPr lang="en-US" sz="3200" dirty="0" smtClean="0">
                <a:solidFill>
                  <a:schemeClr val="tx1"/>
                </a:solidFill>
              </a:rPr>
              <a:t>Predictability </a:t>
            </a:r>
            <a:r>
              <a:rPr lang="en-US" sz="3200" dirty="0">
                <a:solidFill>
                  <a:schemeClr val="tx1"/>
                </a:solidFill>
              </a:rPr>
              <a:t>in market access into the EU (duty-free-quota-free)</a:t>
            </a:r>
          </a:p>
          <a:p>
            <a:r>
              <a:rPr lang="en-US" sz="3200" dirty="0">
                <a:solidFill>
                  <a:schemeClr val="tx1"/>
                </a:solidFill>
              </a:rPr>
              <a:t>Up to 25 years for </a:t>
            </a:r>
            <a:r>
              <a:rPr lang="en-US" sz="3200" dirty="0" err="1">
                <a:solidFill>
                  <a:schemeClr val="tx1"/>
                </a:solidFill>
              </a:rPr>
              <a:t>liberalisation</a:t>
            </a:r>
            <a:endParaRPr lang="en-US" sz="3200" dirty="0">
              <a:solidFill>
                <a:schemeClr val="tx1"/>
              </a:solidFill>
            </a:endParaRPr>
          </a:p>
          <a:p>
            <a:r>
              <a:rPr lang="en-US" sz="3200" dirty="0">
                <a:solidFill>
                  <a:schemeClr val="tx1"/>
                </a:solidFill>
              </a:rPr>
              <a:t>20% sensitive products excluded </a:t>
            </a:r>
          </a:p>
          <a:p>
            <a:r>
              <a:rPr lang="en-US" sz="3200" dirty="0">
                <a:solidFill>
                  <a:schemeClr val="tx1"/>
                </a:solidFill>
              </a:rPr>
              <a:t>Potential to set up commercial presence in EU (temporary)</a:t>
            </a:r>
          </a:p>
          <a:p>
            <a:r>
              <a:rPr lang="en-US" sz="3200" b="1" dirty="0">
                <a:solidFill>
                  <a:schemeClr val="tx1"/>
                </a:solidFill>
              </a:rPr>
              <a:t>2008-13 EDF = €143 million </a:t>
            </a:r>
            <a:r>
              <a:rPr lang="en-US" sz="3200" dirty="0">
                <a:solidFill>
                  <a:schemeClr val="tx1"/>
                </a:solidFill>
              </a:rPr>
              <a:t>for economic integration; supporting CARICOM relations with Haiti and DR; EPA Implementation and Private Sector Competitiveness</a:t>
            </a:r>
          </a:p>
          <a:p>
            <a:endParaRPr lang="en-GB" sz="2600" dirty="0">
              <a:solidFill>
                <a:schemeClr val="tx1"/>
              </a:solidFill>
            </a:endParaRPr>
          </a:p>
          <a:p>
            <a:endParaRPr lang="en-US" dirty="0"/>
          </a:p>
        </p:txBody>
      </p:sp>
    </p:spTree>
    <p:extLst>
      <p:ext uri="{BB962C8B-B14F-4D97-AF65-F5344CB8AC3E}">
        <p14:creationId xmlns:p14="http://schemas.microsoft.com/office/powerpoint/2010/main" val="851991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GB" dirty="0" smtClean="0"/>
              <a:t>Critiques of the EPA</a:t>
            </a:r>
            <a:endParaRPr lang="en-GB"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r>
              <a:rPr lang="en-GB" sz="2800" dirty="0">
                <a:solidFill>
                  <a:schemeClr val="tx1"/>
                </a:solidFill>
              </a:rPr>
              <a:t>Group of Concerned Citizens</a:t>
            </a:r>
          </a:p>
          <a:p>
            <a:pPr lvl="1"/>
            <a:r>
              <a:rPr lang="en-GB" sz="1800" dirty="0">
                <a:solidFill>
                  <a:schemeClr val="tx1"/>
                </a:solidFill>
              </a:rPr>
              <a:t>Participation and Consultation</a:t>
            </a:r>
          </a:p>
          <a:p>
            <a:pPr lvl="1"/>
            <a:r>
              <a:rPr lang="en-GB" sz="1800" dirty="0">
                <a:solidFill>
                  <a:schemeClr val="tx1"/>
                </a:solidFill>
              </a:rPr>
              <a:t>Threat to the </a:t>
            </a:r>
            <a:r>
              <a:rPr lang="en-GB" sz="1800" dirty="0" smtClean="0">
                <a:solidFill>
                  <a:schemeClr val="tx1"/>
                </a:solidFill>
              </a:rPr>
              <a:t>CSME and SDV (Girvan)</a:t>
            </a:r>
          </a:p>
          <a:p>
            <a:pPr lvl="2"/>
            <a:r>
              <a:rPr lang="en-GB" sz="1800" dirty="0" smtClean="0">
                <a:solidFill>
                  <a:schemeClr val="tx1"/>
                </a:solidFill>
              </a:rPr>
              <a:t>Discourages production integration in sugar-based goods</a:t>
            </a:r>
            <a:endParaRPr lang="en-GB" sz="1800" dirty="0">
              <a:solidFill>
                <a:schemeClr val="tx1"/>
              </a:solidFill>
            </a:endParaRPr>
          </a:p>
          <a:p>
            <a:pPr lvl="1"/>
            <a:r>
              <a:rPr lang="en-GB" sz="1800" dirty="0">
                <a:solidFill>
                  <a:schemeClr val="tx1"/>
                </a:solidFill>
              </a:rPr>
              <a:t>Loss of Sovereignty to EU-CARIFORUM Joint </a:t>
            </a:r>
            <a:r>
              <a:rPr lang="en-GB" sz="1800" dirty="0" smtClean="0">
                <a:solidFill>
                  <a:schemeClr val="tx1"/>
                </a:solidFill>
              </a:rPr>
              <a:t>Implementation Committees/Bodies </a:t>
            </a:r>
            <a:endParaRPr lang="en-GB" sz="1800" dirty="0">
              <a:solidFill>
                <a:schemeClr val="tx1"/>
              </a:solidFill>
            </a:endParaRPr>
          </a:p>
          <a:p>
            <a:pPr lvl="1"/>
            <a:r>
              <a:rPr lang="en-GB" sz="1800" dirty="0" smtClean="0">
                <a:solidFill>
                  <a:schemeClr val="tx1"/>
                </a:solidFill>
              </a:rPr>
              <a:t>Most Favoured Nation clause - No </a:t>
            </a:r>
            <a:r>
              <a:rPr lang="en-GB" sz="1800" dirty="0">
                <a:solidFill>
                  <a:schemeClr val="tx1"/>
                </a:solidFill>
              </a:rPr>
              <a:t>worse status to EU in other inter-regional or bilateral agreements </a:t>
            </a:r>
            <a:r>
              <a:rPr lang="en-GB" sz="1800" dirty="0" smtClean="0">
                <a:solidFill>
                  <a:schemeClr val="tx1"/>
                </a:solidFill>
              </a:rPr>
              <a:t>(Hall in Lewis, 2009)</a:t>
            </a:r>
          </a:p>
          <a:p>
            <a:pPr lvl="1"/>
            <a:r>
              <a:rPr lang="en-GB" sz="1800" dirty="0" smtClean="0">
                <a:solidFill>
                  <a:schemeClr val="tx1"/>
                </a:solidFill>
              </a:rPr>
              <a:t>“</a:t>
            </a:r>
            <a:r>
              <a:rPr lang="en-GB" sz="1800" dirty="0" err="1" smtClean="0">
                <a:solidFill>
                  <a:schemeClr val="tx1"/>
                </a:solidFill>
              </a:rPr>
              <a:t>Assymetrical</a:t>
            </a:r>
            <a:r>
              <a:rPr lang="en-GB" sz="1800" dirty="0" smtClean="0">
                <a:solidFill>
                  <a:schemeClr val="tx1"/>
                </a:solidFill>
              </a:rPr>
              <a:t> neoliberal integration” (Girvan 2011)</a:t>
            </a:r>
            <a:endParaRPr lang="en-GB" sz="1800" dirty="0">
              <a:solidFill>
                <a:schemeClr val="tx1"/>
              </a:solidFill>
            </a:endParaRPr>
          </a:p>
          <a:p>
            <a:pPr lvl="1"/>
            <a:r>
              <a:rPr lang="en-GB" sz="1800" dirty="0">
                <a:solidFill>
                  <a:schemeClr val="tx1"/>
                </a:solidFill>
              </a:rPr>
              <a:t>“One size fits all</a:t>
            </a:r>
            <a:r>
              <a:rPr lang="en-GB" sz="1800" dirty="0" smtClean="0">
                <a:solidFill>
                  <a:schemeClr val="tx1"/>
                </a:solidFill>
              </a:rPr>
              <a:t>”</a:t>
            </a:r>
          </a:p>
          <a:p>
            <a:pPr lvl="1"/>
            <a:r>
              <a:rPr lang="en-GB" sz="1800" dirty="0" smtClean="0">
                <a:solidFill>
                  <a:schemeClr val="tx1"/>
                </a:solidFill>
              </a:rPr>
              <a:t>Development Assistance not targeted, specific, binding, </a:t>
            </a:r>
          </a:p>
          <a:p>
            <a:pPr lvl="1"/>
            <a:r>
              <a:rPr lang="en-GB" sz="1800" dirty="0" smtClean="0">
                <a:solidFill>
                  <a:schemeClr val="tx1"/>
                </a:solidFill>
              </a:rPr>
              <a:t>Highly conditioned movement of skills; and asymmetries in movement of people</a:t>
            </a:r>
          </a:p>
          <a:p>
            <a:pPr lvl="1"/>
            <a:r>
              <a:rPr lang="en-GB" sz="1800" dirty="0" smtClean="0">
                <a:solidFill>
                  <a:schemeClr val="tx1"/>
                </a:solidFill>
              </a:rPr>
              <a:t>See papers by Clive Thomas, Havelock Brewster, Norman Girvan</a:t>
            </a:r>
          </a:p>
          <a:p>
            <a:r>
              <a:rPr lang="en-GB" sz="2600" dirty="0" smtClean="0">
                <a:solidFill>
                  <a:schemeClr val="tx1"/>
                </a:solidFill>
              </a:rPr>
              <a:t>Differences among Heads of Government</a:t>
            </a:r>
          </a:p>
          <a:p>
            <a:pPr lvl="1"/>
            <a:r>
              <a:rPr lang="en-GB" sz="1800" dirty="0" err="1" smtClean="0">
                <a:solidFill>
                  <a:schemeClr val="tx1"/>
                </a:solidFill>
              </a:rPr>
              <a:t>Jagdeo</a:t>
            </a:r>
            <a:r>
              <a:rPr lang="en-GB" sz="1800" dirty="0" smtClean="0">
                <a:solidFill>
                  <a:schemeClr val="tx1"/>
                </a:solidFill>
              </a:rPr>
              <a:t> </a:t>
            </a:r>
            <a:r>
              <a:rPr lang="en-GB" sz="1800" dirty="0" err="1" smtClean="0">
                <a:solidFill>
                  <a:schemeClr val="tx1"/>
                </a:solidFill>
              </a:rPr>
              <a:t>vs</a:t>
            </a:r>
            <a:r>
              <a:rPr lang="en-GB" sz="1800" dirty="0" smtClean="0">
                <a:solidFill>
                  <a:schemeClr val="tx1"/>
                </a:solidFill>
              </a:rPr>
              <a:t> Golding</a:t>
            </a:r>
          </a:p>
          <a:p>
            <a:pPr lvl="1"/>
            <a:r>
              <a:rPr lang="en-GB" sz="1800" dirty="0" smtClean="0">
                <a:solidFill>
                  <a:schemeClr val="tx1"/>
                </a:solidFill>
              </a:rPr>
              <a:t>OECS </a:t>
            </a:r>
            <a:r>
              <a:rPr lang="en-GB" sz="1800" dirty="0" err="1" smtClean="0">
                <a:solidFill>
                  <a:schemeClr val="tx1"/>
                </a:solidFill>
              </a:rPr>
              <a:t>vs</a:t>
            </a:r>
            <a:r>
              <a:rPr lang="en-GB" sz="1800" dirty="0" smtClean="0">
                <a:solidFill>
                  <a:schemeClr val="tx1"/>
                </a:solidFill>
              </a:rPr>
              <a:t> MDCs</a:t>
            </a:r>
            <a:endParaRPr lang="en-GB" sz="1800" dirty="0">
              <a:solidFill>
                <a:schemeClr val="tx1"/>
              </a:solidFill>
            </a:endParaRPr>
          </a:p>
          <a:p>
            <a:endParaRPr lang="en-GB" dirty="0"/>
          </a:p>
        </p:txBody>
      </p:sp>
    </p:spTree>
    <p:extLst>
      <p:ext uri="{BB962C8B-B14F-4D97-AF65-F5344CB8AC3E}">
        <p14:creationId xmlns:p14="http://schemas.microsoft.com/office/powerpoint/2010/main" val="15683487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GB" dirty="0" smtClean="0"/>
              <a:t>Implementation</a:t>
            </a:r>
            <a:endParaRPr lang="en-GB" dirty="0"/>
          </a:p>
        </p:txBody>
      </p:sp>
      <p:sp>
        <p:nvSpPr>
          <p:cNvPr id="3" name="Content Placeholder 2"/>
          <p:cNvSpPr>
            <a:spLocks noGrp="1"/>
          </p:cNvSpPr>
          <p:nvPr>
            <p:ph idx="1"/>
          </p:nvPr>
        </p:nvSpPr>
        <p:spPr>
          <a:xfrm>
            <a:off x="457200" y="1066800"/>
            <a:ext cx="8229600" cy="5486400"/>
          </a:xfrm>
        </p:spPr>
        <p:txBody>
          <a:bodyPr>
            <a:normAutofit/>
          </a:bodyPr>
          <a:lstStyle/>
          <a:p>
            <a:r>
              <a:rPr lang="en-GB" dirty="0" smtClean="0">
                <a:solidFill>
                  <a:schemeClr val="tx1"/>
                </a:solidFill>
              </a:rPr>
              <a:t>Institutional Mechanisms</a:t>
            </a:r>
          </a:p>
          <a:p>
            <a:pPr lvl="1"/>
            <a:r>
              <a:rPr lang="en-US" dirty="0" smtClean="0">
                <a:solidFill>
                  <a:schemeClr val="tx1"/>
                </a:solidFill>
              </a:rPr>
              <a:t>The </a:t>
            </a:r>
            <a:r>
              <a:rPr lang="en-US" dirty="0">
                <a:solidFill>
                  <a:schemeClr val="tx1"/>
                </a:solidFill>
              </a:rPr>
              <a:t>Joint CARIFORUM-EU </a:t>
            </a:r>
            <a:r>
              <a:rPr lang="en-US" dirty="0" smtClean="0">
                <a:solidFill>
                  <a:schemeClr val="tx1"/>
                </a:solidFill>
              </a:rPr>
              <a:t>Council (Ministers)</a:t>
            </a:r>
            <a:endParaRPr lang="en-US" dirty="0">
              <a:solidFill>
                <a:schemeClr val="tx1"/>
              </a:solidFill>
            </a:endParaRPr>
          </a:p>
          <a:p>
            <a:pPr lvl="1"/>
            <a:r>
              <a:rPr lang="en-US" dirty="0" smtClean="0">
                <a:solidFill>
                  <a:schemeClr val="tx1"/>
                </a:solidFill>
              </a:rPr>
              <a:t>The </a:t>
            </a:r>
            <a:r>
              <a:rPr lang="en-US" dirty="0">
                <a:solidFill>
                  <a:schemeClr val="tx1"/>
                </a:solidFill>
              </a:rPr>
              <a:t>CARIFORUM-EU Trade and Development Committee</a:t>
            </a:r>
          </a:p>
          <a:p>
            <a:pPr lvl="1"/>
            <a:r>
              <a:rPr lang="en-US" dirty="0" smtClean="0">
                <a:solidFill>
                  <a:schemeClr val="tx1"/>
                </a:solidFill>
              </a:rPr>
              <a:t>The </a:t>
            </a:r>
            <a:r>
              <a:rPr lang="en-US" dirty="0">
                <a:solidFill>
                  <a:schemeClr val="tx1"/>
                </a:solidFill>
              </a:rPr>
              <a:t>Special Committee on Customs Cooperation and Trade Facilitation</a:t>
            </a:r>
          </a:p>
          <a:p>
            <a:pPr lvl="1"/>
            <a:r>
              <a:rPr lang="en-US" dirty="0" smtClean="0">
                <a:solidFill>
                  <a:schemeClr val="tx1"/>
                </a:solidFill>
              </a:rPr>
              <a:t>The </a:t>
            </a:r>
            <a:r>
              <a:rPr lang="en-US" dirty="0">
                <a:solidFill>
                  <a:schemeClr val="tx1"/>
                </a:solidFill>
              </a:rPr>
              <a:t>CARIFORUM-EU Parliamentary Committee</a:t>
            </a:r>
          </a:p>
          <a:p>
            <a:pPr lvl="1"/>
            <a:r>
              <a:rPr lang="en-US" dirty="0" smtClean="0">
                <a:solidFill>
                  <a:schemeClr val="tx1"/>
                </a:solidFill>
              </a:rPr>
              <a:t>The </a:t>
            </a:r>
            <a:r>
              <a:rPr lang="en-US" dirty="0">
                <a:solidFill>
                  <a:schemeClr val="tx1"/>
                </a:solidFill>
              </a:rPr>
              <a:t>CARIFORUM-EU Consultative </a:t>
            </a:r>
            <a:r>
              <a:rPr lang="en-US" dirty="0" smtClean="0">
                <a:solidFill>
                  <a:schemeClr val="tx1"/>
                </a:solidFill>
              </a:rPr>
              <a:t>Committee</a:t>
            </a:r>
          </a:p>
          <a:p>
            <a:pPr lvl="1"/>
            <a:r>
              <a:rPr lang="en-US" dirty="0" smtClean="0">
                <a:solidFill>
                  <a:schemeClr val="tx1"/>
                </a:solidFill>
              </a:rPr>
              <a:t>The EPA Implementation Unit, CARIFORUM Directorate housed at CARICOM Secretariat </a:t>
            </a:r>
          </a:p>
          <a:p>
            <a:pPr lvl="1"/>
            <a:r>
              <a:rPr lang="en-US" dirty="0" smtClean="0">
                <a:solidFill>
                  <a:schemeClr val="tx1"/>
                </a:solidFill>
              </a:rPr>
              <a:t>National Structures.</a:t>
            </a:r>
          </a:p>
          <a:p>
            <a:r>
              <a:rPr lang="en-US" dirty="0" smtClean="0">
                <a:solidFill>
                  <a:schemeClr val="tx1"/>
                </a:solidFill>
              </a:rPr>
              <a:t>Progress to Date</a:t>
            </a:r>
          </a:p>
          <a:p>
            <a:pPr lvl="1"/>
            <a:r>
              <a:rPr lang="en-US" dirty="0" smtClean="0">
                <a:solidFill>
                  <a:schemeClr val="tx1"/>
                </a:solidFill>
              </a:rPr>
              <a:t>EPA Implementation Bulletin</a:t>
            </a:r>
          </a:p>
          <a:p>
            <a:pPr lvl="1"/>
            <a:r>
              <a:rPr lang="en-US" dirty="0" smtClean="0">
                <a:solidFill>
                  <a:schemeClr val="tx1"/>
                </a:solidFill>
              </a:rPr>
              <a:t>Review on Legislation governing Investment (for </a:t>
            </a:r>
            <a:r>
              <a:rPr lang="en-US" dirty="0" err="1" smtClean="0">
                <a:solidFill>
                  <a:schemeClr val="tx1"/>
                </a:solidFill>
              </a:rPr>
              <a:t>harmonisation</a:t>
            </a:r>
            <a:r>
              <a:rPr lang="en-US" dirty="0" smtClean="0">
                <a:solidFill>
                  <a:schemeClr val="tx1"/>
                </a:solidFill>
              </a:rPr>
              <a:t>)</a:t>
            </a:r>
          </a:p>
          <a:p>
            <a:pPr lvl="1"/>
            <a:r>
              <a:rPr lang="en-US" dirty="0" smtClean="0">
                <a:solidFill>
                  <a:schemeClr val="tx1"/>
                </a:solidFill>
              </a:rPr>
              <a:t>Focus on Services</a:t>
            </a:r>
          </a:p>
          <a:p>
            <a:pPr lvl="1"/>
            <a:r>
              <a:rPr lang="en-US" dirty="0" smtClean="0">
                <a:solidFill>
                  <a:schemeClr val="tx1"/>
                </a:solidFill>
              </a:rPr>
              <a:t>Technocrats and public officers acknowledge a slow pace</a:t>
            </a:r>
          </a:p>
          <a:p>
            <a:endParaRPr lang="en-US" dirty="0">
              <a:solidFill>
                <a:schemeClr val="tx1"/>
              </a:solidFill>
            </a:endParaRPr>
          </a:p>
          <a:p>
            <a:endParaRPr lang="en-GB" dirty="0" smtClean="0"/>
          </a:p>
        </p:txBody>
      </p:sp>
    </p:spTree>
    <p:extLst>
      <p:ext uri="{BB962C8B-B14F-4D97-AF65-F5344CB8AC3E}">
        <p14:creationId xmlns:p14="http://schemas.microsoft.com/office/powerpoint/2010/main" val="18776964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4427</TotalTime>
  <Words>1331</Words>
  <Application>Microsoft Office PowerPoint</Application>
  <PresentationFormat>On-screen Show (4:3)</PresentationFormat>
  <Paragraphs>151</Paragraphs>
  <Slides>12</Slides>
  <Notes>12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12</vt:i4>
      </vt:variant>
    </vt:vector>
  </HeadingPairs>
  <TitlesOfParts>
    <vt:vector size="23" baseType="lpstr">
      <vt:lpstr>Arial</vt:lpstr>
      <vt:lpstr>Calibri</vt:lpstr>
      <vt:lpstr>Century Gothic</vt:lpstr>
      <vt:lpstr>Courier New</vt:lpstr>
      <vt:lpstr>Franklin Gothic Book</vt:lpstr>
      <vt:lpstr>Franklin Gothic Medium</vt:lpstr>
      <vt:lpstr>Palatino Linotype</vt:lpstr>
      <vt:lpstr>Wingdings 2</vt:lpstr>
      <vt:lpstr>Executive</vt:lpstr>
      <vt:lpstr>Austin</vt:lpstr>
      <vt:lpstr>Trek</vt:lpstr>
      <vt:lpstr>11 Inter-regionalism</vt:lpstr>
      <vt:lpstr>Learning Objectives</vt:lpstr>
      <vt:lpstr>Inter-regionalism</vt:lpstr>
      <vt:lpstr>The EU Rationale</vt:lpstr>
      <vt:lpstr>PowerPoint Presentation</vt:lpstr>
      <vt:lpstr>Europe-Caribbean Relations</vt:lpstr>
      <vt:lpstr>EU-Caribbean Relations (2)</vt:lpstr>
      <vt:lpstr>CARIFORUM</vt:lpstr>
      <vt:lpstr>EU-CARIFORUM EPA </vt:lpstr>
      <vt:lpstr>Official Positions</vt:lpstr>
      <vt:lpstr>Critiques of the EPA</vt:lpstr>
      <vt:lpstr>Implementation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Kai-Ann D Skeete PhD</dc:creator>
  <cp:lastModifiedBy>SKEETE, Kai-Ann</cp:lastModifiedBy>
  <cp:revision>344</cp:revision>
  <cp:lastPrinted>2012-04-03T16:44:26Z</cp:lastPrinted>
  <dcterms:created xsi:type="dcterms:W3CDTF">2012-01-18T14:43:55Z</dcterms:created>
  <dcterms:modified xsi:type="dcterms:W3CDTF">2021-09-13T15:42:26Z</dcterms:modified>
</cp:coreProperties>
</file>