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 r:id="rId2"/>
    <p:sldId id="257" r:id="rId3"/>
    <p:sldId id="258" r:id="rId4"/>
    <p:sldId id="260" r:id="rId5"/>
    <p:sldId id="261" r:id="rId6"/>
    <p:sldId id="262" r:id="rId7"/>
    <p:sldId id="267" r:id="rId8"/>
    <p:sldId id="263" r:id="rId9"/>
    <p:sldId id="268" r:id="rId10"/>
    <p:sldId id="264" r:id="rId11"/>
    <p:sldId id="278" r:id="rId12"/>
    <p:sldId id="279" r:id="rId13"/>
    <p:sldId id="280" r:id="rId14"/>
    <p:sldId id="277" r:id="rId15"/>
    <p:sldId id="269" r:id="rId16"/>
    <p:sldId id="272" r:id="rId17"/>
    <p:sldId id="281" r:id="rId18"/>
    <p:sldId id="270" r:id="rId19"/>
    <p:sldId id="282" r:id="rId20"/>
    <p:sldId id="274" r:id="rId21"/>
    <p:sldId id="271" r:id="rId22"/>
    <p:sldId id="273" r:id="rId23"/>
    <p:sldId id="275" r:id="rId24"/>
    <p:sldId id="283" r:id="rId25"/>
    <p:sldId id="265" r:id="rId26"/>
    <p:sldId id="259" r:id="rId27"/>
    <p:sldId id="276" r:id="rId28"/>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3944" autoAdjust="0"/>
  </p:normalViewPr>
  <p:slideViewPr>
    <p:cSldViewPr>
      <p:cViewPr varScale="1">
        <p:scale>
          <a:sx n="104" d="100"/>
          <a:sy n="104" d="100"/>
        </p:scale>
        <p:origin x="1880" y="200"/>
      </p:cViewPr>
      <p:guideLst>
        <p:guide orient="horz" pos="2160"/>
        <p:guide pos="2880"/>
      </p:guideLst>
    </p:cSldViewPr>
  </p:slideViewPr>
  <p:notesTextViewPr>
    <p:cViewPr>
      <p:scale>
        <a:sx n="1" d="1"/>
        <a:sy n="1" d="1"/>
      </p:scale>
      <p:origin x="0" y="0"/>
    </p:cViewPr>
  </p:notesTextViewPr>
  <p:notesViewPr>
    <p:cSldViewPr>
      <p:cViewPr varScale="1">
        <p:scale>
          <a:sx n="69" d="100"/>
          <a:sy n="69" d="100"/>
        </p:scale>
        <p:origin x="1808" y="56"/>
      </p:cViewPr>
      <p:guideLst>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0" y="0"/>
            <a:ext cx="3962400" cy="342900"/>
          </a:xfrm>
          <a:prstGeom prst="rect">
            <a:avLst/>
          </a:prstGeom>
        </p:spPr>
        <p:txBody>
          <a:bodyPr vert="horz" lIns="91440" tIns="45720" rIns="91440" bIns="45720" rtlCol="0"/>
          <a:lstStyle>
            <a:lvl1pPr algn="r">
              <a:defRPr sz="1200"/>
            </a:lvl1pPr>
          </a:lstStyle>
          <a:p>
            <a:fld id="{8CB0ADD3-3D1F-446F-9AC7-A293CBCC914F}" type="datetimeFigureOut">
              <a:rPr lang="en-GB" smtClean="0"/>
              <a:t>14/09/2023</a:t>
            </a:fld>
            <a:endParaRPr lang="en-GB"/>
          </a:p>
        </p:txBody>
      </p:sp>
      <p:sp>
        <p:nvSpPr>
          <p:cNvPr id="4" name="Slide Image Placeholder 3"/>
          <p:cNvSpPr>
            <a:spLocks noGrp="1" noRot="1" noChangeAspect="1"/>
          </p:cNvSpPr>
          <p:nvPr>
            <p:ph type="sldImg" idx="2"/>
          </p:nvPr>
        </p:nvSpPr>
        <p:spPr>
          <a:xfrm>
            <a:off x="609600" y="457200"/>
            <a:ext cx="3429000" cy="2571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4495800" y="228600"/>
            <a:ext cx="3962400" cy="6477000"/>
          </a:xfrm>
          <a:prstGeom prst="rect">
            <a:avLst/>
          </a:prstGeom>
        </p:spPr>
        <p:txBody>
          <a:bodyPr vert="horz" lIns="91440" tIns="45720" rIns="91440" bIns="45720" rtlCol="0"/>
          <a:lstStyle/>
          <a:p>
            <a:pPr lvl="0"/>
            <a:endParaRPr lang="en-GB" dirty="0"/>
          </a:p>
        </p:txBody>
      </p:sp>
      <p:sp>
        <p:nvSpPr>
          <p:cNvPr id="7" name="Slide Number Placeholder 6"/>
          <p:cNvSpPr>
            <a:spLocks noGrp="1"/>
          </p:cNvSpPr>
          <p:nvPr>
            <p:ph type="sldNum" sz="quarter" idx="5"/>
          </p:nvPr>
        </p:nvSpPr>
        <p:spPr>
          <a:xfrm>
            <a:off x="0" y="6515100"/>
            <a:ext cx="3962400" cy="342900"/>
          </a:xfrm>
          <a:prstGeom prst="rect">
            <a:avLst/>
          </a:prstGeom>
        </p:spPr>
        <p:txBody>
          <a:bodyPr vert="horz" lIns="91440" tIns="45720" rIns="91440" bIns="45720" rtlCol="0" anchor="b"/>
          <a:lstStyle>
            <a:lvl1pPr algn="r">
              <a:defRPr sz="1200"/>
            </a:lvl1pPr>
          </a:lstStyle>
          <a:p>
            <a:fld id="{2F2947C7-663A-4E4F-94EF-A5402F0A8051}" type="slidenum">
              <a:rPr lang="en-GB" smtClean="0"/>
              <a:t>‹#›</a:t>
            </a:fld>
            <a:endParaRPr lang="en-GB"/>
          </a:p>
        </p:txBody>
      </p:sp>
      <p:sp>
        <p:nvSpPr>
          <p:cNvPr id="8" name="Notes Placeholder 4"/>
          <p:cNvSpPr txBox="1">
            <a:spLocks/>
          </p:cNvSpPr>
          <p:nvPr/>
        </p:nvSpPr>
        <p:spPr>
          <a:xfrm>
            <a:off x="4495800" y="457200"/>
            <a:ext cx="4114800" cy="6248400"/>
          </a:xfrm>
          <a:prstGeom prst="rect">
            <a:avLst/>
          </a:prstGeom>
        </p:spPr>
        <p:txBody>
          <a:bodyPr vert="horz" lIns="91440" tIns="45720" rIns="91440" bIns="45720"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dirty="0"/>
          </a:p>
        </p:txBody>
      </p:sp>
    </p:spTree>
    <p:extLst>
      <p:ext uri="{BB962C8B-B14F-4D97-AF65-F5344CB8AC3E}">
        <p14:creationId xmlns:p14="http://schemas.microsoft.com/office/powerpoint/2010/main" val="311972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F2947C7-663A-4E4F-94EF-A5402F0A8051}" type="slidenum">
              <a:rPr lang="en-GB" smtClean="0"/>
              <a:t>1</a:t>
            </a:fld>
            <a:endParaRPr lang="en-GB"/>
          </a:p>
        </p:txBody>
      </p:sp>
    </p:spTree>
    <p:extLst>
      <p:ext uri="{BB962C8B-B14F-4D97-AF65-F5344CB8AC3E}">
        <p14:creationId xmlns:p14="http://schemas.microsoft.com/office/powerpoint/2010/main" val="3093376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baseline="0" dirty="0"/>
              <a:t>Assessment and Expectations:</a:t>
            </a:r>
          </a:p>
          <a:p>
            <a:pPr marL="171450" indent="-171450">
              <a:buFont typeface="Arial" pitchFamily="34" charset="0"/>
              <a:buChar char="•"/>
            </a:pPr>
            <a:r>
              <a:rPr lang="en-GB" baseline="0" dirty="0"/>
              <a:t>Full participation in lectures and seminars</a:t>
            </a:r>
          </a:p>
          <a:p>
            <a:pPr marL="171450" indent="-171450">
              <a:buFont typeface="Arial" pitchFamily="34" charset="0"/>
              <a:buChar char="•"/>
            </a:pPr>
            <a:r>
              <a:rPr lang="en-GB" baseline="0" dirty="0"/>
              <a:t>Make note of guidelines on SALISES Website regarding UWI’s plagiarism policy!</a:t>
            </a:r>
          </a:p>
          <a:p>
            <a:pPr marL="171450" indent="-171450">
              <a:buFont typeface="Arial" pitchFamily="34" charset="0"/>
              <a:buChar char="•"/>
            </a:pPr>
            <a:r>
              <a:rPr lang="en-GB" dirty="0"/>
              <a:t>Use of English and Presentation of Work</a:t>
            </a:r>
          </a:p>
        </p:txBody>
      </p:sp>
      <p:sp>
        <p:nvSpPr>
          <p:cNvPr id="4" name="Slide Number Placeholder 3"/>
          <p:cNvSpPr>
            <a:spLocks noGrp="1"/>
          </p:cNvSpPr>
          <p:nvPr>
            <p:ph type="sldNum" sz="quarter" idx="10"/>
          </p:nvPr>
        </p:nvSpPr>
        <p:spPr/>
        <p:txBody>
          <a:bodyPr/>
          <a:lstStyle/>
          <a:p>
            <a:fld id="{2F2947C7-663A-4E4F-94EF-A5402F0A8051}" type="slidenum">
              <a:rPr lang="en-GB" smtClean="0"/>
              <a:t>2</a:t>
            </a:fld>
            <a:endParaRPr lang="en-GB"/>
          </a:p>
        </p:txBody>
      </p:sp>
    </p:spTree>
    <p:extLst>
      <p:ext uri="{BB962C8B-B14F-4D97-AF65-F5344CB8AC3E}">
        <p14:creationId xmlns:p14="http://schemas.microsoft.com/office/powerpoint/2010/main" val="2539601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F2947C7-663A-4E4F-94EF-A5402F0A8051}" type="slidenum">
              <a:rPr lang="en-GB" smtClean="0"/>
              <a:t>3</a:t>
            </a:fld>
            <a:endParaRPr lang="en-GB"/>
          </a:p>
        </p:txBody>
      </p:sp>
    </p:spTree>
    <p:extLst>
      <p:ext uri="{BB962C8B-B14F-4D97-AF65-F5344CB8AC3E}">
        <p14:creationId xmlns:p14="http://schemas.microsoft.com/office/powerpoint/2010/main" val="3081781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Watch</a:t>
            </a:r>
            <a:r>
              <a:rPr lang="en-US" baseline="0" dirty="0"/>
              <a:t> the video carefully and take note of issues which grasp your attention. (c. 30 </a:t>
            </a:r>
            <a:r>
              <a:rPr lang="en-US" baseline="0" dirty="0" err="1"/>
              <a:t>mins</a:t>
            </a:r>
            <a:r>
              <a:rPr lang="en-US" baseline="0" dirty="0"/>
              <a:t>)</a:t>
            </a:r>
          </a:p>
          <a:p>
            <a:r>
              <a:rPr lang="en-US" baseline="0" dirty="0"/>
              <a:t>Group Discussion: Answer the questions posed. </a:t>
            </a:r>
            <a:endParaRPr lang="en-US" dirty="0"/>
          </a:p>
        </p:txBody>
      </p:sp>
      <p:sp>
        <p:nvSpPr>
          <p:cNvPr id="4" name="Slide Number Placeholder 3"/>
          <p:cNvSpPr>
            <a:spLocks noGrp="1"/>
          </p:cNvSpPr>
          <p:nvPr>
            <p:ph type="sldNum" sz="quarter" idx="10"/>
          </p:nvPr>
        </p:nvSpPr>
        <p:spPr/>
        <p:txBody>
          <a:bodyPr/>
          <a:lstStyle/>
          <a:p>
            <a:fld id="{2F2947C7-663A-4E4F-94EF-A5402F0A8051}" type="slidenum">
              <a:rPr lang="en-GB" smtClean="0"/>
              <a:t>4</a:t>
            </a:fld>
            <a:endParaRPr lang="en-GB"/>
          </a:p>
        </p:txBody>
      </p:sp>
    </p:spTree>
    <p:extLst>
      <p:ext uri="{BB962C8B-B14F-4D97-AF65-F5344CB8AC3E}">
        <p14:creationId xmlns:p14="http://schemas.microsoft.com/office/powerpoint/2010/main" val="39869412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2947C7-663A-4E4F-94EF-A5402F0A8051}" type="slidenum">
              <a:rPr lang="en-GB" smtClean="0"/>
              <a:t>5</a:t>
            </a:fld>
            <a:endParaRPr lang="en-GB"/>
          </a:p>
        </p:txBody>
      </p:sp>
    </p:spTree>
    <p:extLst>
      <p:ext uri="{BB962C8B-B14F-4D97-AF65-F5344CB8AC3E}">
        <p14:creationId xmlns:p14="http://schemas.microsoft.com/office/powerpoint/2010/main" val="636410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a:t>
            </a:r>
            <a:r>
              <a:rPr lang="en-US" baseline="0" dirty="0"/>
              <a:t>scenarios have formed the basis of the rationale for integration in the region now known as the Commonwealth Caribbean. However each scenario has held a period of dominance over the others at various times over the several years of integration-type experiments. And as the scenarios have changes so has the nature of integration itself.</a:t>
            </a:r>
          </a:p>
          <a:p>
            <a:endParaRPr lang="en-US" baseline="0" dirty="0"/>
          </a:p>
          <a:p>
            <a:r>
              <a:rPr lang="en-US" baseline="0" dirty="0"/>
              <a:t>So what is integration? </a:t>
            </a:r>
            <a:endParaRPr lang="en-US" dirty="0"/>
          </a:p>
        </p:txBody>
      </p:sp>
      <p:sp>
        <p:nvSpPr>
          <p:cNvPr id="4" name="Slide Number Placeholder 3"/>
          <p:cNvSpPr>
            <a:spLocks noGrp="1"/>
          </p:cNvSpPr>
          <p:nvPr>
            <p:ph type="sldNum" sz="quarter" idx="10"/>
          </p:nvPr>
        </p:nvSpPr>
        <p:spPr/>
        <p:txBody>
          <a:bodyPr/>
          <a:lstStyle/>
          <a:p>
            <a:fld id="{2F2947C7-663A-4E4F-94EF-A5402F0A8051}" type="slidenum">
              <a:rPr lang="en-GB" smtClean="0"/>
              <a:t>6</a:t>
            </a:fld>
            <a:endParaRPr lang="en-GB"/>
          </a:p>
        </p:txBody>
      </p:sp>
    </p:spTree>
    <p:extLst>
      <p:ext uri="{BB962C8B-B14F-4D97-AF65-F5344CB8AC3E}">
        <p14:creationId xmlns:p14="http://schemas.microsoft.com/office/powerpoint/2010/main" val="18377339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a:t>Regionalism is a broader/all-encompassing</a:t>
            </a:r>
            <a:r>
              <a:rPr lang="en-US" baseline="0" dirty="0"/>
              <a:t> term</a:t>
            </a:r>
          </a:p>
          <a:p>
            <a:pPr marL="171450" indent="-171450">
              <a:buFont typeface="Arial" pitchFamily="34" charset="0"/>
              <a:buChar char="•"/>
            </a:pPr>
            <a:endParaRPr lang="en-US" dirty="0"/>
          </a:p>
          <a:p>
            <a:pPr marL="171450" indent="-171450">
              <a:buFont typeface="Arial" pitchFamily="34" charset="0"/>
              <a:buChar char="•"/>
            </a:pPr>
            <a:r>
              <a:rPr lang="en-US" dirty="0"/>
              <a:t>Regional</a:t>
            </a:r>
            <a:r>
              <a:rPr lang="en-US" baseline="0" dirty="0"/>
              <a:t> Integration is a concept which emerged from a certain context and is used in a specific way. It is a term most associated with the study of the trajectory of regional activity in post-war Europe. Focus was placed on the way in which the phenomenon affected the sovereignty of the individual states. </a:t>
            </a:r>
          </a:p>
          <a:p>
            <a:pPr marL="171450" indent="-171450">
              <a:buFont typeface="Arial" pitchFamily="34" charset="0"/>
              <a:buChar char="•"/>
            </a:pPr>
            <a:endParaRPr lang="en-US" baseline="0" dirty="0"/>
          </a:p>
          <a:p>
            <a:pPr marL="171450" indent="-171450">
              <a:buFont typeface="Arial" pitchFamily="34" charset="0"/>
              <a:buChar char="•"/>
            </a:pPr>
            <a:r>
              <a:rPr lang="en-US" baseline="0" dirty="0"/>
              <a:t>It can be contrasted:</a:t>
            </a:r>
          </a:p>
          <a:p>
            <a:pPr marL="628650" lvl="1" indent="-171450">
              <a:buFont typeface="Arial" pitchFamily="34" charset="0"/>
              <a:buChar char="•"/>
            </a:pPr>
            <a:r>
              <a:rPr lang="en-US" baseline="0" dirty="0"/>
              <a:t>to the broader/overarching concept of regionalism; </a:t>
            </a:r>
          </a:p>
          <a:p>
            <a:pPr marL="628650" lvl="1" indent="-171450">
              <a:buFont typeface="Arial" pitchFamily="34" charset="0"/>
              <a:buChar char="•"/>
            </a:pPr>
            <a:r>
              <a:rPr lang="en-US" baseline="0" dirty="0"/>
              <a:t>the concept of regionalisation as an unregulated informal process of </a:t>
            </a:r>
            <a:r>
              <a:rPr lang="en-US" baseline="0" dirty="0" err="1"/>
              <a:t>regionalised</a:t>
            </a:r>
            <a:r>
              <a:rPr lang="en-US" baseline="0" dirty="0"/>
              <a:t> activity; and </a:t>
            </a:r>
          </a:p>
          <a:p>
            <a:pPr marL="628650" lvl="1" indent="-171450">
              <a:buFont typeface="Arial" pitchFamily="34" charset="0"/>
              <a:buChar char="•"/>
            </a:pPr>
            <a:r>
              <a:rPr lang="en-US" baseline="0" dirty="0"/>
              <a:t>federalism which is another distinct form of regionalism (more on the distinctions in Module 2).</a:t>
            </a:r>
            <a:endParaRPr lang="en-US" dirty="0"/>
          </a:p>
        </p:txBody>
      </p:sp>
      <p:sp>
        <p:nvSpPr>
          <p:cNvPr id="4" name="Slide Number Placeholder 3"/>
          <p:cNvSpPr>
            <a:spLocks noGrp="1"/>
          </p:cNvSpPr>
          <p:nvPr>
            <p:ph type="sldNum" sz="quarter" idx="10"/>
          </p:nvPr>
        </p:nvSpPr>
        <p:spPr/>
        <p:txBody>
          <a:bodyPr/>
          <a:lstStyle/>
          <a:p>
            <a:fld id="{2F2947C7-663A-4E4F-94EF-A5402F0A8051}" type="slidenum">
              <a:rPr lang="en-GB" smtClean="0"/>
              <a:t>7</a:t>
            </a:fld>
            <a:endParaRPr lang="en-GB"/>
          </a:p>
        </p:txBody>
      </p:sp>
    </p:spTree>
    <p:extLst>
      <p:ext uri="{BB962C8B-B14F-4D97-AF65-F5344CB8AC3E}">
        <p14:creationId xmlns:p14="http://schemas.microsoft.com/office/powerpoint/2010/main" val="767587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a:solidFill>
                  <a:schemeClr val="tx1"/>
                </a:solidFill>
                <a:effectLst/>
                <a:latin typeface="+mn-lt"/>
                <a:ea typeface="+mn-ea"/>
                <a:cs typeface="+mn-cs"/>
              </a:rPr>
              <a:t>The people of the West Indies were subject to colonial administration for several hundred years, including over 200 years of British rule aimed at sustaining a West Indian political economy, based on agricultural production by enslaved and indentured labour from Africa and Asia, and the subjugation of the local population to external political rule (for more on this early history, see for example Blake, 2000; Lewis, 1968c).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a:solidFill>
                  <a:schemeClr val="tx1"/>
                </a:solidFill>
                <a:effectLst/>
                <a:latin typeface="+mn-lt"/>
                <a:ea typeface="+mn-ea"/>
                <a:cs typeface="+mn-cs"/>
              </a:rPr>
              <a:t>Crown Colony</a:t>
            </a:r>
            <a:r>
              <a:rPr lang="en-GB" sz="1200" kern="1200" baseline="0" dirty="0">
                <a:solidFill>
                  <a:schemeClr val="tx1"/>
                </a:solidFill>
                <a:effectLst/>
                <a:latin typeface="+mn-lt"/>
                <a:ea typeface="+mn-ea"/>
                <a:cs typeface="+mn-cs"/>
              </a:rPr>
              <a:t> system after abolition of slavery still did not allow people to command full control over their governance systems nor did it improve their standards of living.</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a:solidFill>
                  <a:schemeClr val="tx1"/>
                </a:solidFill>
                <a:effectLst/>
                <a:latin typeface="+mn-lt"/>
                <a:ea typeface="+mn-ea"/>
                <a:cs typeface="+mn-cs"/>
              </a:rPr>
              <a:t>A coincidence of factors lead to the emergence of the most significant form of early regionalism</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a:solidFill>
                  <a:schemeClr val="tx1"/>
                </a:solidFill>
                <a:effectLst/>
                <a:latin typeface="+mn-lt"/>
                <a:ea typeface="+mn-ea"/>
                <a:cs typeface="+mn-cs"/>
              </a:rPr>
              <a:t>People critiqued Crown Colony as racist, prejudiced and disempowering and therefore began to call for self-government – largely through their labour leaders.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b="1" kern="1200" baseline="0" dirty="0">
                <a:solidFill>
                  <a:schemeClr val="tx1"/>
                </a:solidFill>
                <a:effectLst/>
                <a:latin typeface="+mn-lt"/>
                <a:ea typeface="+mn-ea"/>
                <a:cs typeface="+mn-cs"/>
              </a:rPr>
              <a:t>Important to note that these nationalist movements were largely bound to individual territories. Because of the distance of the islands from each other (8000sq miles) before the WWI, people knew little of each other. Jamaicans (half the regional population)  in particular were isolated from the rest of the region because of the fact that located some 1000 miles from the rest. This encouraged the development of a psycho-social construct of insularity or “</a:t>
            </a:r>
            <a:r>
              <a:rPr lang="en-GB" sz="1200" b="1" kern="1200" baseline="0" dirty="0" err="1">
                <a:solidFill>
                  <a:schemeClr val="tx1"/>
                </a:solidFill>
                <a:effectLst/>
                <a:latin typeface="+mn-lt"/>
                <a:ea typeface="+mn-ea"/>
                <a:cs typeface="+mn-cs"/>
              </a:rPr>
              <a:t>islandness</a:t>
            </a:r>
            <a:r>
              <a:rPr lang="en-GB" b="1" dirty="0"/>
              <a:t>.</a:t>
            </a:r>
            <a:r>
              <a:rPr lang="en-GB" sz="1200" b="1" kern="1200" baseline="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F2947C7-663A-4E4F-94EF-A5402F0A8051}" type="slidenum">
              <a:rPr lang="en-GB" smtClean="0"/>
              <a:t>8</a:t>
            </a:fld>
            <a:endParaRPr lang="en-GB"/>
          </a:p>
        </p:txBody>
      </p:sp>
    </p:spTree>
    <p:extLst>
      <p:ext uri="{BB962C8B-B14F-4D97-AF65-F5344CB8AC3E}">
        <p14:creationId xmlns:p14="http://schemas.microsoft.com/office/powerpoint/2010/main" val="18357777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Thes</a:t>
            </a:r>
            <a:r>
              <a:rPr lang="en-US" baseline="0" dirty="0"/>
              <a:t>e factors all coincided to bring </a:t>
            </a:r>
            <a:r>
              <a:rPr lang="en-US" dirty="0"/>
              <a:t>usher</a:t>
            </a:r>
            <a:r>
              <a:rPr lang="en-US" baseline="0" dirty="0"/>
              <a:t> </a:t>
            </a:r>
            <a:r>
              <a:rPr lang="en-US" dirty="0"/>
              <a:t>in what would become 4 key phases in the evolution of Caribbean integration/regionalism.</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2F2947C7-663A-4E4F-94EF-A5402F0A8051}" type="slidenum">
              <a:rPr lang="en-GB" smtClean="0"/>
              <a:t>9</a:t>
            </a:fld>
            <a:endParaRPr lang="en-GB"/>
          </a:p>
        </p:txBody>
      </p:sp>
    </p:spTree>
    <p:extLst>
      <p:ext uri="{BB962C8B-B14F-4D97-AF65-F5344CB8AC3E}">
        <p14:creationId xmlns:p14="http://schemas.microsoft.com/office/powerpoint/2010/main" val="24640764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dirty="0"/>
              <a:t>In</a:t>
            </a:r>
            <a:r>
              <a:rPr lang="en-US" baseline="0" dirty="0"/>
              <a:t> spite of “</a:t>
            </a:r>
            <a:r>
              <a:rPr lang="en-US" baseline="0" dirty="0" err="1"/>
              <a:t>islandness</a:t>
            </a:r>
            <a:r>
              <a:rPr lang="en-US" baseline="0" dirty="0"/>
              <a:t>” – those sympathetic to the nationalist movement – recognised a commonality of interest.</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a:t>By the time the CCL had reached the conclusion that Federation would be the best expression of West Indian Nationalism, the colonies were already beginning to become unprofitable and “cumbersome” for the Colonial Administration</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a:t>Then after WWII, in 1945, the </a:t>
            </a:r>
            <a:r>
              <a:rPr lang="en-US" dirty="0"/>
              <a:t>Colonial Secretary, Oliver Stanley,</a:t>
            </a:r>
            <a:r>
              <a:rPr lang="en-US" baseline="0" dirty="0"/>
              <a:t> </a:t>
            </a:r>
            <a:r>
              <a:rPr lang="en-US" dirty="0"/>
              <a:t> proposed a</a:t>
            </a:r>
            <a:r>
              <a:rPr lang="en-US" baseline="0" dirty="0"/>
              <a:t> conference to discuss the possibility of granting self-government in the form of a Federation– by way of gradual integration of existing institutions including Development and Welfare Committee; the West Indies Shipping Service; the Meteorological Service, West Indies Court of Appeal</a:t>
            </a:r>
          </a:p>
          <a:p>
            <a:pPr marL="628650" lvl="1" indent="-171450">
              <a:buFont typeface="Arial" pitchFamily="34" charset="0"/>
              <a:buChar char="•"/>
            </a:pPr>
            <a:r>
              <a:rPr lang="en-US" baseline="0" dirty="0"/>
              <a:t>Jamaica, British Honduras and British Guiana in </a:t>
            </a:r>
            <a:r>
              <a:rPr lang="en-US" baseline="0" dirty="0" err="1"/>
              <a:t>favour</a:t>
            </a:r>
            <a:r>
              <a:rPr lang="en-US" baseline="0" dirty="0"/>
              <a:t> of this approach (functionalism)</a:t>
            </a:r>
          </a:p>
          <a:p>
            <a:pPr marL="628650" lvl="1" indent="-171450">
              <a:buFont typeface="Arial" pitchFamily="34" charset="0"/>
              <a:buChar char="•"/>
            </a:pPr>
            <a:r>
              <a:rPr lang="en-US" baseline="0" dirty="0"/>
              <a:t>Trinidad and Eastern Caribbean in </a:t>
            </a:r>
            <a:r>
              <a:rPr lang="en-US" baseline="0" dirty="0" err="1"/>
              <a:t>favour</a:t>
            </a:r>
            <a:r>
              <a:rPr lang="en-US" baseline="0" dirty="0"/>
              <a:t> of a fully-fledged federation (recognised the weaknesses in previous Federations which was a lack of a central authority) (federalism)</a:t>
            </a:r>
          </a:p>
          <a:p>
            <a:pPr marL="171450" lvl="0" indent="-171450">
              <a:buFont typeface="Arial" pitchFamily="34" charset="0"/>
              <a:buChar char="•"/>
            </a:pPr>
            <a:r>
              <a:rPr lang="en-US" baseline="0" dirty="0"/>
              <a:t>By the time the conference was convened there were many differences among those who had shared a vision of West Indian Nationalism and self-government. </a:t>
            </a:r>
            <a:r>
              <a:rPr lang="en-US" b="1" baseline="0" dirty="0"/>
              <a:t>QUOTES</a:t>
            </a:r>
            <a:endParaRPr lang="en-US" b="1" dirty="0"/>
          </a:p>
          <a:p>
            <a:endParaRPr lang="en-US" dirty="0"/>
          </a:p>
          <a:p>
            <a:endParaRPr lang="en-US" dirty="0"/>
          </a:p>
        </p:txBody>
      </p:sp>
      <p:sp>
        <p:nvSpPr>
          <p:cNvPr id="4" name="Slide Number Placeholder 3"/>
          <p:cNvSpPr>
            <a:spLocks noGrp="1"/>
          </p:cNvSpPr>
          <p:nvPr>
            <p:ph type="sldNum" sz="quarter" idx="10"/>
          </p:nvPr>
        </p:nvSpPr>
        <p:spPr/>
        <p:txBody>
          <a:bodyPr/>
          <a:lstStyle/>
          <a:p>
            <a:fld id="{2F2947C7-663A-4E4F-94EF-A5402F0A8051}" type="slidenum">
              <a:rPr lang="en-GB" smtClean="0"/>
              <a:t>10</a:t>
            </a:fld>
            <a:endParaRPr lang="en-GB"/>
          </a:p>
        </p:txBody>
      </p:sp>
    </p:spTree>
    <p:extLst>
      <p:ext uri="{BB962C8B-B14F-4D97-AF65-F5344CB8AC3E}">
        <p14:creationId xmlns:p14="http://schemas.microsoft.com/office/powerpoint/2010/main" val="21463239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Manley was the leader of Jamaica’s People’s National Party (PNP) and a leader in the West Indies Federal Labour Party (WIFLP)</a:t>
            </a:r>
          </a:p>
          <a:p>
            <a:r>
              <a:rPr lang="en-GB" dirty="0"/>
              <a:t>Rationale: small size and the need for economies of scale</a:t>
            </a:r>
          </a:p>
        </p:txBody>
      </p:sp>
      <p:sp>
        <p:nvSpPr>
          <p:cNvPr id="4" name="Slide Number Placeholder 3"/>
          <p:cNvSpPr>
            <a:spLocks noGrp="1"/>
          </p:cNvSpPr>
          <p:nvPr>
            <p:ph type="sldNum" sz="quarter" idx="10"/>
          </p:nvPr>
        </p:nvSpPr>
        <p:spPr/>
        <p:txBody>
          <a:bodyPr/>
          <a:lstStyle/>
          <a:p>
            <a:fld id="{2F2947C7-663A-4E4F-94EF-A5402F0A8051}" type="slidenum">
              <a:rPr lang="en-GB" smtClean="0"/>
              <a:t>11</a:t>
            </a:fld>
            <a:endParaRPr lang="en-GB"/>
          </a:p>
        </p:txBody>
      </p:sp>
    </p:spTree>
    <p:extLst>
      <p:ext uri="{BB962C8B-B14F-4D97-AF65-F5344CB8AC3E}">
        <p14:creationId xmlns:p14="http://schemas.microsoft.com/office/powerpoint/2010/main" val="3424007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Bustamante</a:t>
            </a:r>
            <a:r>
              <a:rPr lang="en-GB" baseline="0" dirty="0"/>
              <a:t> was the leader of the Jamaican Labour Party (JLP) and the leader of the regional Democratic Labour Party (DLP).</a:t>
            </a:r>
          </a:p>
          <a:p>
            <a:r>
              <a:rPr lang="en-GB" baseline="0" dirty="0"/>
              <a:t>Rationale: functional cooperation preferred to federation because there are diverse identities and nationalisms</a:t>
            </a:r>
            <a:endParaRPr lang="en-GB" dirty="0"/>
          </a:p>
        </p:txBody>
      </p:sp>
      <p:sp>
        <p:nvSpPr>
          <p:cNvPr id="4" name="Slide Number Placeholder 3"/>
          <p:cNvSpPr>
            <a:spLocks noGrp="1"/>
          </p:cNvSpPr>
          <p:nvPr>
            <p:ph type="sldNum" sz="quarter" idx="10"/>
          </p:nvPr>
        </p:nvSpPr>
        <p:spPr/>
        <p:txBody>
          <a:bodyPr/>
          <a:lstStyle/>
          <a:p>
            <a:fld id="{2F2947C7-663A-4E4F-94EF-A5402F0A8051}" type="slidenum">
              <a:rPr lang="en-GB" smtClean="0"/>
              <a:t>12</a:t>
            </a:fld>
            <a:endParaRPr lang="en-GB"/>
          </a:p>
        </p:txBody>
      </p:sp>
    </p:spTree>
    <p:extLst>
      <p:ext uri="{BB962C8B-B14F-4D97-AF65-F5344CB8AC3E}">
        <p14:creationId xmlns:p14="http://schemas.microsoft.com/office/powerpoint/2010/main" val="73687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Williams</a:t>
            </a:r>
            <a:r>
              <a:rPr lang="en-GB" baseline="0" dirty="0"/>
              <a:t> was the leader of the Trinidad People’s National Movement (PNM) and a member of the Federal Labour Party. (WIFLP)</a:t>
            </a:r>
          </a:p>
          <a:p>
            <a:r>
              <a:rPr lang="en-GB" baseline="0" dirty="0"/>
              <a:t>Rationale: necessity of integrate or Perish – keeping up with international conventions.</a:t>
            </a:r>
            <a:endParaRPr lang="en-GB" dirty="0"/>
          </a:p>
        </p:txBody>
      </p:sp>
      <p:sp>
        <p:nvSpPr>
          <p:cNvPr id="4" name="Slide Number Placeholder 3"/>
          <p:cNvSpPr>
            <a:spLocks noGrp="1"/>
          </p:cNvSpPr>
          <p:nvPr>
            <p:ph type="sldNum" sz="quarter" idx="10"/>
          </p:nvPr>
        </p:nvSpPr>
        <p:spPr/>
        <p:txBody>
          <a:bodyPr/>
          <a:lstStyle/>
          <a:p>
            <a:fld id="{2F2947C7-663A-4E4F-94EF-A5402F0A8051}" type="slidenum">
              <a:rPr lang="en-GB" smtClean="0"/>
              <a:t>13</a:t>
            </a:fld>
            <a:endParaRPr lang="en-GB"/>
          </a:p>
        </p:txBody>
      </p:sp>
    </p:spTree>
    <p:extLst>
      <p:ext uri="{BB962C8B-B14F-4D97-AF65-F5344CB8AC3E}">
        <p14:creationId xmlns:p14="http://schemas.microsoft.com/office/powerpoint/2010/main" val="1207804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4800" y="457200"/>
            <a:ext cx="3429000" cy="2571750"/>
          </a:xfrm>
        </p:spPr>
      </p:sp>
      <p:sp>
        <p:nvSpPr>
          <p:cNvPr id="3" name="Notes Placeholder 2"/>
          <p:cNvSpPr>
            <a:spLocks noGrp="1"/>
          </p:cNvSpPr>
          <p:nvPr>
            <p:ph type="body" idx="1"/>
          </p:nvPr>
        </p:nvSpPr>
        <p:spPr>
          <a:xfrm>
            <a:off x="3962400" y="152400"/>
            <a:ext cx="4953000" cy="6553200"/>
          </a:xfrm>
        </p:spPr>
        <p:txBody>
          <a:bodyPr/>
          <a:lstStyle/>
          <a:p>
            <a:pPr marL="171450" indent="-171450">
              <a:buFont typeface="Arial" pitchFamily="34" charset="0"/>
              <a:buChar char="•"/>
            </a:pPr>
            <a:r>
              <a:rPr lang="en-US" dirty="0"/>
              <a:t>Amidst the differences of opinion, the leaders were able to agree to</a:t>
            </a:r>
            <a:r>
              <a:rPr lang="en-US" baseline="0" dirty="0"/>
              <a:t> purse Federation. </a:t>
            </a:r>
            <a:r>
              <a:rPr lang="en-US" b="1" dirty="0"/>
              <a:t>NB: British Honduras and British Guiana had dropped out by 1956</a:t>
            </a:r>
          </a:p>
          <a:p>
            <a:pPr marL="171450" indent="-171450">
              <a:buFont typeface="Arial" pitchFamily="34" charset="0"/>
              <a:buChar char="•"/>
            </a:pPr>
            <a:r>
              <a:rPr lang="en-GB" dirty="0"/>
              <a:t>In January 1958 the Federation was established</a:t>
            </a:r>
            <a:r>
              <a:rPr lang="en-GB" baseline="0" dirty="0"/>
              <a:t> among 10 members: </a:t>
            </a:r>
            <a:r>
              <a:rPr lang="en-GB" dirty="0"/>
              <a:t>Antigua and Barbuda, Barbados, Dominica, Grenada, Jamaica, Montserrat, St. Kitts-Nevis-Anguilla, St. Lucia, St. Vincent and Trinidad and Tobago</a:t>
            </a:r>
          </a:p>
          <a:p>
            <a:pPr marL="171450" indent="-171450">
              <a:buFont typeface="Arial" pitchFamily="34" charset="0"/>
              <a:buChar char="•"/>
            </a:pPr>
            <a:r>
              <a:rPr lang="en-US" dirty="0"/>
              <a:t>The British Governor General Appointed all Supreme Court Justices, Public</a:t>
            </a:r>
            <a:r>
              <a:rPr lang="en-US" baseline="0" dirty="0"/>
              <a:t> Service Commission, public servants and the 19 members of the Senate</a:t>
            </a:r>
          </a:p>
          <a:p>
            <a:pPr marL="171450" indent="-171450">
              <a:buFont typeface="Arial" pitchFamily="34" charset="0"/>
              <a:buChar char="•"/>
            </a:pPr>
            <a:r>
              <a:rPr lang="en-US" baseline="0" dirty="0"/>
              <a:t>45 members of the House of Representatives were elected West Indian officials</a:t>
            </a:r>
          </a:p>
          <a:p>
            <a:pPr marL="171450" indent="-171450">
              <a:buFont typeface="Arial" pitchFamily="34" charset="0"/>
              <a:buChar char="•"/>
            </a:pPr>
            <a:r>
              <a:rPr lang="en-US" baseline="0" dirty="0"/>
              <a:t>Council of States – 14 members (six appointed by Lord </a:t>
            </a:r>
            <a:r>
              <a:rPr lang="en-US" baseline="0" dirty="0" err="1"/>
              <a:t>Hailes</a:t>
            </a:r>
            <a:r>
              <a:rPr lang="en-US" baseline="0" dirty="0"/>
              <a:t>, eight democratically appointed by the West Indian Prime Minister elected from the House – Sir </a:t>
            </a:r>
            <a:r>
              <a:rPr lang="en-US" baseline="0" dirty="0" err="1"/>
              <a:t>Grantley</a:t>
            </a:r>
            <a:r>
              <a:rPr lang="en-US" baseline="0" dirty="0"/>
              <a:t> Adams)</a:t>
            </a:r>
            <a:endParaRPr lang="en-US" dirty="0"/>
          </a:p>
          <a:p>
            <a:pPr marL="171450" indent="-171450">
              <a:buFont typeface="Arial" pitchFamily="34" charset="0"/>
              <a:buChar char="•"/>
            </a:pPr>
            <a:r>
              <a:rPr lang="en-US" dirty="0"/>
              <a:t>Ongoing dissatisfaction with structure and public squabbling between</a:t>
            </a:r>
            <a:r>
              <a:rPr lang="en-US" baseline="0" dirty="0"/>
              <a:t> Trinidad and Jamaica over the allocation of payments and the location of the Federal capital led to a public discontent, especially in Jamaica. </a:t>
            </a:r>
          </a:p>
          <a:p>
            <a:pPr marL="171450" indent="-171450">
              <a:buFont typeface="Arial" pitchFamily="34" charset="0"/>
              <a:buChar char="•"/>
            </a:pPr>
            <a:r>
              <a:rPr lang="en-US" baseline="0" dirty="0"/>
              <a:t>Manley quietly asked the Colonial Secretary, Iain Macleod if Jamaica could pursue independent statehood – given the experience of Cyprus. He agreed. Bustamante seized the opportunity and called for a referendum. Small majority of people voted against the Federation – withdrawal </a:t>
            </a:r>
          </a:p>
          <a:p>
            <a:pPr marL="1714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dirty="0"/>
              <a:t>Following</a:t>
            </a:r>
            <a:r>
              <a:rPr lang="en-US" baseline="0" dirty="0"/>
              <a:t> the dissolution of the Federation, </a:t>
            </a:r>
            <a:r>
              <a:rPr lang="en-GB" dirty="0"/>
              <a:t>Independent Statehood for Jamaica and Trinidad and Tobago; then </a:t>
            </a:r>
            <a:r>
              <a:rPr lang="en-US" baseline="0" dirty="0"/>
              <a:t>Barbados and Guyana advanced their discussions to pursue independent statehood 1966 and 1970 respectively. The independent states for several years continued to do what was required of them in building international relations and establishing separate national institutions.</a:t>
            </a:r>
          </a:p>
          <a:p>
            <a:pPr marL="1714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a:t>The Eastern Caribbean States attempted to go ahead with Federation and then opted for Associated Statehood with Britain while also sustaining their shared regional institutions including the common central bank and currency and judicial system.</a:t>
            </a:r>
          </a:p>
          <a:p>
            <a:pPr marL="1714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1" baseline="0" dirty="0"/>
              <a:t>The implication of the collapse was a rejection of West Indian Nationalism and an adoption of individual nationalisms and sovereignty as the hallmark of that individual nationalism.</a:t>
            </a:r>
          </a:p>
          <a:p>
            <a:endParaRPr lang="en-US" dirty="0"/>
          </a:p>
          <a:p>
            <a:endParaRPr lang="en-US" dirty="0"/>
          </a:p>
        </p:txBody>
      </p:sp>
      <p:sp>
        <p:nvSpPr>
          <p:cNvPr id="4" name="Slide Number Placeholder 3"/>
          <p:cNvSpPr>
            <a:spLocks noGrp="1"/>
          </p:cNvSpPr>
          <p:nvPr>
            <p:ph type="sldNum" sz="quarter" idx="10"/>
          </p:nvPr>
        </p:nvSpPr>
        <p:spPr/>
        <p:txBody>
          <a:bodyPr/>
          <a:lstStyle/>
          <a:p>
            <a:fld id="{2F2947C7-663A-4E4F-94EF-A5402F0A8051}" type="slidenum">
              <a:rPr lang="en-GB" smtClean="0"/>
              <a:t>14</a:t>
            </a:fld>
            <a:endParaRPr lang="en-GB"/>
          </a:p>
        </p:txBody>
      </p:sp>
    </p:spTree>
    <p:extLst>
      <p:ext uri="{BB962C8B-B14F-4D97-AF65-F5344CB8AC3E}">
        <p14:creationId xmlns:p14="http://schemas.microsoft.com/office/powerpoint/2010/main" val="35711942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191000" y="228600"/>
            <a:ext cx="4495800" cy="6477000"/>
          </a:xfrm>
        </p:spPr>
        <p:txBody>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150" baseline="0" dirty="0"/>
              <a:t>As they pursued their state responsibilities – establishing institutions, diplomatic missions, participating in international fora etc., the economies of Jamaica and Trinidad had declined. Sovereign independence had not addressed the fundamentals of the economies on which they were built – uncompetitive competitive colonial outposts.</a:t>
            </a:r>
            <a:r>
              <a:rPr lang="en-GB" sz="1150" b="1" i="1" dirty="0"/>
              <a:t>  They began</a:t>
            </a:r>
            <a:r>
              <a:rPr lang="en-GB" sz="1150" b="1" i="1" baseline="0" dirty="0"/>
              <a:t> to experience what Payne has described as </a:t>
            </a:r>
            <a:r>
              <a:rPr lang="en-GB" sz="1150" b="1" i="1" dirty="0"/>
              <a:t>“the cold draught of self-government” </a:t>
            </a:r>
            <a:r>
              <a:rPr lang="en-GB" sz="1150" dirty="0"/>
              <a:t>(Payne 1981:256)</a:t>
            </a:r>
            <a:endParaRPr lang="en-US" sz="1150" baseline="0" dirty="0"/>
          </a:p>
          <a:p>
            <a:pPr marL="171450" indent="-171450">
              <a:buFont typeface="Arial" pitchFamily="34" charset="0"/>
              <a:buChar char="•"/>
            </a:pPr>
            <a:r>
              <a:rPr lang="en-US" sz="1150" baseline="0" dirty="0"/>
              <a:t>Williams’ suggested a meeting with the big Four idea of a CEC never took off because Heads were still wary of the Federal experience and were more preoccupied with addressing the pressing needs of dealing with the surviving Shipping Service, Meteorological Office, the UWI. Not even willing in 1965 to take on Forbes Burnham’s idea of establishing a Secretariat to service the conference.</a:t>
            </a:r>
          </a:p>
          <a:p>
            <a:pPr marL="171450" indent="-171450">
              <a:buFont typeface="Arial" pitchFamily="34" charset="0"/>
              <a:buChar char="•"/>
            </a:pPr>
            <a:r>
              <a:rPr lang="en-US" sz="1150" baseline="0" dirty="0"/>
              <a:t>BUT = First regional governance structure. An enduring feature of the contemporary context.</a:t>
            </a:r>
          </a:p>
          <a:p>
            <a:pPr marL="171450" indent="-171450">
              <a:buFont typeface="Arial" pitchFamily="34" charset="0"/>
              <a:buChar char="•"/>
            </a:pPr>
            <a:r>
              <a:rPr lang="en-US" sz="1150" baseline="0" dirty="0"/>
              <a:t>Then, Burnham initiated discussions with his colleagues on advancing the regional process – an experiment in deepening trade linkages. </a:t>
            </a:r>
            <a:r>
              <a:rPr lang="en-US" sz="1150" i="1" baseline="0" dirty="0"/>
              <a:t>Dickenson Bay Agreement</a:t>
            </a:r>
          </a:p>
          <a:p>
            <a:pPr marL="171450" indent="-171450">
              <a:buFont typeface="Arial" pitchFamily="34" charset="0"/>
              <a:buChar char="•"/>
            </a:pPr>
            <a:r>
              <a:rPr lang="en-GB" sz="1150" dirty="0"/>
              <a:t>New World Group Seminar 1964-1965 : William Demas; </a:t>
            </a:r>
            <a:r>
              <a:rPr lang="en-GB" sz="1150" dirty="0" err="1"/>
              <a:t>Alister</a:t>
            </a:r>
            <a:r>
              <a:rPr lang="en-GB" sz="1150" dirty="0"/>
              <a:t> McIntyre, George Beckford, Havelock Brewster, Clive Thomas, Norman Girvan </a:t>
            </a:r>
          </a:p>
          <a:p>
            <a:pPr marL="171450" indent="-171450">
              <a:buFont typeface="Arial" pitchFamily="34" charset="0"/>
              <a:buChar char="•"/>
            </a:pPr>
            <a:r>
              <a:rPr lang="en-US" sz="1150" baseline="0" dirty="0"/>
              <a:t>1967 Integration Studies:</a:t>
            </a:r>
          </a:p>
          <a:p>
            <a:pPr marL="628650" lvl="1" indent="-171450">
              <a:buFont typeface="Arial" pitchFamily="34" charset="0"/>
              <a:buChar char="•"/>
            </a:pPr>
            <a:r>
              <a:rPr lang="en-GB" sz="1150" i="1" kern="1200" dirty="0">
                <a:solidFill>
                  <a:schemeClr val="tx1"/>
                </a:solidFill>
                <a:effectLst/>
              </a:rPr>
              <a:t>Possibility for Rationalising Production and Trade in the West Indies by </a:t>
            </a:r>
            <a:r>
              <a:rPr lang="en-GB" sz="1150" kern="1200" dirty="0" err="1">
                <a:solidFill>
                  <a:schemeClr val="tx1"/>
                </a:solidFill>
                <a:effectLst/>
              </a:rPr>
              <a:t>Alister</a:t>
            </a:r>
            <a:r>
              <a:rPr lang="en-GB" sz="1150" kern="1200" dirty="0">
                <a:solidFill>
                  <a:schemeClr val="tx1"/>
                </a:solidFill>
                <a:effectLst/>
              </a:rPr>
              <a:t> McIntyre, Norman Girvan, George Beckford and Eric Armstrong; </a:t>
            </a:r>
          </a:p>
          <a:p>
            <a:pPr marL="628650" lvl="1" indent="-171450">
              <a:buFont typeface="Arial" pitchFamily="34" charset="0"/>
              <a:buChar char="•"/>
            </a:pPr>
            <a:r>
              <a:rPr lang="en-GB" sz="1150" kern="1200" dirty="0">
                <a:solidFill>
                  <a:schemeClr val="tx1"/>
                </a:solidFill>
                <a:effectLst/>
              </a:rPr>
              <a:t>The </a:t>
            </a:r>
            <a:r>
              <a:rPr lang="en-GB" sz="1150" i="1" kern="1200" dirty="0">
                <a:solidFill>
                  <a:schemeClr val="tx1"/>
                </a:solidFill>
                <a:effectLst/>
              </a:rPr>
              <a:t>Problems of Caribbean Air Transport Industry by Steve </a:t>
            </a:r>
            <a:r>
              <a:rPr lang="en-GB" sz="1150" i="1" kern="1200" dirty="0" err="1">
                <a:solidFill>
                  <a:schemeClr val="tx1"/>
                </a:solidFill>
                <a:effectLst/>
              </a:rPr>
              <a:t>DeCastro</a:t>
            </a:r>
            <a:r>
              <a:rPr lang="en-GB" sz="1150" i="1" kern="1200" dirty="0">
                <a:solidFill>
                  <a:schemeClr val="tx1"/>
                </a:solidFill>
                <a:effectLst/>
              </a:rPr>
              <a:t>;</a:t>
            </a:r>
            <a:r>
              <a:rPr lang="en-GB" sz="1150" kern="1200" dirty="0">
                <a:solidFill>
                  <a:schemeClr val="tx1"/>
                </a:solidFill>
                <a:effectLst/>
              </a:rPr>
              <a:t> </a:t>
            </a:r>
          </a:p>
          <a:p>
            <a:pPr marL="628650" lvl="1" indent="-171450">
              <a:buFont typeface="Arial" pitchFamily="34" charset="0"/>
              <a:buChar char="•"/>
            </a:pPr>
            <a:r>
              <a:rPr lang="en-GB" sz="1150" b="1" i="1" u="sng" kern="1200" dirty="0">
                <a:solidFill>
                  <a:schemeClr val="tx1"/>
                </a:solidFill>
                <a:effectLst/>
              </a:rPr>
              <a:t>The</a:t>
            </a:r>
            <a:r>
              <a:rPr lang="en-GB" sz="1150" b="1" i="1" u="sng" kern="1200" baseline="0" dirty="0">
                <a:solidFill>
                  <a:schemeClr val="tx1"/>
                </a:solidFill>
                <a:effectLst/>
              </a:rPr>
              <a:t> </a:t>
            </a:r>
            <a:r>
              <a:rPr lang="en-GB" sz="1150" b="1" i="1" u="sng" kern="1200" dirty="0">
                <a:solidFill>
                  <a:schemeClr val="tx1"/>
                </a:solidFill>
                <a:effectLst/>
              </a:rPr>
              <a:t>Dynamics of West Indian Economic Integration </a:t>
            </a:r>
            <a:r>
              <a:rPr lang="en-GB" sz="1150" b="1" u="sng" kern="1200" dirty="0">
                <a:solidFill>
                  <a:schemeClr val="tx1"/>
                </a:solidFill>
                <a:effectLst/>
              </a:rPr>
              <a:t>by Havelock Brewster and Clive Thomas.</a:t>
            </a:r>
            <a:r>
              <a:rPr lang="en-GB" sz="1150" b="1" i="1" u="sng" kern="1200" dirty="0">
                <a:solidFill>
                  <a:schemeClr val="tx1"/>
                </a:solidFill>
                <a:effectLst/>
              </a:rPr>
              <a:t> </a:t>
            </a:r>
          </a:p>
          <a:p>
            <a:pPr marL="1085850" lvl="2" indent="-171450">
              <a:buFont typeface="Arial" pitchFamily="34" charset="0"/>
              <a:buChar char="•"/>
            </a:pPr>
            <a:r>
              <a:rPr lang="en-GB" sz="1150" b="0" i="0" u="none" kern="1200" dirty="0">
                <a:solidFill>
                  <a:schemeClr val="tx1"/>
                </a:solidFill>
                <a:effectLst/>
              </a:rPr>
              <a:t>Focus on production integration – more than a free trade area</a:t>
            </a:r>
          </a:p>
          <a:p>
            <a:pPr marL="171450" indent="-171450">
              <a:buFont typeface="Arial" pitchFamily="34" charset="0"/>
              <a:buChar char="•"/>
            </a:pPr>
            <a:r>
              <a:rPr lang="en-GB" sz="1150" b="0" i="0" u="none" kern="1200" dirty="0">
                <a:solidFill>
                  <a:schemeClr val="tx1"/>
                </a:solidFill>
                <a:effectLst/>
              </a:rPr>
              <a:t>Politicians</a:t>
            </a:r>
            <a:r>
              <a:rPr lang="en-GB" sz="1150" b="0" i="0" u="none" kern="1200" baseline="0" dirty="0">
                <a:solidFill>
                  <a:schemeClr val="tx1"/>
                </a:solidFill>
                <a:effectLst/>
              </a:rPr>
              <a:t> were still wary but agreed on a 1967 Resolution on Regional Integration (the first time the term enters the official regional lexicon) to start with free trade by 1</a:t>
            </a:r>
            <a:r>
              <a:rPr lang="en-GB" sz="1150" b="0" i="0" u="none" kern="1200" baseline="30000" dirty="0">
                <a:solidFill>
                  <a:schemeClr val="tx1"/>
                </a:solidFill>
                <a:effectLst/>
              </a:rPr>
              <a:t>st</a:t>
            </a:r>
            <a:r>
              <a:rPr lang="en-GB" sz="1150" b="0" i="0" u="none" kern="1200" baseline="0" dirty="0">
                <a:solidFill>
                  <a:schemeClr val="tx1"/>
                </a:solidFill>
                <a:effectLst/>
              </a:rPr>
              <a:t> May 1968 then work on other non-market elements… The CARIFTA was born with the intervention of the private sector through the Caribbean Association of Industry which had much to gain from a free trade area. </a:t>
            </a:r>
            <a:endParaRPr lang="en-US" sz="1150" b="0" i="0" u="none" dirty="0"/>
          </a:p>
        </p:txBody>
      </p:sp>
      <p:sp>
        <p:nvSpPr>
          <p:cNvPr id="4" name="Slide Number Placeholder 3"/>
          <p:cNvSpPr>
            <a:spLocks noGrp="1"/>
          </p:cNvSpPr>
          <p:nvPr>
            <p:ph type="sldNum" sz="quarter" idx="10"/>
          </p:nvPr>
        </p:nvSpPr>
        <p:spPr/>
        <p:txBody>
          <a:bodyPr/>
          <a:lstStyle/>
          <a:p>
            <a:fld id="{2F2947C7-663A-4E4F-94EF-A5402F0A8051}" type="slidenum">
              <a:rPr lang="en-GB" smtClean="0"/>
              <a:t>15</a:t>
            </a:fld>
            <a:endParaRPr lang="en-GB"/>
          </a:p>
        </p:txBody>
      </p:sp>
    </p:spTree>
    <p:extLst>
      <p:ext uri="{BB962C8B-B14F-4D97-AF65-F5344CB8AC3E}">
        <p14:creationId xmlns:p14="http://schemas.microsoft.com/office/powerpoint/2010/main" val="21463239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457200"/>
            <a:ext cx="3429000" cy="2571750"/>
          </a:xfrm>
        </p:spPr>
      </p:sp>
      <p:sp>
        <p:nvSpPr>
          <p:cNvPr id="3" name="Notes Placeholder 2"/>
          <p:cNvSpPr>
            <a:spLocks noGrp="1"/>
          </p:cNvSpPr>
          <p:nvPr>
            <p:ph type="body" idx="1"/>
          </p:nvPr>
        </p:nvSpPr>
        <p:spPr>
          <a:xfrm>
            <a:off x="3733800" y="228600"/>
            <a:ext cx="5181600" cy="6477000"/>
          </a:xfrm>
        </p:spPr>
        <p:txBody>
          <a:bodyPr/>
          <a:lstStyle/>
          <a:p>
            <a:pPr marL="171450" indent="-171450">
              <a:buFont typeface="Arial" pitchFamily="34" charset="0"/>
              <a:buChar char="•"/>
            </a:pPr>
            <a:r>
              <a:rPr lang="en-US" sz="1150" dirty="0"/>
              <a:t>The call for stronger institutions</a:t>
            </a:r>
            <a:r>
              <a:rPr lang="en-US" sz="1150" baseline="0" dirty="0"/>
              <a:t> were again influenced by the work being conducted by New World Group who were monitoring what was happening elsewhere in the world and who were proposing greater government control over the economy (assumptions of the role of the state – welfare state).</a:t>
            </a:r>
          </a:p>
          <a:p>
            <a:pPr marL="171450" indent="-171450">
              <a:buFont typeface="Arial" pitchFamily="34" charset="0"/>
              <a:buChar char="•"/>
            </a:pPr>
            <a:r>
              <a:rPr lang="en-US" sz="1150" baseline="0" dirty="0"/>
              <a:t>Demas who was the Secretary General of the Secretariat prepared a seminal paper proposing a new structure of a Caribbean Community and Common Market. The Community would consolidate all the disparate functional institutions; the coordination of foreign economic policies. Inspired by Williams 1963 Community and the 1957 EEC</a:t>
            </a:r>
          </a:p>
          <a:p>
            <a:pPr marL="171450" indent="-171450">
              <a:buFont typeface="Arial" pitchFamily="34" charset="0"/>
              <a:buChar char="•"/>
            </a:pPr>
            <a:r>
              <a:rPr lang="en-US" sz="1150" baseline="0" dirty="0"/>
              <a:t>Heads disagreed with removal of restrictions on movement of labour; creation of a common external tariff etc…</a:t>
            </a:r>
          </a:p>
          <a:p>
            <a:pPr marL="171450" indent="-171450">
              <a:buFont typeface="Arial" pitchFamily="34" charset="0"/>
              <a:buChar char="•"/>
            </a:pPr>
            <a:r>
              <a:rPr lang="en-GB" sz="1150" kern="1200" dirty="0">
                <a:solidFill>
                  <a:schemeClr val="tx1"/>
                </a:solidFill>
                <a:effectLst/>
              </a:rPr>
              <a:t>However, it was eventually decided to pursue</a:t>
            </a:r>
            <a:r>
              <a:rPr lang="en-GB" sz="1150" kern="1200" baseline="0" dirty="0">
                <a:solidFill>
                  <a:schemeClr val="tx1"/>
                </a:solidFill>
                <a:effectLst/>
              </a:rPr>
              <a:t> a juridical hybrid = </a:t>
            </a:r>
            <a:r>
              <a:rPr lang="en-GB" sz="1150" kern="1200" dirty="0">
                <a:solidFill>
                  <a:schemeClr val="tx1"/>
                </a:solidFill>
                <a:effectLst/>
              </a:rPr>
              <a:t>a legal distinction between the two institutions, given the special position of The Bahamas within the movement.  Bahamas contributed to secretariat but did</a:t>
            </a:r>
            <a:r>
              <a:rPr lang="en-GB" sz="1150" kern="1200" baseline="0" dirty="0">
                <a:solidFill>
                  <a:schemeClr val="tx1"/>
                </a:solidFill>
                <a:effectLst/>
              </a:rPr>
              <a:t> not want to participate in economic aspects. But the distinction between the two risked Jamaica not participating in Community (which was viewed as a threat to Jamaica’s sovereignty.  </a:t>
            </a:r>
            <a:r>
              <a:rPr lang="en-GB" sz="1150" kern="1200" dirty="0">
                <a:solidFill>
                  <a:schemeClr val="tx1"/>
                </a:solidFill>
                <a:effectLst/>
              </a:rPr>
              <a:t>Notwithstanding Michael Manley’s support for the community the Committee, cognisant of the federal legacy, feared he might buckle under domestic pressures Therefore, in order to secure Jamaica’s participation, linked</a:t>
            </a:r>
            <a:r>
              <a:rPr lang="en-GB" sz="1150" kern="1200" baseline="0" dirty="0">
                <a:solidFill>
                  <a:schemeClr val="tx1"/>
                </a:solidFill>
                <a:effectLst/>
              </a:rPr>
              <a:t> </a:t>
            </a:r>
            <a:r>
              <a:rPr lang="en-GB" sz="1150" kern="1200" dirty="0">
                <a:solidFill>
                  <a:schemeClr val="tx1"/>
                </a:solidFill>
                <a:effectLst/>
              </a:rPr>
              <a:t>the two personalities both to a single governance body – the Conference of Heads of Government. The effect of this mechanism was to make participation in the common market conditional on participation in the community without requiring the converse. The Bahamas could therefore, participate in the community without joining the common market. However, the Conference was not invested with any supranational decision-making authority or independence from national legislatures – a provision that was necessary to secure Jamaica’s agreement. </a:t>
            </a:r>
          </a:p>
          <a:p>
            <a:pPr marL="171450" indent="-171450">
              <a:buFont typeface="Arial" pitchFamily="34" charset="0"/>
              <a:buChar char="•"/>
            </a:pPr>
            <a:r>
              <a:rPr lang="en-GB" sz="1150" kern="1200" dirty="0">
                <a:solidFill>
                  <a:schemeClr val="tx1"/>
                </a:solidFill>
                <a:effectLst/>
              </a:rPr>
              <a:t>The structure outlined in the </a:t>
            </a:r>
            <a:r>
              <a:rPr lang="en-GB" sz="1150" i="1" kern="1200" dirty="0">
                <a:solidFill>
                  <a:schemeClr val="tx1"/>
                </a:solidFill>
                <a:effectLst/>
              </a:rPr>
              <a:t>Treaty of </a:t>
            </a:r>
            <a:r>
              <a:rPr lang="en-GB" sz="1150" i="1" kern="1200" dirty="0" err="1">
                <a:solidFill>
                  <a:schemeClr val="tx1"/>
                </a:solidFill>
                <a:effectLst/>
              </a:rPr>
              <a:t>Chaguaramas</a:t>
            </a:r>
            <a:r>
              <a:rPr lang="en-GB" sz="1150" i="1" kern="1200" baseline="0" dirty="0">
                <a:solidFill>
                  <a:schemeClr val="tx1"/>
                </a:solidFill>
                <a:effectLst/>
              </a:rPr>
              <a:t> </a:t>
            </a:r>
            <a:r>
              <a:rPr lang="en-GB" sz="1150" kern="1200" dirty="0">
                <a:solidFill>
                  <a:schemeClr val="tx1"/>
                </a:solidFill>
                <a:effectLst/>
              </a:rPr>
              <a:t>emphasised a respect for</a:t>
            </a:r>
            <a:r>
              <a:rPr lang="en-GB" sz="1150" kern="1200" baseline="0" dirty="0">
                <a:solidFill>
                  <a:schemeClr val="tx1"/>
                </a:solidFill>
                <a:effectLst/>
              </a:rPr>
              <a:t> and safeguarding of sovereignty through unanimous decision-making - an common theme among developing countries at the time.</a:t>
            </a:r>
          </a:p>
          <a:p>
            <a:pPr marL="628650" lvl="1" indent="-171450">
              <a:buFont typeface="Arial" pitchFamily="34" charset="0"/>
              <a:buChar char="•"/>
            </a:pPr>
            <a:r>
              <a:rPr lang="en-GB" sz="1150" kern="1200" baseline="0" dirty="0">
                <a:solidFill>
                  <a:schemeClr val="tx1"/>
                </a:solidFill>
                <a:effectLst/>
              </a:rPr>
              <a:t>Ministerial Organs – Standing Committees</a:t>
            </a:r>
          </a:p>
          <a:p>
            <a:pPr marL="628650" lvl="1" indent="-171450">
              <a:buFont typeface="Arial" pitchFamily="34" charset="0"/>
              <a:buChar char="•"/>
            </a:pPr>
            <a:r>
              <a:rPr lang="en-GB" sz="1150" kern="1200" baseline="0" dirty="0">
                <a:solidFill>
                  <a:schemeClr val="tx1"/>
                </a:solidFill>
                <a:effectLst/>
              </a:rPr>
              <a:t>Institutions and Associate Institutions</a:t>
            </a:r>
          </a:p>
          <a:p>
            <a:pPr marL="628650" lvl="1" indent="-171450">
              <a:buFont typeface="Arial" pitchFamily="34" charset="0"/>
              <a:buChar char="•"/>
            </a:pPr>
            <a:r>
              <a:rPr lang="en-GB" sz="1150" kern="1200" baseline="0" dirty="0">
                <a:solidFill>
                  <a:schemeClr val="tx1"/>
                </a:solidFill>
                <a:effectLst/>
              </a:rPr>
              <a:t>Administrative Secretariat</a:t>
            </a:r>
          </a:p>
          <a:p>
            <a:pPr marL="171450" indent="-171450">
              <a:buFont typeface="Arial" pitchFamily="34" charset="0"/>
              <a:buChar char="•"/>
            </a:pPr>
            <a:r>
              <a:rPr lang="en-GB" sz="1150" kern="1200" baseline="0" dirty="0">
                <a:solidFill>
                  <a:schemeClr val="tx1"/>
                </a:solidFill>
                <a:effectLst/>
              </a:rPr>
              <a:t>1974 -1988 poor performance. Negligible contribution to economic development. Institutions not strong enough to prevent some states from reneging on commitment to stand by the CET; ideological differences, personal slights.</a:t>
            </a:r>
            <a:endParaRPr lang="en-US" sz="1150" kern="1200" dirty="0">
              <a:solidFill>
                <a:schemeClr val="tx1"/>
              </a:solidFill>
              <a:effectLst/>
            </a:endParaRPr>
          </a:p>
          <a:p>
            <a:endParaRPr lang="en-US" sz="1150" dirty="0"/>
          </a:p>
        </p:txBody>
      </p:sp>
      <p:sp>
        <p:nvSpPr>
          <p:cNvPr id="4" name="Slide Number Placeholder 3"/>
          <p:cNvSpPr>
            <a:spLocks noGrp="1"/>
          </p:cNvSpPr>
          <p:nvPr>
            <p:ph type="sldNum" sz="quarter" idx="10"/>
          </p:nvPr>
        </p:nvSpPr>
        <p:spPr/>
        <p:txBody>
          <a:bodyPr/>
          <a:lstStyle/>
          <a:p>
            <a:fld id="{2F2947C7-663A-4E4F-94EF-A5402F0A8051}" type="slidenum">
              <a:rPr lang="en-GB" smtClean="0"/>
              <a:t>16</a:t>
            </a:fld>
            <a:endParaRPr lang="en-GB"/>
          </a:p>
        </p:txBody>
      </p:sp>
    </p:spTree>
    <p:extLst>
      <p:ext uri="{BB962C8B-B14F-4D97-AF65-F5344CB8AC3E}">
        <p14:creationId xmlns:p14="http://schemas.microsoft.com/office/powerpoint/2010/main" val="2146323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personalisation of integration, consequent on the prominence of the nationally-driven Organs, given the legacy of the first meeting of Heads of Government in 1963.</a:t>
            </a:r>
          </a:p>
          <a:p>
            <a:endParaRPr lang="en-GB" dirty="0"/>
          </a:p>
          <a:p>
            <a:r>
              <a:rPr lang="en-GB" dirty="0"/>
              <a:t>1975 – 1982 – no meetings of the Heads</a:t>
            </a:r>
          </a:p>
          <a:p>
            <a:r>
              <a:rPr lang="en-GB" dirty="0"/>
              <a:t>1982 </a:t>
            </a:r>
            <a:r>
              <a:rPr lang="en-GB" dirty="0" err="1"/>
              <a:t>Seaga</a:t>
            </a:r>
            <a:r>
              <a:rPr lang="en-GB" dirty="0"/>
              <a:t> was able to bring them back to the table to discuss the challenges of the 1980s</a:t>
            </a:r>
          </a:p>
          <a:p>
            <a:r>
              <a:rPr lang="en-GB" dirty="0"/>
              <a:t>However by 1983 the invasion of Grenada</a:t>
            </a:r>
            <a:r>
              <a:rPr lang="en-GB" baseline="0" dirty="0"/>
              <a:t> had put CARICOM’s weaknesses into the light once again.</a:t>
            </a:r>
          </a:p>
          <a:p>
            <a:r>
              <a:rPr lang="en-GB" baseline="0" dirty="0"/>
              <a:t>With continuing structural adjustment, which was nationally driven, the regional framework lost relevance.</a:t>
            </a:r>
            <a:endParaRPr lang="en-GB" dirty="0"/>
          </a:p>
        </p:txBody>
      </p:sp>
      <p:sp>
        <p:nvSpPr>
          <p:cNvPr id="4" name="Slide Number Placeholder 3"/>
          <p:cNvSpPr>
            <a:spLocks noGrp="1"/>
          </p:cNvSpPr>
          <p:nvPr>
            <p:ph type="sldNum" sz="quarter" idx="10"/>
          </p:nvPr>
        </p:nvSpPr>
        <p:spPr/>
        <p:txBody>
          <a:bodyPr/>
          <a:lstStyle/>
          <a:p>
            <a:fld id="{2F2947C7-663A-4E4F-94EF-A5402F0A8051}" type="slidenum">
              <a:rPr lang="en-GB" smtClean="0"/>
              <a:t>17</a:t>
            </a:fld>
            <a:endParaRPr lang="en-GB"/>
          </a:p>
        </p:txBody>
      </p:sp>
    </p:spTree>
    <p:extLst>
      <p:ext uri="{BB962C8B-B14F-4D97-AF65-F5344CB8AC3E}">
        <p14:creationId xmlns:p14="http://schemas.microsoft.com/office/powerpoint/2010/main" val="11322455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a:t>Pollard 1985 – highlighted the inefficiency of the indiscriminate application of the unanimous decision</a:t>
            </a:r>
            <a:r>
              <a:rPr lang="en-US" baseline="0" dirty="0"/>
              <a:t>-making </a:t>
            </a:r>
            <a:r>
              <a:rPr lang="en-US" dirty="0"/>
              <a:t>rule and called for the making of a distinction</a:t>
            </a:r>
            <a:r>
              <a:rPr lang="en-US" baseline="0" dirty="0"/>
              <a:t> among types of decisions; also criticized the purely administrative role of the Secretariat</a:t>
            </a:r>
          </a:p>
          <a:p>
            <a:pPr marL="171450" indent="-171450">
              <a:buFont typeface="Arial" pitchFamily="34" charset="0"/>
              <a:buChar char="•"/>
            </a:pPr>
            <a:r>
              <a:rPr lang="en-US" baseline="0" dirty="0"/>
              <a:t>Mills 1990 highlighted the unsustainable financial situations of several regional institutions</a:t>
            </a:r>
          </a:p>
          <a:p>
            <a:pPr marL="171450" indent="-171450">
              <a:buFont typeface="Arial" pitchFamily="34" charset="0"/>
              <a:buChar char="•"/>
            </a:pPr>
            <a:r>
              <a:rPr lang="en-US" baseline="0" dirty="0"/>
              <a:t>WIC 1992 recommended the sharing of sovereignty in a “Community of Sovereign States”…</a:t>
            </a:r>
          </a:p>
        </p:txBody>
      </p:sp>
      <p:sp>
        <p:nvSpPr>
          <p:cNvPr id="4" name="Slide Number Placeholder 3"/>
          <p:cNvSpPr>
            <a:spLocks noGrp="1"/>
          </p:cNvSpPr>
          <p:nvPr>
            <p:ph type="sldNum" sz="quarter" idx="10"/>
          </p:nvPr>
        </p:nvSpPr>
        <p:spPr/>
        <p:txBody>
          <a:bodyPr/>
          <a:lstStyle/>
          <a:p>
            <a:fld id="{2F2947C7-663A-4E4F-94EF-A5402F0A8051}" type="slidenum">
              <a:rPr lang="en-GB" smtClean="0"/>
              <a:t>18</a:t>
            </a:fld>
            <a:endParaRPr lang="en-GB"/>
          </a:p>
        </p:txBody>
      </p:sp>
    </p:spTree>
    <p:extLst>
      <p:ext uri="{BB962C8B-B14F-4D97-AF65-F5344CB8AC3E}">
        <p14:creationId xmlns:p14="http://schemas.microsoft.com/office/powerpoint/2010/main" val="2146323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Proposals were meant to both deepen and widen the integration movement.</a:t>
            </a:r>
          </a:p>
          <a:p>
            <a:r>
              <a:rPr lang="en-GB" dirty="0"/>
              <a:t>Strength and size matter</a:t>
            </a:r>
          </a:p>
          <a:p>
            <a:r>
              <a:rPr lang="en-GB" dirty="0"/>
              <a:t>The response from Heads was a staunch defence of their own sovereign leadership…</a:t>
            </a:r>
          </a:p>
          <a:p>
            <a:r>
              <a:rPr lang="en-GB" dirty="0"/>
              <a:t>Although they agreed to some proposals the idea of a supranational commission was rejected and replaced by various other Heads of Government controlled mechanisms….</a:t>
            </a:r>
          </a:p>
          <a:p>
            <a:endParaRPr lang="en-GB" dirty="0"/>
          </a:p>
        </p:txBody>
      </p:sp>
      <p:sp>
        <p:nvSpPr>
          <p:cNvPr id="4" name="Slide Number Placeholder 3"/>
          <p:cNvSpPr>
            <a:spLocks noGrp="1"/>
          </p:cNvSpPr>
          <p:nvPr>
            <p:ph type="sldNum" sz="quarter" idx="10"/>
          </p:nvPr>
        </p:nvSpPr>
        <p:spPr/>
        <p:txBody>
          <a:bodyPr/>
          <a:lstStyle/>
          <a:p>
            <a:fld id="{2F2947C7-663A-4E4F-94EF-A5402F0A8051}" type="slidenum">
              <a:rPr lang="en-GB" smtClean="0"/>
              <a:t>19</a:t>
            </a:fld>
            <a:endParaRPr lang="en-GB"/>
          </a:p>
        </p:txBody>
      </p:sp>
    </p:spTree>
    <p:extLst>
      <p:ext uri="{BB962C8B-B14F-4D97-AF65-F5344CB8AC3E}">
        <p14:creationId xmlns:p14="http://schemas.microsoft.com/office/powerpoint/2010/main" val="27887307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2947C7-663A-4E4F-94EF-A5402F0A8051}" type="slidenum">
              <a:rPr lang="en-GB" smtClean="0"/>
              <a:t>20</a:t>
            </a:fld>
            <a:endParaRPr lang="en-GB"/>
          </a:p>
        </p:txBody>
      </p:sp>
    </p:spTree>
    <p:extLst>
      <p:ext uri="{BB962C8B-B14F-4D97-AF65-F5344CB8AC3E}">
        <p14:creationId xmlns:p14="http://schemas.microsoft.com/office/powerpoint/2010/main" val="21463239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2947C7-663A-4E4F-94EF-A5402F0A8051}" type="slidenum">
              <a:rPr lang="en-GB" smtClean="0"/>
              <a:t>21</a:t>
            </a:fld>
            <a:endParaRPr lang="en-GB"/>
          </a:p>
        </p:txBody>
      </p:sp>
    </p:spTree>
    <p:extLst>
      <p:ext uri="{BB962C8B-B14F-4D97-AF65-F5344CB8AC3E}">
        <p14:creationId xmlns:p14="http://schemas.microsoft.com/office/powerpoint/2010/main" val="2146323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GB" dirty="0"/>
              <a:t>We cannot forget that while all this was happening the sub-regional movement continued to evolve</a:t>
            </a:r>
            <a:r>
              <a:rPr lang="en-GB" baseline="0" dirty="0"/>
              <a:t> in parallel and is still a fully-fledged regional integration movement in its own right.</a:t>
            </a:r>
          </a:p>
          <a:p>
            <a:pPr marL="171450" indent="-171450">
              <a:buFont typeface="Arial" pitchFamily="34" charset="0"/>
              <a:buChar char="•"/>
            </a:pPr>
            <a:endParaRPr lang="en-GB" baseline="0" dirty="0"/>
          </a:p>
          <a:p>
            <a:pPr marL="171450" indent="-171450">
              <a:buFont typeface="Arial" pitchFamily="34" charset="0"/>
              <a:buChar char="•"/>
            </a:pPr>
            <a:r>
              <a:rPr lang="en-GB" baseline="0" dirty="0"/>
              <a:t>Prominent examples of continued attention to the regional movement is the establishment of a common pharmaceutical regime.</a:t>
            </a:r>
          </a:p>
          <a:p>
            <a:pPr marL="171450" indent="-171450">
              <a:buFont typeface="Arial" pitchFamily="34" charset="0"/>
              <a:buChar char="•"/>
            </a:pPr>
            <a:endParaRPr lang="en-GB" baseline="0" dirty="0"/>
          </a:p>
          <a:p>
            <a:pPr marL="171450" indent="-171450">
              <a:buFont typeface="Arial" pitchFamily="34" charset="0"/>
              <a:buChar char="•"/>
            </a:pPr>
            <a:r>
              <a:rPr lang="en-GB" baseline="0" dirty="0"/>
              <a:t>The OECS evolution suggests a greater level of dynamism and adaptability. </a:t>
            </a:r>
            <a:endParaRPr lang="en-GB" dirty="0"/>
          </a:p>
        </p:txBody>
      </p:sp>
      <p:sp>
        <p:nvSpPr>
          <p:cNvPr id="4" name="Slide Number Placeholder 3"/>
          <p:cNvSpPr>
            <a:spLocks noGrp="1"/>
          </p:cNvSpPr>
          <p:nvPr>
            <p:ph type="sldNum" sz="quarter" idx="10"/>
          </p:nvPr>
        </p:nvSpPr>
        <p:spPr/>
        <p:txBody>
          <a:bodyPr/>
          <a:lstStyle/>
          <a:p>
            <a:fld id="{2F2947C7-663A-4E4F-94EF-A5402F0A8051}" type="slidenum">
              <a:rPr lang="en-GB" smtClean="0"/>
              <a:t>22</a:t>
            </a:fld>
            <a:endParaRPr lang="en-GB"/>
          </a:p>
        </p:txBody>
      </p:sp>
    </p:spTree>
    <p:extLst>
      <p:ext uri="{BB962C8B-B14F-4D97-AF65-F5344CB8AC3E}">
        <p14:creationId xmlns:p14="http://schemas.microsoft.com/office/powerpoint/2010/main" val="18865379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Members:</a:t>
            </a:r>
            <a:r>
              <a:rPr lang="en-GB" baseline="0" dirty="0"/>
              <a:t> Antigua and Barbuda, The Bahamas, Barbados, Belize, Dominica, Grenada, Guyana, Haiti, Jamaica, Montserrat, St. Kitts-Nevis, St. Lucia, St. Vincent and the Grenadines, Suriname, Trinidad and Tobago</a:t>
            </a:r>
          </a:p>
          <a:p>
            <a:r>
              <a:rPr lang="en-GB" baseline="0" dirty="0"/>
              <a:t>Associate Members: Anguilla, Bermuda, British Virgin Islands, Cayman Islands, Turks and Caicos Islands</a:t>
            </a:r>
          </a:p>
          <a:p>
            <a:endParaRPr lang="en-GB" baseline="0" dirty="0"/>
          </a:p>
          <a:p>
            <a:r>
              <a:rPr lang="en-GB" baseline="0" dirty="0"/>
              <a:t>GDP figures from </a:t>
            </a:r>
            <a:r>
              <a:rPr lang="en-GB" dirty="0"/>
              <a:t>http://www.indexmundi.com/</a:t>
            </a:r>
            <a:r>
              <a:rPr lang="en-GB" baseline="0" dirty="0"/>
              <a:t> </a:t>
            </a:r>
            <a:endParaRPr lang="en-GB" dirty="0"/>
          </a:p>
        </p:txBody>
      </p:sp>
      <p:sp>
        <p:nvSpPr>
          <p:cNvPr id="4" name="Slide Number Placeholder 3"/>
          <p:cNvSpPr>
            <a:spLocks noGrp="1"/>
          </p:cNvSpPr>
          <p:nvPr>
            <p:ph type="sldNum" sz="quarter" idx="10"/>
          </p:nvPr>
        </p:nvSpPr>
        <p:spPr/>
        <p:txBody>
          <a:bodyPr/>
          <a:lstStyle/>
          <a:p>
            <a:fld id="{2F2947C7-663A-4E4F-94EF-A5402F0A8051}" type="slidenum">
              <a:rPr lang="en-GB" smtClean="0"/>
              <a:t>23</a:t>
            </a:fld>
            <a:endParaRPr lang="en-GB"/>
          </a:p>
        </p:txBody>
      </p:sp>
    </p:spTree>
    <p:extLst>
      <p:ext uri="{BB962C8B-B14F-4D97-AF65-F5344CB8AC3E}">
        <p14:creationId xmlns:p14="http://schemas.microsoft.com/office/powerpoint/2010/main" val="24481623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2947C7-663A-4E4F-94EF-A5402F0A8051}" type="slidenum">
              <a:rPr lang="en-GB" smtClean="0"/>
              <a:t>24</a:t>
            </a:fld>
            <a:endParaRPr lang="en-GB"/>
          </a:p>
        </p:txBody>
      </p:sp>
    </p:spTree>
    <p:extLst>
      <p:ext uri="{BB962C8B-B14F-4D97-AF65-F5344CB8AC3E}">
        <p14:creationId xmlns:p14="http://schemas.microsoft.com/office/powerpoint/2010/main" val="23748799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need to be cognisant of these themes as we begin to study regional</a:t>
            </a:r>
            <a:r>
              <a:rPr lang="en-US" baseline="0" dirty="0"/>
              <a:t>ism and regional integration as political concepts, as well as a development policy and strategy of Commonwealth Caribbean countries. </a:t>
            </a:r>
            <a:endParaRPr lang="en-US" dirty="0"/>
          </a:p>
        </p:txBody>
      </p:sp>
      <p:sp>
        <p:nvSpPr>
          <p:cNvPr id="4" name="Slide Number Placeholder 3"/>
          <p:cNvSpPr>
            <a:spLocks noGrp="1"/>
          </p:cNvSpPr>
          <p:nvPr>
            <p:ph type="sldNum" sz="quarter" idx="10"/>
          </p:nvPr>
        </p:nvSpPr>
        <p:spPr/>
        <p:txBody>
          <a:bodyPr/>
          <a:lstStyle/>
          <a:p>
            <a:fld id="{2F2947C7-663A-4E4F-94EF-A5402F0A8051}" type="slidenum">
              <a:rPr lang="en-GB" smtClean="0"/>
              <a:t>25</a:t>
            </a:fld>
            <a:endParaRPr lang="en-GB"/>
          </a:p>
        </p:txBody>
      </p:sp>
    </p:spTree>
    <p:extLst>
      <p:ext uri="{BB962C8B-B14F-4D97-AF65-F5344CB8AC3E}">
        <p14:creationId xmlns:p14="http://schemas.microsoft.com/office/powerpoint/2010/main" val="19566587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2947C7-663A-4E4F-94EF-A5402F0A8051}" type="slidenum">
              <a:rPr lang="en-GB" smtClean="0"/>
              <a:t>26</a:t>
            </a:fld>
            <a:endParaRPr lang="en-GB"/>
          </a:p>
        </p:txBody>
      </p:sp>
    </p:spTree>
    <p:extLst>
      <p:ext uri="{BB962C8B-B14F-4D97-AF65-F5344CB8AC3E}">
        <p14:creationId xmlns:p14="http://schemas.microsoft.com/office/powerpoint/2010/main" val="32347658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2947C7-663A-4E4F-94EF-A5402F0A8051}" type="slidenum">
              <a:rPr lang="en-GB" smtClean="0"/>
              <a:t>27</a:t>
            </a:fld>
            <a:endParaRPr lang="en-GB"/>
          </a:p>
        </p:txBody>
      </p:sp>
    </p:spTree>
    <p:extLst>
      <p:ext uri="{BB962C8B-B14F-4D97-AF65-F5344CB8AC3E}">
        <p14:creationId xmlns:p14="http://schemas.microsoft.com/office/powerpoint/2010/main" val="37667300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27C14276-DDBD-4394-8D8F-0B8300A5AB22}" type="datetimeFigureOut">
              <a:rPr lang="en-US" smtClean="0"/>
              <a:t>9/14/23</a:t>
            </a:fld>
            <a:endParaRPr lang="en-US"/>
          </a:p>
        </p:txBody>
      </p:sp>
      <p:sp>
        <p:nvSpPr>
          <p:cNvPr id="8" name="Slide Number Placeholder 7"/>
          <p:cNvSpPr>
            <a:spLocks noGrp="1"/>
          </p:cNvSpPr>
          <p:nvPr>
            <p:ph type="sldNum" sz="quarter" idx="11"/>
          </p:nvPr>
        </p:nvSpPr>
        <p:spPr/>
        <p:txBody>
          <a:bodyPr/>
          <a:lstStyle/>
          <a:p>
            <a:fld id="{1258F5CD-0F39-4E5C-A5AD-8893FDE87916}"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C14276-DDBD-4394-8D8F-0B8300A5AB22}" type="datetimeFigureOut">
              <a:rPr lang="en-US" smtClean="0"/>
              <a:t>9/14/23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58F5CD-0F39-4E5C-A5AD-8893FDE8791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C14276-DDBD-4394-8D8F-0B8300A5AB22}" type="datetimeFigureOut">
              <a:rPr lang="en-US" smtClean="0"/>
              <a:t>9/14/23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58F5CD-0F39-4E5C-A5AD-8893FDE87916}"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C14276-DDBD-4394-8D8F-0B8300A5AB22}" type="datetimeFigureOut">
              <a:rPr lang="en-US" smtClean="0"/>
              <a:t>9/14/23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58F5CD-0F39-4E5C-A5AD-8893FDE87916}"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27C14276-DDBD-4394-8D8F-0B8300A5AB22}" type="datetimeFigureOut">
              <a:rPr lang="en-US" smtClean="0"/>
              <a:t>9/14/23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58F5CD-0F39-4E5C-A5AD-8893FDE87916}"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C14276-DDBD-4394-8D8F-0B8300A5AB22}" type="datetimeFigureOut">
              <a:rPr lang="en-US" smtClean="0"/>
              <a:t>9/14/23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58F5CD-0F39-4E5C-A5AD-8893FDE8791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C14276-DDBD-4394-8D8F-0B8300A5AB22}" type="datetimeFigureOut">
              <a:rPr lang="en-US" smtClean="0"/>
              <a:t>9/14/23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58F5CD-0F39-4E5C-A5AD-8893FDE8791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7C14276-DDBD-4394-8D8F-0B8300A5AB22}" type="datetimeFigureOut">
              <a:rPr lang="en-US" smtClean="0"/>
              <a:t>9/14/23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58F5CD-0F39-4E5C-A5AD-8893FDE8791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7C14276-DDBD-4394-8D8F-0B8300A5AB22}" type="datetimeFigureOut">
              <a:rPr lang="en-US" smtClean="0"/>
              <a:t>9/14/23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58F5CD-0F39-4E5C-A5AD-8893FDE8791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C14276-DDBD-4394-8D8F-0B8300A5AB22}" type="datetimeFigureOut">
              <a:rPr lang="en-US" smtClean="0"/>
              <a:t>9/14/23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58F5CD-0F39-4E5C-A5AD-8893FDE8791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C14276-DDBD-4394-8D8F-0B8300A5AB22}" type="datetimeFigureOut">
              <a:rPr lang="en-US" smtClean="0"/>
              <a:t>9/14/23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58F5CD-0F39-4E5C-A5AD-8893FDE8791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27C14276-DDBD-4394-8D8F-0B8300A5AB22}" type="datetimeFigureOut">
              <a:rPr lang="en-US" smtClean="0"/>
              <a:t>9/14/23</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1258F5CD-0F39-4E5C-A5AD-8893FDE87916}"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533400"/>
            <a:ext cx="7772400" cy="3810000"/>
          </a:xfrm>
        </p:spPr>
        <p:txBody>
          <a:bodyPr>
            <a:normAutofit fontScale="90000"/>
          </a:bodyPr>
          <a:lstStyle/>
          <a:p>
            <a:r>
              <a:rPr lang="en-US" sz="5600" b="1" dirty="0"/>
              <a:t>WELCOME! </a:t>
            </a:r>
            <a:br>
              <a:rPr lang="en-US" sz="4000" dirty="0"/>
            </a:br>
            <a:br>
              <a:rPr lang="en-US" sz="4000" dirty="0"/>
            </a:br>
            <a:r>
              <a:rPr lang="en-US" sz="4000" dirty="0"/>
              <a:t>SALI6103 </a:t>
            </a:r>
            <a:br>
              <a:rPr lang="en-US" sz="4000" dirty="0"/>
            </a:br>
            <a:r>
              <a:rPr lang="en-US" sz="4000" dirty="0"/>
              <a:t>Integration: Policies and Practices in the Commonwealth Caribbean</a:t>
            </a:r>
            <a:br>
              <a:rPr lang="en-US" sz="4000" dirty="0"/>
            </a:br>
            <a:endParaRPr lang="en-US" sz="4000" dirty="0"/>
          </a:p>
        </p:txBody>
      </p:sp>
      <p:sp>
        <p:nvSpPr>
          <p:cNvPr id="3" name="Subtitle 2"/>
          <p:cNvSpPr>
            <a:spLocks noGrp="1"/>
          </p:cNvSpPr>
          <p:nvPr>
            <p:ph type="subTitle" idx="1"/>
          </p:nvPr>
        </p:nvSpPr>
        <p:spPr>
          <a:xfrm>
            <a:off x="1371600" y="4495800"/>
            <a:ext cx="6400800" cy="1295400"/>
          </a:xfrm>
        </p:spPr>
        <p:txBody>
          <a:bodyPr>
            <a:normAutofit/>
          </a:bodyPr>
          <a:lstStyle/>
          <a:p>
            <a:r>
              <a:rPr lang="en-US" b="1" dirty="0">
                <a:solidFill>
                  <a:schemeClr val="tx1">
                    <a:lumMod val="75000"/>
                    <a:lumOff val="25000"/>
                  </a:schemeClr>
                </a:solidFill>
              </a:rPr>
              <a:t>Dr. Kai-Ann D. Skeete</a:t>
            </a:r>
          </a:p>
          <a:p>
            <a:r>
              <a:rPr lang="en-US" b="1" dirty="0">
                <a:solidFill>
                  <a:schemeClr val="tx1">
                    <a:lumMod val="75000"/>
                    <a:lumOff val="25000"/>
                  </a:schemeClr>
                </a:solidFill>
              </a:rPr>
              <a:t>Wednesdays</a:t>
            </a:r>
            <a:r>
              <a:rPr lang="en-US" b="1">
                <a:solidFill>
                  <a:schemeClr val="tx1">
                    <a:lumMod val="75000"/>
                    <a:lumOff val="25000"/>
                  </a:schemeClr>
                </a:solidFill>
              </a:rPr>
              <a:t>, 4-6pm</a:t>
            </a:r>
            <a:endParaRPr lang="en-US" b="1" dirty="0">
              <a:solidFill>
                <a:schemeClr val="tx1">
                  <a:lumMod val="75000"/>
                  <a:lumOff val="25000"/>
                </a:schemeClr>
              </a:solidFill>
            </a:endParaRPr>
          </a:p>
        </p:txBody>
      </p:sp>
    </p:spTree>
    <p:extLst>
      <p:ext uri="{BB962C8B-B14F-4D97-AF65-F5344CB8AC3E}">
        <p14:creationId xmlns:p14="http://schemas.microsoft.com/office/powerpoint/2010/main" val="954990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447800"/>
          </a:xfrm>
        </p:spPr>
        <p:txBody>
          <a:bodyPr/>
          <a:lstStyle/>
          <a:p>
            <a:r>
              <a:rPr lang="en-US" dirty="0"/>
              <a:t>Course Overview</a:t>
            </a:r>
          </a:p>
        </p:txBody>
      </p:sp>
      <p:sp>
        <p:nvSpPr>
          <p:cNvPr id="3" name="Content Placeholder 2"/>
          <p:cNvSpPr>
            <a:spLocks noGrp="1"/>
          </p:cNvSpPr>
          <p:nvPr>
            <p:ph idx="1"/>
          </p:nvPr>
        </p:nvSpPr>
        <p:spPr/>
        <p:txBody>
          <a:bodyPr>
            <a:noAutofit/>
          </a:bodyPr>
          <a:lstStyle/>
          <a:p>
            <a:r>
              <a:rPr lang="en-US" sz="3200" dirty="0">
                <a:solidFill>
                  <a:schemeClr val="tx1">
                    <a:lumMod val="75000"/>
                    <a:lumOff val="25000"/>
                  </a:schemeClr>
                </a:solidFill>
              </a:rPr>
              <a:t>Introductions…</a:t>
            </a:r>
          </a:p>
          <a:p>
            <a:r>
              <a:rPr lang="en-US" sz="3200" dirty="0">
                <a:solidFill>
                  <a:schemeClr val="tx1">
                    <a:lumMod val="75000"/>
                    <a:lumOff val="25000"/>
                  </a:schemeClr>
                </a:solidFill>
              </a:rPr>
              <a:t>Course Outline</a:t>
            </a:r>
          </a:p>
          <a:p>
            <a:pPr lvl="1"/>
            <a:r>
              <a:rPr lang="en-US" sz="2000" dirty="0">
                <a:solidFill>
                  <a:schemeClr val="tx1">
                    <a:lumMod val="75000"/>
                    <a:lumOff val="25000"/>
                  </a:schemeClr>
                </a:solidFill>
              </a:rPr>
              <a:t>Objectives and Modules</a:t>
            </a:r>
          </a:p>
          <a:p>
            <a:pPr lvl="1"/>
            <a:r>
              <a:rPr lang="en-US" sz="2000" dirty="0">
                <a:solidFill>
                  <a:schemeClr val="tx1">
                    <a:lumMod val="75000"/>
                    <a:lumOff val="25000"/>
                  </a:schemeClr>
                </a:solidFill>
              </a:rPr>
              <a:t>Guest Lectures and Presentations</a:t>
            </a:r>
          </a:p>
          <a:p>
            <a:pPr lvl="1"/>
            <a:r>
              <a:rPr lang="en-US" sz="2000" dirty="0">
                <a:solidFill>
                  <a:schemeClr val="tx1">
                    <a:lumMod val="75000"/>
                    <a:lumOff val="25000"/>
                  </a:schemeClr>
                </a:solidFill>
              </a:rPr>
              <a:t>Student Participation </a:t>
            </a:r>
          </a:p>
          <a:p>
            <a:pPr lvl="1"/>
            <a:r>
              <a:rPr lang="en-US" sz="2000" dirty="0">
                <a:solidFill>
                  <a:schemeClr val="tx1">
                    <a:lumMod val="75000"/>
                    <a:lumOff val="25000"/>
                  </a:schemeClr>
                </a:solidFill>
              </a:rPr>
              <a:t>Literature – Use and Availability</a:t>
            </a:r>
          </a:p>
          <a:p>
            <a:pPr lvl="1"/>
            <a:r>
              <a:rPr lang="en-US" sz="2000" dirty="0">
                <a:solidFill>
                  <a:schemeClr val="tx1">
                    <a:lumMod val="75000"/>
                    <a:lumOff val="25000"/>
                  </a:schemeClr>
                </a:solidFill>
              </a:rPr>
              <a:t>Coursework Assessment and Expectations</a:t>
            </a:r>
          </a:p>
          <a:p>
            <a:pPr lvl="1"/>
            <a:r>
              <a:rPr lang="en-US" sz="2000" dirty="0">
                <a:solidFill>
                  <a:schemeClr val="tx1">
                    <a:lumMod val="75000"/>
                    <a:lumOff val="25000"/>
                  </a:schemeClr>
                </a:solidFill>
              </a:rPr>
              <a:t>Seminar and Essay Questions</a:t>
            </a:r>
          </a:p>
          <a:p>
            <a:r>
              <a:rPr lang="en-US" sz="3200" dirty="0">
                <a:solidFill>
                  <a:schemeClr val="tx1">
                    <a:lumMod val="75000"/>
                    <a:lumOff val="25000"/>
                  </a:schemeClr>
                </a:solidFill>
              </a:rPr>
              <a:t>Course Evaluation</a:t>
            </a:r>
          </a:p>
        </p:txBody>
      </p:sp>
      <p:pic>
        <p:nvPicPr>
          <p:cNvPr id="3074" name="Picture 2" descr="C:\Users\Terri-Ann\AppData\Local\Microsoft\Windows\Temporary Internet Files\Content.IE5\SC5CXNZG\MP900439423[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457200"/>
            <a:ext cx="1143000"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7656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95400"/>
          </a:xfrm>
        </p:spPr>
        <p:txBody>
          <a:bodyPr>
            <a:normAutofit/>
          </a:bodyPr>
          <a:lstStyle/>
          <a:p>
            <a:pPr>
              <a:lnSpc>
                <a:spcPct val="100000"/>
              </a:lnSpc>
            </a:pPr>
            <a:r>
              <a:rPr lang="en-US" sz="3600" dirty="0"/>
              <a:t>Module 1: The Caribbean Experience of Regional Integration</a:t>
            </a:r>
          </a:p>
        </p:txBody>
      </p:sp>
      <p:sp>
        <p:nvSpPr>
          <p:cNvPr id="3" name="Content Placeholder 2"/>
          <p:cNvSpPr>
            <a:spLocks noGrp="1"/>
          </p:cNvSpPr>
          <p:nvPr>
            <p:ph idx="1"/>
          </p:nvPr>
        </p:nvSpPr>
        <p:spPr>
          <a:xfrm>
            <a:off x="457200" y="1371600"/>
            <a:ext cx="8229600" cy="5029200"/>
          </a:xfrm>
        </p:spPr>
        <p:txBody>
          <a:bodyPr>
            <a:normAutofit fontScale="77500" lnSpcReduction="20000"/>
          </a:bodyPr>
          <a:lstStyle/>
          <a:p>
            <a:r>
              <a:rPr lang="en-US" sz="2800" b="1" dirty="0">
                <a:solidFill>
                  <a:schemeClr val="tx1">
                    <a:lumMod val="75000"/>
                    <a:lumOff val="25000"/>
                  </a:schemeClr>
                </a:solidFill>
              </a:rPr>
              <a:t>Learning Objectives:</a:t>
            </a:r>
          </a:p>
          <a:p>
            <a:pPr lvl="1"/>
            <a:r>
              <a:rPr lang="en-JM" sz="3000" dirty="0">
                <a:solidFill>
                  <a:schemeClr val="tx1">
                    <a:lumMod val="75000"/>
                    <a:lumOff val="25000"/>
                  </a:schemeClr>
                </a:solidFill>
              </a:rPr>
              <a:t>Identify key phases in the Caribbean integration process and explain the prominent issues associated with each phase.</a:t>
            </a:r>
            <a:endParaRPr lang="en-GB" sz="3000" dirty="0">
              <a:solidFill>
                <a:schemeClr val="tx1">
                  <a:lumMod val="75000"/>
                  <a:lumOff val="25000"/>
                </a:schemeClr>
              </a:solidFill>
            </a:endParaRPr>
          </a:p>
          <a:p>
            <a:pPr lvl="1"/>
            <a:r>
              <a:rPr lang="en-JM" sz="3000" dirty="0">
                <a:solidFill>
                  <a:schemeClr val="tx1">
                    <a:lumMod val="75000"/>
                    <a:lumOff val="25000"/>
                  </a:schemeClr>
                </a:solidFill>
              </a:rPr>
              <a:t>Analyse the factors that contributed to the formation and collapse of the West Indies Federation.</a:t>
            </a:r>
            <a:endParaRPr lang="en-GB" sz="3000" dirty="0">
              <a:solidFill>
                <a:schemeClr val="tx1">
                  <a:lumMod val="75000"/>
                  <a:lumOff val="25000"/>
                </a:schemeClr>
              </a:solidFill>
            </a:endParaRPr>
          </a:p>
          <a:p>
            <a:pPr lvl="1"/>
            <a:r>
              <a:rPr lang="en-JM" sz="3000" dirty="0">
                <a:solidFill>
                  <a:schemeClr val="tx1">
                    <a:lumMod val="75000"/>
                    <a:lumOff val="25000"/>
                  </a:schemeClr>
                </a:solidFill>
              </a:rPr>
              <a:t>Students will be able to compare and contrast the main elements of the pre-independence and post-independence regional integration movements; and explain the reasons for the shift from a political to an economic model of integration.</a:t>
            </a:r>
            <a:endParaRPr lang="en-GB" sz="3000" dirty="0">
              <a:solidFill>
                <a:schemeClr val="tx1">
                  <a:lumMod val="75000"/>
                  <a:lumOff val="25000"/>
                </a:schemeClr>
              </a:solidFill>
            </a:endParaRPr>
          </a:p>
          <a:p>
            <a:pPr lvl="1"/>
            <a:r>
              <a:rPr lang="en-JM" sz="3000" dirty="0">
                <a:solidFill>
                  <a:schemeClr val="tx1">
                    <a:lumMod val="75000"/>
                    <a:lumOff val="25000"/>
                  </a:schemeClr>
                </a:solidFill>
              </a:rPr>
              <a:t>Students will be able to identify the two principal institutional frameworks of integration for small Caribbean States vis-à-vis the CARICOM and the OECS. </a:t>
            </a:r>
            <a:endParaRPr lang="en-GB" sz="3000" dirty="0">
              <a:solidFill>
                <a:schemeClr val="tx1">
                  <a:lumMod val="75000"/>
                  <a:lumOff val="25000"/>
                </a:schemeClr>
              </a:solidFill>
            </a:endParaRPr>
          </a:p>
          <a:p>
            <a:pPr lvl="1"/>
            <a:endParaRPr lang="en-US" sz="2400" dirty="0"/>
          </a:p>
        </p:txBody>
      </p:sp>
    </p:spTree>
    <p:extLst>
      <p:ext uri="{BB962C8B-B14F-4D97-AF65-F5344CB8AC3E}">
        <p14:creationId xmlns:p14="http://schemas.microsoft.com/office/powerpoint/2010/main" val="1841476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Terri-Ann\AppData\Local\Microsoft\Windows\Temporary Internet Files\Content.IE5\MW7PWLHO\MP900406478[1].jpg"/>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38000"/>
                    </a14:imgEffect>
                  </a14:imgLayer>
                </a14:imgProps>
              </a:ext>
              <a:ext uri="{28A0092B-C50C-407E-A947-70E740481C1C}">
                <a14:useLocalDpi xmlns:a14="http://schemas.microsoft.com/office/drawing/2010/main" val="0"/>
              </a:ext>
            </a:extLst>
          </a:blip>
          <a:srcRect/>
          <a:stretch>
            <a:fillRect/>
          </a:stretch>
        </p:blipFill>
        <p:spPr bwMode="auto">
          <a:xfrm>
            <a:off x="2667000" y="228600"/>
            <a:ext cx="3981450" cy="3185160"/>
          </a:xfrm>
          <a:prstGeom prst="rect">
            <a:avLst/>
          </a:prstGeom>
          <a:noFill/>
          <a:effectLst>
            <a:glow rad="127000">
              <a:schemeClr val="accent1"/>
            </a:glow>
          </a:effectLst>
        </p:spPr>
      </p:pic>
      <p:sp>
        <p:nvSpPr>
          <p:cNvPr id="4" name="Content Placeholder 3"/>
          <p:cNvSpPr>
            <a:spLocks noGrp="1"/>
          </p:cNvSpPr>
          <p:nvPr>
            <p:ph idx="1"/>
          </p:nvPr>
        </p:nvSpPr>
        <p:spPr>
          <a:xfrm>
            <a:off x="457200" y="3810000"/>
            <a:ext cx="8229600" cy="2316163"/>
          </a:xfrm>
        </p:spPr>
        <p:txBody>
          <a:bodyPr>
            <a:normAutofit lnSpcReduction="10000"/>
          </a:bodyPr>
          <a:lstStyle/>
          <a:p>
            <a:pPr marL="0" lvl="0" indent="0" algn="ctr">
              <a:buNone/>
            </a:pPr>
            <a:r>
              <a:rPr lang="en-GB" b="1" dirty="0"/>
              <a:t>“</a:t>
            </a:r>
            <a:r>
              <a:rPr lang="en-JM" b="1" i="1" dirty="0"/>
              <a:t>Integrate or Perish” </a:t>
            </a:r>
          </a:p>
          <a:p>
            <a:pPr marL="0" lvl="0" indent="0" algn="ctr">
              <a:buNone/>
            </a:pPr>
            <a:r>
              <a:rPr lang="en-JM" b="1" i="1" dirty="0"/>
              <a:t>Years of Hope: The Dream Begins 1963 - 1973” </a:t>
            </a:r>
          </a:p>
          <a:p>
            <a:endParaRPr lang="en-GB" dirty="0"/>
          </a:p>
          <a:p>
            <a:r>
              <a:rPr lang="en-GB" b="1" dirty="0">
                <a:solidFill>
                  <a:srgbClr val="C00000"/>
                </a:solidFill>
              </a:rPr>
              <a:t>Q: Why integration? </a:t>
            </a:r>
            <a:r>
              <a:rPr lang="en-GB" b="1" dirty="0"/>
              <a:t>What impression have you gained from the film about the reason for integration? Can you identify any phases?</a:t>
            </a:r>
          </a:p>
        </p:txBody>
      </p:sp>
    </p:spTree>
    <p:extLst>
      <p:ext uri="{BB962C8B-B14F-4D97-AF65-F5344CB8AC3E}">
        <p14:creationId xmlns:p14="http://schemas.microsoft.com/office/powerpoint/2010/main" val="3449906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p:cTn id="7"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JM" sz="3200" b="1" dirty="0">
                <a:effectLst/>
              </a:rPr>
              <a:t>	The Emergence </a:t>
            </a:r>
            <a:r>
              <a:rPr lang="en-JM" sz="3400" b="1" dirty="0">
                <a:effectLst/>
              </a:rPr>
              <a:t>and</a:t>
            </a:r>
            <a:r>
              <a:rPr lang="en-JM" sz="3200" b="1" dirty="0">
                <a:effectLst/>
              </a:rPr>
              <a:t> Evolution of the CARICOM and the OECS</a:t>
            </a:r>
            <a:endParaRPr lang="en-GB" b="1" dirty="0"/>
          </a:p>
        </p:txBody>
      </p:sp>
      <p:sp>
        <p:nvSpPr>
          <p:cNvPr id="3" name="Content Placeholder 2"/>
          <p:cNvSpPr>
            <a:spLocks noGrp="1"/>
          </p:cNvSpPr>
          <p:nvPr>
            <p:ph idx="1"/>
          </p:nvPr>
        </p:nvSpPr>
        <p:spPr/>
        <p:txBody>
          <a:bodyPr>
            <a:normAutofit fontScale="92500"/>
          </a:bodyPr>
          <a:lstStyle/>
          <a:p>
            <a:r>
              <a:rPr lang="en-GB" dirty="0">
                <a:solidFill>
                  <a:schemeClr val="tx1">
                    <a:lumMod val="75000"/>
                    <a:lumOff val="25000"/>
                  </a:schemeClr>
                </a:solidFill>
              </a:rPr>
              <a:t>Why Integration?</a:t>
            </a:r>
          </a:p>
          <a:p>
            <a:r>
              <a:rPr lang="en-GB" dirty="0">
                <a:solidFill>
                  <a:schemeClr val="tx1">
                    <a:lumMod val="75000"/>
                    <a:lumOff val="25000"/>
                  </a:schemeClr>
                </a:solidFill>
              </a:rPr>
              <a:t>What is it?</a:t>
            </a:r>
          </a:p>
          <a:p>
            <a:r>
              <a:rPr lang="en-GB" dirty="0">
                <a:solidFill>
                  <a:schemeClr val="tx1">
                    <a:lumMod val="75000"/>
                    <a:lumOff val="25000"/>
                  </a:schemeClr>
                </a:solidFill>
              </a:rPr>
              <a:t>When did it start in the Caribbean?</a:t>
            </a:r>
          </a:p>
          <a:p>
            <a:r>
              <a:rPr lang="en-GB" dirty="0">
                <a:solidFill>
                  <a:schemeClr val="tx1">
                    <a:lumMod val="75000"/>
                    <a:lumOff val="25000"/>
                  </a:schemeClr>
                </a:solidFill>
              </a:rPr>
              <a:t>How has it evolved? </a:t>
            </a:r>
          </a:p>
          <a:p>
            <a:pPr lvl="1"/>
            <a:r>
              <a:rPr lang="en-GB" dirty="0">
                <a:solidFill>
                  <a:schemeClr val="tx1">
                    <a:lumMod val="75000"/>
                    <a:lumOff val="25000"/>
                  </a:schemeClr>
                </a:solidFill>
              </a:rPr>
              <a:t>1. From West Indies to Commonwealth Caribbean</a:t>
            </a:r>
          </a:p>
          <a:p>
            <a:pPr lvl="1"/>
            <a:r>
              <a:rPr lang="en-GB" dirty="0">
                <a:solidFill>
                  <a:schemeClr val="tx1">
                    <a:lumMod val="75000"/>
                    <a:lumOff val="25000"/>
                  </a:schemeClr>
                </a:solidFill>
              </a:rPr>
              <a:t>2. From CARIFTA to CARICOM</a:t>
            </a:r>
          </a:p>
          <a:p>
            <a:pPr lvl="1"/>
            <a:r>
              <a:rPr lang="en-GB" dirty="0">
                <a:solidFill>
                  <a:schemeClr val="tx1">
                    <a:lumMod val="75000"/>
                    <a:lumOff val="25000"/>
                  </a:schemeClr>
                </a:solidFill>
              </a:rPr>
              <a:t>3. From Common Market to Single Market</a:t>
            </a:r>
          </a:p>
          <a:p>
            <a:pPr lvl="1"/>
            <a:r>
              <a:rPr lang="en-GB" dirty="0">
                <a:solidFill>
                  <a:schemeClr val="tx1">
                    <a:lumMod val="75000"/>
                    <a:lumOff val="25000"/>
                  </a:schemeClr>
                </a:solidFill>
              </a:rPr>
              <a:t>4. Towards a Single Economy ….and Beyond? </a:t>
            </a:r>
          </a:p>
          <a:p>
            <a:r>
              <a:rPr lang="en-GB" dirty="0">
                <a:solidFill>
                  <a:schemeClr val="tx1">
                    <a:lumMod val="75000"/>
                    <a:lumOff val="25000"/>
                  </a:schemeClr>
                </a:solidFill>
              </a:rPr>
              <a:t>What about sub-regionalism? </a:t>
            </a:r>
          </a:p>
          <a:p>
            <a:r>
              <a:rPr lang="en-GB" dirty="0">
                <a:solidFill>
                  <a:schemeClr val="tx1">
                    <a:lumMod val="75000"/>
                    <a:lumOff val="25000"/>
                  </a:schemeClr>
                </a:solidFill>
              </a:rPr>
              <a:t>How do pre- and post- independence regionalisms compare? </a:t>
            </a:r>
          </a:p>
          <a:p>
            <a:r>
              <a:rPr lang="en-GB" dirty="0">
                <a:solidFill>
                  <a:schemeClr val="tx1">
                    <a:lumMod val="75000"/>
                    <a:lumOff val="25000"/>
                  </a:schemeClr>
                </a:solidFill>
              </a:rPr>
              <a:t>Which issues are raised by the CARICOM Experience? </a:t>
            </a:r>
          </a:p>
        </p:txBody>
      </p:sp>
      <p:pic>
        <p:nvPicPr>
          <p:cNvPr id="2050" name="Picture 2" descr="C:\Users\Terri-Ann\AppData\Local\Microsoft\Windows\Temporary Internet Files\Content.IE5\SC5CXNZG\MC90029713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304800"/>
            <a:ext cx="990600" cy="1103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99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66800"/>
          </a:xfrm>
        </p:spPr>
        <p:txBody>
          <a:bodyPr/>
          <a:lstStyle/>
          <a:p>
            <a:r>
              <a:rPr lang="en-GB" dirty="0"/>
              <a:t>Why Integration?</a:t>
            </a:r>
          </a:p>
        </p:txBody>
      </p:sp>
      <p:sp>
        <p:nvSpPr>
          <p:cNvPr id="3" name="Content Placeholder 2"/>
          <p:cNvSpPr>
            <a:spLocks noGrp="1"/>
          </p:cNvSpPr>
          <p:nvPr>
            <p:ph idx="1"/>
          </p:nvPr>
        </p:nvSpPr>
        <p:spPr/>
        <p:txBody>
          <a:bodyPr/>
          <a:lstStyle/>
          <a:p>
            <a:r>
              <a:rPr lang="en-GB" dirty="0">
                <a:solidFill>
                  <a:schemeClr val="tx1">
                    <a:lumMod val="75000"/>
                    <a:lumOff val="25000"/>
                  </a:schemeClr>
                </a:solidFill>
              </a:rPr>
              <a:t>The most viable development strategy for small (colonial) (developing) territories?</a:t>
            </a:r>
          </a:p>
          <a:p>
            <a:r>
              <a:rPr lang="en-GB" dirty="0">
                <a:solidFill>
                  <a:schemeClr val="tx1">
                    <a:lumMod val="75000"/>
                    <a:lumOff val="25000"/>
                  </a:schemeClr>
                </a:solidFill>
              </a:rPr>
              <a:t>More efficient colonial administration?</a:t>
            </a:r>
          </a:p>
          <a:p>
            <a:r>
              <a:rPr lang="en-GB" dirty="0">
                <a:solidFill>
                  <a:schemeClr val="tx1">
                    <a:lumMod val="75000"/>
                    <a:lumOff val="25000"/>
                  </a:schemeClr>
                </a:solidFill>
              </a:rPr>
              <a:t>Path to political independence?</a:t>
            </a:r>
          </a:p>
          <a:p>
            <a:r>
              <a:rPr lang="en-GB" dirty="0">
                <a:solidFill>
                  <a:schemeClr val="tx1">
                    <a:lumMod val="75000"/>
                    <a:lumOff val="25000"/>
                  </a:schemeClr>
                </a:solidFill>
              </a:rPr>
              <a:t>Route to economic development and improved social conditions?</a:t>
            </a:r>
          </a:p>
          <a:p>
            <a:r>
              <a:rPr lang="en-GB" dirty="0">
                <a:solidFill>
                  <a:schemeClr val="tx1">
                    <a:lumMod val="75000"/>
                    <a:lumOff val="25000"/>
                  </a:schemeClr>
                </a:solidFill>
              </a:rPr>
              <a:t>A means of creating economies of scale?</a:t>
            </a:r>
          </a:p>
          <a:p>
            <a:r>
              <a:rPr lang="en-GB" dirty="0">
                <a:solidFill>
                  <a:schemeClr val="tx1">
                    <a:lumMod val="75000"/>
                    <a:lumOff val="25000"/>
                  </a:schemeClr>
                </a:solidFill>
              </a:rPr>
              <a:t>An amplifier of the Caribbean voice in the international system? </a:t>
            </a:r>
          </a:p>
          <a:p>
            <a:endParaRPr lang="en-GB" dirty="0"/>
          </a:p>
          <a:p>
            <a:endParaRPr lang="en-GB" dirty="0"/>
          </a:p>
        </p:txBody>
      </p:sp>
    </p:spTree>
    <p:extLst>
      <p:ext uri="{BB962C8B-B14F-4D97-AF65-F5344CB8AC3E}">
        <p14:creationId xmlns:p14="http://schemas.microsoft.com/office/powerpoint/2010/main" val="2843199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295400"/>
          </a:xfrm>
        </p:spPr>
        <p:txBody>
          <a:bodyPr/>
          <a:lstStyle/>
          <a:p>
            <a:r>
              <a:rPr lang="en-US" dirty="0"/>
              <a:t>What is it?</a:t>
            </a:r>
          </a:p>
        </p:txBody>
      </p:sp>
      <p:sp>
        <p:nvSpPr>
          <p:cNvPr id="3" name="Content Placeholder 2"/>
          <p:cNvSpPr>
            <a:spLocks noGrp="1"/>
          </p:cNvSpPr>
          <p:nvPr>
            <p:ph idx="1"/>
          </p:nvPr>
        </p:nvSpPr>
        <p:spPr/>
        <p:txBody>
          <a:bodyPr>
            <a:normAutofit/>
          </a:bodyPr>
          <a:lstStyle/>
          <a:p>
            <a:r>
              <a:rPr lang="en-US" dirty="0">
                <a:solidFill>
                  <a:schemeClr val="tx1">
                    <a:lumMod val="75000"/>
                    <a:lumOff val="25000"/>
                  </a:schemeClr>
                </a:solidFill>
              </a:rPr>
              <a:t>A form of regionalism:</a:t>
            </a:r>
          </a:p>
          <a:p>
            <a:pPr marL="0" indent="0" algn="ctr">
              <a:buNone/>
            </a:pPr>
            <a:r>
              <a:rPr lang="en-US" b="1" i="1" dirty="0">
                <a:solidFill>
                  <a:schemeClr val="tx1">
                    <a:lumMod val="75000"/>
                    <a:lumOff val="25000"/>
                  </a:schemeClr>
                </a:solidFill>
              </a:rPr>
              <a:t>“ a strategy by which states pursue a variety of activities across state boundaries and a reorganising of the regional space along new economic and political parameters” </a:t>
            </a:r>
          </a:p>
          <a:p>
            <a:pPr marL="0" indent="0" algn="ctr">
              <a:buNone/>
            </a:pPr>
            <a:r>
              <a:rPr lang="en-US" sz="1800" dirty="0">
                <a:solidFill>
                  <a:schemeClr val="tx1">
                    <a:lumMod val="75000"/>
                    <a:lumOff val="25000"/>
                  </a:schemeClr>
                </a:solidFill>
              </a:rPr>
              <a:t>(Payne and Gamble, 1996:2; </a:t>
            </a:r>
            <a:r>
              <a:rPr lang="en-US" sz="1800" dirty="0" err="1">
                <a:solidFill>
                  <a:schemeClr val="tx1">
                    <a:lumMod val="75000"/>
                    <a:lumOff val="25000"/>
                  </a:schemeClr>
                </a:solidFill>
              </a:rPr>
              <a:t>Grugel</a:t>
            </a:r>
            <a:r>
              <a:rPr lang="en-US" sz="1800" dirty="0">
                <a:solidFill>
                  <a:schemeClr val="tx1">
                    <a:lumMod val="75000"/>
                    <a:lumOff val="25000"/>
                  </a:schemeClr>
                </a:solidFill>
              </a:rPr>
              <a:t>, 2004:602)</a:t>
            </a:r>
          </a:p>
          <a:p>
            <a:pPr marL="0" indent="0" algn="ctr">
              <a:buNone/>
            </a:pPr>
            <a:endParaRPr lang="en-US" sz="1800" dirty="0">
              <a:solidFill>
                <a:schemeClr val="tx1">
                  <a:lumMod val="75000"/>
                  <a:lumOff val="25000"/>
                </a:schemeClr>
              </a:solidFill>
            </a:endParaRPr>
          </a:p>
          <a:p>
            <a:r>
              <a:rPr lang="en-US" dirty="0">
                <a:solidFill>
                  <a:schemeClr val="tx1">
                    <a:lumMod val="75000"/>
                    <a:lumOff val="25000"/>
                  </a:schemeClr>
                </a:solidFill>
              </a:rPr>
              <a:t>Post-1945 European discipline and phenomenon:</a:t>
            </a:r>
          </a:p>
          <a:p>
            <a:pPr marL="0" indent="0" algn="ctr">
              <a:buNone/>
            </a:pPr>
            <a:r>
              <a:rPr lang="en-US" b="1" i="1" dirty="0">
                <a:solidFill>
                  <a:schemeClr val="tx1">
                    <a:lumMod val="75000"/>
                    <a:lumOff val="25000"/>
                  </a:schemeClr>
                </a:solidFill>
              </a:rPr>
              <a:t>“ how and why states cease to be wholly sovereign” </a:t>
            </a:r>
            <a:r>
              <a:rPr lang="en-US" dirty="0">
                <a:solidFill>
                  <a:schemeClr val="tx1">
                    <a:lumMod val="75000"/>
                    <a:lumOff val="25000"/>
                  </a:schemeClr>
                </a:solidFill>
              </a:rPr>
              <a:t>(Haas, 1958)</a:t>
            </a:r>
          </a:p>
        </p:txBody>
      </p:sp>
    </p:spTree>
    <p:extLst>
      <p:ext uri="{BB962C8B-B14F-4D97-AF65-F5344CB8AC3E}">
        <p14:creationId xmlns:p14="http://schemas.microsoft.com/office/powerpoint/2010/main" val="2746867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990600"/>
          </a:xfrm>
        </p:spPr>
        <p:txBody>
          <a:bodyPr/>
          <a:lstStyle/>
          <a:p>
            <a:r>
              <a:rPr lang="en-GB" sz="4000" dirty="0"/>
              <a:t>When did it start in the Caribbean? </a:t>
            </a:r>
          </a:p>
        </p:txBody>
      </p:sp>
      <p:sp>
        <p:nvSpPr>
          <p:cNvPr id="3" name="Content Placeholder 2"/>
          <p:cNvSpPr>
            <a:spLocks noGrp="1"/>
          </p:cNvSpPr>
          <p:nvPr>
            <p:ph idx="1"/>
          </p:nvPr>
        </p:nvSpPr>
        <p:spPr>
          <a:xfrm>
            <a:off x="457200" y="1295400"/>
            <a:ext cx="8229600" cy="5181600"/>
          </a:xfrm>
        </p:spPr>
        <p:txBody>
          <a:bodyPr>
            <a:normAutofit lnSpcReduction="10000"/>
          </a:bodyPr>
          <a:lstStyle/>
          <a:p>
            <a:r>
              <a:rPr lang="en-GB" dirty="0">
                <a:solidFill>
                  <a:schemeClr val="tx1">
                    <a:lumMod val="75000"/>
                    <a:lumOff val="25000"/>
                  </a:schemeClr>
                </a:solidFill>
              </a:rPr>
              <a:t>Centuries of British Effort </a:t>
            </a:r>
          </a:p>
          <a:p>
            <a:pPr lvl="1"/>
            <a:r>
              <a:rPr lang="en-GB" sz="1800" dirty="0">
                <a:solidFill>
                  <a:schemeClr val="tx1">
                    <a:lumMod val="75000"/>
                    <a:lumOff val="25000"/>
                  </a:schemeClr>
                </a:solidFill>
              </a:rPr>
              <a:t>For the  benefit of the British Colonial Administration since 17</a:t>
            </a:r>
            <a:r>
              <a:rPr lang="en-GB" sz="1800" baseline="30000" dirty="0">
                <a:solidFill>
                  <a:schemeClr val="tx1">
                    <a:lumMod val="75000"/>
                    <a:lumOff val="25000"/>
                  </a:schemeClr>
                </a:solidFill>
              </a:rPr>
              <a:t>th</a:t>
            </a:r>
            <a:r>
              <a:rPr lang="en-GB" sz="1800" dirty="0">
                <a:solidFill>
                  <a:schemeClr val="tx1">
                    <a:lumMod val="75000"/>
                    <a:lumOff val="25000"/>
                  </a:schemeClr>
                </a:solidFill>
              </a:rPr>
              <a:t> Century</a:t>
            </a:r>
          </a:p>
          <a:p>
            <a:pPr lvl="1"/>
            <a:r>
              <a:rPr lang="en-US" sz="1800" dirty="0">
                <a:solidFill>
                  <a:schemeClr val="tx1">
                    <a:lumMod val="75000"/>
                    <a:lumOff val="25000"/>
                  </a:schemeClr>
                </a:solidFill>
              </a:rPr>
              <a:t>1882-83 Federation of Windward Islands, Leeward Islands and Jamaica</a:t>
            </a:r>
          </a:p>
          <a:p>
            <a:pPr lvl="1"/>
            <a:r>
              <a:rPr lang="en-US" sz="1800" dirty="0">
                <a:solidFill>
                  <a:schemeClr val="tx1">
                    <a:lumMod val="75000"/>
                    <a:lumOff val="25000"/>
                  </a:schemeClr>
                </a:solidFill>
              </a:rPr>
              <a:t>1896-97 Federation of Barbados and Windward Islands</a:t>
            </a:r>
          </a:p>
          <a:p>
            <a:pPr marL="457200" lvl="1" indent="0">
              <a:buNone/>
            </a:pPr>
            <a:r>
              <a:rPr lang="en-US" sz="1800" dirty="0">
                <a:solidFill>
                  <a:schemeClr val="tx1">
                    <a:lumMod val="75000"/>
                    <a:lumOff val="25000"/>
                  </a:schemeClr>
                </a:solidFill>
              </a:rPr>
              <a:t>(Proctor 1956)</a:t>
            </a:r>
          </a:p>
          <a:p>
            <a:r>
              <a:rPr lang="en-US" dirty="0">
                <a:solidFill>
                  <a:schemeClr val="tx1">
                    <a:lumMod val="75000"/>
                    <a:lumOff val="25000"/>
                  </a:schemeClr>
                </a:solidFill>
              </a:rPr>
              <a:t>20</a:t>
            </a:r>
            <a:r>
              <a:rPr lang="en-US" baseline="30000" dirty="0">
                <a:solidFill>
                  <a:schemeClr val="tx1">
                    <a:lumMod val="75000"/>
                    <a:lumOff val="25000"/>
                  </a:schemeClr>
                </a:solidFill>
              </a:rPr>
              <a:t>th</a:t>
            </a:r>
            <a:r>
              <a:rPr lang="en-US" dirty="0">
                <a:solidFill>
                  <a:schemeClr val="tx1">
                    <a:lumMod val="75000"/>
                    <a:lumOff val="25000"/>
                  </a:schemeClr>
                </a:solidFill>
              </a:rPr>
              <a:t> Century Manifestation Most Significant</a:t>
            </a:r>
          </a:p>
          <a:p>
            <a:pPr lvl="1"/>
            <a:r>
              <a:rPr lang="en-US" sz="1800" dirty="0">
                <a:solidFill>
                  <a:schemeClr val="tx1">
                    <a:lumMod val="75000"/>
                    <a:lumOff val="25000"/>
                  </a:schemeClr>
                </a:solidFill>
              </a:rPr>
              <a:t>Popular discontent/disquiet over standards of living and form of government</a:t>
            </a:r>
          </a:p>
          <a:p>
            <a:pPr lvl="1"/>
            <a:r>
              <a:rPr lang="en-US" sz="1800" dirty="0">
                <a:solidFill>
                  <a:schemeClr val="tx1">
                    <a:lumMod val="75000"/>
                    <a:lumOff val="25000"/>
                  </a:schemeClr>
                </a:solidFill>
              </a:rPr>
              <a:t>Popular calls for self-government</a:t>
            </a:r>
          </a:p>
          <a:p>
            <a:pPr lvl="1"/>
            <a:r>
              <a:rPr lang="en-US" sz="1800" dirty="0">
                <a:solidFill>
                  <a:schemeClr val="tx1">
                    <a:lumMod val="75000"/>
                    <a:lumOff val="25000"/>
                  </a:schemeClr>
                </a:solidFill>
              </a:rPr>
              <a:t>Rise of labour movements, political parties and “nationalist movements” </a:t>
            </a:r>
          </a:p>
          <a:p>
            <a:pPr lvl="1"/>
            <a:r>
              <a:rPr lang="en-US" sz="1800" dirty="0">
                <a:solidFill>
                  <a:schemeClr val="tx1">
                    <a:lumMod val="75000"/>
                    <a:lumOff val="25000"/>
                  </a:schemeClr>
                </a:solidFill>
              </a:rPr>
              <a:t>Violent uprisings across the region in late 1920s/early 1930s</a:t>
            </a:r>
          </a:p>
          <a:p>
            <a:pPr lvl="1"/>
            <a:r>
              <a:rPr lang="en-US" sz="1800" dirty="0">
                <a:solidFill>
                  <a:schemeClr val="tx1">
                    <a:lumMod val="75000"/>
                    <a:lumOff val="25000"/>
                  </a:schemeClr>
                </a:solidFill>
              </a:rPr>
              <a:t>Declining manageability and profitability of colonies</a:t>
            </a:r>
          </a:p>
          <a:p>
            <a:pPr lvl="1"/>
            <a:r>
              <a:rPr lang="en-US" sz="1800" dirty="0">
                <a:solidFill>
                  <a:schemeClr val="tx1">
                    <a:lumMod val="75000"/>
                    <a:lumOff val="25000"/>
                  </a:schemeClr>
                </a:solidFill>
              </a:rPr>
              <a:t>Insularity and “</a:t>
            </a:r>
            <a:r>
              <a:rPr lang="en-US" sz="1800" dirty="0" err="1">
                <a:solidFill>
                  <a:schemeClr val="tx1">
                    <a:lumMod val="75000"/>
                    <a:lumOff val="25000"/>
                  </a:schemeClr>
                </a:solidFill>
              </a:rPr>
              <a:t>Islandness</a:t>
            </a:r>
            <a:r>
              <a:rPr lang="en-US" sz="1800" dirty="0">
                <a:solidFill>
                  <a:schemeClr val="tx1">
                    <a:lumMod val="75000"/>
                    <a:lumOff val="25000"/>
                  </a:schemeClr>
                </a:solidFill>
              </a:rPr>
              <a:t>” BUT</a:t>
            </a:r>
          </a:p>
          <a:p>
            <a:pPr lvl="1"/>
            <a:r>
              <a:rPr lang="en-US" sz="1800" dirty="0">
                <a:solidFill>
                  <a:schemeClr val="tx1">
                    <a:lumMod val="75000"/>
                    <a:lumOff val="25000"/>
                  </a:schemeClr>
                </a:solidFill>
              </a:rPr>
              <a:t>Success of “Federation” elsewhere and shared interest</a:t>
            </a:r>
          </a:p>
          <a:p>
            <a:pPr lvl="1"/>
            <a:endParaRPr lang="en-GB" dirty="0"/>
          </a:p>
        </p:txBody>
      </p:sp>
    </p:spTree>
    <p:extLst>
      <p:ext uri="{BB962C8B-B14F-4D97-AF65-F5344CB8AC3E}">
        <p14:creationId xmlns:p14="http://schemas.microsoft.com/office/powerpoint/2010/main" val="3507818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752600"/>
            <a:ext cx="8229600" cy="1219200"/>
          </a:xfrm>
        </p:spPr>
        <p:txBody>
          <a:bodyPr/>
          <a:lstStyle/>
          <a:p>
            <a:r>
              <a:rPr lang="en-US" sz="6000" dirty="0"/>
              <a:t>How has it evolved?</a:t>
            </a:r>
          </a:p>
        </p:txBody>
      </p:sp>
      <p:sp>
        <p:nvSpPr>
          <p:cNvPr id="3" name="Content Placeholder 2"/>
          <p:cNvSpPr>
            <a:spLocks noGrp="1"/>
          </p:cNvSpPr>
          <p:nvPr>
            <p:ph idx="1"/>
          </p:nvPr>
        </p:nvSpPr>
        <p:spPr>
          <a:xfrm>
            <a:off x="457200" y="3048000"/>
            <a:ext cx="8229600" cy="3078163"/>
          </a:xfrm>
        </p:spPr>
        <p:txBody>
          <a:bodyPr/>
          <a:lstStyle/>
          <a:p>
            <a:pPr marL="800100" lvl="1" indent="-342900">
              <a:buAutoNum type="arabicPeriod"/>
            </a:pPr>
            <a:r>
              <a:rPr lang="en-GB" sz="2800" dirty="0">
                <a:solidFill>
                  <a:schemeClr val="tx1">
                    <a:lumMod val="75000"/>
                    <a:lumOff val="25000"/>
                  </a:schemeClr>
                </a:solidFill>
              </a:rPr>
              <a:t>From West Indies to Commonwealth Caribbean</a:t>
            </a:r>
          </a:p>
          <a:p>
            <a:pPr marL="800100" lvl="1" indent="-342900">
              <a:buAutoNum type="arabicPeriod"/>
            </a:pPr>
            <a:r>
              <a:rPr lang="en-GB" sz="2800" dirty="0">
                <a:solidFill>
                  <a:schemeClr val="tx1">
                    <a:lumMod val="75000"/>
                    <a:lumOff val="25000"/>
                  </a:schemeClr>
                </a:solidFill>
              </a:rPr>
              <a:t>From CARIFTA to CARICOM</a:t>
            </a:r>
          </a:p>
          <a:p>
            <a:pPr marL="800100" lvl="1" indent="-342900">
              <a:buAutoNum type="arabicPeriod"/>
            </a:pPr>
            <a:r>
              <a:rPr lang="en-GB" sz="2800" dirty="0">
                <a:solidFill>
                  <a:schemeClr val="tx1">
                    <a:lumMod val="75000"/>
                    <a:lumOff val="25000"/>
                  </a:schemeClr>
                </a:solidFill>
              </a:rPr>
              <a:t>From Common Market to Single Market</a:t>
            </a:r>
          </a:p>
          <a:p>
            <a:pPr marL="800100" lvl="1" indent="-342900">
              <a:buAutoNum type="arabicPeriod"/>
            </a:pPr>
            <a:r>
              <a:rPr lang="en-GB" sz="2800" dirty="0">
                <a:solidFill>
                  <a:schemeClr val="tx1">
                    <a:lumMod val="75000"/>
                    <a:lumOff val="25000"/>
                  </a:schemeClr>
                </a:solidFill>
              </a:rPr>
              <a:t>Towards a Single Economy ….and Beyond? </a:t>
            </a:r>
          </a:p>
          <a:p>
            <a:pPr lvl="1"/>
            <a:endParaRPr lang="en-US" dirty="0"/>
          </a:p>
        </p:txBody>
      </p:sp>
    </p:spTree>
    <p:extLst>
      <p:ext uri="{BB962C8B-B14F-4D97-AF65-F5344CB8AC3E}">
        <p14:creationId xmlns:p14="http://schemas.microsoft.com/office/powerpoint/2010/main" val="889785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371600"/>
          </a:xfrm>
        </p:spPr>
        <p:txBody>
          <a:bodyPr/>
          <a:lstStyle/>
          <a:p>
            <a:pPr>
              <a:lnSpc>
                <a:spcPct val="100000"/>
              </a:lnSpc>
            </a:pPr>
            <a:r>
              <a:rPr lang="en-GB" sz="3800" b="1" dirty="0"/>
              <a:t>1. From West Indies to Commonwealth Caribbean</a:t>
            </a:r>
            <a:endParaRPr lang="en-GB" sz="3800" dirty="0"/>
          </a:p>
        </p:txBody>
      </p:sp>
      <p:sp>
        <p:nvSpPr>
          <p:cNvPr id="3" name="Content Placeholder 2"/>
          <p:cNvSpPr>
            <a:spLocks noGrp="1"/>
          </p:cNvSpPr>
          <p:nvPr>
            <p:ph idx="1"/>
          </p:nvPr>
        </p:nvSpPr>
        <p:spPr/>
        <p:txBody>
          <a:bodyPr>
            <a:normAutofit/>
          </a:bodyPr>
          <a:lstStyle/>
          <a:p>
            <a:r>
              <a:rPr lang="en-GB" dirty="0">
                <a:solidFill>
                  <a:schemeClr val="tx1">
                    <a:lumMod val="75000"/>
                    <a:lumOff val="25000"/>
                  </a:schemeClr>
                </a:solidFill>
              </a:rPr>
              <a:t>Caribbean Congress of Labour 1926, </a:t>
            </a:r>
          </a:p>
          <a:p>
            <a:r>
              <a:rPr lang="en-GB" dirty="0">
                <a:solidFill>
                  <a:schemeClr val="tx1">
                    <a:lumMod val="75000"/>
                    <a:lumOff val="25000"/>
                  </a:schemeClr>
                </a:solidFill>
              </a:rPr>
              <a:t>1932 Moyne Commission recommends self-government</a:t>
            </a:r>
          </a:p>
          <a:p>
            <a:r>
              <a:rPr lang="en-GB" dirty="0">
                <a:solidFill>
                  <a:schemeClr val="tx1">
                    <a:lumMod val="75000"/>
                    <a:lumOff val="25000"/>
                  </a:schemeClr>
                </a:solidFill>
              </a:rPr>
              <a:t>1938 CCL - West Indian Nationalism through Federation</a:t>
            </a:r>
          </a:p>
          <a:p>
            <a:r>
              <a:rPr lang="en-GB" dirty="0">
                <a:solidFill>
                  <a:schemeClr val="tx1">
                    <a:lumMod val="75000"/>
                    <a:lumOff val="25000"/>
                  </a:schemeClr>
                </a:solidFill>
              </a:rPr>
              <a:t>1945 – Colonial Secretary suggests Conference on Federation </a:t>
            </a:r>
          </a:p>
          <a:p>
            <a:r>
              <a:rPr lang="en-GB" dirty="0">
                <a:solidFill>
                  <a:schemeClr val="tx1">
                    <a:lumMod val="75000"/>
                    <a:lumOff val="25000"/>
                  </a:schemeClr>
                </a:solidFill>
              </a:rPr>
              <a:t>1947 Montego Bay Conference </a:t>
            </a:r>
          </a:p>
          <a:p>
            <a:pPr lvl="1"/>
            <a:r>
              <a:rPr lang="en-GB" dirty="0">
                <a:solidFill>
                  <a:schemeClr val="tx1">
                    <a:lumMod val="75000"/>
                    <a:lumOff val="25000"/>
                  </a:schemeClr>
                </a:solidFill>
              </a:rPr>
              <a:t>Functionalism </a:t>
            </a:r>
            <a:r>
              <a:rPr lang="en-GB" dirty="0" err="1">
                <a:solidFill>
                  <a:schemeClr val="tx1">
                    <a:lumMod val="75000"/>
                    <a:lumOff val="25000"/>
                  </a:schemeClr>
                </a:solidFill>
              </a:rPr>
              <a:t>vs</a:t>
            </a:r>
            <a:r>
              <a:rPr lang="en-GB" dirty="0">
                <a:solidFill>
                  <a:schemeClr val="tx1">
                    <a:lumMod val="75000"/>
                    <a:lumOff val="25000"/>
                  </a:schemeClr>
                </a:solidFill>
              </a:rPr>
              <a:t> Federalism </a:t>
            </a:r>
          </a:p>
          <a:p>
            <a:pPr lvl="1"/>
            <a:r>
              <a:rPr lang="en-GB" dirty="0">
                <a:solidFill>
                  <a:schemeClr val="tx1">
                    <a:lumMod val="75000"/>
                    <a:lumOff val="25000"/>
                  </a:schemeClr>
                </a:solidFill>
              </a:rPr>
              <a:t>The Jamaica dimension</a:t>
            </a:r>
          </a:p>
          <a:p>
            <a:pPr lvl="1"/>
            <a:r>
              <a:rPr lang="en-GB" dirty="0">
                <a:solidFill>
                  <a:schemeClr val="tx1">
                    <a:lumMod val="75000"/>
                    <a:lumOff val="25000"/>
                  </a:schemeClr>
                </a:solidFill>
              </a:rPr>
              <a:t>The Jamaica – Trinidad Dimension</a:t>
            </a:r>
          </a:p>
        </p:txBody>
      </p:sp>
    </p:spTree>
    <p:extLst>
      <p:ext uri="{BB962C8B-B14F-4D97-AF65-F5344CB8AC3E}">
        <p14:creationId xmlns:p14="http://schemas.microsoft.com/office/powerpoint/2010/main" val="1111510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791200"/>
          </a:xfrm>
        </p:spPr>
        <p:txBody>
          <a:bodyPr>
            <a:normAutofit fontScale="92500"/>
          </a:bodyPr>
          <a:lstStyle/>
          <a:p>
            <a:pPr algn="ctr"/>
            <a:r>
              <a:rPr lang="en-GB" sz="2800" i="1" dirty="0">
                <a:solidFill>
                  <a:schemeClr val="tx1">
                    <a:lumMod val="75000"/>
                    <a:lumOff val="25000"/>
                  </a:schemeClr>
                </a:solidFill>
              </a:rPr>
              <a:t>Here are we all on a sea of world conditions, stormy and hazardous in the extreme, each huddled in some little craft of our own. Some hardly have oars and only a few have accomplished a rudimentary sail to take them along. And here offered us is a boat substantial, capable of being made seaworthy and ready to be manned by our own captains and our own crew. If we won’t leave our little boats and get into the larger vessel which is able to carry us to the goal of our ambitions then I say, without hesitation, that we are damned and purblind and history will condemn us” </a:t>
            </a:r>
          </a:p>
          <a:p>
            <a:pPr marL="0" indent="0">
              <a:buNone/>
            </a:pPr>
            <a:r>
              <a:rPr lang="en-GB" sz="1800" i="1" dirty="0">
                <a:solidFill>
                  <a:schemeClr val="tx1">
                    <a:lumMod val="75000"/>
                    <a:lumOff val="25000"/>
                  </a:schemeClr>
                </a:solidFill>
              </a:rPr>
              <a:t>(Norman Manley quoted by Springer, 1962a: 762). </a:t>
            </a:r>
            <a:r>
              <a:rPr lang="en-GB" i="1" dirty="0">
                <a:solidFill>
                  <a:schemeClr val="tx1">
                    <a:lumMod val="75000"/>
                    <a:lumOff val="25000"/>
                  </a:schemeClr>
                </a:solidFill>
              </a:rPr>
              <a:t>	</a:t>
            </a:r>
            <a:endParaRPr lang="en-US" i="1" dirty="0">
              <a:solidFill>
                <a:schemeClr val="tx1">
                  <a:lumMod val="75000"/>
                  <a:lumOff val="25000"/>
                </a:schemeClr>
              </a:solidFill>
            </a:endParaRPr>
          </a:p>
          <a:p>
            <a:endParaRPr lang="en-US" dirty="0"/>
          </a:p>
        </p:txBody>
      </p:sp>
    </p:spTree>
    <p:extLst>
      <p:ext uri="{BB962C8B-B14F-4D97-AF65-F5344CB8AC3E}">
        <p14:creationId xmlns:p14="http://schemas.microsoft.com/office/powerpoint/2010/main" val="1206905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096000"/>
          </a:xfrm>
        </p:spPr>
        <p:txBody>
          <a:bodyPr>
            <a:normAutofit fontScale="92500"/>
          </a:bodyPr>
          <a:lstStyle/>
          <a:p>
            <a:pPr marL="0" indent="0" algn="ctr">
              <a:buNone/>
            </a:pPr>
            <a:r>
              <a:rPr lang="en-GB" sz="2800" b="1" i="1" dirty="0">
                <a:solidFill>
                  <a:schemeClr val="tx1">
                    <a:lumMod val="75000"/>
                    <a:lumOff val="25000"/>
                  </a:schemeClr>
                </a:solidFill>
              </a:rPr>
              <a:t>“Whilst some people say we of the West Indies are all the same, I am not going to follow that trend of thought, for although we of the West Indies are all alike, to me Jamaica and Jamaica’s interests come first…. I fear, that someone should stay over in St. Kitts or Grenada or British Guiana and direct us in our country as to what we should do and what is good for us here. We must know what power, what authority the federal government would have over the West Indies. I understand the federal government would sit over there and tell people what to do here. Not so long as I live that won’t happen.”</a:t>
            </a:r>
          </a:p>
          <a:p>
            <a:pPr marL="0" indent="0" algn="ctr">
              <a:buNone/>
            </a:pPr>
            <a:r>
              <a:rPr lang="en-GB" sz="1900" dirty="0">
                <a:solidFill>
                  <a:schemeClr val="tx1">
                    <a:lumMod val="75000"/>
                    <a:lumOff val="25000"/>
                  </a:schemeClr>
                </a:solidFill>
              </a:rPr>
              <a:t>(Alexander Bustamante quoted in Wooding, 1964: 3).</a:t>
            </a:r>
            <a:br>
              <a:rPr lang="en-GB" dirty="0"/>
            </a:br>
            <a:endParaRPr lang="en-US" dirty="0"/>
          </a:p>
          <a:p>
            <a:endParaRPr lang="en-US" dirty="0"/>
          </a:p>
        </p:txBody>
      </p:sp>
    </p:spTree>
    <p:extLst>
      <p:ext uri="{BB962C8B-B14F-4D97-AF65-F5344CB8AC3E}">
        <p14:creationId xmlns:p14="http://schemas.microsoft.com/office/powerpoint/2010/main" val="544079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096000"/>
          </a:xfrm>
        </p:spPr>
        <p:txBody>
          <a:bodyPr/>
          <a:lstStyle/>
          <a:p>
            <a:pPr marL="0" indent="0" algn="ctr">
              <a:buNone/>
            </a:pPr>
            <a:r>
              <a:rPr lang="en-GB" sz="2800" dirty="0">
                <a:solidFill>
                  <a:schemeClr val="tx1">
                    <a:lumMod val="75000"/>
                    <a:lumOff val="25000"/>
                  </a:schemeClr>
                </a:solidFill>
              </a:rPr>
              <a:t>“ Look around the world today and try to find a community of 700,000 people of the size of Trinidad and Tobago playing an important part in world affairs. There is none. There can be none. The units of government are getting larger and larger. Whether federation is more costly or less costly, whether federation is more efficient or less efficient, federation is inescapable if the British Caribbean territories are to cease to parade themselves to the twentieth century world as eighteenth century anachronisms”.</a:t>
            </a:r>
          </a:p>
          <a:p>
            <a:pPr marL="0" indent="0" algn="ctr">
              <a:buNone/>
            </a:pPr>
            <a:r>
              <a:rPr lang="en-GB" sz="1800" dirty="0">
                <a:solidFill>
                  <a:schemeClr val="tx1">
                    <a:lumMod val="75000"/>
                    <a:lumOff val="25000"/>
                  </a:schemeClr>
                </a:solidFill>
              </a:rPr>
              <a:t>(Eric Williams quoted in Springer, 1962a: 763).</a:t>
            </a:r>
            <a:endParaRPr lang="en-US" sz="1800" dirty="0">
              <a:solidFill>
                <a:schemeClr val="tx1">
                  <a:lumMod val="75000"/>
                  <a:lumOff val="25000"/>
                </a:schemeClr>
              </a:solidFill>
            </a:endParaRPr>
          </a:p>
          <a:p>
            <a:endParaRPr lang="en-US" dirty="0"/>
          </a:p>
        </p:txBody>
      </p:sp>
    </p:spTree>
    <p:extLst>
      <p:ext uri="{BB962C8B-B14F-4D97-AF65-F5344CB8AC3E}">
        <p14:creationId xmlns:p14="http://schemas.microsoft.com/office/powerpoint/2010/main" val="1188928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172200"/>
          </a:xfrm>
        </p:spPr>
        <p:txBody>
          <a:bodyPr>
            <a:normAutofit lnSpcReduction="10000"/>
          </a:bodyPr>
          <a:lstStyle/>
          <a:p>
            <a:r>
              <a:rPr lang="en-GB" sz="3200" dirty="0"/>
              <a:t>1956 British Caribbean Federation Act</a:t>
            </a:r>
          </a:p>
          <a:p>
            <a:pPr lvl="1"/>
            <a:r>
              <a:rPr lang="en-GB" sz="2400" dirty="0"/>
              <a:t>10 islands</a:t>
            </a:r>
          </a:p>
          <a:p>
            <a:pPr lvl="1"/>
            <a:r>
              <a:rPr lang="en-GB" sz="2400" dirty="0"/>
              <a:t>British Governor-General</a:t>
            </a:r>
          </a:p>
          <a:p>
            <a:pPr lvl="1"/>
            <a:r>
              <a:rPr lang="en-GB" sz="2400" dirty="0"/>
              <a:t>West Indian House of Representatives</a:t>
            </a:r>
          </a:p>
          <a:p>
            <a:pPr lvl="1"/>
            <a:r>
              <a:rPr lang="en-GB" sz="2400" dirty="0"/>
              <a:t>Council of States (abolished 1960)</a:t>
            </a:r>
          </a:p>
          <a:p>
            <a:pPr lvl="1"/>
            <a:r>
              <a:rPr lang="en-GB" sz="2400" dirty="0"/>
              <a:t>West Indian Prime Minister</a:t>
            </a:r>
          </a:p>
          <a:p>
            <a:r>
              <a:rPr lang="en-GB" sz="2800" dirty="0"/>
              <a:t>1959 On going disagreements between Jamaica and Trinidad</a:t>
            </a:r>
          </a:p>
          <a:p>
            <a:r>
              <a:rPr lang="en-GB" sz="2800" dirty="0"/>
              <a:t>1960 – Cyprus achieves independent statehood</a:t>
            </a:r>
          </a:p>
          <a:p>
            <a:r>
              <a:rPr lang="en-GB" sz="3400" dirty="0"/>
              <a:t>1962 Dissolution = Emergence of Commonwealth Caribbean </a:t>
            </a:r>
          </a:p>
          <a:p>
            <a:pPr lvl="1"/>
            <a:r>
              <a:rPr lang="en-GB" sz="2800" b="1" dirty="0"/>
              <a:t>“10 – 1 = 0” (Eric Williams)</a:t>
            </a:r>
          </a:p>
          <a:p>
            <a:pPr marL="457200" lvl="1" indent="0">
              <a:buNone/>
            </a:pPr>
            <a:endParaRPr lang="en-GB" sz="2000" dirty="0"/>
          </a:p>
          <a:p>
            <a:endParaRPr lang="en-US" dirty="0"/>
          </a:p>
        </p:txBody>
      </p:sp>
    </p:spTree>
    <p:extLst>
      <p:ext uri="{BB962C8B-B14F-4D97-AF65-F5344CB8AC3E}">
        <p14:creationId xmlns:p14="http://schemas.microsoft.com/office/powerpoint/2010/main" val="2701219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858000"/>
          </a:xfrm>
        </p:spPr>
        <p:txBody>
          <a:bodyPr>
            <a:noAutofit/>
          </a:bodyPr>
          <a:lstStyle/>
          <a:p>
            <a:r>
              <a:rPr lang="en-GB" sz="1800" dirty="0"/>
              <a:t>1963 First Meeting of Heads of Government of the Commonwealth Caribbean</a:t>
            </a:r>
          </a:p>
          <a:p>
            <a:pPr lvl="1"/>
            <a:r>
              <a:rPr lang="en-GB" dirty="0"/>
              <a:t>Eric Williams’ initiative  with “Big 4”– “Caribbean Economic Community”</a:t>
            </a:r>
          </a:p>
          <a:p>
            <a:r>
              <a:rPr lang="en-GB" sz="2000" dirty="0"/>
              <a:t>1965 – Caribbean Free Trade Area</a:t>
            </a:r>
          </a:p>
          <a:p>
            <a:pPr lvl="1"/>
            <a:r>
              <a:rPr lang="en-GB" sz="2400" dirty="0"/>
              <a:t>3Bs - Burnham; Barrow; Bird and the Free Trade Assumption </a:t>
            </a:r>
          </a:p>
          <a:p>
            <a:r>
              <a:rPr lang="en-GB" sz="2000" dirty="0"/>
              <a:t>Context: </a:t>
            </a:r>
            <a:r>
              <a:rPr lang="en-GB" sz="2400" dirty="0"/>
              <a:t>ISER Seminar – New World Group; 1967 -  Integration Studies; UK Application to Join EEC (1961)</a:t>
            </a:r>
          </a:p>
          <a:p>
            <a:r>
              <a:rPr lang="en-GB" sz="2000" dirty="0"/>
              <a:t>1968 Caribbean Free Trade Association (CARIFTA)</a:t>
            </a:r>
          </a:p>
          <a:p>
            <a:pPr lvl="1"/>
            <a:r>
              <a:rPr lang="en-GB" sz="2000" dirty="0"/>
              <a:t>11 Member States: “ increase and diversify intra-regional trade in order to contribute to full employment, optimal use of resources, and improved standards of living” (Preamble to Agreement 1965)</a:t>
            </a:r>
          </a:p>
          <a:p>
            <a:pPr lvl="1"/>
            <a:r>
              <a:rPr lang="en-GB" sz="2000" dirty="0"/>
              <a:t>Council of Ministers; Commonwealth Caribbean Regional Secretariat in Guyana; discussions on Caribbean Development Bank (1969)</a:t>
            </a:r>
          </a:p>
          <a:p>
            <a:pPr lvl="1"/>
            <a:r>
              <a:rPr lang="en-GB" sz="2000" dirty="0"/>
              <a:t>The Bahamas…..</a:t>
            </a:r>
          </a:p>
        </p:txBody>
      </p:sp>
    </p:spTree>
    <p:extLst>
      <p:ext uri="{BB962C8B-B14F-4D97-AF65-F5344CB8AC3E}">
        <p14:creationId xmlns:p14="http://schemas.microsoft.com/office/powerpoint/2010/main" val="1279978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GB" sz="3800" dirty="0"/>
              <a:t>2. From CARIFTA to CARICOM</a:t>
            </a:r>
          </a:p>
        </p:txBody>
      </p:sp>
      <p:sp>
        <p:nvSpPr>
          <p:cNvPr id="3" name="Content Placeholder 2"/>
          <p:cNvSpPr>
            <a:spLocks noGrp="1"/>
          </p:cNvSpPr>
          <p:nvPr>
            <p:ph idx="1"/>
          </p:nvPr>
        </p:nvSpPr>
        <p:spPr>
          <a:xfrm>
            <a:off x="457200" y="1143000"/>
            <a:ext cx="8229600" cy="4525963"/>
          </a:xfrm>
        </p:spPr>
        <p:txBody>
          <a:bodyPr>
            <a:normAutofit fontScale="92500" lnSpcReduction="20000"/>
          </a:bodyPr>
          <a:lstStyle/>
          <a:p>
            <a:r>
              <a:rPr lang="en-GB" dirty="0"/>
              <a:t>CARIFTA opened trade but did not move beyond market to address production</a:t>
            </a:r>
          </a:p>
          <a:p>
            <a:r>
              <a:rPr lang="en-GB" dirty="0"/>
              <a:t>1971 Proposal for West Indian State</a:t>
            </a:r>
          </a:p>
          <a:p>
            <a:r>
              <a:rPr lang="en-GB" dirty="0"/>
              <a:t>1972 – William Demas Paper</a:t>
            </a:r>
          </a:p>
          <a:p>
            <a:pPr lvl="1"/>
            <a:r>
              <a:rPr lang="en-GB" dirty="0"/>
              <a:t>Deepening integration as imperative</a:t>
            </a:r>
          </a:p>
          <a:p>
            <a:pPr lvl="1"/>
            <a:r>
              <a:rPr lang="en-GB" dirty="0"/>
              <a:t>Catalyse the Proposals of the 1967 Resolution on Regional Integration </a:t>
            </a:r>
          </a:p>
          <a:p>
            <a:pPr lvl="1"/>
            <a:r>
              <a:rPr lang="en-GB" dirty="0"/>
              <a:t>Stronger Institutions for greater efficiency and effectiveness</a:t>
            </a:r>
          </a:p>
          <a:p>
            <a:r>
              <a:rPr lang="en-GB" dirty="0"/>
              <a:t>1973 – Caribbean Community and Common Market (CARICOM)</a:t>
            </a:r>
          </a:p>
          <a:p>
            <a:pPr lvl="1"/>
            <a:r>
              <a:rPr lang="en-GB" dirty="0"/>
              <a:t>Institutional and juridical hybrid – The Federal Legacy </a:t>
            </a:r>
          </a:p>
          <a:p>
            <a:pPr lvl="1"/>
            <a:r>
              <a:rPr lang="en-GB" dirty="0"/>
              <a:t>Delayed participation of Eastern Caribbean territories (LDC-MDC distinction)</a:t>
            </a:r>
          </a:p>
          <a:p>
            <a:pPr lvl="1"/>
            <a:r>
              <a:rPr lang="en-GB" dirty="0"/>
              <a:t>MDCs controlled decision-making </a:t>
            </a:r>
          </a:p>
          <a:p>
            <a:r>
              <a:rPr lang="en-GB" dirty="0"/>
              <a:t>Crises : oil, Grenada Revolution,  personal disagreements </a:t>
            </a:r>
          </a:p>
          <a:p>
            <a:r>
              <a:rPr lang="en-GB" dirty="0"/>
              <a:t>CARICOM as a “ Paper Tiger” (Thomas, CY, 1977:29) (see also </a:t>
            </a:r>
            <a:r>
              <a:rPr lang="en-GB" dirty="0" err="1"/>
              <a:t>Axline</a:t>
            </a:r>
            <a:r>
              <a:rPr lang="en-GB" dirty="0"/>
              <a:t> 1978)</a:t>
            </a:r>
          </a:p>
          <a:p>
            <a:pPr lvl="1"/>
            <a:endParaRPr lang="en-GB" dirty="0"/>
          </a:p>
        </p:txBody>
      </p:sp>
    </p:spTree>
    <p:extLst>
      <p:ext uri="{BB962C8B-B14F-4D97-AF65-F5344CB8AC3E}">
        <p14:creationId xmlns:p14="http://schemas.microsoft.com/office/powerpoint/2010/main" val="3721519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pPr marL="0" indent="0" algn="ctr">
              <a:buNone/>
            </a:pPr>
            <a:r>
              <a:rPr lang="en-GB" b="1" dirty="0"/>
              <a:t>“…just as a house does not a family make, but the quality of  relationships under the roof that gives it the character of a home – so a Treaty does not a Community make, but the quality of the relationships between its Member States that give life and constant freshness to the formal ageing parchment…In the busy rush for development, in the consciousness of our own commitment to regional goals, we sometimes forget to pause, to inform, to consult, to reassure, to coordinate with our Community colleagues. There is no malice in the omission; but in these formative years – as in early love – even innocent thoughtlessness can be a major offence.” </a:t>
            </a:r>
          </a:p>
          <a:p>
            <a:pPr marL="0" indent="0" algn="ctr">
              <a:buNone/>
            </a:pPr>
            <a:r>
              <a:rPr lang="en-GB" sz="1900" dirty="0"/>
              <a:t>(</a:t>
            </a:r>
            <a:r>
              <a:rPr lang="en-GB" sz="1900" dirty="0" err="1"/>
              <a:t>Ramphal</a:t>
            </a:r>
            <a:r>
              <a:rPr lang="en-GB" sz="1900" dirty="0"/>
              <a:t>, 1975: 8)</a:t>
            </a:r>
            <a:endParaRPr lang="en-US" sz="1900" dirty="0"/>
          </a:p>
          <a:p>
            <a:endParaRPr lang="en-US" dirty="0"/>
          </a:p>
        </p:txBody>
      </p:sp>
    </p:spTree>
    <p:extLst>
      <p:ext uri="{BB962C8B-B14F-4D97-AF65-F5344CB8AC3E}">
        <p14:creationId xmlns:p14="http://schemas.microsoft.com/office/powerpoint/2010/main" val="196302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678363"/>
          </a:xfrm>
        </p:spPr>
        <p:txBody>
          <a:bodyPr/>
          <a:lstStyle/>
          <a:p>
            <a:r>
              <a:rPr lang="en-GB" dirty="0">
                <a:solidFill>
                  <a:schemeClr val="tx1">
                    <a:lumMod val="75000"/>
                    <a:lumOff val="25000"/>
                  </a:schemeClr>
                </a:solidFill>
              </a:rPr>
              <a:t>International Context by 1989</a:t>
            </a:r>
          </a:p>
          <a:p>
            <a:pPr lvl="1"/>
            <a:r>
              <a:rPr lang="en-GB" dirty="0">
                <a:solidFill>
                  <a:schemeClr val="tx1">
                    <a:lumMod val="75000"/>
                    <a:lumOff val="25000"/>
                  </a:schemeClr>
                </a:solidFill>
              </a:rPr>
              <a:t>End Cold War and Dissolution of Soviet Union</a:t>
            </a:r>
          </a:p>
          <a:p>
            <a:pPr lvl="1"/>
            <a:r>
              <a:rPr lang="en-GB" dirty="0">
                <a:solidFill>
                  <a:schemeClr val="tx1">
                    <a:lumMod val="75000"/>
                    <a:lumOff val="25000"/>
                  </a:schemeClr>
                </a:solidFill>
              </a:rPr>
              <a:t>US-Canada Free Trade Area (NAFTA)</a:t>
            </a:r>
          </a:p>
          <a:p>
            <a:pPr lvl="1"/>
            <a:r>
              <a:rPr lang="en-GB" dirty="0">
                <a:solidFill>
                  <a:schemeClr val="tx1">
                    <a:lumMod val="75000"/>
                    <a:lumOff val="25000"/>
                  </a:schemeClr>
                </a:solidFill>
              </a:rPr>
              <a:t>EEC decision to pursue a Single European Market by 1992</a:t>
            </a:r>
          </a:p>
          <a:p>
            <a:r>
              <a:rPr lang="en-GB" dirty="0">
                <a:solidFill>
                  <a:schemeClr val="tx1">
                    <a:lumMod val="75000"/>
                    <a:lumOff val="25000"/>
                  </a:schemeClr>
                </a:solidFill>
              </a:rPr>
              <a:t>Heads Assessment of 15 Years of CARICOM</a:t>
            </a:r>
          </a:p>
          <a:p>
            <a:pPr lvl="1"/>
            <a:r>
              <a:rPr lang="en-GB" dirty="0">
                <a:solidFill>
                  <a:schemeClr val="tx1">
                    <a:lumMod val="75000"/>
                    <a:lumOff val="25000"/>
                  </a:schemeClr>
                </a:solidFill>
              </a:rPr>
              <a:t>1985 Pollard Report on Decision-Making </a:t>
            </a:r>
          </a:p>
          <a:p>
            <a:pPr lvl="1"/>
            <a:r>
              <a:rPr lang="en-GB" dirty="0">
                <a:solidFill>
                  <a:schemeClr val="tx1">
                    <a:lumMod val="75000"/>
                    <a:lumOff val="25000"/>
                  </a:schemeClr>
                </a:solidFill>
              </a:rPr>
              <a:t>Request for Mills Review of CARICOM Institutions (completed 1990)</a:t>
            </a:r>
          </a:p>
          <a:p>
            <a:pPr lvl="1"/>
            <a:r>
              <a:rPr lang="en-GB" dirty="0">
                <a:solidFill>
                  <a:schemeClr val="tx1">
                    <a:lumMod val="75000"/>
                    <a:lumOff val="25000"/>
                  </a:schemeClr>
                </a:solidFill>
              </a:rPr>
              <a:t>1989 Grande </a:t>
            </a:r>
            <a:r>
              <a:rPr lang="en-GB" dirty="0" err="1">
                <a:solidFill>
                  <a:schemeClr val="tx1">
                    <a:lumMod val="75000"/>
                    <a:lumOff val="25000"/>
                  </a:schemeClr>
                </a:solidFill>
              </a:rPr>
              <a:t>Anse</a:t>
            </a:r>
            <a:r>
              <a:rPr lang="en-GB" dirty="0">
                <a:solidFill>
                  <a:schemeClr val="tx1">
                    <a:lumMod val="75000"/>
                    <a:lumOff val="25000"/>
                  </a:schemeClr>
                </a:solidFill>
              </a:rPr>
              <a:t> Declaration</a:t>
            </a:r>
          </a:p>
          <a:p>
            <a:pPr lvl="2"/>
            <a:r>
              <a:rPr lang="en-GB" dirty="0">
                <a:solidFill>
                  <a:schemeClr val="tx1">
                    <a:lumMod val="75000"/>
                    <a:lumOff val="25000"/>
                  </a:schemeClr>
                </a:solidFill>
              </a:rPr>
              <a:t>Appointment of West Indian Commission (completed 1992)</a:t>
            </a:r>
          </a:p>
          <a:p>
            <a:r>
              <a:rPr lang="en-GB" dirty="0">
                <a:solidFill>
                  <a:schemeClr val="tx1">
                    <a:lumMod val="75000"/>
                    <a:lumOff val="25000"/>
                  </a:schemeClr>
                </a:solidFill>
              </a:rPr>
              <a:t>1992 – “ Time for Action” Report </a:t>
            </a:r>
          </a:p>
        </p:txBody>
      </p:sp>
      <p:sp>
        <p:nvSpPr>
          <p:cNvPr id="4" name="Title 1"/>
          <p:cNvSpPr>
            <a:spLocks noGrp="1"/>
          </p:cNvSpPr>
          <p:nvPr>
            <p:ph type="title"/>
          </p:nvPr>
        </p:nvSpPr>
        <p:spPr>
          <a:xfrm>
            <a:off x="457200" y="228600"/>
            <a:ext cx="8229600" cy="914400"/>
          </a:xfrm>
        </p:spPr>
        <p:txBody>
          <a:bodyPr/>
          <a:lstStyle/>
          <a:p>
            <a:r>
              <a:rPr lang="en-GB" sz="3800" dirty="0"/>
              <a:t>3. From Common to Single Market </a:t>
            </a:r>
          </a:p>
        </p:txBody>
      </p:sp>
    </p:spTree>
    <p:extLst>
      <p:ext uri="{BB962C8B-B14F-4D97-AF65-F5344CB8AC3E}">
        <p14:creationId xmlns:p14="http://schemas.microsoft.com/office/powerpoint/2010/main" val="1279978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37420"/>
            <a:ext cx="8991600" cy="3441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924296"/>
            <a:ext cx="10724332"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67930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r>
              <a:rPr lang="en-GB" dirty="0">
                <a:solidFill>
                  <a:schemeClr val="tx1">
                    <a:lumMod val="75000"/>
                    <a:lumOff val="25000"/>
                  </a:schemeClr>
                </a:solidFill>
              </a:rPr>
              <a:t>The Revised Treaty (completed 2001)</a:t>
            </a:r>
          </a:p>
          <a:p>
            <a:pPr lvl="1"/>
            <a:r>
              <a:rPr lang="en-GB" dirty="0">
                <a:solidFill>
                  <a:schemeClr val="tx1">
                    <a:lumMod val="75000"/>
                    <a:lumOff val="25000"/>
                  </a:schemeClr>
                </a:solidFill>
              </a:rPr>
              <a:t>1994 Bureau of Heads of Government </a:t>
            </a:r>
          </a:p>
          <a:p>
            <a:pPr lvl="1"/>
            <a:r>
              <a:rPr lang="en-GB" dirty="0">
                <a:solidFill>
                  <a:schemeClr val="tx1">
                    <a:lumMod val="75000"/>
                    <a:lumOff val="25000"/>
                  </a:schemeClr>
                </a:solidFill>
              </a:rPr>
              <a:t>1994 ACCP</a:t>
            </a:r>
          </a:p>
          <a:p>
            <a:pPr lvl="1"/>
            <a:r>
              <a:rPr lang="en-GB" dirty="0">
                <a:solidFill>
                  <a:schemeClr val="tx1">
                    <a:lumMod val="75000"/>
                    <a:lumOff val="25000"/>
                  </a:schemeClr>
                </a:solidFill>
              </a:rPr>
              <a:t>1997 CRNM (2009 OTN) </a:t>
            </a:r>
          </a:p>
          <a:p>
            <a:pPr lvl="1"/>
            <a:r>
              <a:rPr lang="en-GB" dirty="0">
                <a:solidFill>
                  <a:schemeClr val="tx1">
                    <a:lumMod val="75000"/>
                    <a:lumOff val="25000"/>
                  </a:schemeClr>
                </a:solidFill>
              </a:rPr>
              <a:t>2000 Quasi-Cabinet</a:t>
            </a:r>
          </a:p>
          <a:p>
            <a:pPr lvl="1"/>
            <a:r>
              <a:rPr lang="en-GB" dirty="0">
                <a:solidFill>
                  <a:schemeClr val="tx1">
                    <a:lumMod val="75000"/>
                    <a:lumOff val="25000"/>
                  </a:schemeClr>
                </a:solidFill>
              </a:rPr>
              <a:t>2005 CCJ</a:t>
            </a:r>
          </a:p>
          <a:p>
            <a:r>
              <a:rPr lang="en-GB" dirty="0">
                <a:solidFill>
                  <a:schemeClr val="tx1">
                    <a:lumMod val="75000"/>
                    <a:lumOff val="25000"/>
                  </a:schemeClr>
                </a:solidFill>
              </a:rPr>
              <a:t>2003 Governance Reform – The Commission Debate</a:t>
            </a:r>
          </a:p>
          <a:p>
            <a:r>
              <a:rPr lang="en-GB" dirty="0">
                <a:solidFill>
                  <a:schemeClr val="tx1">
                    <a:lumMod val="75000"/>
                    <a:lumOff val="25000"/>
                  </a:schemeClr>
                </a:solidFill>
              </a:rPr>
              <a:t>2006 CSM launched with six countries</a:t>
            </a:r>
          </a:p>
          <a:p>
            <a:pPr marL="0" indent="0">
              <a:buNone/>
            </a:pPr>
            <a:endParaRPr lang="en-GB" dirty="0"/>
          </a:p>
          <a:p>
            <a:pPr lvl="1"/>
            <a:endParaRPr lang="en-GB" dirty="0"/>
          </a:p>
        </p:txBody>
      </p:sp>
    </p:spTree>
    <p:extLst>
      <p:ext uri="{BB962C8B-B14F-4D97-AF65-F5344CB8AC3E}">
        <p14:creationId xmlns:p14="http://schemas.microsoft.com/office/powerpoint/2010/main" val="4484913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295400"/>
          </a:xfrm>
        </p:spPr>
        <p:txBody>
          <a:bodyPr/>
          <a:lstStyle/>
          <a:p>
            <a:r>
              <a:rPr lang="en-GB" sz="3400" dirty="0"/>
              <a:t>4. Towards a Single Economy…. And Beyond???</a:t>
            </a:r>
            <a:endParaRPr lang="en-GB" dirty="0"/>
          </a:p>
        </p:txBody>
      </p:sp>
      <p:sp>
        <p:nvSpPr>
          <p:cNvPr id="3" name="Content Placeholder 2"/>
          <p:cNvSpPr>
            <a:spLocks noGrp="1"/>
          </p:cNvSpPr>
          <p:nvPr>
            <p:ph idx="1"/>
          </p:nvPr>
        </p:nvSpPr>
        <p:spPr>
          <a:xfrm>
            <a:off x="457200" y="1752600"/>
            <a:ext cx="8229600" cy="4373563"/>
          </a:xfrm>
        </p:spPr>
        <p:txBody>
          <a:bodyPr/>
          <a:lstStyle/>
          <a:p>
            <a:r>
              <a:rPr lang="en-GB" dirty="0">
                <a:solidFill>
                  <a:schemeClr val="tx1">
                    <a:lumMod val="75000"/>
                    <a:lumOff val="25000"/>
                  </a:schemeClr>
                </a:solidFill>
              </a:rPr>
              <a:t>2008 -10 pursuit of a Single Economy deferred</a:t>
            </a:r>
          </a:p>
          <a:p>
            <a:r>
              <a:rPr lang="en-GB" dirty="0">
                <a:solidFill>
                  <a:schemeClr val="tx1">
                    <a:lumMod val="75000"/>
                    <a:lumOff val="25000"/>
                  </a:schemeClr>
                </a:solidFill>
              </a:rPr>
              <a:t>2009 OECS-TT Political Union proposed</a:t>
            </a:r>
          </a:p>
          <a:p>
            <a:r>
              <a:rPr lang="en-GB" dirty="0">
                <a:solidFill>
                  <a:schemeClr val="tx1">
                    <a:lumMod val="75000"/>
                    <a:lumOff val="25000"/>
                  </a:schemeClr>
                </a:solidFill>
              </a:rPr>
              <a:t>2010 OECS Economic Union realised</a:t>
            </a:r>
          </a:p>
          <a:p>
            <a:r>
              <a:rPr lang="en-GB" dirty="0">
                <a:solidFill>
                  <a:schemeClr val="tx1">
                    <a:lumMod val="75000"/>
                    <a:lumOff val="25000"/>
                  </a:schemeClr>
                </a:solidFill>
              </a:rPr>
              <a:t>Rationalisation of CRNM into Secretariat as OTN</a:t>
            </a:r>
          </a:p>
          <a:p>
            <a:r>
              <a:rPr lang="en-GB" dirty="0">
                <a:solidFill>
                  <a:schemeClr val="tx1">
                    <a:lumMod val="75000"/>
                    <a:lumOff val="25000"/>
                  </a:schemeClr>
                </a:solidFill>
              </a:rPr>
              <a:t>Expected change of jurisdiction for the CCJ? </a:t>
            </a:r>
          </a:p>
        </p:txBody>
      </p:sp>
    </p:spTree>
    <p:extLst>
      <p:ext uri="{BB962C8B-B14F-4D97-AF65-F5344CB8AC3E}">
        <p14:creationId xmlns:p14="http://schemas.microsoft.com/office/powerpoint/2010/main" val="1766114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66800"/>
          </a:xfrm>
        </p:spPr>
        <p:txBody>
          <a:bodyPr/>
          <a:lstStyle/>
          <a:p>
            <a:r>
              <a:rPr lang="en-US" sz="5200" dirty="0"/>
              <a:t>What of Sub-Regionalism?</a:t>
            </a:r>
          </a:p>
        </p:txBody>
      </p:sp>
      <p:sp>
        <p:nvSpPr>
          <p:cNvPr id="3" name="Content Placeholder 2"/>
          <p:cNvSpPr>
            <a:spLocks noGrp="1"/>
          </p:cNvSpPr>
          <p:nvPr>
            <p:ph idx="1"/>
          </p:nvPr>
        </p:nvSpPr>
        <p:spPr>
          <a:xfrm>
            <a:off x="457200" y="1371600"/>
            <a:ext cx="8229600" cy="4754563"/>
          </a:xfrm>
        </p:spPr>
        <p:txBody>
          <a:bodyPr>
            <a:normAutofit fontScale="92500" lnSpcReduction="10000"/>
          </a:bodyPr>
          <a:lstStyle/>
          <a:p>
            <a:r>
              <a:rPr lang="en-US" dirty="0">
                <a:solidFill>
                  <a:schemeClr val="tx1">
                    <a:lumMod val="75000"/>
                    <a:lumOff val="25000"/>
                  </a:schemeClr>
                </a:solidFill>
              </a:rPr>
              <a:t>1962-1965 Federal Negotiations (Lewis, 1965)</a:t>
            </a:r>
          </a:p>
          <a:p>
            <a:r>
              <a:rPr lang="en-US" dirty="0">
                <a:solidFill>
                  <a:schemeClr val="tx1">
                    <a:lumMod val="75000"/>
                    <a:lumOff val="25000"/>
                  </a:schemeClr>
                </a:solidFill>
              </a:rPr>
              <a:t>1966 Associated Statehood - WISA</a:t>
            </a:r>
          </a:p>
          <a:p>
            <a:r>
              <a:rPr lang="en-US" dirty="0">
                <a:solidFill>
                  <a:schemeClr val="tx1">
                    <a:lumMod val="75000"/>
                    <a:lumOff val="25000"/>
                  </a:schemeClr>
                </a:solidFill>
              </a:rPr>
              <a:t>1968 ECCM prior to joining CARIFTA</a:t>
            </a:r>
          </a:p>
          <a:p>
            <a:pPr lvl="1"/>
            <a:r>
              <a:rPr lang="en-US" dirty="0">
                <a:solidFill>
                  <a:schemeClr val="tx1">
                    <a:lumMod val="75000"/>
                    <a:lumOff val="25000"/>
                  </a:schemeClr>
                </a:solidFill>
              </a:rPr>
              <a:t>Similar traditions as CARIFTA</a:t>
            </a:r>
          </a:p>
          <a:p>
            <a:pPr lvl="1"/>
            <a:r>
              <a:rPr lang="en-US" dirty="0">
                <a:solidFill>
                  <a:schemeClr val="tx1">
                    <a:lumMod val="75000"/>
                    <a:lumOff val="25000"/>
                  </a:schemeClr>
                </a:solidFill>
              </a:rPr>
              <a:t>Technical institutions ECCA and ECSC</a:t>
            </a:r>
          </a:p>
          <a:p>
            <a:r>
              <a:rPr lang="en-US" dirty="0">
                <a:solidFill>
                  <a:schemeClr val="tx1">
                    <a:lumMod val="75000"/>
                    <a:lumOff val="25000"/>
                  </a:schemeClr>
                </a:solidFill>
              </a:rPr>
              <a:t>Independence while strengthening regional movement</a:t>
            </a:r>
          </a:p>
          <a:p>
            <a:pPr lvl="1"/>
            <a:r>
              <a:rPr lang="en-US" dirty="0">
                <a:solidFill>
                  <a:schemeClr val="tx1">
                    <a:lumMod val="75000"/>
                    <a:lumOff val="25000"/>
                  </a:schemeClr>
                </a:solidFill>
              </a:rPr>
              <a:t>1974 Grenada; Dominica 1978; St. Lucia and St. Vincent and the Grenadines 1979; Antigua and Barbuda 1981; St. Kitts-Nevis without Anguilla 1983</a:t>
            </a:r>
          </a:p>
          <a:p>
            <a:r>
              <a:rPr lang="en-US" dirty="0">
                <a:solidFill>
                  <a:schemeClr val="tx1">
                    <a:lumMod val="75000"/>
                    <a:lumOff val="25000"/>
                  </a:schemeClr>
                </a:solidFill>
              </a:rPr>
              <a:t>1981 Treaty of Basseterre – OECS</a:t>
            </a:r>
          </a:p>
          <a:p>
            <a:pPr lvl="1"/>
            <a:r>
              <a:rPr lang="en-US" dirty="0">
                <a:solidFill>
                  <a:schemeClr val="tx1">
                    <a:lumMod val="75000"/>
                    <a:lumOff val="25000"/>
                  </a:schemeClr>
                </a:solidFill>
              </a:rPr>
              <a:t>Catalyst for CARICOM?</a:t>
            </a:r>
          </a:p>
          <a:p>
            <a:pPr lvl="1"/>
            <a:r>
              <a:rPr lang="en-US" dirty="0">
                <a:solidFill>
                  <a:schemeClr val="tx1">
                    <a:lumMod val="75000"/>
                    <a:lumOff val="25000"/>
                  </a:schemeClr>
                </a:solidFill>
              </a:rPr>
              <a:t>Participatory sub-culture</a:t>
            </a:r>
          </a:p>
          <a:p>
            <a:r>
              <a:rPr lang="en-US" dirty="0">
                <a:solidFill>
                  <a:schemeClr val="tx1">
                    <a:lumMod val="75000"/>
                    <a:lumOff val="25000"/>
                  </a:schemeClr>
                </a:solidFill>
              </a:rPr>
              <a:t>1987 Political Union</a:t>
            </a:r>
          </a:p>
          <a:p>
            <a:r>
              <a:rPr lang="en-US" dirty="0">
                <a:solidFill>
                  <a:schemeClr val="tx1">
                    <a:lumMod val="75000"/>
                    <a:lumOff val="25000"/>
                  </a:schemeClr>
                </a:solidFill>
              </a:rPr>
              <a:t>2002 Economic Union Initiative (2010)</a:t>
            </a:r>
          </a:p>
          <a:p>
            <a:r>
              <a:rPr lang="en-US" dirty="0">
                <a:solidFill>
                  <a:schemeClr val="tx1">
                    <a:lumMod val="75000"/>
                    <a:lumOff val="25000"/>
                  </a:schemeClr>
                </a:solidFill>
              </a:rPr>
              <a:t>2008 OECS-TT Economic and Political Union Initiative</a:t>
            </a:r>
          </a:p>
        </p:txBody>
      </p:sp>
    </p:spTree>
    <p:extLst>
      <p:ext uri="{BB962C8B-B14F-4D97-AF65-F5344CB8AC3E}">
        <p14:creationId xmlns:p14="http://schemas.microsoft.com/office/powerpoint/2010/main" val="27694790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CARICOM Today</a:t>
            </a:r>
          </a:p>
        </p:txBody>
      </p:sp>
      <p:sp>
        <p:nvSpPr>
          <p:cNvPr id="3" name="Content Placeholder 2"/>
          <p:cNvSpPr>
            <a:spLocks noGrp="1"/>
          </p:cNvSpPr>
          <p:nvPr>
            <p:ph idx="1"/>
          </p:nvPr>
        </p:nvSpPr>
        <p:spPr/>
        <p:txBody>
          <a:bodyPr/>
          <a:lstStyle/>
          <a:p>
            <a:r>
              <a:rPr lang="en-US" dirty="0">
                <a:solidFill>
                  <a:schemeClr val="tx1">
                    <a:lumMod val="75000"/>
                    <a:lumOff val="25000"/>
                  </a:schemeClr>
                </a:solidFill>
              </a:rPr>
              <a:t>15 Member States</a:t>
            </a:r>
          </a:p>
          <a:p>
            <a:r>
              <a:rPr lang="en-US" dirty="0">
                <a:solidFill>
                  <a:schemeClr val="tx1">
                    <a:lumMod val="75000"/>
                    <a:lumOff val="25000"/>
                  </a:schemeClr>
                </a:solidFill>
              </a:rPr>
              <a:t>5 Associate Member States </a:t>
            </a:r>
          </a:p>
          <a:p>
            <a:r>
              <a:rPr lang="en-US" dirty="0">
                <a:solidFill>
                  <a:schemeClr val="tx1">
                    <a:lumMod val="75000"/>
                    <a:lumOff val="25000"/>
                  </a:schemeClr>
                </a:solidFill>
              </a:rPr>
              <a:t>c. 16 million </a:t>
            </a:r>
            <a:r>
              <a:rPr lang="en-US" dirty="0" err="1">
                <a:solidFill>
                  <a:schemeClr val="tx1">
                    <a:lumMod val="75000"/>
                    <a:lumOff val="25000"/>
                  </a:schemeClr>
                </a:solidFill>
              </a:rPr>
              <a:t>ppl</a:t>
            </a:r>
            <a:r>
              <a:rPr lang="en-US" dirty="0">
                <a:solidFill>
                  <a:schemeClr val="tx1">
                    <a:lumMod val="75000"/>
                    <a:lumOff val="25000"/>
                  </a:schemeClr>
                </a:solidFill>
              </a:rPr>
              <a:t> </a:t>
            </a:r>
          </a:p>
          <a:p>
            <a:r>
              <a:rPr lang="en-US" dirty="0">
                <a:solidFill>
                  <a:schemeClr val="tx1">
                    <a:lumMod val="75000"/>
                    <a:lumOff val="25000"/>
                  </a:schemeClr>
                </a:solidFill>
              </a:rPr>
              <a:t>GDP/capita  – c. $1200 (Haiti 2009) – $28,000 (Bahamas 2010)</a:t>
            </a:r>
          </a:p>
          <a:p>
            <a:r>
              <a:rPr lang="en-US" dirty="0">
                <a:solidFill>
                  <a:schemeClr val="tx1">
                    <a:lumMod val="75000"/>
                    <a:lumOff val="25000"/>
                  </a:schemeClr>
                </a:solidFill>
              </a:rPr>
              <a:t>Is it in crisis?</a:t>
            </a:r>
          </a:p>
          <a:p>
            <a:r>
              <a:rPr lang="en-US" dirty="0">
                <a:solidFill>
                  <a:schemeClr val="tx1">
                    <a:lumMod val="75000"/>
                    <a:lumOff val="25000"/>
                  </a:schemeClr>
                </a:solidFill>
              </a:rPr>
              <a:t>What is the influence of other regional organisations including ALBA, SICA, UNASUR?</a:t>
            </a:r>
          </a:p>
          <a:p>
            <a:endParaRPr lang="en-US" dirty="0"/>
          </a:p>
        </p:txBody>
      </p:sp>
    </p:spTree>
    <p:extLst>
      <p:ext uri="{BB962C8B-B14F-4D97-AF65-F5344CB8AC3E}">
        <p14:creationId xmlns:p14="http://schemas.microsoft.com/office/powerpoint/2010/main" val="8505842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5000" dirty="0"/>
              <a:t>How do pre- and post-independence compare?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52966134"/>
              </p:ext>
            </p:extLst>
          </p:nvPr>
        </p:nvGraphicFramePr>
        <p:xfrm>
          <a:off x="457200" y="1600200"/>
          <a:ext cx="8229600" cy="4933323"/>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545698">
                <a:tc>
                  <a:txBody>
                    <a:bodyPr/>
                    <a:lstStyle/>
                    <a:p>
                      <a:endParaRPr lang="en-GB" dirty="0"/>
                    </a:p>
                  </a:txBody>
                  <a:tcPr/>
                </a:tc>
                <a:tc>
                  <a:txBody>
                    <a:bodyPr/>
                    <a:lstStyle/>
                    <a:p>
                      <a:r>
                        <a:rPr lang="en-GB" dirty="0"/>
                        <a:t>Pre-Independence</a:t>
                      </a:r>
                    </a:p>
                  </a:txBody>
                  <a:tcPr/>
                </a:tc>
                <a:tc>
                  <a:txBody>
                    <a:bodyPr/>
                    <a:lstStyle/>
                    <a:p>
                      <a:r>
                        <a:rPr lang="en-GB" dirty="0"/>
                        <a:t>Post-Independence</a:t>
                      </a:r>
                    </a:p>
                  </a:txBody>
                  <a:tcPr/>
                </a:tc>
                <a:extLst>
                  <a:ext uri="{0D108BD9-81ED-4DB2-BD59-A6C34878D82A}">
                    <a16:rowId xmlns:a16="http://schemas.microsoft.com/office/drawing/2014/main" val="10000"/>
                  </a:ext>
                </a:extLst>
              </a:tr>
              <a:tr h="545698">
                <a:tc>
                  <a:txBody>
                    <a:bodyPr/>
                    <a:lstStyle/>
                    <a:p>
                      <a:r>
                        <a:rPr lang="en-GB" sz="2400" b="1" dirty="0"/>
                        <a:t>Motivation</a:t>
                      </a:r>
                    </a:p>
                  </a:txBody>
                  <a:tcPr/>
                </a:tc>
                <a:tc>
                  <a:txBody>
                    <a:bodyPr/>
                    <a:lstStyle/>
                    <a:p>
                      <a:r>
                        <a:rPr lang="en-GB" sz="2400" dirty="0"/>
                        <a:t>Political</a:t>
                      </a:r>
                    </a:p>
                  </a:txBody>
                  <a:tcPr/>
                </a:tc>
                <a:tc>
                  <a:txBody>
                    <a:bodyPr/>
                    <a:lstStyle/>
                    <a:p>
                      <a:r>
                        <a:rPr lang="en-GB" sz="2400" dirty="0"/>
                        <a:t>Economic</a:t>
                      </a:r>
                    </a:p>
                  </a:txBody>
                  <a:tcPr/>
                </a:tc>
                <a:extLst>
                  <a:ext uri="{0D108BD9-81ED-4DB2-BD59-A6C34878D82A}">
                    <a16:rowId xmlns:a16="http://schemas.microsoft.com/office/drawing/2014/main" val="10001"/>
                  </a:ext>
                </a:extLst>
              </a:tr>
              <a:tr h="941890">
                <a:tc>
                  <a:txBody>
                    <a:bodyPr/>
                    <a:lstStyle/>
                    <a:p>
                      <a:r>
                        <a:rPr lang="en-GB" sz="2400" b="1" dirty="0"/>
                        <a:t>Philosophy/</a:t>
                      </a:r>
                    </a:p>
                    <a:p>
                      <a:r>
                        <a:rPr lang="en-GB" sz="2400" b="1" dirty="0"/>
                        <a:t>Ideology</a:t>
                      </a:r>
                    </a:p>
                  </a:txBody>
                  <a:tcPr/>
                </a:tc>
                <a:tc>
                  <a:txBody>
                    <a:bodyPr/>
                    <a:lstStyle/>
                    <a:p>
                      <a:r>
                        <a:rPr lang="en-GB" sz="2400" dirty="0"/>
                        <a:t>West Indian Nationalism</a:t>
                      </a:r>
                    </a:p>
                  </a:txBody>
                  <a:tcPr/>
                </a:tc>
                <a:tc>
                  <a:txBody>
                    <a:bodyPr/>
                    <a:lstStyle/>
                    <a:p>
                      <a:r>
                        <a:rPr lang="en-GB" sz="2400" dirty="0"/>
                        <a:t>Sovereignty; Economic Survival</a:t>
                      </a:r>
                    </a:p>
                  </a:txBody>
                  <a:tcPr/>
                </a:tc>
                <a:extLst>
                  <a:ext uri="{0D108BD9-81ED-4DB2-BD59-A6C34878D82A}">
                    <a16:rowId xmlns:a16="http://schemas.microsoft.com/office/drawing/2014/main" val="10002"/>
                  </a:ext>
                </a:extLst>
              </a:tr>
              <a:tr h="1345557">
                <a:tc>
                  <a:txBody>
                    <a:bodyPr/>
                    <a:lstStyle/>
                    <a:p>
                      <a:r>
                        <a:rPr lang="en-GB" sz="2400" b="1" dirty="0"/>
                        <a:t>Members</a:t>
                      </a:r>
                    </a:p>
                  </a:txBody>
                  <a:tcPr/>
                </a:tc>
                <a:tc>
                  <a:txBody>
                    <a:bodyPr/>
                    <a:lstStyle/>
                    <a:p>
                      <a:r>
                        <a:rPr lang="en-GB" sz="2400" dirty="0"/>
                        <a:t>Homogenous, colonial</a:t>
                      </a:r>
                    </a:p>
                  </a:txBody>
                  <a:tcPr/>
                </a:tc>
                <a:tc>
                  <a:txBody>
                    <a:bodyPr/>
                    <a:lstStyle/>
                    <a:p>
                      <a:r>
                        <a:rPr lang="en-GB" sz="2400" dirty="0"/>
                        <a:t>Heterogeneous,</a:t>
                      </a:r>
                      <a:r>
                        <a:rPr lang="en-GB" sz="2400" baseline="0" dirty="0"/>
                        <a:t> independent and non-independent</a:t>
                      </a:r>
                      <a:endParaRPr lang="en-GB" sz="2400" dirty="0"/>
                    </a:p>
                  </a:txBody>
                  <a:tcPr/>
                </a:tc>
                <a:extLst>
                  <a:ext uri="{0D108BD9-81ED-4DB2-BD59-A6C34878D82A}">
                    <a16:rowId xmlns:a16="http://schemas.microsoft.com/office/drawing/2014/main" val="10003"/>
                  </a:ext>
                </a:extLst>
              </a:tr>
              <a:tr h="1345557">
                <a:tc>
                  <a:txBody>
                    <a:bodyPr/>
                    <a:lstStyle/>
                    <a:p>
                      <a:r>
                        <a:rPr lang="en-GB" sz="2400" b="1" dirty="0"/>
                        <a:t>Mode</a:t>
                      </a:r>
                    </a:p>
                  </a:txBody>
                  <a:tcPr/>
                </a:tc>
                <a:tc>
                  <a:txBody>
                    <a:bodyPr/>
                    <a:lstStyle/>
                    <a:p>
                      <a:r>
                        <a:rPr lang="en-GB" sz="2400" dirty="0"/>
                        <a:t>Federal</a:t>
                      </a:r>
                    </a:p>
                  </a:txBody>
                  <a:tcPr/>
                </a:tc>
                <a:tc>
                  <a:txBody>
                    <a:bodyPr/>
                    <a:lstStyle/>
                    <a:p>
                      <a:r>
                        <a:rPr lang="en-GB" sz="2400" dirty="0"/>
                        <a:t>Functional</a:t>
                      </a:r>
                      <a:r>
                        <a:rPr lang="en-GB" sz="2400" baseline="0" dirty="0"/>
                        <a:t> with attempts at deeper regional integration </a:t>
                      </a:r>
                      <a:endParaRPr lang="en-GB" sz="240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6970129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5000" dirty="0"/>
              <a:t>Which issues are raised by the CARICOM Experience? </a:t>
            </a:r>
          </a:p>
        </p:txBody>
      </p:sp>
      <p:sp>
        <p:nvSpPr>
          <p:cNvPr id="3" name="Content Placeholder 2"/>
          <p:cNvSpPr>
            <a:spLocks noGrp="1"/>
          </p:cNvSpPr>
          <p:nvPr>
            <p:ph idx="1"/>
          </p:nvPr>
        </p:nvSpPr>
        <p:spPr>
          <a:xfrm>
            <a:off x="457200" y="1828800"/>
            <a:ext cx="8229600" cy="4297363"/>
          </a:xfrm>
        </p:spPr>
        <p:txBody>
          <a:bodyPr>
            <a:normAutofit fontScale="92500" lnSpcReduction="20000"/>
          </a:bodyPr>
          <a:lstStyle/>
          <a:p>
            <a:r>
              <a:rPr lang="en-GB" dirty="0">
                <a:solidFill>
                  <a:schemeClr val="tx1">
                    <a:lumMod val="75000"/>
                    <a:lumOff val="25000"/>
                  </a:schemeClr>
                </a:solidFill>
              </a:rPr>
              <a:t>Context – geography, culture, history, identity</a:t>
            </a:r>
          </a:p>
          <a:p>
            <a:r>
              <a:rPr lang="en-GB" dirty="0">
                <a:solidFill>
                  <a:schemeClr val="tx1">
                    <a:lumMod val="75000"/>
                    <a:lumOff val="25000"/>
                  </a:schemeClr>
                </a:solidFill>
              </a:rPr>
              <a:t>Ambivalence of insularity-integration dichotomies</a:t>
            </a:r>
          </a:p>
          <a:p>
            <a:r>
              <a:rPr lang="en-GB" dirty="0">
                <a:solidFill>
                  <a:schemeClr val="tx1">
                    <a:lumMod val="75000"/>
                    <a:lumOff val="25000"/>
                  </a:schemeClr>
                </a:solidFill>
              </a:rPr>
              <a:t>Ideology and Philosophy of Integration</a:t>
            </a:r>
          </a:p>
          <a:p>
            <a:r>
              <a:rPr lang="en-GB" dirty="0">
                <a:solidFill>
                  <a:schemeClr val="tx1">
                    <a:lumMod val="75000"/>
                    <a:lumOff val="25000"/>
                  </a:schemeClr>
                </a:solidFill>
              </a:rPr>
              <a:t>Endogenous and Exogenous Roles of Integration</a:t>
            </a:r>
          </a:p>
          <a:p>
            <a:pPr lvl="1"/>
            <a:r>
              <a:rPr lang="en-GB" dirty="0">
                <a:solidFill>
                  <a:schemeClr val="tx1">
                    <a:lumMod val="75000"/>
                    <a:lumOff val="25000"/>
                  </a:schemeClr>
                </a:solidFill>
              </a:rPr>
              <a:t>Culture and identity vs. socio-economic development</a:t>
            </a:r>
          </a:p>
          <a:p>
            <a:r>
              <a:rPr lang="en-GB" dirty="0">
                <a:solidFill>
                  <a:schemeClr val="tx1">
                    <a:lumMod val="75000"/>
                    <a:lumOff val="25000"/>
                  </a:schemeClr>
                </a:solidFill>
              </a:rPr>
              <a:t>Implications for Sovereignty and Independence</a:t>
            </a:r>
          </a:p>
          <a:p>
            <a:pPr lvl="1"/>
            <a:r>
              <a:rPr lang="en-GB" dirty="0">
                <a:solidFill>
                  <a:schemeClr val="tx1">
                    <a:lumMod val="75000"/>
                    <a:lumOff val="25000"/>
                  </a:schemeClr>
                </a:solidFill>
              </a:rPr>
              <a:t>The paradox of sovereignty</a:t>
            </a:r>
          </a:p>
          <a:p>
            <a:r>
              <a:rPr lang="en-GB" dirty="0">
                <a:solidFill>
                  <a:schemeClr val="tx1">
                    <a:lumMod val="75000"/>
                    <a:lumOff val="25000"/>
                  </a:schemeClr>
                </a:solidFill>
              </a:rPr>
              <a:t>European Model and other Modes of Integration</a:t>
            </a:r>
          </a:p>
          <a:p>
            <a:r>
              <a:rPr lang="en-GB" dirty="0">
                <a:solidFill>
                  <a:schemeClr val="tx1">
                    <a:lumMod val="75000"/>
                    <a:lumOff val="25000"/>
                  </a:schemeClr>
                </a:solidFill>
              </a:rPr>
              <a:t>The Variable Geometry of Integration</a:t>
            </a:r>
          </a:p>
          <a:p>
            <a:r>
              <a:rPr lang="en-GB" dirty="0">
                <a:solidFill>
                  <a:schemeClr val="tx1">
                    <a:lumMod val="75000"/>
                    <a:lumOff val="25000"/>
                  </a:schemeClr>
                </a:solidFill>
              </a:rPr>
              <a:t>Deepening vs. widening</a:t>
            </a:r>
          </a:p>
          <a:p>
            <a:r>
              <a:rPr lang="en-GB" dirty="0">
                <a:solidFill>
                  <a:schemeClr val="tx1">
                    <a:lumMod val="75000"/>
                    <a:lumOff val="25000"/>
                  </a:schemeClr>
                </a:solidFill>
              </a:rPr>
              <a:t>Economic Integration and Regional Governance</a:t>
            </a:r>
          </a:p>
          <a:p>
            <a:r>
              <a:rPr lang="en-GB" dirty="0">
                <a:solidFill>
                  <a:schemeClr val="tx1">
                    <a:lumMod val="75000"/>
                    <a:lumOff val="25000"/>
                  </a:schemeClr>
                </a:solidFill>
              </a:rPr>
              <a:t>Institutionalisation and Structuring of Integration</a:t>
            </a:r>
          </a:p>
          <a:p>
            <a:r>
              <a:rPr lang="en-GB" dirty="0">
                <a:solidFill>
                  <a:schemeClr val="tx1">
                    <a:lumMod val="75000"/>
                    <a:lumOff val="25000"/>
                  </a:schemeClr>
                </a:solidFill>
              </a:rPr>
              <a:t>The Experts : Technocrats vs. Politicians</a:t>
            </a:r>
          </a:p>
          <a:p>
            <a:endParaRPr lang="en-GB" dirty="0"/>
          </a:p>
        </p:txBody>
      </p:sp>
    </p:spTree>
    <p:extLst>
      <p:ext uri="{BB962C8B-B14F-4D97-AF65-F5344CB8AC3E}">
        <p14:creationId xmlns:p14="http://schemas.microsoft.com/office/powerpoint/2010/main" val="12377345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Readings</a:t>
            </a:r>
          </a:p>
        </p:txBody>
      </p:sp>
      <p:sp>
        <p:nvSpPr>
          <p:cNvPr id="3" name="Content Placeholder 2"/>
          <p:cNvSpPr>
            <a:spLocks noGrp="1"/>
          </p:cNvSpPr>
          <p:nvPr>
            <p:ph idx="1"/>
          </p:nvPr>
        </p:nvSpPr>
        <p:spPr/>
        <p:txBody>
          <a:bodyPr>
            <a:normAutofit fontScale="77500" lnSpcReduction="20000"/>
          </a:bodyPr>
          <a:lstStyle/>
          <a:p>
            <a:r>
              <a:rPr lang="en-US" dirty="0">
                <a:solidFill>
                  <a:schemeClr val="tx1">
                    <a:lumMod val="75000"/>
                    <a:lumOff val="25000"/>
                  </a:schemeClr>
                </a:solidFill>
              </a:rPr>
              <a:t>Payne, Anthony, and Andrew Gamble. 1996. Introduction: The Political Economy of Regionalism and World Order. In </a:t>
            </a:r>
            <a:r>
              <a:rPr lang="en-US" i="1" dirty="0">
                <a:solidFill>
                  <a:schemeClr val="tx1">
                    <a:lumMod val="75000"/>
                    <a:lumOff val="25000"/>
                  </a:schemeClr>
                </a:solidFill>
              </a:rPr>
              <a:t>Regionalism and World Order</a:t>
            </a:r>
            <a:r>
              <a:rPr lang="en-US" dirty="0">
                <a:solidFill>
                  <a:schemeClr val="tx1">
                    <a:lumMod val="75000"/>
                    <a:lumOff val="25000"/>
                  </a:schemeClr>
                </a:solidFill>
              </a:rPr>
              <a:t>, edited by A. Gamble and A. Payne. London: Macmillan Press.</a:t>
            </a:r>
          </a:p>
          <a:p>
            <a:r>
              <a:rPr lang="en-US" dirty="0">
                <a:solidFill>
                  <a:schemeClr val="tx1">
                    <a:lumMod val="75000"/>
                    <a:lumOff val="25000"/>
                  </a:schemeClr>
                </a:solidFill>
              </a:rPr>
              <a:t>Lewis, Gordon K. 1968. The Federal Venture: The Formative Years. In </a:t>
            </a:r>
            <a:r>
              <a:rPr lang="en-US" i="1" dirty="0">
                <a:solidFill>
                  <a:schemeClr val="tx1">
                    <a:lumMod val="75000"/>
                    <a:lumOff val="25000"/>
                  </a:schemeClr>
                </a:solidFill>
              </a:rPr>
              <a:t>The Growth of the Modern West Indies</a:t>
            </a:r>
            <a:r>
              <a:rPr lang="en-US" dirty="0">
                <a:solidFill>
                  <a:schemeClr val="tx1">
                    <a:lumMod val="75000"/>
                    <a:lumOff val="25000"/>
                  </a:schemeClr>
                </a:solidFill>
              </a:rPr>
              <a:t>. London: </a:t>
            </a:r>
            <a:r>
              <a:rPr lang="en-US" dirty="0" err="1">
                <a:solidFill>
                  <a:schemeClr val="tx1">
                    <a:lumMod val="75000"/>
                    <a:lumOff val="25000"/>
                  </a:schemeClr>
                </a:solidFill>
              </a:rPr>
              <a:t>MacGibbon</a:t>
            </a:r>
            <a:r>
              <a:rPr lang="en-US" dirty="0">
                <a:solidFill>
                  <a:schemeClr val="tx1">
                    <a:lumMod val="75000"/>
                    <a:lumOff val="25000"/>
                  </a:schemeClr>
                </a:solidFill>
              </a:rPr>
              <a:t> and </a:t>
            </a:r>
            <a:r>
              <a:rPr lang="en-US" dirty="0" err="1">
                <a:solidFill>
                  <a:schemeClr val="tx1">
                    <a:lumMod val="75000"/>
                    <a:lumOff val="25000"/>
                  </a:schemeClr>
                </a:solidFill>
              </a:rPr>
              <a:t>Kee</a:t>
            </a:r>
            <a:r>
              <a:rPr lang="en-US" dirty="0">
                <a:solidFill>
                  <a:schemeClr val="tx1">
                    <a:lumMod val="75000"/>
                    <a:lumOff val="25000"/>
                  </a:schemeClr>
                </a:solidFill>
              </a:rPr>
              <a:t>. (2004 edition available)</a:t>
            </a:r>
          </a:p>
          <a:p>
            <a:r>
              <a:rPr lang="en-US" dirty="0">
                <a:solidFill>
                  <a:schemeClr val="tx1">
                    <a:lumMod val="75000"/>
                    <a:lumOff val="25000"/>
                  </a:schemeClr>
                </a:solidFill>
              </a:rPr>
              <a:t>Wooding, Hugh. 1964. Lecture on the Failure of the West Indies Federation by Sir Hugh Wooding, C.B.E Chief Justice of Trinidad and Tobago. Port of Spain, Trinidad. (1965 edition available)</a:t>
            </a:r>
          </a:p>
          <a:p>
            <a:r>
              <a:rPr lang="en-US" dirty="0">
                <a:solidFill>
                  <a:schemeClr val="tx1">
                    <a:lumMod val="75000"/>
                    <a:lumOff val="25000"/>
                  </a:schemeClr>
                </a:solidFill>
              </a:rPr>
              <a:t>Lewis, Arthur W. 1965. </a:t>
            </a:r>
            <a:r>
              <a:rPr lang="en-US" i="1" dirty="0">
                <a:solidFill>
                  <a:schemeClr val="tx1">
                    <a:lumMod val="75000"/>
                    <a:lumOff val="25000"/>
                  </a:schemeClr>
                </a:solidFill>
              </a:rPr>
              <a:t>The Agony of the Eight</a:t>
            </a:r>
            <a:r>
              <a:rPr lang="en-US" dirty="0">
                <a:solidFill>
                  <a:schemeClr val="tx1">
                    <a:lumMod val="75000"/>
                    <a:lumOff val="25000"/>
                  </a:schemeClr>
                </a:solidFill>
              </a:rPr>
              <a:t>. Bridgetown: Advocate Commercial </a:t>
            </a:r>
            <a:r>
              <a:rPr lang="en-US" dirty="0" err="1">
                <a:solidFill>
                  <a:schemeClr val="tx1">
                    <a:lumMod val="75000"/>
                    <a:lumOff val="25000"/>
                  </a:schemeClr>
                </a:solidFill>
              </a:rPr>
              <a:t>Printery</a:t>
            </a:r>
            <a:r>
              <a:rPr lang="en-US" dirty="0">
                <a:solidFill>
                  <a:schemeClr val="tx1">
                    <a:lumMod val="75000"/>
                    <a:lumOff val="25000"/>
                  </a:schemeClr>
                </a:solidFill>
              </a:rPr>
              <a:t>.</a:t>
            </a:r>
          </a:p>
          <a:p>
            <a:r>
              <a:rPr lang="en-US" dirty="0" err="1">
                <a:solidFill>
                  <a:schemeClr val="tx1">
                    <a:lumMod val="75000"/>
                    <a:lumOff val="25000"/>
                  </a:schemeClr>
                </a:solidFill>
              </a:rPr>
              <a:t>Ramphal</a:t>
            </a:r>
            <a:r>
              <a:rPr lang="en-US" dirty="0">
                <a:solidFill>
                  <a:schemeClr val="tx1">
                    <a:lumMod val="75000"/>
                    <a:lumOff val="25000"/>
                  </a:schemeClr>
                </a:solidFill>
              </a:rPr>
              <a:t>, </a:t>
            </a:r>
            <a:r>
              <a:rPr lang="en-US" dirty="0" err="1">
                <a:solidFill>
                  <a:schemeClr val="tx1">
                    <a:lumMod val="75000"/>
                    <a:lumOff val="25000"/>
                  </a:schemeClr>
                </a:solidFill>
              </a:rPr>
              <a:t>Shridath</a:t>
            </a:r>
            <a:r>
              <a:rPr lang="en-US" dirty="0">
                <a:solidFill>
                  <a:schemeClr val="tx1">
                    <a:lumMod val="75000"/>
                    <a:lumOff val="25000"/>
                  </a:schemeClr>
                </a:solidFill>
              </a:rPr>
              <a:t>. 1975. To Care for CARICOM. The Need for an Ethos of Community. Paper read at Speech delivered by Secretary- General of the Commonwealth at the Dinner held in his </a:t>
            </a:r>
            <a:r>
              <a:rPr lang="en-US" dirty="0" err="1">
                <a:solidFill>
                  <a:schemeClr val="tx1">
                    <a:lumMod val="75000"/>
                    <a:lumOff val="25000"/>
                  </a:schemeClr>
                </a:solidFill>
              </a:rPr>
              <a:t>Honour</a:t>
            </a:r>
            <a:r>
              <a:rPr lang="en-US" dirty="0">
                <a:solidFill>
                  <a:schemeClr val="tx1">
                    <a:lumMod val="75000"/>
                    <a:lumOff val="25000"/>
                  </a:schemeClr>
                </a:solidFill>
              </a:rPr>
              <a:t> by the CARICOM Council of Ministers, 5 July 1975, at Montego Bay, Jamaica.</a:t>
            </a:r>
          </a:p>
        </p:txBody>
      </p:sp>
    </p:spTree>
    <p:extLst>
      <p:ext uri="{BB962C8B-B14F-4D97-AF65-F5344CB8AC3E}">
        <p14:creationId xmlns:p14="http://schemas.microsoft.com/office/powerpoint/2010/main" val="20113556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pPr marL="0" indent="0" algn="ctr">
              <a:buNone/>
            </a:pPr>
            <a:endParaRPr lang="en-US" sz="6000" b="1" dirty="0">
              <a:solidFill>
                <a:schemeClr val="tx1"/>
              </a:solidFill>
            </a:endParaRPr>
          </a:p>
          <a:p>
            <a:pPr marL="0" indent="0" algn="ctr">
              <a:buNone/>
            </a:pPr>
            <a:r>
              <a:rPr lang="en-US" sz="6000" b="1" dirty="0">
                <a:solidFill>
                  <a:schemeClr val="tx1"/>
                </a:solidFill>
              </a:rPr>
              <a:t>Questions?</a:t>
            </a:r>
          </a:p>
          <a:p>
            <a:pPr marL="0" indent="0" algn="ctr">
              <a:buNone/>
            </a:pPr>
            <a:endParaRPr lang="en-US" sz="3000" b="1" dirty="0">
              <a:solidFill>
                <a:schemeClr val="tx1"/>
              </a:solidFill>
            </a:endParaRPr>
          </a:p>
          <a:p>
            <a:pPr marL="0" indent="0" algn="ctr">
              <a:buNone/>
            </a:pPr>
            <a:r>
              <a:rPr lang="en-US" sz="6000" b="1" dirty="0">
                <a:solidFill>
                  <a:schemeClr val="tx1"/>
                </a:solidFill>
              </a:rPr>
              <a:t>Closing Discussion </a:t>
            </a:r>
          </a:p>
        </p:txBody>
      </p:sp>
    </p:spTree>
    <p:extLst>
      <p:ext uri="{BB962C8B-B14F-4D97-AF65-F5344CB8AC3E}">
        <p14:creationId xmlns:p14="http://schemas.microsoft.com/office/powerpoint/2010/main" val="1818363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906</TotalTime>
  <Words>4260</Words>
  <Application>Microsoft Macintosh PowerPoint</Application>
  <PresentationFormat>On-screen Show (4:3)</PresentationFormat>
  <Paragraphs>318</Paragraphs>
  <Slides>27</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Century Gothic</vt:lpstr>
      <vt:lpstr>Courier New</vt:lpstr>
      <vt:lpstr>Palatino Linotype</vt:lpstr>
      <vt:lpstr>Executive</vt:lpstr>
      <vt:lpstr>WELCOME!   SALI6103  Integration: Policies and Practices in the Commonwealth Caribbean </vt:lpstr>
      <vt:lpstr>Course Overview</vt:lpstr>
      <vt:lpstr>Module 1: The Caribbean Experience of Regional Integration</vt:lpstr>
      <vt:lpstr>PowerPoint Presentation</vt:lpstr>
      <vt:lpstr> The Emergence and Evolution of the CARICOM and the OECS</vt:lpstr>
      <vt:lpstr>Why Integration?</vt:lpstr>
      <vt:lpstr>What is it?</vt:lpstr>
      <vt:lpstr>When did it start in the Caribbean? </vt:lpstr>
      <vt:lpstr>How has it evolved?</vt:lpstr>
      <vt:lpstr>1. From West Indies to Commonwealth Caribbean</vt:lpstr>
      <vt:lpstr>PowerPoint Presentation</vt:lpstr>
      <vt:lpstr>PowerPoint Presentation</vt:lpstr>
      <vt:lpstr>PowerPoint Presentation</vt:lpstr>
      <vt:lpstr>PowerPoint Presentation</vt:lpstr>
      <vt:lpstr>PowerPoint Presentation</vt:lpstr>
      <vt:lpstr>2. From CARIFTA to CARICOM</vt:lpstr>
      <vt:lpstr>PowerPoint Presentation</vt:lpstr>
      <vt:lpstr>3. From Common to Single Market </vt:lpstr>
      <vt:lpstr>PowerPoint Presentation</vt:lpstr>
      <vt:lpstr>PowerPoint Presentation</vt:lpstr>
      <vt:lpstr>4. Towards a Single Economy…. And Beyond???</vt:lpstr>
      <vt:lpstr>What of Sub-Regionalism?</vt:lpstr>
      <vt:lpstr>CARICOM Today</vt:lpstr>
      <vt:lpstr>How do pre- and post-independence compare?</vt:lpstr>
      <vt:lpstr>Which issues are raised by the CARICOM Experience? </vt:lpstr>
      <vt:lpstr>Additional Readings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dc:title>
  <dc:creator>Kai-Ann D Skeete PhD</dc:creator>
  <cp:lastModifiedBy>SKEETE, Kai-Ann</cp:lastModifiedBy>
  <cp:revision>56</cp:revision>
  <dcterms:created xsi:type="dcterms:W3CDTF">2012-01-18T14:43:55Z</dcterms:created>
  <dcterms:modified xsi:type="dcterms:W3CDTF">2023-09-14T16:33:56Z</dcterms:modified>
</cp:coreProperties>
</file>