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2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6" r:id="rId11"/>
    <p:sldId id="267" r:id="rId12"/>
    <p:sldId id="268" r:id="rId13"/>
    <p:sldId id="269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410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945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40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/>
            <a:ahLst/>
            <a:cxnLst/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65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410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FigureOut">
              <a:rPr lang="en-US" dirty="0"/>
              <a:t>10/8/2026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141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FigureOut">
              <a:rPr lang="en-US" dirty="0"/>
              <a:t>10/8/2026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208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FigureOut">
              <a:rPr lang="en-US" dirty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19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FigureOut">
              <a:rPr lang="en-US" dirty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706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658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89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0119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3132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2568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/>
            <a:ahLst/>
            <a:cxnLst/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73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86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/>
            <a:ahLst/>
            <a:cxnLst/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6441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FigureOut">
              <a:rPr lang="en-US" dirty="0"/>
              <a:t>10/8/2026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1332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574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FigureOut">
              <a:rPr lang="en-US" dirty="0"/>
              <a:t>10/8/2026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2881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FigureOut">
              <a:rPr lang="en-US" dirty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292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10/8/2026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6610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10/8/2026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944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10/8/2026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6711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381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207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380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0262" y="208754"/>
            <a:ext cx="4066072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8729" y="4846320"/>
            <a:ext cx="406607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74320" y="266699"/>
            <a:ext cx="7238998" cy="6322891"/>
          </a:xfrm>
          <a:custGeom>
            <a:avLst/>
            <a:gdLst/>
            <a:ahLst/>
            <a:cxnLst/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66481" y="639165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639165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B19E114-DE0F-4D79-972B-16F4D1534B50}" type="datetimeFigureOut">
              <a:rPr lang="en-US" dirty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6388837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116806-1FD2-4A57-B5EA-7014AB76383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390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1326704" cy="10415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45920"/>
            <a:ext cx="5420409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8400" y="1645920"/>
            <a:ext cx="5261184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9CE9-04E1-4A30-9610-62B3B25B32C1}" type="datetimeFigureOut">
              <a:rPr lang="en-US" dirty="0"/>
              <a:t>10/8/2026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42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D22A-1F6D-0DE5-E04A-DC466353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ADD6F-7C93-3CD3-AC8D-28A78787C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06E74-14FC-84D9-4B41-7D9FB0D5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FigureOut">
              <a:rPr lang="en-US" dirty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5A7DC-6292-6181-949E-F8BC3FA1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0F5C6-EADC-E072-B19B-49BB11DF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35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2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  <p:sldLayoutId id="2147484064" r:id="rId12"/>
    <p:sldLayoutId id="2147484065" r:id="rId13"/>
    <p:sldLayoutId id="2147484066" r:id="rId14"/>
    <p:sldLayoutId id="2147484067" r:id="rId15"/>
    <p:sldLayoutId id="2147484068" r:id="rId16"/>
    <p:sldLayoutId id="2147484069" r:id="rId17"/>
    <p:sldLayoutId id="2147484070" r:id="rId18"/>
    <p:sldLayoutId id="2147484071" r:id="rId19"/>
    <p:sldLayoutId id="2147484072" r:id="rId20"/>
    <p:sldLayoutId id="2147484073" r:id="rId21"/>
    <p:sldLayoutId id="2147484074" r:id="rId22"/>
    <p:sldLayoutId id="2147484075" r:id="rId23"/>
    <p:sldLayoutId id="2147484076" r:id="rId24"/>
    <p:sldLayoutId id="2147484077" r:id="rId25"/>
    <p:sldLayoutId id="2147484078" r:id="rId26"/>
    <p:sldLayoutId id="2147484079" r:id="rId27"/>
    <p:sldLayoutId id="2147484080" r:id="rId28"/>
    <p:sldLayoutId id="2147484081" r:id="rId29"/>
    <p:sldLayoutId id="2147484082" r:id="rId30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2331186X.2024.2418802" TargetMode="External"/><Relationship Id="rId2" Type="http://schemas.openxmlformats.org/officeDocument/2006/relationships/hyperlink" Target="https://doi.org/10.3390/bs14040300" TargetMode="Externa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doi.org/10.1080/1359432X.2025.256049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0262" y="257134"/>
            <a:ext cx="4719214" cy="3677557"/>
          </a:xfrm>
        </p:spPr>
        <p:txBody>
          <a:bodyPr>
            <a:normAutofit fontScale="90000"/>
          </a:bodyPr>
          <a:lstStyle/>
          <a:p>
            <a:r>
              <a:rPr lang="en-US" sz="3100"/>
              <a:t>Leadership Business Briefings</a:t>
            </a:r>
            <a:br>
              <a:rPr lang="en-US" sz="3100"/>
            </a:br>
            <a:br>
              <a:rPr lang="en-US" sz="3100"/>
            </a:br>
            <a:r>
              <a:rPr lang="en-US" sz="3100"/>
              <a:t>Transformational Leadership and Servant Leadership</a:t>
            </a:r>
            <a:br>
              <a:rPr lang="en-US" sz="3100"/>
            </a:br>
            <a:br>
              <a:rPr lang="en-US" sz="3100"/>
            </a:br>
            <a:r>
              <a:rPr lang="en-US" sz="3100"/>
              <a:t>Based on Northouse’s Leadership: Theory and Practice, 10th Edition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58569" y="4724400"/>
            <a:ext cx="4269272" cy="2132584"/>
          </a:xfr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1400"/>
              <a:t>Felicity Potter, Kwameisha Daniels, Noah Marshall, Jacari Morgan, Lindsei Newton, Khalil Younger</a:t>
            </a:r>
            <a:endParaRPr lang="en-US"/>
          </a:p>
          <a:p>
            <a:pPr>
              <a:lnSpc>
                <a:spcPct val="110000"/>
              </a:lnSpc>
            </a:pPr>
            <a:br>
              <a:rPr lang="en-US" sz="1400"/>
            </a:br>
            <a:r>
              <a:rPr lang="en-US" sz="1400"/>
              <a:t>MGMT615: Leading Organizations</a:t>
            </a:r>
            <a:br>
              <a:rPr lang="en-US" sz="1400"/>
            </a:br>
            <a:r>
              <a:rPr lang="en-US" sz="1400"/>
              <a:t> </a:t>
            </a:r>
            <a:endParaRPr lang="en-US"/>
          </a:p>
          <a:p>
            <a:pPr>
              <a:lnSpc>
                <a:spcPct val="110000"/>
              </a:lnSpc>
            </a:pPr>
            <a:r>
              <a:rPr lang="en-US" sz="1400"/>
              <a:t>Dr. Rodney McCrowre</a:t>
            </a:r>
            <a:br>
              <a:rPr lang="en-US" sz="1400"/>
            </a:br>
            <a:r>
              <a:rPr lang="en-US" sz="1400"/>
              <a:t> </a:t>
            </a:r>
            <a:endParaRPr lang="en-US"/>
          </a:p>
          <a:p>
            <a:pPr>
              <a:lnSpc>
                <a:spcPct val="110000"/>
              </a:lnSpc>
            </a:pPr>
            <a:r>
              <a:rPr lang="en-US" sz="1400"/>
              <a:t>10/07/2026</a:t>
            </a:r>
            <a:endParaRPr lang="en-US"/>
          </a:p>
          <a:p>
            <a:pPr>
              <a:lnSpc>
                <a:spcPct val="110000"/>
              </a:lnSpc>
            </a:pPr>
            <a:endParaRPr lang="en-US" sz="1200"/>
          </a:p>
        </p:txBody>
      </p:sp>
      <p:pic>
        <p:nvPicPr>
          <p:cNvPr id="5" name="Picture 4" descr="People Discussing">
            <a:extLst>
              <a:ext uri="{FF2B5EF4-FFF2-40B4-BE49-F238E27FC236}">
                <a16:creationId xmlns:a16="http://schemas.microsoft.com/office/drawing/2014/main" id="{B64A971D-B17A-65EB-CAAC-EA352BD5DB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5865" r="33765" b="6258"/>
          <a:stretch>
            <a:fillRect/>
          </a:stretch>
        </p:blipFill>
        <p:spPr>
          <a:xfrm>
            <a:off x="274320" y="266699"/>
            <a:ext cx="7238998" cy="6322891"/>
          </a:xfrm>
          <a:custGeom>
            <a:avLst/>
            <a:gdLst/>
            <a:ahLst/>
            <a:cxnLst/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C97AA91-9692-569C-0A90-21217D57F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/>
          <a:lstStyle/>
          <a:p>
            <a:r>
              <a:rPr lang="en-US" sz="3600">
                <a:solidFill>
                  <a:schemeClr val="tx2"/>
                </a:solidFill>
              </a:rPr>
              <a:t>Transformational Leadership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411524-E845-04F6-0CF6-1391A7A1961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287571" y="1829904"/>
            <a:ext cx="7091477" cy="457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4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5CFD6-44E6-40F3-32F4-C49C2A12F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80" y="483616"/>
            <a:ext cx="11326704" cy="1041564"/>
          </a:xfrm>
        </p:spPr>
        <p:txBody>
          <a:bodyPr>
            <a:normAutofit/>
          </a:bodyPr>
          <a:lstStyle/>
          <a:p>
            <a:r>
              <a:rPr lang="en-US"/>
              <a:t>Summary of theory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FD02C-E316-2899-3971-FD1E3E86D4D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96720"/>
            <a:ext cx="6040169" cy="46907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504020202020204" pitchFamily="34" charset="0"/>
              <a:buChar char="•"/>
            </a:pPr>
            <a:r>
              <a:rPr lang="en-US" sz="1500"/>
              <a:t>The transformational theory inspires followers to perform beyond expectations</a:t>
            </a:r>
            <a:endParaRPr lang="en-US"/>
          </a:p>
          <a:p>
            <a:pPr marL="285750" indent="-285750">
              <a:spcAft>
                <a:spcPts val="600"/>
              </a:spcAft>
              <a:buFont typeface="Arial" panose="020B0504020202020204" pitchFamily="34" charset="0"/>
              <a:buChar char="•"/>
            </a:pPr>
            <a:r>
              <a:rPr lang="en-US" sz="1500"/>
              <a:t>It Connects individual goals with a shared vision</a:t>
            </a:r>
          </a:p>
          <a:p>
            <a:pPr marL="285750" indent="-285750">
              <a:spcAft>
                <a:spcPts val="600"/>
              </a:spcAft>
              <a:buFont typeface="Arial" panose="020B0504020202020204" pitchFamily="34" charset="0"/>
              <a:buChar char="•"/>
            </a:pPr>
            <a:r>
              <a:rPr lang="en-US" sz="1500"/>
              <a:t>It encourages growth, motivation, and organizational change</a:t>
            </a:r>
          </a:p>
          <a:p>
            <a:pPr marL="285750" indent="-285750">
              <a:spcAft>
                <a:spcPts val="600"/>
              </a:spcAft>
              <a:buFont typeface="Arial" panose="020B0504020202020204" pitchFamily="34" charset="0"/>
              <a:buChar char="•"/>
            </a:pPr>
            <a:r>
              <a:rPr lang="en-US" sz="1500"/>
              <a:t>Four core components:</a:t>
            </a:r>
          </a:p>
          <a:p>
            <a:pPr marL="285750" indent="-285750">
              <a:spcAft>
                <a:spcPts val="600"/>
              </a:spcAft>
              <a:buFont typeface="Arial" panose="020B0504020202020204" pitchFamily="34" charset="0"/>
              <a:buChar char="•"/>
            </a:pPr>
            <a:r>
              <a:rPr lang="en-US" sz="1500"/>
              <a:t>Idealized influence</a:t>
            </a:r>
          </a:p>
          <a:p>
            <a:pPr marL="285750" indent="-285750">
              <a:spcAft>
                <a:spcPts val="600"/>
              </a:spcAft>
              <a:buFont typeface="Arial" panose="020B0504020202020204" pitchFamily="34" charset="0"/>
              <a:buChar char="•"/>
            </a:pPr>
            <a:r>
              <a:rPr lang="en-US" sz="1500"/>
              <a:t>Inspirational motivation</a:t>
            </a:r>
          </a:p>
          <a:p>
            <a:pPr marL="285750" indent="-285750">
              <a:spcAft>
                <a:spcPts val="600"/>
              </a:spcAft>
              <a:buFont typeface="Arial" panose="020B0504020202020204" pitchFamily="34" charset="0"/>
              <a:buChar char="•"/>
            </a:pPr>
            <a:r>
              <a:rPr lang="en-US" sz="1500"/>
              <a:t>Intellectual stimulation</a:t>
            </a:r>
          </a:p>
          <a:p>
            <a:pPr marL="285750" indent="-285750">
              <a:spcAft>
                <a:spcPts val="600"/>
              </a:spcAft>
              <a:buFont typeface="Arial" panose="020B0504020202020204" pitchFamily="34" charset="0"/>
              <a:buChar char="•"/>
            </a:pPr>
            <a:r>
              <a:rPr lang="en-US" sz="1500"/>
              <a:t>Individualized consideration</a:t>
            </a:r>
          </a:p>
          <a:p>
            <a:pPr marL="285750" indent="-285750">
              <a:spcAft>
                <a:spcPts val="600"/>
              </a:spcAft>
              <a:buFont typeface="Arial" panose="020B0504020202020204" pitchFamily="34" charset="0"/>
              <a:buChar char="•"/>
            </a:pPr>
            <a:r>
              <a:rPr lang="en-US" sz="1500"/>
              <a:t>Emphasizes relationships between leaders and followers</a:t>
            </a:r>
          </a:p>
          <a:p>
            <a:pPr marL="285750" indent="-285750">
              <a:spcAft>
                <a:spcPts val="600"/>
              </a:spcAft>
              <a:buFont typeface="Arial" panose="020B0504020202020204" pitchFamily="34" charset="0"/>
              <a:buChar char="•"/>
            </a:pPr>
            <a:r>
              <a:rPr lang="en-US" sz="1500"/>
              <a:t>Promotes higher levels of commitment and performance </a:t>
            </a:r>
          </a:p>
          <a:p>
            <a:pPr>
              <a:spcAft>
                <a:spcPts val="600"/>
              </a:spcAft>
            </a:pPr>
            <a:endParaRPr lang="en-US" sz="1500"/>
          </a:p>
          <a:p>
            <a:pPr>
              <a:spcAft>
                <a:spcPts val="600"/>
              </a:spcAft>
            </a:pPr>
            <a:endParaRPr lang="en-US" sz="15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F84FD3-1508-FE7E-89DE-83BEE5E844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76" r="12051" b="2"/>
          <a:stretch>
            <a:fillRect/>
          </a:stretch>
        </p:blipFill>
        <p:spPr>
          <a:xfrm>
            <a:off x="6350000" y="1422410"/>
            <a:ext cx="5261184" cy="4741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1608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22256-97CA-99B6-5892-C7ABE8A84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>
            <a:normAutofit/>
          </a:bodyPr>
          <a:lstStyle/>
          <a:p>
            <a:r>
              <a:rPr lang="en-US"/>
              <a:t>How it adds to leadership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52AD1-F9D1-CB89-B1E6-E40C30E0412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Transformational leadership has broadened the leadership focus from the characteristics of the leader to formal authority.</a:t>
            </a:r>
          </a:p>
          <a:p>
            <a:pPr marL="285750" indent="-285750"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The theory has laid the foundation for motivation and follower development as key factors in the effective leadership.</a:t>
            </a:r>
          </a:p>
          <a:p>
            <a:pPr marL="285750" indent="-285750"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The  theory also raise awareness of values, emotions, ethics and organizational vision.</a:t>
            </a:r>
          </a:p>
          <a:p>
            <a:pPr marL="285750" indent="-285750"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Transformational leadership is about engaging followers in the process of leadership.</a:t>
            </a:r>
          </a:p>
          <a:p>
            <a:pPr marL="285750" indent="-285750"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Theory offers a framework to understanding leadership in the context of organizational change.</a:t>
            </a:r>
          </a:p>
          <a:p>
            <a:pPr marL="285750" indent="-285750"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The method has helped to study employee engagement, creativity, innovation and employee performance (Northouse 2025).</a:t>
            </a:r>
          </a:p>
          <a:p>
            <a:pPr>
              <a:spcAft>
                <a:spcPts val="600"/>
              </a:spcAft>
            </a:pPr>
            <a:endParaRPr lang="en-US"/>
          </a:p>
        </p:txBody>
      </p:sp>
      <p:pic>
        <p:nvPicPr>
          <p:cNvPr id="5" name="Picture 4" descr="Red toy person in front of two lines of white figures">
            <a:extLst>
              <a:ext uri="{FF2B5EF4-FFF2-40B4-BE49-F238E27FC236}">
                <a16:creationId xmlns:a16="http://schemas.microsoft.com/office/drawing/2014/main" id="{EF1044AB-24CE-2017-D39B-C1B403A513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825" r="31306" b="5"/>
          <a:stretch>
            <a:fillRect/>
          </a:stretch>
        </p:blipFill>
        <p:spPr>
          <a:xfrm>
            <a:off x="8665559" y="10"/>
            <a:ext cx="3526439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5404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4CA44-8446-B380-1531-66DCA2BD7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>
            <a:normAutofit/>
          </a:bodyPr>
          <a:lstStyle/>
          <a:p>
            <a:r>
              <a:rPr lang="en-US" sz="3600"/>
              <a:t>Criticisms of the theory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E80CE-83E2-CB98-BDC3-98FD568661D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33525" y="2393122"/>
            <a:ext cx="10638872" cy="35046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There are some ideas that overlap between the concepts of transformational and charismatic leadership.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It can be challenging to differentiate the four aspects of transformational leadership.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Emphasis is placed on the leader and not followers or organizational systems.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The theory has the potential to develop a “heroic leadership” perspective that relies heavily on one leader in the organization for success.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Assessments of transformational leadership are typically based on the perceptions of followers of their leaders.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Influence is a very powerful force and can be misused by leaders who will strive to achieve unethical objectives.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The impact of transformational leadership may differ depending on the organizational and cultural context (Northouse, 2025).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94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2FEFA-1154-3FD1-3FDB-EB2289B7E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23" y="-1414"/>
            <a:ext cx="11326704" cy="1041564"/>
          </a:xfrm>
        </p:spPr>
        <p:txBody>
          <a:bodyPr vert="horz" lIns="91440" tIns="45720" rIns="91440" bIns="45720" rtlCol="0" anchor="t">
            <a:noAutofit/>
          </a:bodyPr>
          <a:lstStyle/>
          <a:p>
            <a:br>
              <a:rPr lang="en-US"/>
            </a:br>
            <a:r>
              <a:rPr lang="en-US"/>
              <a:t>Recent Research I : Transformational Leadership in Hybrid Work</a:t>
            </a:r>
            <a:br>
              <a:rPr lang="en-US"/>
            </a:br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304DF-87BF-BB78-9A43-F6461F5F740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6880" y="1855746"/>
            <a:ext cx="5420409" cy="474158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New studies indicate that transformational leadership is applicable to hybrid working.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Informal leader–employee communication enhances the employee's perception of transformational leadership.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In-office communication generally drops off when staff is not at work.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Decreased informal contact may lead to diminished relationship between leader and followers.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Leaders should do intentional things to allow for informal interaction with remote employees.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r>
              <a:rPr lang="en-US"/>
              <a:t>Communication outside of formal work conversations is a crucial aspect of effective transformational leadership in hybrid workplaces (Lütjens &amp; </a:t>
            </a:r>
            <a:r>
              <a:rPr lang="en-US" err="1"/>
              <a:t>Felfe</a:t>
            </a:r>
            <a:r>
              <a:rPr lang="en-US"/>
              <a:t>, 2025).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F792E0-C750-0D6F-2D85-02BB07F613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7" r="20164" b="-1"/>
          <a:stretch>
            <a:fillRect/>
          </a:stretch>
        </p:blipFill>
        <p:spPr>
          <a:xfrm>
            <a:off x="6248400" y="1645920"/>
            <a:ext cx="5261184" cy="4741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5865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458DC-E48C-4974-E6F1-3527C7353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/>
          <a:p>
            <a:r>
              <a:rPr lang="en-US" sz="2800"/>
              <a:t>Group assessment of the approach with respect to today's workforce and current global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B894B-5293-B626-0ECE-95085790E1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/>
              <a:t>Transformational leadership still has its uses, especially when considering how change is an everyday occurrence within modern organizations, concerning technology or organization.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/>
              <a:t>The approach fosters innovation by allowing employees to question and think outside the box.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/>
              <a:t>Geographically dispersed employees can be connected to a shared purpose with the help of transformational leadership.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/>
              <a:t>Individual consideration assists in providing support for employees who have different professional and developmental </a:t>
            </a:r>
            <a:r>
              <a:rPr lang="en-US" sz="1100" err="1"/>
              <a:t>needsemployees</a:t>
            </a:r>
            <a:r>
              <a:rPr lang="en-US" sz="1100"/>
              <a:t> who have a different professional and developmental need.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/>
              <a:t>§Leaders need to influence followers in a transformative way, and they need to do so in an ethical manner, not by manipulating followers.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/>
              <a:t>§Transformational leadership is practical, relevant and adaptable to the workforce today for our group (Northouse, 2025; Lütjens &amp; </a:t>
            </a:r>
            <a:r>
              <a:rPr lang="en-US" sz="1100" err="1"/>
              <a:t>Felfe</a:t>
            </a:r>
            <a:r>
              <a:rPr lang="en-US" sz="1100"/>
              <a:t>, 2025).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4C109-EA13-6712-9BF5-C9E5539AA5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33" r="13852" b="2"/>
          <a:stretch>
            <a:fillRect/>
          </a:stretch>
        </p:blipFill>
        <p:spPr>
          <a:xfrm>
            <a:off x="6172200" y="2440568"/>
            <a:ext cx="4806002" cy="38012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8719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6F0C3-C32E-C677-4EFF-C1394258C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Neue Haas Grotesk Text Pro"/>
                <a:cs typeface="Times New Roman"/>
              </a:rPr>
              <a:t>Second briefing: Servant leadership </a:t>
            </a:r>
            <a:endParaRPr lang="en-US" sz="3600">
              <a:latin typeface="Neue Haas Grotesk Text Pro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0799F84-D909-5840-D9A1-67D9A4D4AFA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136329" y="2128078"/>
            <a:ext cx="7703178" cy="433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99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F45D5-F41E-C536-89AC-048D3AF20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816" y="470485"/>
            <a:ext cx="9922764" cy="935982"/>
          </a:xfrm>
        </p:spPr>
        <p:txBody>
          <a:bodyPr>
            <a:normAutofit/>
          </a:bodyPr>
          <a:lstStyle/>
          <a:p>
            <a:r>
              <a:rPr lang="en-US"/>
              <a:t>Theory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C5081-CA40-E298-900E-E3239D945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816" y="1550785"/>
            <a:ext cx="5655564" cy="498971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/>
              <a:t>•In servant leadership, the interest and growth of followers is the focus of leadership.</a:t>
            </a:r>
          </a:p>
          <a:p>
            <a:pPr>
              <a:spcAft>
                <a:spcPts val="600"/>
              </a:spcAft>
            </a:pPr>
            <a:r>
              <a:rPr lang="en-US"/>
              <a:t>•Servant leaders start serving others and not seeking authority.</a:t>
            </a:r>
          </a:p>
          <a:p>
            <a:pPr>
              <a:spcAft>
                <a:spcPts val="600"/>
              </a:spcAft>
            </a:pPr>
            <a:r>
              <a:rPr lang="en-US"/>
              <a:t>•Servant leaders pay attention to followers and try to grasp what their followers need.</a:t>
            </a:r>
          </a:p>
          <a:p>
            <a:pPr>
              <a:spcAft>
                <a:spcPts val="600"/>
              </a:spcAft>
            </a:pPr>
            <a:r>
              <a:rPr lang="en-US"/>
              <a:t>•Servant leadership involves leaders giving others power and keeping followers in the decision making process.</a:t>
            </a:r>
          </a:p>
          <a:p>
            <a:pPr>
              <a:spcAft>
                <a:spcPts val="600"/>
              </a:spcAft>
            </a:pPr>
            <a:r>
              <a:rPr lang="en-US"/>
              <a:t>•The emphasis is on ethical conduct, empathy, stewardship and building community.</a:t>
            </a:r>
          </a:p>
          <a:p>
            <a:pPr>
              <a:spcAft>
                <a:spcPts val="600"/>
              </a:spcAft>
            </a:pPr>
            <a:r>
              <a:rPr lang="en-US"/>
              <a:t>•Servant leaders want to nurture followers to become efficient and self-reliant participants.</a:t>
            </a:r>
          </a:p>
          <a:p>
            <a:pPr>
              <a:spcAft>
                <a:spcPts val="600"/>
              </a:spcAft>
            </a:pPr>
            <a:r>
              <a:rPr lang="en-US"/>
              <a:t>•Followers/communities and organizational results are considered (Northouse, 2025).</a:t>
            </a:r>
          </a:p>
          <a:p>
            <a:pPr>
              <a:spcAft>
                <a:spcPts val="600"/>
              </a:spcAft>
            </a:pPr>
            <a:endParaRPr lang="en-US" b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5C67B4-DD82-CE6F-8871-CA78F0421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510" y="1262063"/>
            <a:ext cx="5219700" cy="526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116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F4D3B-44B2-C862-D2EF-7A0729900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>
            <a:normAutofit/>
          </a:bodyPr>
          <a:lstStyle/>
          <a:p>
            <a:r>
              <a:rPr lang="en-US"/>
              <a:t>How it adds to leadership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5F924-69EF-D09E-C2C4-101A804DD0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•Servant leadership redirected more focus on the welfare and development of followers.</a:t>
            </a:r>
          </a:p>
          <a:p>
            <a:pPr>
              <a:spcAft>
                <a:spcPts val="600"/>
              </a:spcAft>
            </a:pPr>
            <a:r>
              <a:rPr lang="en-US"/>
              <a:t>• It was a model that broke away from the traditional one that focused on the power of leadership at the top.</a:t>
            </a:r>
          </a:p>
          <a:p>
            <a:pPr>
              <a:spcAft>
                <a:spcPts val="600"/>
              </a:spcAft>
            </a:pPr>
            <a:r>
              <a:rPr lang="en-US"/>
              <a:t>•Servant leadership aligned effective leadership with ethics and service and with social responsibility.</a:t>
            </a:r>
          </a:p>
          <a:p>
            <a:pPr>
              <a:spcAft>
                <a:spcPts val="600"/>
              </a:spcAft>
            </a:pPr>
            <a:r>
              <a:rPr lang="en-US"/>
              <a:t>•It is focused on the sharing of power with leaders still being held accountable for organizational performance.</a:t>
            </a:r>
          </a:p>
          <a:p>
            <a:pPr>
              <a:spcAft>
                <a:spcPts val="600"/>
              </a:spcAft>
            </a:pPr>
            <a:r>
              <a:rPr lang="en-US"/>
              <a:t>•The addition of servant leadership added follower growth and healthy relationships to the list of leadership outcomes.</a:t>
            </a:r>
          </a:p>
          <a:p>
            <a:pPr>
              <a:spcAft>
                <a:spcPts val="600"/>
              </a:spcAft>
            </a:pPr>
            <a:r>
              <a:rPr lang="en-US"/>
              <a:t>•It involves self-awareness, coaching , listening and </a:t>
            </a:r>
            <a:r>
              <a:rPr lang="en-US" err="1"/>
              <a:t>colleque</a:t>
            </a:r>
            <a:r>
              <a:rPr lang="en-US"/>
              <a:t> development </a:t>
            </a:r>
          </a:p>
          <a:p>
            <a:pPr>
              <a:spcAft>
                <a:spcPts val="600"/>
              </a:spcAft>
            </a:pPr>
            <a:r>
              <a:rPr lang="en-US"/>
              <a:t>•The approach raised awareness around trust, empowerment, community and employee wellbeing (Northouse, 2025).</a:t>
            </a:r>
          </a:p>
          <a:p>
            <a:pPr>
              <a:spcAft>
                <a:spcPts val="600"/>
              </a:spcAft>
            </a:pPr>
            <a:endParaRPr lang="en-US"/>
          </a:p>
        </p:txBody>
      </p:sp>
      <p:pic>
        <p:nvPicPr>
          <p:cNvPr id="5" name="Picture 4" descr="Colorful carved figures of humans">
            <a:extLst>
              <a:ext uri="{FF2B5EF4-FFF2-40B4-BE49-F238E27FC236}">
                <a16:creationId xmlns:a16="http://schemas.microsoft.com/office/drawing/2014/main" id="{AE103E5F-48D7-85C3-6A3A-E09F0CBAF5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088" r="31276" b="-10"/>
          <a:stretch>
            <a:fillRect/>
          </a:stretch>
        </p:blipFill>
        <p:spPr>
          <a:xfrm>
            <a:off x="8665559" y="10"/>
            <a:ext cx="3526439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2207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65ECB-5959-5E82-78CD-28CAB7433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97972-838F-6D3B-538D-ECEC9FACB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>
            <a:normAutofit/>
          </a:bodyPr>
          <a:lstStyle/>
          <a:p>
            <a:r>
              <a:rPr lang="en-US" sz="3600">
                <a:latin typeface="Neue Haas Grotesk Text Pro"/>
                <a:cs typeface="Times New Roman"/>
              </a:rPr>
              <a:t>Criticisms of Servant Leadership</a:t>
            </a:r>
            <a:endParaRPr lang="en-US" sz="3600">
              <a:latin typeface="Neue Haas Grotesk Text Pr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CDE8B-DC94-4057-A35B-729A7CBCE08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33525" y="2393122"/>
            <a:ext cx="10638872" cy="35046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>
                <a:latin typeface="Arial"/>
                <a:cs typeface="Arial"/>
              </a:rPr>
              <a:t>•</a:t>
            </a:r>
            <a:r>
              <a:rPr lang="en-US" sz="1800">
                <a:latin typeface="Times New Roman"/>
                <a:cs typeface="Times New Roman"/>
              </a:rPr>
              <a:t>The word “servant” might seem to conflict with the word “leader,” since it's about influence, and “service” is about others.</a:t>
            </a:r>
            <a:endParaRPr lang="en-US"/>
          </a:p>
          <a:p>
            <a:r>
              <a:rPr lang="en-US" sz="1800">
                <a:latin typeface="Arial"/>
                <a:cs typeface="Arial"/>
              </a:rPr>
              <a:t>•</a:t>
            </a:r>
            <a:r>
              <a:rPr lang="en-US" sz="1800">
                <a:latin typeface="Times New Roman"/>
                <a:cs typeface="Times New Roman"/>
              </a:rPr>
              <a:t>There have been multiple definitions and measurement tools for servant leadership.</a:t>
            </a:r>
            <a:endParaRPr lang="en-US"/>
          </a:p>
          <a:p>
            <a:r>
              <a:rPr lang="en-US" sz="1800">
                <a:latin typeface="Arial"/>
                <a:cs typeface="Arial"/>
              </a:rPr>
              <a:t>•</a:t>
            </a:r>
            <a:r>
              <a:rPr lang="en-US" sz="1800">
                <a:latin typeface="Times New Roman"/>
                <a:cs typeface="Times New Roman"/>
              </a:rPr>
              <a:t>The concept of servant leadership is similar to transformational leadership, authentic leadership, and ethical leadership.</a:t>
            </a:r>
            <a:endParaRPr lang="en-US"/>
          </a:p>
          <a:p>
            <a:r>
              <a:rPr lang="en-US" sz="1800">
                <a:latin typeface="Arial"/>
                <a:cs typeface="Arial"/>
              </a:rPr>
              <a:t>•</a:t>
            </a:r>
            <a:r>
              <a:rPr lang="en-US" sz="1800">
                <a:latin typeface="Times New Roman"/>
                <a:cs typeface="Times New Roman"/>
              </a:rPr>
              <a:t>Sometimes, followers have preferences that can clash with the needs of the organizations.</a:t>
            </a:r>
            <a:endParaRPr lang="en-US"/>
          </a:p>
          <a:p>
            <a:r>
              <a:rPr lang="en-US" sz="1800">
                <a:latin typeface="Arial"/>
                <a:cs typeface="Arial"/>
              </a:rPr>
              <a:t>•</a:t>
            </a:r>
            <a:r>
              <a:rPr lang="en-US" sz="1800">
                <a:latin typeface="Times New Roman"/>
                <a:cs typeface="Times New Roman"/>
              </a:rPr>
              <a:t>Servant leadership might be challenging to implement in emergencies that call for quick decisions.</a:t>
            </a:r>
            <a:endParaRPr lang="en-US"/>
          </a:p>
          <a:p>
            <a:r>
              <a:rPr lang="en-US" sz="1800">
                <a:latin typeface="Arial"/>
                <a:cs typeface="Arial"/>
              </a:rPr>
              <a:t>•</a:t>
            </a:r>
            <a:r>
              <a:rPr lang="en-US" sz="1800">
                <a:latin typeface="Times New Roman"/>
                <a:cs typeface="Times New Roman"/>
              </a:rPr>
              <a:t>The response to shared leadership power may vary in people from highly hierarchical cultures.</a:t>
            </a:r>
            <a:endParaRPr lang="en-US"/>
          </a:p>
          <a:p>
            <a:r>
              <a:rPr lang="en-US" sz="1800">
                <a:latin typeface="Arial"/>
                <a:cs typeface="Arial"/>
              </a:rPr>
              <a:t>•</a:t>
            </a:r>
            <a:r>
              <a:rPr lang="en-US" sz="1800">
                <a:latin typeface="Times New Roman"/>
                <a:cs typeface="Times New Roman"/>
              </a:rPr>
              <a:t>The servant leader needs to be humble and serve, while also taking responsibility and leading a group (Northouse, 2025).</a:t>
            </a:r>
            <a:endParaRPr lang="en-US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345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5C51F-AD97-0778-1C26-9C281D854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5A72E-4ECD-A157-11B3-05CB85EDE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23" y="374064"/>
            <a:ext cx="11326704" cy="10415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+mj-lt"/>
                <a:cs typeface="+mj-lt"/>
              </a:rPr>
              <a:t> New material on the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9E375-DF12-3621-A984-E10FBBD4E80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6880" y="1855746"/>
            <a:ext cx="5420409" cy="474158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buFont typeface="Arial" panose="020B0504020202020204" pitchFamily="34" charset="0"/>
              <a:buChar char="•"/>
            </a:pPr>
            <a:r>
              <a:rPr lang="en-US">
                <a:ea typeface="+mn-lt"/>
                <a:cs typeface="+mn-lt"/>
              </a:rPr>
              <a:t>The idea of servant leadership is connected to an increase in psychological safety among employees, according to recent research.</a:t>
            </a:r>
          </a:p>
          <a:p>
            <a:pPr>
              <a:buFont typeface="Arial" panose="020B0504020202020204" pitchFamily="34" charset="0"/>
              <a:buChar char="•"/>
            </a:pPr>
            <a:r>
              <a:rPr lang="en-US">
                <a:ea typeface="+mn-lt"/>
                <a:cs typeface="+mn-lt"/>
              </a:rPr>
              <a:t>Staff may feel more comfortable speaking their own views and opinions.</a:t>
            </a:r>
          </a:p>
          <a:p>
            <a:pPr>
              <a:buFont typeface="Arial" panose="020B0504020202020204" pitchFamily="34" charset="0"/>
              <a:buChar char="•"/>
            </a:pPr>
            <a:r>
              <a:rPr lang="en-US">
                <a:ea typeface="+mn-lt"/>
                <a:cs typeface="+mn-lt"/>
              </a:rPr>
              <a:t>Psychological safety can help to create a more supportive relationship dynamic within the organization.</a:t>
            </a:r>
          </a:p>
          <a:p>
            <a:pPr>
              <a:buFont typeface="Arial" panose="020B0504020202020204" pitchFamily="34" charset="0"/>
              <a:buChar char="•"/>
            </a:pPr>
            <a:r>
              <a:rPr lang="en-US">
                <a:ea typeface="+mn-lt"/>
                <a:cs typeface="+mn-lt"/>
              </a:rPr>
              <a:t>Employee participation can be fostered through servant leadership behaviors like listening and respect.</a:t>
            </a:r>
          </a:p>
          <a:p>
            <a:pPr>
              <a:buFont typeface="Arial" panose="020B0504020202020204" pitchFamily="34" charset="0"/>
              <a:buChar char="•"/>
            </a:pPr>
            <a:r>
              <a:rPr lang="en-US">
                <a:ea typeface="+mn-lt"/>
                <a:cs typeface="+mn-lt"/>
              </a:rPr>
              <a:t>Socially responsible leadership can reinforce the positive experiences that are linked to servant leadership.</a:t>
            </a:r>
          </a:p>
          <a:p>
            <a:pPr>
              <a:buFont typeface="Arial" panose="020B0504020202020204" pitchFamily="34" charset="0"/>
              <a:buChar char="•"/>
            </a:pPr>
            <a:r>
              <a:rPr lang="en-US">
                <a:ea typeface="+mn-lt"/>
                <a:cs typeface="+mn-lt"/>
              </a:rPr>
              <a:t>Furthermore, servant leadership is shown to be relevant in non-Western organizational contexts in the context of Ugandan public universities (</a:t>
            </a:r>
            <a:r>
              <a:rPr lang="en-US" err="1">
                <a:ea typeface="+mn-lt"/>
                <a:cs typeface="+mn-lt"/>
              </a:rPr>
              <a:t>Kyambade</a:t>
            </a:r>
            <a:r>
              <a:rPr lang="en-US">
                <a:ea typeface="+mn-lt"/>
                <a:cs typeface="+mn-lt"/>
              </a:rPr>
              <a:t> et al., 2024).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endParaRPr lang="en-US">
              <a:solidFill>
                <a:srgbClr val="000000"/>
              </a:solidFill>
              <a:latin typeface="Neue Haas Grotesk Text Pro"/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Wingdings" panose="020B0504020202020204" pitchFamily="34" charset="0"/>
              <a:buChar char="§"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101FF0-D7FA-F528-A1EE-B8F743904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7932" y="1407698"/>
            <a:ext cx="5628310" cy="50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41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B576E-A099-E5AD-9912-8D679C577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C9726-C5C9-5AF5-87CD-E3F5227DD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10428546" cy="1204593"/>
          </a:xfrm>
        </p:spPr>
        <p:txBody>
          <a:bodyPr>
            <a:noAutofit/>
          </a:bodyPr>
          <a:lstStyle/>
          <a:p>
            <a:r>
              <a:rPr lang="en-US">
                <a:ea typeface="+mj-lt"/>
                <a:cs typeface="+mj-lt"/>
              </a:rPr>
              <a:t>Group Assessment for Today’s Workforce and Global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3F6B6-36FD-0268-4EEA-827FA290B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465" y="2328808"/>
            <a:ext cx="5440945" cy="380128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+mn-lt"/>
                <a:cs typeface="+mn-lt"/>
              </a:rPr>
              <a:t>•Servant leadership aligns with the values of today's employees with respect, support, participation, and professional growth.</a:t>
            </a:r>
          </a:p>
          <a:p>
            <a:r>
              <a:rPr lang="en-US">
                <a:ea typeface="+mn-lt"/>
                <a:cs typeface="+mn-lt"/>
              </a:rPr>
              <a:t>•The approach could enhance the psychological safety in different and collaborative work environments.</a:t>
            </a:r>
          </a:p>
          <a:p>
            <a:r>
              <a:rPr lang="en-US">
                <a:ea typeface="+mn-lt"/>
                <a:cs typeface="+mn-lt"/>
              </a:rPr>
              <a:t>•Resilience and P.O.S. can be fostered by servant leadership to contribute to engagement.</a:t>
            </a:r>
          </a:p>
          <a:p>
            <a:r>
              <a:rPr lang="en-US">
                <a:ea typeface="+mn-lt"/>
                <a:cs typeface="+mn-lt"/>
              </a:rPr>
              <a:t>•Shared power can motivate more active involvement of employees in organizational decision making.</a:t>
            </a:r>
          </a:p>
          <a:p>
            <a:r>
              <a:rPr lang="en-US">
                <a:ea typeface="+mn-lt"/>
                <a:cs typeface="+mn-lt"/>
              </a:rPr>
              <a:t>•Global leaders need to be flexible about servant leadership in various cultural perspectives of authority.</a:t>
            </a:r>
          </a:p>
          <a:p>
            <a:r>
              <a:rPr lang="en-US">
                <a:ea typeface="+mn-lt"/>
                <a:cs typeface="+mn-lt"/>
              </a:rPr>
              <a:t>•The dynamics of servant leadership must be counterbalanced with employee support and organizational responsibility and performance.</a:t>
            </a:r>
          </a:p>
          <a:p>
            <a:r>
              <a:rPr lang="en-US">
                <a:ea typeface="+mn-lt"/>
                <a:cs typeface="+mn-lt"/>
              </a:rPr>
              <a:t>•We believe servant leadership is relevant, practical and valuable in the current work environment</a:t>
            </a:r>
            <a:r>
              <a:rPr lang="en-US" sz="1700">
                <a:ea typeface="+mn-lt"/>
                <a:cs typeface="+mn-lt"/>
              </a:rPr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 dirty="0"/>
          </a:p>
        </p:txBody>
      </p:sp>
      <p:pic>
        <p:nvPicPr>
          <p:cNvPr id="5" name="Picture 4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65F1E411-9182-2452-3EA5-0CB294B0B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938" y="2424748"/>
            <a:ext cx="5795645" cy="394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18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877C8-D403-6DFE-5620-B828FF85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>
            <a:normAutofit/>
          </a:bodyPr>
          <a:lstStyle/>
          <a:p>
            <a:r>
              <a:rPr lang="en-US"/>
              <a:t>References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CD5B4B2-103C-69F5-42D7-E785C99067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5612" y="2128078"/>
            <a:ext cx="10771394" cy="42997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457200"/>
            <a:r>
              <a:rPr lang="en-US" sz="1800">
                <a:latin typeface="Arial"/>
                <a:cs typeface="Arial"/>
              </a:rPr>
              <a:t>•</a:t>
            </a:r>
            <a:r>
              <a:rPr lang="en-US" sz="1800">
                <a:latin typeface="Times New Roman"/>
                <a:cs typeface="Times New Roman"/>
              </a:rPr>
              <a:t>Cai, M., Wang, M., &amp; Cheng, J. (2024). The effect of servant leadership on work engagement: The role of employee resilience and organizational support. Behavioral Sciences, 14(4), 300. </a:t>
            </a:r>
            <a:r>
              <a:rPr lang="en-US" sz="1800" u="sng" dirty="0">
                <a:latin typeface="Times New Roman"/>
                <a:cs typeface="Times New Roman"/>
                <a:hlinkClick r:id="rId2"/>
              </a:rPr>
              <a:t>https://doi.org/10.3390/bs14040300</a:t>
            </a:r>
            <a:endParaRPr lang="en-US"/>
          </a:p>
          <a:p>
            <a:pPr indent="-457200"/>
            <a:r>
              <a:rPr lang="en-US" sz="1800" dirty="0">
                <a:latin typeface="Arial"/>
                <a:cs typeface="Arial"/>
              </a:rPr>
              <a:t>•</a:t>
            </a:r>
            <a:r>
              <a:rPr lang="en-US" sz="1800" dirty="0" err="1">
                <a:latin typeface="Times New Roman"/>
                <a:cs typeface="Times New Roman"/>
              </a:rPr>
              <a:t>Kyambade</a:t>
            </a:r>
            <a:r>
              <a:rPr lang="en-US" sz="1800" dirty="0">
                <a:latin typeface="Times New Roman"/>
                <a:cs typeface="Times New Roman"/>
              </a:rPr>
              <a:t>, M., Nkurunziza, G., </a:t>
            </a:r>
            <a:r>
              <a:rPr lang="en-US" sz="1800" dirty="0" err="1">
                <a:latin typeface="Times New Roman"/>
                <a:cs typeface="Times New Roman"/>
              </a:rPr>
              <a:t>Sewante</a:t>
            </a:r>
            <a:r>
              <a:rPr lang="en-US" sz="1800" dirty="0">
                <a:latin typeface="Times New Roman"/>
                <a:cs typeface="Times New Roman"/>
              </a:rPr>
              <a:t>, L., Namatovu, A., &amp; Tushabe, M. (2024). Servant leadership and healthy work relationships in university context: A moderated mediation analysis of psychological safety and socially responsible leadership. Cogent Education, 11(1), 2418802. </a:t>
            </a:r>
            <a:r>
              <a:rPr lang="en-US" sz="1800" u="sng" dirty="0">
                <a:latin typeface="Times New Roman"/>
                <a:cs typeface="Times New Roman"/>
                <a:hlinkClick r:id="rId3"/>
              </a:rPr>
              <a:t>https://doi.org/10.1080/2331186X.2024.2418802</a:t>
            </a:r>
            <a:endParaRPr lang="en-US"/>
          </a:p>
          <a:p>
            <a:pPr indent="-457200"/>
            <a:r>
              <a:rPr lang="en-US" sz="1800" dirty="0">
                <a:latin typeface="Arial"/>
                <a:cs typeface="Arial"/>
              </a:rPr>
              <a:t>•</a:t>
            </a:r>
            <a:r>
              <a:rPr lang="en-US" sz="1800" dirty="0">
                <a:latin typeface="Times New Roman"/>
                <a:cs typeface="Times New Roman"/>
              </a:rPr>
              <a:t>Lütjens, D., &amp; </a:t>
            </a:r>
            <a:r>
              <a:rPr lang="en-US" sz="1800" dirty="0" err="1">
                <a:latin typeface="Times New Roman"/>
                <a:cs typeface="Times New Roman"/>
              </a:rPr>
              <a:t>Felfe</a:t>
            </a:r>
            <a:r>
              <a:rPr lang="en-US" sz="1800" dirty="0">
                <a:latin typeface="Times New Roman"/>
                <a:cs typeface="Times New Roman"/>
              </a:rPr>
              <a:t>, J. (2025). Casual yet crucial: How informal nonwork-related communication shapes transformational leadership in hybrid work environments. European Journal of Work and Organizational Psychology. </a:t>
            </a:r>
            <a:r>
              <a:rPr lang="en-US" sz="1800" u="sng" dirty="0">
                <a:latin typeface="Times New Roman"/>
                <a:cs typeface="Times New Roman"/>
                <a:hlinkClick r:id="rId4"/>
              </a:rPr>
              <a:t>https://doi.org/10.1080/1359432X.2025.2560496</a:t>
            </a:r>
            <a:endParaRPr lang="en-US"/>
          </a:p>
          <a:p>
            <a:pPr indent="-457200"/>
            <a:r>
              <a:rPr lang="en-US" sz="1800">
                <a:latin typeface="Arial"/>
                <a:cs typeface="Arial"/>
              </a:rPr>
              <a:t>•</a:t>
            </a:r>
            <a:r>
              <a:rPr lang="en-US" sz="1800">
                <a:latin typeface="Times New Roman"/>
                <a:cs typeface="Times New Roman"/>
              </a:rPr>
              <a:t>Northouse, P. G. (2025). Leadership: Theory and practice (10th ed.). SAGE Publications.</a:t>
            </a:r>
            <a:endParaRPr lang="en-US"/>
          </a:p>
          <a:p>
            <a:endParaRPr lang="en-US" sz="1800" u="sng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5870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Bjorn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Bjor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58E17CF6-1BD7-439C-B13C-57B478723B62}" vid="{983041D9-13D3-43F3-B671-446E6DAE8C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1381</Words>
  <Application>Microsoft Office PowerPoint</Application>
  <PresentationFormat>Widescreen</PresentationFormat>
  <Paragraphs>94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Neue Haas Grotesk Text Pro</vt:lpstr>
      <vt:lpstr>System Font Regular</vt:lpstr>
      <vt:lpstr>Times New Roman</vt:lpstr>
      <vt:lpstr>Wingdings</vt:lpstr>
      <vt:lpstr>Bjorn</vt:lpstr>
      <vt:lpstr>Leadership Business Briefings  Transformational Leadership and Servant Leadership  Based on Northouse’s Leadership: Theory and Practice, 10th Edition</vt:lpstr>
      <vt:lpstr>Transformational Leadership</vt:lpstr>
      <vt:lpstr>Summary of theory </vt:lpstr>
      <vt:lpstr>How it adds to leadership </vt:lpstr>
      <vt:lpstr>Criticisms of the theory </vt:lpstr>
      <vt:lpstr> Recent Research I : Transformational Leadership in Hybrid Work  </vt:lpstr>
      <vt:lpstr>Group assessment of the approach with respect to today's workforce and current global environment</vt:lpstr>
      <vt:lpstr>Second briefing: Servant leadership </vt:lpstr>
      <vt:lpstr>Theory Summary</vt:lpstr>
      <vt:lpstr>How it adds to leadership </vt:lpstr>
      <vt:lpstr>Criticisms of Servant Leadership</vt:lpstr>
      <vt:lpstr> New material on the theory</vt:lpstr>
      <vt:lpstr>Group Assessment for Today’s Workforce and Global Environment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Meisha Daniels</dc:creator>
  <cp:lastModifiedBy>Daniels, Kwameisha</cp:lastModifiedBy>
  <cp:revision>52</cp:revision>
  <dcterms:created xsi:type="dcterms:W3CDTF">2026-10-02T22:22:21Z</dcterms:created>
  <dcterms:modified xsi:type="dcterms:W3CDTF">2026-10-09T02:47:16Z</dcterms:modified>
</cp:coreProperties>
</file>