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70" r:id="rId2"/>
    <p:sldId id="257" r:id="rId3"/>
    <p:sldId id="271" r:id="rId4"/>
    <p:sldId id="258" r:id="rId5"/>
    <p:sldId id="259" r:id="rId6"/>
    <p:sldId id="260" r:id="rId7"/>
    <p:sldId id="261" r:id="rId8"/>
    <p:sldId id="262" r:id="rId9"/>
    <p:sldId id="263" r:id="rId10"/>
    <p:sldId id="264" r:id="rId11"/>
    <p:sldId id="265" r:id="rId12"/>
    <p:sldId id="266" r:id="rId13"/>
    <p:sldId id="267" r:id="rId14"/>
    <p:sldId id="272" r:id="rId15"/>
    <p:sldId id="273" r:id="rId16"/>
    <p:sldId id="269"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75089" autoAdjust="0"/>
  </p:normalViewPr>
  <p:slideViewPr>
    <p:cSldViewPr>
      <p:cViewPr>
        <p:scale>
          <a:sx n="56" d="100"/>
          <a:sy n="56" d="100"/>
        </p:scale>
        <p:origin x="-342" y="60"/>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2/3/2019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xmlns=""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xmlns=""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xmlns=""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2/3/2019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lstStyle/>
          <a:p>
            <a:r>
              <a:rPr lang="en-US" dirty="0">
                <a:latin typeface="Times New Roman" pitchFamily="18" charset="0"/>
                <a:cs typeface="Times New Roman" pitchFamily="18" charset="0"/>
              </a:rPr>
              <a:t>Strategic plan</a:t>
            </a:r>
          </a:p>
        </p:txBody>
      </p:sp>
      <p:sp>
        <p:nvSpPr>
          <p:cNvPr id="3" name="Subtitle 2"/>
          <p:cNvSpPr>
            <a:spLocks noGrp="1"/>
          </p:cNvSpPr>
          <p:nvPr>
            <p:ph type="subTitle" idx="1"/>
          </p:nvPr>
        </p:nvSpPr>
        <p:spPr>
          <a:xfrm>
            <a:off x="1371600" y="2590800"/>
            <a:ext cx="6400800" cy="2493498"/>
          </a:xfrm>
        </p:spPr>
        <p:txBody>
          <a:bodyPr>
            <a:normAutofit fontScale="47500" lnSpcReduction="20000"/>
          </a:bodyPr>
          <a:lstStyle/>
          <a:p>
            <a:pPr>
              <a:lnSpc>
                <a:spcPct val="220000"/>
              </a:lnSpc>
            </a:pPr>
            <a:r>
              <a:rPr lang="en-US" dirty="0">
                <a:latin typeface="Times New Roman" pitchFamily="18" charset="0"/>
                <a:cs typeface="Times New Roman" pitchFamily="18" charset="0"/>
              </a:rPr>
              <a:t>Student’s Name</a:t>
            </a:r>
          </a:p>
          <a:p>
            <a:pPr>
              <a:lnSpc>
                <a:spcPct val="220000"/>
              </a:lnSpc>
            </a:pPr>
            <a:r>
              <a:rPr lang="en-US" dirty="0">
                <a:latin typeface="Times New Roman" pitchFamily="18" charset="0"/>
                <a:cs typeface="Times New Roman" pitchFamily="18" charset="0"/>
              </a:rPr>
              <a:t>Professor’s Name</a:t>
            </a:r>
          </a:p>
          <a:p>
            <a:pPr>
              <a:lnSpc>
                <a:spcPct val="220000"/>
              </a:lnSpc>
            </a:pPr>
            <a:r>
              <a:rPr lang="en-US" dirty="0">
                <a:latin typeface="Times New Roman" pitchFamily="18" charset="0"/>
                <a:cs typeface="Times New Roman" pitchFamily="18" charset="0"/>
              </a:rPr>
              <a:t>Course Title</a:t>
            </a:r>
          </a:p>
          <a:p>
            <a:pPr>
              <a:lnSpc>
                <a:spcPct val="220000"/>
              </a:lnSpc>
            </a:pPr>
            <a:r>
              <a:rPr lang="en-US" dirty="0">
                <a:latin typeface="Times New Roman" pitchFamily="18" charset="0"/>
                <a:cs typeface="Times New Roman" pitchFamily="18" charset="0"/>
              </a:rPr>
              <a:t>Date of Submission</a:t>
            </a:r>
          </a:p>
          <a:p>
            <a:pPr>
              <a:lnSpc>
                <a:spcPct val="220000"/>
              </a:lnSpc>
            </a:pPr>
            <a:r>
              <a:rPr lang="en-US" dirty="0">
                <a:latin typeface="Times New Roman" pitchFamily="18" charset="0"/>
                <a:cs typeface="Times New Roman" pitchFamily="18" charset="0"/>
              </a:rPr>
              <a:t>Institutional Affiliation</a:t>
            </a:r>
          </a:p>
        </p:txBody>
      </p:sp>
    </p:spTree>
    <p:extLst>
      <p:ext uri="{BB962C8B-B14F-4D97-AF65-F5344CB8AC3E}">
        <p14:creationId xmlns:p14="http://schemas.microsoft.com/office/powerpoint/2010/main" xmlns=""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lstStyle/>
          <a:p>
            <a:r>
              <a:rPr lang="en-US" dirty="0">
                <a:latin typeface="Times New Roman" pitchFamily="18" charset="0"/>
                <a:cs typeface="Times New Roman" pitchFamily="18" charset="0"/>
              </a:rPr>
              <a:t>HEALTH CARE AND SAFETY IMPROVEMENT</a:t>
            </a:r>
          </a:p>
        </p:txBody>
      </p:sp>
      <p:sp>
        <p:nvSpPr>
          <p:cNvPr id="3" name="Subtitle 2"/>
          <p:cNvSpPr>
            <a:spLocks noGrp="1"/>
          </p:cNvSpPr>
          <p:nvPr>
            <p:ph type="subTitle" idx="1"/>
          </p:nvPr>
        </p:nvSpPr>
        <p:spPr>
          <a:xfrm>
            <a:off x="304800" y="2286000"/>
            <a:ext cx="8305800" cy="4267200"/>
          </a:xfrm>
        </p:spPr>
        <p:txBody>
          <a:bodyPr>
            <a:normAutofit fontScale="92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hospital management is coming up with an improvement plan. </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The plan will employ strategies to ensure positive outcomes.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 will enhance the hospital’s status</a:t>
            </a:r>
            <a:r>
              <a:rPr lang="en-US" dirty="0" smtClean="0">
                <a:latin typeface="Times New Roman" pitchFamily="18" charset="0"/>
                <a:cs typeface="Times New Roman" pitchFamily="18" charset="0"/>
              </a:rPr>
              <a:t>.</a:t>
            </a:r>
          </a:p>
          <a:p>
            <a:pPr marL="457200" indent="-457200" algn="l">
              <a:lnSpc>
                <a:spcPct val="150000"/>
              </a:lnSpc>
              <a:buFont typeface="Wingdings" pitchFamily="2" charset="2"/>
              <a:buChar char="Ø"/>
            </a:pPr>
            <a:r>
              <a:rPr lang="en-US" dirty="0" smtClean="0">
                <a:solidFill>
                  <a:srgbClr val="FFFF00"/>
                </a:solidFill>
                <a:latin typeface="Times New Roman" pitchFamily="18" charset="0"/>
                <a:cs typeface="Times New Roman" pitchFamily="18" charset="0"/>
              </a:rPr>
              <a:t>Improvements will cut across the board</a:t>
            </a:r>
          </a:p>
          <a:p>
            <a:pPr marL="457200" indent="-457200" algn="l">
              <a:lnSpc>
                <a:spcPct val="150000"/>
              </a:lnSpc>
              <a:buFont typeface="Wingdings" pitchFamily="2" charset="2"/>
              <a:buChar char="Ø"/>
            </a:pPr>
            <a:r>
              <a:rPr lang="en-US" dirty="0" smtClean="0">
                <a:solidFill>
                  <a:srgbClr val="FFFF00"/>
                </a:solidFill>
                <a:latin typeface="Times New Roman" pitchFamily="18" charset="0"/>
                <a:cs typeface="Times New Roman" pitchFamily="18" charset="0"/>
              </a:rPr>
              <a:t>Improvements will mainly cover a change in culture</a:t>
            </a:r>
          </a:p>
          <a:p>
            <a:pPr marL="457200" indent="-457200" algn="l">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normAutofit lnSpcReduction="10000"/>
          </a:bodyPr>
          <a:lstStyle/>
          <a:p>
            <a:pPr marL="137160" indent="0">
              <a:buNone/>
            </a:pPr>
            <a:r>
              <a:rPr lang="en-US" dirty="0">
                <a:latin typeface="Times New Roman" pitchFamily="18" charset="0"/>
                <a:cs typeface="Times New Roman" pitchFamily="18" charset="0"/>
              </a:rPr>
              <a:t>This strategic plan aims at:</a:t>
            </a:r>
          </a:p>
          <a:p>
            <a:pPr>
              <a:lnSpc>
                <a:spcPct val="150000"/>
              </a:lnSpc>
              <a:buFont typeface="Wingdings" pitchFamily="2" charset="2"/>
              <a:buChar char="Ø"/>
            </a:pPr>
            <a:r>
              <a:rPr lang="en-US" dirty="0">
                <a:latin typeface="Times New Roman" pitchFamily="18" charset="0"/>
                <a:cs typeface="Times New Roman" pitchFamily="18" charset="0"/>
              </a:rPr>
              <a:t>Providing better health care services.</a:t>
            </a:r>
          </a:p>
          <a:p>
            <a:pPr>
              <a:lnSpc>
                <a:spcPct val="150000"/>
              </a:lnSpc>
              <a:buFont typeface="Wingdings" pitchFamily="2" charset="2"/>
              <a:buChar char="Ø"/>
            </a:pPr>
            <a:r>
              <a:rPr lang="en-US" dirty="0">
                <a:latin typeface="Times New Roman" pitchFamily="18" charset="0"/>
                <a:cs typeface="Times New Roman" pitchFamily="18" charset="0"/>
              </a:rPr>
              <a:t>Reducing unsafe health practices.</a:t>
            </a:r>
          </a:p>
          <a:p>
            <a:pPr>
              <a:lnSpc>
                <a:spcPct val="150000"/>
              </a:lnSpc>
              <a:buFont typeface="Wingdings" pitchFamily="2" charset="2"/>
              <a:buChar char="Ø"/>
            </a:pPr>
            <a:r>
              <a:rPr lang="en-US" dirty="0">
                <a:latin typeface="Times New Roman" pitchFamily="18" charset="0"/>
                <a:cs typeface="Times New Roman" pitchFamily="18" charset="0"/>
              </a:rPr>
              <a:t>Helping the hospital become stable. </a:t>
            </a:r>
          </a:p>
          <a:p>
            <a:pPr>
              <a:lnSpc>
                <a:spcPct val="150000"/>
              </a:lnSpc>
              <a:buFont typeface="Wingdings" pitchFamily="2" charset="2"/>
              <a:buChar char="Ø"/>
            </a:pPr>
            <a:r>
              <a:rPr lang="en-US" dirty="0">
                <a:latin typeface="Times New Roman" pitchFamily="18" charset="0"/>
                <a:cs typeface="Times New Roman" pitchFamily="18" charset="0"/>
              </a:rPr>
              <a:t>Improving reliability in health services provision</a:t>
            </a:r>
            <a:r>
              <a:rPr lang="en-US" dirty="0" smtClean="0">
                <a:latin typeface="Times New Roman" pitchFamily="18" charset="0"/>
                <a:cs typeface="Times New Roman" pitchFamily="18" charset="0"/>
              </a:rPr>
              <a:t>.</a:t>
            </a:r>
          </a:p>
          <a:p>
            <a:pPr>
              <a:lnSpc>
                <a:spcPct val="150000"/>
              </a:lnSpc>
              <a:buFont typeface="Wingdings" pitchFamily="2" charset="2"/>
              <a:buChar char="Ø"/>
            </a:pPr>
            <a:r>
              <a:rPr lang="en-US" dirty="0" smtClean="0">
                <a:solidFill>
                  <a:srgbClr val="FFFF00"/>
                </a:solidFill>
                <a:latin typeface="Times New Roman" pitchFamily="18" charset="0"/>
                <a:cs typeface="Times New Roman" pitchFamily="18" charset="0"/>
              </a:rPr>
              <a:t>Attain continuous flow of funds </a:t>
            </a:r>
          </a:p>
          <a:p>
            <a:pPr>
              <a:lnSpc>
                <a:spcPct val="150000"/>
              </a:lnSpc>
              <a:buFont typeface="Wingdings" pitchFamily="2" charset="2"/>
              <a:buChar char="Ø"/>
            </a:pPr>
            <a:r>
              <a:rPr lang="en-US" dirty="0" smtClean="0">
                <a:solidFill>
                  <a:srgbClr val="FFFF00"/>
                </a:solidFill>
                <a:latin typeface="Times New Roman" pitchFamily="18" charset="0"/>
                <a:cs typeface="Times New Roman" pitchFamily="18" charset="0"/>
              </a:rPr>
              <a:t>Increase the number of patients being served </a:t>
            </a:r>
          </a:p>
          <a:p>
            <a:pPr>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77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This system analyses the hospital’s internal;</a:t>
            </a:r>
          </a:p>
          <a:p>
            <a:pPr algn="l">
              <a:lnSpc>
                <a:spcPct val="150000"/>
              </a:lnSpc>
            </a:pPr>
            <a:r>
              <a:rPr lang="en-US" dirty="0">
                <a:latin typeface="Times New Roman" pitchFamily="18" charset="0"/>
                <a:cs typeface="Times New Roman" pitchFamily="18" charset="0"/>
              </a:rPr>
              <a:t>			Strengths,</a:t>
            </a:r>
          </a:p>
          <a:p>
            <a:pPr algn="l">
              <a:lnSpc>
                <a:spcPct val="150000"/>
              </a:lnSpc>
            </a:pPr>
            <a:r>
              <a:rPr lang="en-US" dirty="0">
                <a:latin typeface="Times New Roman" pitchFamily="18" charset="0"/>
                <a:cs typeface="Times New Roman" pitchFamily="18" charset="0"/>
              </a:rPr>
              <a:t>			Weaknesses,</a:t>
            </a:r>
          </a:p>
          <a:p>
            <a:pPr algn="l">
              <a:lnSpc>
                <a:spcPct val="150000"/>
              </a:lnSpc>
            </a:pPr>
            <a:r>
              <a:rPr lang="en-US" dirty="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Threats </a:t>
            </a:r>
            <a:r>
              <a:rPr lang="en-US" dirty="0" smtClean="0">
                <a:latin typeface="Times New Roman" pitchFamily="18" charset="0"/>
                <a:cs typeface="Times New Roman" pitchFamily="18" charset="0"/>
              </a:rPr>
              <a:t>.</a:t>
            </a:r>
          </a:p>
          <a:p>
            <a:pPr algn="l">
              <a:lnSpc>
                <a:spcPct val="150000"/>
              </a:lnSpc>
            </a:pPr>
            <a:r>
              <a:rPr lang="en-US" dirty="0" smtClean="0">
                <a:solidFill>
                  <a:srgbClr val="FFFF00"/>
                </a:solidFill>
                <a:latin typeface="Times New Roman" pitchFamily="18" charset="0"/>
                <a:cs typeface="Times New Roman" pitchFamily="18" charset="0"/>
              </a:rPr>
              <a:t>Strengths and weaknesses are internal issues</a:t>
            </a:r>
          </a:p>
          <a:p>
            <a:pPr algn="l">
              <a:lnSpc>
                <a:spcPct val="150000"/>
              </a:lnSpc>
            </a:pPr>
            <a:r>
              <a:rPr lang="en-US" dirty="0" smtClean="0">
                <a:solidFill>
                  <a:srgbClr val="FFFF00"/>
                </a:solidFill>
                <a:latin typeface="Times New Roman" pitchFamily="18" charset="0"/>
                <a:cs typeface="Times New Roman" pitchFamily="18" charset="0"/>
              </a:rPr>
              <a:t>Threats and opportunities are external to the hospital </a:t>
            </a:r>
            <a:endParaRPr lang="en-US" dirty="0">
              <a:solidFill>
                <a:srgbClr val="FFFF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81000" y="2286000"/>
            <a:ext cx="8382000" cy="3505200"/>
          </a:xfrm>
        </p:spPr>
        <p:txBody>
          <a:bodyPr>
            <a:normAutofit fontScale="55000" lnSpcReduction="20000"/>
          </a:bodyPr>
          <a:lstStyle/>
          <a:p>
            <a:pPr algn="l">
              <a:lnSpc>
                <a:spcPct val="200000"/>
              </a:lnSpc>
              <a:buFont typeface="Wingdings" pitchFamily="2" charset="2"/>
              <a:buChar char="Ø"/>
            </a:pPr>
            <a:r>
              <a:rPr lang="en-US" dirty="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a:latin typeface="Times New Roman" pitchFamily="18" charset="0"/>
                <a:cs typeface="Times New Roman" pitchFamily="18" charset="0"/>
              </a:rPr>
              <a:t> Quality staff</a:t>
            </a:r>
            <a:r>
              <a:rPr lang="en-US" dirty="0" smtClean="0">
                <a:latin typeface="Times New Roman" pitchFamily="18" charset="0"/>
                <a:cs typeface="Times New Roman" pitchFamily="18" charset="0"/>
              </a:rPr>
              <a:t>.</a:t>
            </a:r>
          </a:p>
          <a:p>
            <a:pPr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Staff that are self-driven on their job</a:t>
            </a:r>
          </a:p>
          <a:p>
            <a:pPr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Young and energetic nurses who present a bright future</a:t>
            </a:r>
          </a:p>
          <a:p>
            <a:pPr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A good communication network among different stakeholders </a:t>
            </a:r>
          </a:p>
          <a:p>
            <a:pPr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Futuristic organizational plans </a:t>
            </a:r>
            <a:endParaRPr lang="en-US" dirty="0">
              <a:solidFill>
                <a:srgbClr val="FFFF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457200" y="2514600"/>
            <a:ext cx="83820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Strained financial resources</a:t>
            </a:r>
            <a:r>
              <a:rPr lang="en-US" dirty="0" smtClean="0">
                <a:latin typeface="Times New Roman" pitchFamily="18" charset="0"/>
                <a:cs typeface="Times New Roman" pitchFamily="18" charset="0"/>
              </a:rPr>
              <a:t>.</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Unstable sources of funding</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Poor communication skills </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Weak or no insurance policies for the patients </a:t>
            </a:r>
            <a:endParaRPr lang="en-US" dirty="0">
              <a:solidFill>
                <a:srgbClr val="FFFF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762000" y="2438400"/>
            <a:ext cx="78486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Organ and blood donations</a:t>
            </a:r>
            <a:r>
              <a:rPr lang="en-US" dirty="0" smtClean="0">
                <a:latin typeface="Times New Roman" pitchFamily="18" charset="0"/>
                <a:cs typeface="Times New Roman" pitchFamily="18" charset="0"/>
              </a:rPr>
              <a:t>.</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Liaising with the governmental grants </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Continuous training on better and effective communication skills</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Registration of insurance policies for the many patients </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Involvement of interns in various roles </a:t>
            </a:r>
          </a:p>
          <a:p>
            <a:pPr marL="457200" indent="-457200" algn="l">
              <a:lnSpc>
                <a:spcPct val="200000"/>
              </a:lnSpc>
              <a:buFont typeface="Wingdings" pitchFamily="2" charset="2"/>
              <a:buChar char="Ø"/>
            </a:pP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04800" y="2514600"/>
            <a:ext cx="8534400" cy="3886200"/>
          </a:xfrm>
        </p:spPr>
        <p:txBody>
          <a:bodyPr>
            <a:normAutofit fontScale="70000" lnSpcReduction="20000"/>
          </a:bodyPr>
          <a:lstStyle/>
          <a:p>
            <a:pPr marL="457200" indent="-457200" algn="l">
              <a:lnSpc>
                <a:spcPct val="200000"/>
              </a:lnSpc>
              <a:buFont typeface="Wingdings" pitchFamily="2" charset="2"/>
              <a:buChar char="Ø"/>
            </a:pPr>
            <a:r>
              <a:rPr lang="en-US" dirty="0"/>
              <a:t>Utilizing government  grants funds.</a:t>
            </a:r>
          </a:p>
          <a:p>
            <a:pPr marL="457200" indent="-457200" algn="l">
              <a:lnSpc>
                <a:spcPct val="200000"/>
              </a:lnSpc>
              <a:buFont typeface="Wingdings" pitchFamily="2" charset="2"/>
              <a:buChar char="Ø"/>
            </a:pPr>
            <a:r>
              <a:rPr lang="en-US" dirty="0"/>
              <a:t>Proper execution and compliance.</a:t>
            </a:r>
          </a:p>
          <a:p>
            <a:pPr marL="457200" indent="-457200" algn="l">
              <a:lnSpc>
                <a:spcPct val="200000"/>
              </a:lnSpc>
              <a:buFont typeface="Wingdings" pitchFamily="2" charset="2"/>
              <a:buChar char="Ø"/>
            </a:pPr>
            <a:r>
              <a:rPr lang="en-US" dirty="0"/>
              <a:t>Instilling culture change</a:t>
            </a:r>
            <a:r>
              <a:rPr lang="en-US" dirty="0" smtClean="0"/>
              <a:t>.</a:t>
            </a:r>
          </a:p>
          <a:p>
            <a:pPr marL="457200" indent="-457200" algn="l">
              <a:lnSpc>
                <a:spcPct val="200000"/>
              </a:lnSpc>
              <a:buFont typeface="Wingdings" pitchFamily="2" charset="2"/>
              <a:buChar char="Ø"/>
            </a:pPr>
            <a:r>
              <a:rPr lang="en-US" dirty="0" smtClean="0">
                <a:solidFill>
                  <a:srgbClr val="FFFF00"/>
                </a:solidFill>
              </a:rPr>
              <a:t>Interconnection of human and finance functions</a:t>
            </a:r>
          </a:p>
          <a:p>
            <a:pPr marL="457200" indent="-457200" algn="l">
              <a:lnSpc>
                <a:spcPct val="200000"/>
              </a:lnSpc>
              <a:buFont typeface="Wingdings" pitchFamily="2" charset="2"/>
              <a:buChar char="Ø"/>
            </a:pPr>
            <a:r>
              <a:rPr lang="en-US" dirty="0" smtClean="0">
                <a:solidFill>
                  <a:srgbClr val="FFFF00"/>
                </a:solidFill>
              </a:rPr>
              <a:t>Liaising with the Potential donors </a:t>
            </a:r>
          </a:p>
          <a:p>
            <a:pPr marL="457200" indent="-457200" algn="l">
              <a:lnSpc>
                <a:spcPct val="200000"/>
              </a:lnSpc>
              <a:buFont typeface="Wingdings" pitchFamily="2" charset="2"/>
              <a:buChar char="Ø"/>
            </a:pPr>
            <a:r>
              <a:rPr lang="en-US" dirty="0" smtClean="0">
                <a:solidFill>
                  <a:srgbClr val="FFFF00"/>
                </a:solidFill>
              </a:rPr>
              <a:t>Skills and technological advancement </a:t>
            </a:r>
            <a:endParaRPr lang="en-US"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lstStyle/>
          <a:p>
            <a:r>
              <a:rPr lang="en-US" dirty="0">
                <a:latin typeface="Times New Roman" pitchFamily="18" charset="0"/>
                <a:cs typeface="Times New Roman" pitchFamily="18" charset="0"/>
              </a:rPr>
              <a:t>Culture change</a:t>
            </a:r>
          </a:p>
        </p:txBody>
      </p:sp>
      <p:sp>
        <p:nvSpPr>
          <p:cNvPr id="3" name="Subtitle 2"/>
          <p:cNvSpPr>
            <a:spLocks noGrp="1"/>
          </p:cNvSpPr>
          <p:nvPr>
            <p:ph type="subTitle" idx="1"/>
          </p:nvPr>
        </p:nvSpPr>
        <p:spPr>
          <a:xfrm>
            <a:off x="457200" y="2209800"/>
            <a:ext cx="7620000" cy="3810000"/>
          </a:xfrm>
        </p:spPr>
        <p:txBody>
          <a:bodyPr>
            <a:normAutofit fontScale="85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Community awareness programs</a:t>
            </a:r>
            <a:r>
              <a:rPr lang="en-US" dirty="0" smtClean="0">
                <a:latin typeface="Times New Roman" pitchFamily="18" charset="0"/>
                <a:cs typeface="Times New Roman" pitchFamily="18" charset="0"/>
              </a:rPr>
              <a:t>.</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An all inclusive decision making process </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Reducing unsafe health practices </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Develop a continuous training program </a:t>
            </a:r>
            <a:endParaRPr lang="en-US" dirty="0">
              <a:solidFill>
                <a:srgbClr val="FFFF00"/>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762000" y="2590800"/>
            <a:ext cx="7543800" cy="34290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Lack of transparency</a:t>
            </a:r>
            <a:r>
              <a:rPr lang="en-US" dirty="0" smtClean="0">
                <a:latin typeface="Times New Roman" pitchFamily="18" charset="0"/>
                <a:cs typeface="Times New Roman" pitchFamily="18" charset="0"/>
              </a:rPr>
              <a:t>.</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dirty="0" smtClean="0">
                <a:solidFill>
                  <a:srgbClr val="FFFF00"/>
                </a:solidFill>
                <a:latin typeface="Times New Roman" pitchFamily="18" charset="0"/>
                <a:cs typeface="Times New Roman" pitchFamily="18" charset="0"/>
              </a:rPr>
              <a:t>Increase in patient’s population </a:t>
            </a:r>
            <a:endParaRPr lang="en-US" dirty="0">
              <a:solidFill>
                <a:srgbClr val="FFFF0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838200" y="2590800"/>
            <a:ext cx="7315200" cy="3810000"/>
          </a:xfrm>
        </p:spPr>
        <p:txBody>
          <a:bodyPr>
            <a:normAutofit fontScale="70000" lnSpcReduction="20000"/>
          </a:bodyPr>
          <a:lstStyle/>
          <a:p>
            <a:pPr marL="457200" indent="-457200" algn="l">
              <a:lnSpc>
                <a:spcPct val="200000"/>
              </a:lnSpc>
              <a:buFont typeface="Wingdings" pitchFamily="2" charset="2"/>
              <a:buChar char="Ø"/>
            </a:pPr>
            <a:r>
              <a:rPr lang="en-US" dirty="0"/>
              <a:t>Behavioral theory.</a:t>
            </a:r>
          </a:p>
          <a:p>
            <a:pPr marL="457200" indent="-457200" algn="l">
              <a:lnSpc>
                <a:spcPct val="200000"/>
              </a:lnSpc>
              <a:buFont typeface="Wingdings" pitchFamily="2" charset="2"/>
              <a:buChar char="Ø"/>
            </a:pPr>
            <a:r>
              <a:rPr lang="en-US" dirty="0"/>
              <a:t>Contingency theory.</a:t>
            </a:r>
          </a:p>
          <a:p>
            <a:pPr marL="457200" indent="-457200" algn="l">
              <a:lnSpc>
                <a:spcPct val="200000"/>
              </a:lnSpc>
              <a:buFont typeface="Wingdings" pitchFamily="2" charset="2"/>
              <a:buChar char="Ø"/>
            </a:pPr>
            <a:r>
              <a:rPr lang="en-US" dirty="0"/>
              <a:t>Transformational leadership. </a:t>
            </a:r>
            <a:endParaRPr lang="en-US" dirty="0" smtClean="0"/>
          </a:p>
          <a:p>
            <a:pPr marL="457200" indent="-457200" algn="l">
              <a:lnSpc>
                <a:spcPct val="200000"/>
              </a:lnSpc>
              <a:buFont typeface="Wingdings" pitchFamily="2" charset="2"/>
              <a:buChar char="Ø"/>
            </a:pPr>
            <a:r>
              <a:rPr lang="en-US" dirty="0" smtClean="0">
                <a:solidFill>
                  <a:srgbClr val="FFFF00"/>
                </a:solidFill>
              </a:rPr>
              <a:t>Act professionally</a:t>
            </a:r>
          </a:p>
          <a:p>
            <a:pPr marL="457200" indent="-457200" algn="l">
              <a:lnSpc>
                <a:spcPct val="200000"/>
              </a:lnSpc>
              <a:buFont typeface="Wingdings" pitchFamily="2" charset="2"/>
              <a:buChar char="Ø"/>
            </a:pPr>
            <a:r>
              <a:rPr lang="en-US" dirty="0" smtClean="0">
                <a:solidFill>
                  <a:srgbClr val="FFFF00"/>
                </a:solidFill>
              </a:rPr>
              <a:t>Lead by example for employees to follow</a:t>
            </a:r>
          </a:p>
          <a:p>
            <a:pPr marL="457200" indent="-457200" algn="l">
              <a:lnSpc>
                <a:spcPct val="200000"/>
              </a:lnSpc>
              <a:buFont typeface="Wingdings" pitchFamily="2" charset="2"/>
              <a:buChar char="Ø"/>
            </a:pPr>
            <a:r>
              <a:rPr lang="en-US" dirty="0" smtClean="0">
                <a:solidFill>
                  <a:srgbClr val="FFFF00"/>
                </a:solidFill>
              </a:rPr>
              <a:t>Leadership based on motivation and inspiration</a:t>
            </a:r>
            <a:r>
              <a:rPr lang="en-US"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2286000"/>
            <a:ext cx="8382000" cy="3886200"/>
          </a:xfrm>
        </p:spPr>
        <p:txBody>
          <a:bodyPr>
            <a:normAutofit fontScale="85000" lnSpcReduction="20000"/>
          </a:bodyPr>
          <a:lstStyle/>
          <a:p>
            <a:pPr marL="457200" indent="-457200" algn="l">
              <a:lnSpc>
                <a:spcPct val="150000"/>
              </a:lnSpc>
              <a:buFont typeface="Wingdings" pitchFamily="2" charset="2"/>
              <a:buChar char="Ø"/>
            </a:pPr>
            <a:r>
              <a:rPr lang="en-US" dirty="0"/>
              <a:t>This is the process of implementing the plan.</a:t>
            </a:r>
          </a:p>
          <a:p>
            <a:pPr marL="457200" indent="-457200" algn="l">
              <a:lnSpc>
                <a:spcPct val="150000"/>
              </a:lnSpc>
              <a:buFont typeface="Wingdings" pitchFamily="2" charset="2"/>
              <a:buChar char="Ø"/>
            </a:pPr>
            <a:r>
              <a:rPr lang="en-US" dirty="0"/>
              <a:t>It involves;</a:t>
            </a:r>
          </a:p>
          <a:p>
            <a:pPr algn="l">
              <a:lnSpc>
                <a:spcPct val="150000"/>
              </a:lnSpc>
            </a:pPr>
            <a:r>
              <a:rPr lang="en-US" dirty="0"/>
              <a:t>		People,</a:t>
            </a:r>
          </a:p>
          <a:p>
            <a:pPr algn="l">
              <a:lnSpc>
                <a:spcPct val="150000"/>
              </a:lnSpc>
            </a:pPr>
            <a:r>
              <a:rPr lang="en-US" dirty="0"/>
              <a:t>		Strategy and</a:t>
            </a:r>
          </a:p>
          <a:p>
            <a:pPr algn="l">
              <a:lnSpc>
                <a:spcPct val="150000"/>
              </a:lnSpc>
            </a:pPr>
            <a:r>
              <a:rPr lang="en-US" dirty="0"/>
              <a:t>		Operations</a:t>
            </a:r>
            <a:r>
              <a:rPr lang="en-US" dirty="0" smtClean="0"/>
              <a:t>.</a:t>
            </a:r>
          </a:p>
          <a:p>
            <a:pPr algn="l">
              <a:lnSpc>
                <a:spcPct val="150000"/>
              </a:lnSpc>
            </a:pPr>
            <a:r>
              <a:rPr lang="en-US" dirty="0" smtClean="0">
                <a:solidFill>
                  <a:srgbClr val="FFFF00"/>
                </a:solidFill>
              </a:rPr>
              <a:t>People formulate the strategies as plans</a:t>
            </a:r>
          </a:p>
          <a:p>
            <a:pPr algn="l">
              <a:lnSpc>
                <a:spcPct val="150000"/>
              </a:lnSpc>
            </a:pPr>
            <a:r>
              <a:rPr lang="en-US" dirty="0" smtClean="0">
                <a:solidFill>
                  <a:srgbClr val="FFFF00"/>
                </a:solidFill>
              </a:rPr>
              <a:t>The strategies are implemented during normal operations</a:t>
            </a:r>
            <a:endParaRPr lang="en-US" dirty="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Monitoring and supervision.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04800" y="2438400"/>
            <a:ext cx="8458200" cy="3962400"/>
          </a:xfrm>
        </p:spPr>
        <p:txBody>
          <a:bodyPr>
            <a:normAutofit fontScale="62500" lnSpcReduction="20000"/>
          </a:bodyPr>
          <a:lstStyle/>
          <a:p>
            <a:pPr marL="457200" indent="-457200" algn="l">
              <a:lnSpc>
                <a:spcPct val="200000"/>
              </a:lnSpc>
              <a:buFont typeface="Wingdings" pitchFamily="2" charset="2"/>
              <a:buChar char="Ø"/>
            </a:pPr>
            <a:r>
              <a:rPr lang="en-US" dirty="0"/>
              <a:t>Introduction of a working policy.</a:t>
            </a:r>
          </a:p>
          <a:p>
            <a:pPr marL="457200" indent="-457200" algn="l">
              <a:lnSpc>
                <a:spcPct val="200000"/>
              </a:lnSpc>
              <a:buFont typeface="Wingdings" pitchFamily="2" charset="2"/>
              <a:buChar char="Ø"/>
            </a:pPr>
            <a:r>
              <a:rPr lang="en-US" dirty="0"/>
              <a:t>Proper guidelines.</a:t>
            </a:r>
          </a:p>
          <a:p>
            <a:pPr marL="457200" indent="-457200" algn="l">
              <a:lnSpc>
                <a:spcPct val="200000"/>
              </a:lnSpc>
              <a:buFont typeface="Wingdings" pitchFamily="2" charset="2"/>
              <a:buChar char="Ø"/>
            </a:pPr>
            <a:r>
              <a:rPr lang="en-US" dirty="0"/>
              <a:t>Duties allocation.</a:t>
            </a:r>
          </a:p>
          <a:p>
            <a:pPr marL="457200" indent="-457200" algn="l">
              <a:lnSpc>
                <a:spcPct val="200000"/>
              </a:lnSpc>
              <a:buFont typeface="Wingdings" pitchFamily="2" charset="2"/>
              <a:buChar char="Ø"/>
            </a:pPr>
            <a:r>
              <a:rPr lang="en-US" dirty="0"/>
              <a:t>Proper stipulation of schedule</a:t>
            </a:r>
            <a:r>
              <a:rPr lang="en-US" dirty="0" smtClean="0"/>
              <a:t>.</a:t>
            </a:r>
          </a:p>
          <a:p>
            <a:pPr marL="457200" indent="-457200" algn="l">
              <a:lnSpc>
                <a:spcPct val="200000"/>
              </a:lnSpc>
              <a:buFont typeface="Wingdings" pitchFamily="2" charset="2"/>
              <a:buChar char="Ø"/>
            </a:pPr>
            <a:r>
              <a:rPr lang="en-US" dirty="0" smtClean="0">
                <a:solidFill>
                  <a:srgbClr val="FFFF00"/>
                </a:solidFill>
              </a:rPr>
              <a:t>Performance measures and controls </a:t>
            </a:r>
          </a:p>
          <a:p>
            <a:pPr marL="457200" indent="-457200" algn="l">
              <a:lnSpc>
                <a:spcPct val="200000"/>
              </a:lnSpc>
              <a:buFont typeface="Wingdings" pitchFamily="2" charset="2"/>
              <a:buChar char="Ø"/>
            </a:pPr>
            <a:r>
              <a:rPr lang="en-US" dirty="0" smtClean="0">
                <a:solidFill>
                  <a:srgbClr val="FFFF00"/>
                </a:solidFill>
              </a:rPr>
              <a:t>Professional surveillance </a:t>
            </a:r>
          </a:p>
          <a:p>
            <a:pPr marL="457200" indent="-457200" algn="l">
              <a:lnSpc>
                <a:spcPct val="200000"/>
              </a:lnSpc>
              <a:buFont typeface="Wingdings" pitchFamily="2" charset="2"/>
              <a:buChar char="Ø"/>
            </a:pPr>
            <a:r>
              <a:rPr lang="en-US" dirty="0" smtClean="0">
                <a:solidFill>
                  <a:srgbClr val="FFFF00"/>
                </a:solidFill>
              </a:rPr>
              <a:t>Transparency and accountability provisions </a:t>
            </a:r>
            <a:endParaRPr lang="en-US" dirty="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81000" y="2057400"/>
            <a:ext cx="8229600" cy="4114800"/>
          </a:xfrm>
        </p:spPr>
        <p:txBody>
          <a:bodyPr>
            <a:normAutofit fontScale="62500" lnSpcReduction="20000"/>
          </a:bodyPr>
          <a:lstStyle/>
          <a:p>
            <a:pPr algn="l">
              <a:lnSpc>
                <a:spcPct val="200000"/>
              </a:lnSpc>
            </a:pPr>
            <a:r>
              <a:rPr lang="en-US" dirty="0"/>
              <a:t>This is done through four methods;</a:t>
            </a:r>
          </a:p>
          <a:p>
            <a:pPr algn="l">
              <a:lnSpc>
                <a:spcPct val="200000"/>
              </a:lnSpc>
            </a:pPr>
            <a:r>
              <a:rPr lang="en-US" dirty="0"/>
              <a:t>	Controlling premises,</a:t>
            </a:r>
          </a:p>
          <a:p>
            <a:pPr algn="l">
              <a:lnSpc>
                <a:spcPct val="200000"/>
              </a:lnSpc>
            </a:pPr>
            <a:r>
              <a:rPr lang="en-US" dirty="0"/>
              <a:t>	Implementation,</a:t>
            </a:r>
          </a:p>
          <a:p>
            <a:pPr algn="l">
              <a:lnSpc>
                <a:spcPct val="200000"/>
              </a:lnSpc>
            </a:pPr>
            <a:r>
              <a:rPr lang="en-US" dirty="0"/>
              <a:t>	Special alert control and</a:t>
            </a:r>
          </a:p>
          <a:p>
            <a:pPr algn="l">
              <a:lnSpc>
                <a:spcPct val="200000"/>
              </a:lnSpc>
            </a:pPr>
            <a:r>
              <a:rPr lang="en-US" dirty="0"/>
              <a:t>	Surveillance</a:t>
            </a:r>
            <a:r>
              <a:rPr lang="en-US" dirty="0" smtClean="0"/>
              <a:t>.</a:t>
            </a:r>
          </a:p>
          <a:p>
            <a:pPr algn="l">
              <a:lnSpc>
                <a:spcPct val="200000"/>
              </a:lnSpc>
            </a:pPr>
            <a:r>
              <a:rPr lang="en-US" dirty="0" smtClean="0">
                <a:solidFill>
                  <a:srgbClr val="FFFF00"/>
                </a:solidFill>
              </a:rPr>
              <a:t>All the methods are adopted as a culture of the hospital</a:t>
            </a:r>
          </a:p>
          <a:p>
            <a:pPr algn="l">
              <a:lnSpc>
                <a:spcPct val="200000"/>
              </a:lnSpc>
            </a:pPr>
            <a:r>
              <a:rPr lang="en-US" dirty="0" smtClean="0">
                <a:solidFill>
                  <a:srgbClr val="FFFF00"/>
                </a:solidFill>
              </a:rPr>
              <a:t>They are all in line with the strategic plan </a:t>
            </a:r>
            <a:endParaRPr lang="en-US" dirty="0">
              <a:solidFill>
                <a:srgbClr val="FFFF00"/>
              </a:solidFill>
            </a:endParaRPr>
          </a:p>
          <a:p>
            <a:pPr>
              <a:lnSpc>
                <a:spcPct val="200000"/>
              </a:lnSpc>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304800" y="2743200"/>
            <a:ext cx="8305800" cy="3581400"/>
          </a:xfrm>
        </p:spPr>
        <p:txBody>
          <a:bodyPr>
            <a:normAutofit fontScale="55000" lnSpcReduction="20000"/>
          </a:bodyPr>
          <a:lstStyle/>
          <a:p>
            <a:pPr algn="l">
              <a:lnSpc>
                <a:spcPct val="200000"/>
              </a:lnSpc>
            </a:pPr>
            <a:r>
              <a:rPr lang="en-US" dirty="0"/>
              <a:t>Benchmarking involves the following;</a:t>
            </a:r>
          </a:p>
          <a:p>
            <a:pPr algn="l">
              <a:lnSpc>
                <a:spcPct val="200000"/>
              </a:lnSpc>
            </a:pPr>
            <a:r>
              <a:rPr lang="en-US" dirty="0"/>
              <a:t>	Setting clear priorities,</a:t>
            </a:r>
          </a:p>
          <a:p>
            <a:pPr algn="l">
              <a:lnSpc>
                <a:spcPct val="200000"/>
              </a:lnSpc>
            </a:pPr>
            <a:r>
              <a:rPr lang="en-US" dirty="0"/>
              <a:t>	Collection and analysis of data,</a:t>
            </a:r>
          </a:p>
          <a:p>
            <a:pPr algn="l">
              <a:lnSpc>
                <a:spcPct val="200000"/>
              </a:lnSpc>
            </a:pPr>
            <a:r>
              <a:rPr lang="en-US" dirty="0"/>
              <a:t>	Regular rhythm meeting and</a:t>
            </a:r>
          </a:p>
          <a:p>
            <a:pPr algn="l">
              <a:lnSpc>
                <a:spcPct val="200000"/>
              </a:lnSpc>
            </a:pPr>
            <a:r>
              <a:rPr lang="en-US" dirty="0"/>
              <a:t>	Evaluating of the strategy</a:t>
            </a:r>
            <a:r>
              <a:rPr lang="en-US" dirty="0" smtClean="0"/>
              <a:t>.</a:t>
            </a:r>
          </a:p>
          <a:p>
            <a:pPr algn="l">
              <a:lnSpc>
                <a:spcPct val="200000"/>
              </a:lnSpc>
            </a:pPr>
            <a:r>
              <a:rPr lang="en-US" dirty="0" smtClean="0">
                <a:solidFill>
                  <a:srgbClr val="FFFF00"/>
                </a:solidFill>
              </a:rPr>
              <a:t>Corrective measures are then implemented </a:t>
            </a:r>
          </a:p>
          <a:p>
            <a:pPr algn="l">
              <a:lnSpc>
                <a:spcPct val="200000"/>
              </a:lnSpc>
            </a:pPr>
            <a:r>
              <a:rPr lang="en-US" dirty="0" smtClean="0">
                <a:solidFill>
                  <a:srgbClr val="FFFF00"/>
                </a:solidFill>
              </a:rPr>
              <a:t>Benchmarking is a continuous process </a:t>
            </a:r>
            <a:endParaRPr lang="en-US" dirty="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err="1">
                <a:latin typeface="Times New Roman" pitchFamily="18" charset="0"/>
                <a:cs typeface="Times New Roman" pitchFamily="18" charset="0"/>
              </a:rPr>
              <a:t>Routledge</a:t>
            </a:r>
            <a:r>
              <a:rPr lang="en-US" dirty="0">
                <a:latin typeface="Times New Roman" pitchFamily="18" charset="0"/>
                <a:cs typeface="Times New Roman" pitchFamily="18" charset="0"/>
              </a:rPr>
              <a:t>.</a:t>
            </a:r>
          </a:p>
          <a:p>
            <a:pPr algn="l"/>
            <a:r>
              <a:rPr lang="en-US" dirty="0">
                <a:latin typeface="Times New Roman" pitchFamily="18" charset="0"/>
                <a:cs typeface="Times New Roman" pitchFamily="18" charset="0"/>
              </a:rPr>
              <a:t>Glassman, A., </a:t>
            </a:r>
            <a:r>
              <a:rPr lang="en-US" dirty="0" err="1">
                <a:latin typeface="Times New Roman" pitchFamily="18" charset="0"/>
                <a:cs typeface="Times New Roman" pitchFamily="18" charset="0"/>
              </a:rPr>
              <a:t>Giedion</a:t>
            </a:r>
            <a:r>
              <a:rPr lang="en-US" dirty="0">
                <a:latin typeface="Times New Roman" pitchFamily="18" charset="0"/>
                <a:cs typeface="Times New Roman" pitchFamily="18" charset="0"/>
              </a:rPr>
              <a:t>, U. &amp; Smith, P. (2017). </a:t>
            </a:r>
            <a:r>
              <a:rPr lang="en-US" i="1" dirty="0">
                <a:latin typeface="Times New Roman" pitchFamily="18" charset="0"/>
                <a:cs typeface="Times New Roman" pitchFamily="18" charset="0"/>
              </a:rPr>
              <a:t>What's In, 	What's 	Out : Designing Benefits for Universal 	Health 	Coverage</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Vergne</a:t>
            </a:r>
            <a:r>
              <a:rPr lang="en-US" dirty="0">
                <a:latin typeface="Times New Roman" pitchFamily="18" charset="0"/>
                <a:cs typeface="Times New Roman" pitchFamily="18" charset="0"/>
              </a:rPr>
              <a:t>: Brookings Institution Press.</a:t>
            </a:r>
          </a:p>
          <a:p>
            <a:pPr algn="l"/>
            <a:r>
              <a:rPr lang="en-US" dirty="0" err="1">
                <a:latin typeface="Times New Roman" pitchFamily="18" charset="0"/>
                <a:cs typeface="Times New Roman" pitchFamily="18" charset="0"/>
              </a:rPr>
              <a:t>Mayers</a:t>
            </a:r>
            <a:r>
              <a:rPr lang="en-US" dirty="0">
                <a:latin typeface="Times New Roman" pitchFamily="18" charset="0"/>
                <a:cs typeface="Times New Roman" pitchFamily="18" charset="0"/>
              </a:rPr>
              <a:t>, R. (2004). </a:t>
            </a:r>
            <a:r>
              <a:rPr lang="en-US" i="1" dirty="0">
                <a:latin typeface="Times New Roman" pitchFamily="18" charset="0"/>
                <a:cs typeface="Times New Roman" pitchFamily="18" charset="0"/>
              </a:rPr>
              <a:t>Financial management for nonprofit human 	service 	organizations</a:t>
            </a:r>
            <a:r>
              <a:rPr lang="en-US" dirty="0">
                <a:latin typeface="Times New Roman" pitchFamily="18" charset="0"/>
                <a:cs typeface="Times New Roman" pitchFamily="18" charset="0"/>
              </a:rPr>
              <a:t>. Springfield, Ill: Charles C Thomas.</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p>
          <a:p>
            <a:pPr algn="l"/>
            <a:r>
              <a:rPr lang="en-US" dirty="0" err="1">
                <a:latin typeface="Times New Roman" pitchFamily="18" charset="0"/>
                <a:cs typeface="Times New Roman" pitchFamily="18" charset="0"/>
              </a:rPr>
              <a:t>Lesko</a:t>
            </a:r>
            <a:r>
              <a:rPr lang="en-US" dirty="0">
                <a:latin typeface="Times New Roman" pitchFamily="18" charset="0"/>
                <a:cs typeface="Times New Roman" pitchFamily="18" charset="0"/>
              </a:rPr>
              <a:t>, M., Martello, M. &amp;</a:t>
            </a:r>
            <a:r>
              <a:rPr lang="en-US" dirty="0" err="1">
                <a:latin typeface="Times New Roman" pitchFamily="18" charset="0"/>
                <a:cs typeface="Times New Roman" pitchFamily="18" charset="0"/>
              </a:rPr>
              <a:t>Edmiston</a:t>
            </a:r>
            <a:r>
              <a:rPr lang="en-US" dirty="0">
                <a:latin typeface="Times New Roman" pitchFamily="18" charset="0"/>
                <a:cs typeface="Times New Roman" pitchFamily="18" charset="0"/>
              </a:rPr>
              <a:t>, K. (2012). </a:t>
            </a:r>
            <a:r>
              <a:rPr lang="en-US" i="1" dirty="0">
                <a:latin typeface="Times New Roman" pitchFamily="18" charset="0"/>
                <a:cs typeface="Times New Roman" pitchFamily="18" charset="0"/>
              </a:rPr>
              <a:t>101 Best 	Government Grants For Job Seekers</a:t>
            </a:r>
            <a:r>
              <a:rPr lang="en-US" dirty="0">
                <a:latin typeface="Times New Roman" pitchFamily="18" charset="0"/>
                <a:cs typeface="Times New Roman" pitchFamily="18" charset="0"/>
              </a:rPr>
              <a:t>. Cork: </a:t>
            </a:r>
            <a:r>
              <a:rPr lang="en-US" dirty="0" err="1">
                <a:latin typeface="Times New Roman" pitchFamily="18" charset="0"/>
                <a:cs typeface="Times New Roman" pitchFamily="18" charset="0"/>
              </a:rPr>
              <a:t>BookBaby</a:t>
            </a:r>
            <a:r>
              <a:rPr lang="en-US" dirty="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8582347</TotalTime>
  <Words>1854</Words>
  <Application>Microsoft Office PowerPoint</Application>
  <PresentationFormat>On-screen Show (4:3)</PresentationFormat>
  <Paragraphs>161</Paragraphs>
  <Slides>17</Slides>
  <Notes>16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Apex</vt:lpstr>
      <vt:lpstr>Strategic plan</vt:lpstr>
      <vt:lpstr>HEALTH CARE AND SAFETY IMPROVEMENT</vt:lpstr>
      <vt:lpstr>GOALS</vt:lpstr>
      <vt:lpstr>Plan strategies</vt:lpstr>
      <vt:lpstr>strengths</vt:lpstr>
      <vt:lpstr>weaknesses</vt:lpstr>
      <vt:lpstr>Strategies to feed the requirements</vt:lpstr>
      <vt:lpstr>Opportunities</vt:lpstr>
      <vt:lpstr>Culture change</vt:lpstr>
      <vt:lpstr>Threats</vt:lpstr>
      <vt:lpstr>Leadership theory</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FRANK</cp:lastModifiedBy>
  <cp:revision>121</cp:revision>
  <dcterms:created xsi:type="dcterms:W3CDTF">2019-01-17T18:31:53Z</dcterms:created>
  <dcterms:modified xsi:type="dcterms:W3CDTF">2019-02-03T04:39:17Z</dcterms:modified>
</cp:coreProperties>
</file>