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8" r:id="rId4"/>
    <p:sldId id="258" r:id="rId5"/>
    <p:sldId id="269" r:id="rId6"/>
    <p:sldId id="259" r:id="rId7"/>
    <p:sldId id="270" r:id="rId8"/>
    <p:sldId id="282" r:id="rId9"/>
    <p:sldId id="283" r:id="rId10"/>
    <p:sldId id="284" r:id="rId11"/>
    <p:sldId id="285" r:id="rId12"/>
    <p:sldId id="260" r:id="rId13"/>
    <p:sldId id="271" r:id="rId14"/>
    <p:sldId id="272" r:id="rId15"/>
    <p:sldId id="261" r:id="rId16"/>
    <p:sldId id="262" r:id="rId17"/>
    <p:sldId id="273" r:id="rId18"/>
    <p:sldId id="274" r:id="rId19"/>
    <p:sldId id="263" r:id="rId20"/>
    <p:sldId id="264" r:id="rId21"/>
    <p:sldId id="275" r:id="rId22"/>
    <p:sldId id="266" r:id="rId23"/>
    <p:sldId id="276" r:id="rId24"/>
    <p:sldId id="277" r:id="rId25"/>
    <p:sldId id="265" r:id="rId26"/>
    <p:sldId id="278" r:id="rId27"/>
    <p:sldId id="279" r:id="rId28"/>
    <p:sldId id="280" r:id="rId29"/>
    <p:sldId id="28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280" autoAdjust="0"/>
  </p:normalViewPr>
  <p:slideViewPr>
    <p:cSldViewPr>
      <p:cViewPr varScale="1">
        <p:scale>
          <a:sx n="64" d="100"/>
          <a:sy n="64" d="100"/>
        </p:scale>
        <p:origin x="1560" y="66"/>
      </p:cViewPr>
      <p:guideLst>
        <p:guide orient="horz" pos="2160"/>
        <p:guide pos="2880"/>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FE4DCF1-D5B1-44F9-B097-54E4608913F9}" type="datetimeFigureOut">
              <a:rPr lang="en-US"/>
              <a:pPr>
                <a:defRPr/>
              </a:pPr>
              <a:t>7/23/2021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944565A5-7CA3-4618-B46F-E81262DB9BB9}" type="slidenum">
              <a:rPr lang="en-US" altLang="en-US"/>
              <a:pPr/>
              <a:t>‹#›</a:t>
            </a:fld>
            <a:endParaRPr lang="en-US" altLang="en-US"/>
          </a:p>
        </p:txBody>
      </p:sp>
    </p:spTree>
    <p:extLst>
      <p:ext uri="{BB962C8B-B14F-4D97-AF65-F5344CB8AC3E}">
        <p14:creationId xmlns:p14="http://schemas.microsoft.com/office/powerpoint/2010/main" val="4091193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fld id="{DEEB61F8-719D-4ABF-869B-D3F2D14FAE2D}" type="slidenum">
              <a:rPr lang="en-US" altLang="en-US">
                <a:latin typeface="Calibri" pitchFamily="34" charset="0"/>
              </a:rPr>
              <a:pPr/>
              <a:t>28</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fld id="{E386435A-D88A-4D57-9F27-26D4C73817A0}" type="slidenum">
              <a:rPr lang="en-US" altLang="en-US">
                <a:latin typeface="Calibri" pitchFamily="34" charset="0"/>
              </a:rPr>
              <a:pPr/>
              <a:t>29</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2D8ED10F-8A74-4508-8238-6CFB6853EFCD}" type="datetimeFigureOut">
              <a:rPr lang="en-US"/>
              <a:pPr>
                <a:defRPr/>
              </a:pPr>
              <a:t>7/23/2021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fld id="{22B70FE8-F02B-47D1-A05F-D890A33378EF}" type="slidenum">
              <a:rPr lang="en-US" altLang="en-US"/>
              <a:pPr/>
              <a:t>‹#›</a:t>
            </a:fld>
            <a:endParaRPr lang="en-US" altLang="en-US"/>
          </a:p>
        </p:txBody>
      </p:sp>
    </p:spTree>
    <p:extLst>
      <p:ext uri="{BB962C8B-B14F-4D97-AF65-F5344CB8AC3E}">
        <p14:creationId xmlns:p14="http://schemas.microsoft.com/office/powerpoint/2010/main" val="229336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3E8869C-FA75-45E1-BB4B-2B9C5941A180}" type="datetimeFigureOut">
              <a:rPr lang="en-US"/>
              <a:pPr>
                <a:defRPr/>
              </a:pPr>
              <a:t>7/23/2021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1BD94804-AF6C-473E-ADD3-C3368134A837}" type="slidenum">
              <a:rPr lang="en-US" altLang="en-US"/>
              <a:pPr/>
              <a:t>‹#›</a:t>
            </a:fld>
            <a:endParaRPr lang="en-US" altLang="en-US"/>
          </a:p>
        </p:txBody>
      </p:sp>
    </p:spTree>
    <p:extLst>
      <p:ext uri="{BB962C8B-B14F-4D97-AF65-F5344CB8AC3E}">
        <p14:creationId xmlns:p14="http://schemas.microsoft.com/office/powerpoint/2010/main" val="409024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102E884-5195-45B7-B682-D7D75D0C38B4}" type="datetimeFigureOut">
              <a:rPr lang="en-US"/>
              <a:pPr>
                <a:defRPr/>
              </a:pPr>
              <a:t>7/23/2021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42E7FC3A-30F0-4906-AD88-BF7E8C1F1AE1}" type="slidenum">
              <a:rPr lang="en-US" altLang="en-US"/>
              <a:pPr/>
              <a:t>‹#›</a:t>
            </a:fld>
            <a:endParaRPr lang="en-US" altLang="en-US"/>
          </a:p>
        </p:txBody>
      </p:sp>
    </p:spTree>
    <p:extLst>
      <p:ext uri="{BB962C8B-B14F-4D97-AF65-F5344CB8AC3E}">
        <p14:creationId xmlns:p14="http://schemas.microsoft.com/office/powerpoint/2010/main" val="146276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D6AC6D46-9E6F-4A41-BA0C-410851810499}" type="datetimeFigureOut">
              <a:rPr lang="en-US"/>
              <a:pPr>
                <a:defRPr/>
              </a:pPr>
              <a:t>7/23/2021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B63E635D-1B71-4215-AEC7-E4FDBB813B3C}" type="slidenum">
              <a:rPr lang="en-US" altLang="en-US"/>
              <a:pPr/>
              <a:t>‹#›</a:t>
            </a:fld>
            <a:endParaRPr lang="en-US" altLang="en-US"/>
          </a:p>
        </p:txBody>
      </p:sp>
    </p:spTree>
    <p:extLst>
      <p:ext uri="{BB962C8B-B14F-4D97-AF65-F5344CB8AC3E}">
        <p14:creationId xmlns:p14="http://schemas.microsoft.com/office/powerpoint/2010/main" val="73160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A6DBC24E-2F9E-4444-BCD6-702D7F614C89}" type="datetimeFigureOut">
              <a:rPr lang="en-US"/>
              <a:pPr>
                <a:defRPr/>
              </a:pPr>
              <a:t>7/23/2021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8586D8D2-040A-4090-B194-67C4BFD90FAE}" type="slidenum">
              <a:rPr lang="en-US" altLang="en-US"/>
              <a:pPr/>
              <a:t>‹#›</a:t>
            </a:fld>
            <a:endParaRPr lang="en-US" altLang="en-US"/>
          </a:p>
        </p:txBody>
      </p:sp>
    </p:spTree>
    <p:extLst>
      <p:ext uri="{BB962C8B-B14F-4D97-AF65-F5344CB8AC3E}">
        <p14:creationId xmlns:p14="http://schemas.microsoft.com/office/powerpoint/2010/main" val="680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2EEF8D27-9A44-4D1D-89C5-697B2F6B6340}" type="datetimeFigureOut">
              <a:rPr lang="en-US"/>
              <a:pPr>
                <a:defRPr/>
              </a:pPr>
              <a:t>7/23/2021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0872BB16-B916-48B1-9234-FE91FCCE53DE}" type="slidenum">
              <a:rPr lang="en-US" altLang="en-US"/>
              <a:pPr/>
              <a:t>‹#›</a:t>
            </a:fld>
            <a:endParaRPr lang="en-US" altLang="en-US"/>
          </a:p>
        </p:txBody>
      </p:sp>
    </p:spTree>
    <p:extLst>
      <p:ext uri="{BB962C8B-B14F-4D97-AF65-F5344CB8AC3E}">
        <p14:creationId xmlns:p14="http://schemas.microsoft.com/office/powerpoint/2010/main" val="254825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EBF81539-C474-4CDE-933C-D1A67C5345C0}" type="datetimeFigureOut">
              <a:rPr lang="en-US"/>
              <a:pPr>
                <a:defRPr/>
              </a:pPr>
              <a:t>7/23/2021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DFDDDA8-FB6A-4C77-AF60-8E492991C052}" type="slidenum">
              <a:rPr lang="en-US" altLang="en-US"/>
              <a:pPr/>
              <a:t>‹#›</a:t>
            </a:fld>
            <a:endParaRPr lang="en-US" altLang="en-US"/>
          </a:p>
        </p:txBody>
      </p:sp>
    </p:spTree>
    <p:extLst>
      <p:ext uri="{BB962C8B-B14F-4D97-AF65-F5344CB8AC3E}">
        <p14:creationId xmlns:p14="http://schemas.microsoft.com/office/powerpoint/2010/main" val="51402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B5C6FF63-14F0-48F9-9E3F-11C4B88FFB8C}" type="datetimeFigureOut">
              <a:rPr lang="en-US"/>
              <a:pPr>
                <a:defRPr/>
              </a:pPr>
              <a:t>7/23/2021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BA7B2F6B-A721-463F-8442-D602911DDC80}" type="slidenum">
              <a:rPr lang="en-US" altLang="en-US"/>
              <a:pPr/>
              <a:t>‹#›</a:t>
            </a:fld>
            <a:endParaRPr lang="en-US" altLang="en-US"/>
          </a:p>
        </p:txBody>
      </p:sp>
    </p:spTree>
    <p:extLst>
      <p:ext uri="{BB962C8B-B14F-4D97-AF65-F5344CB8AC3E}">
        <p14:creationId xmlns:p14="http://schemas.microsoft.com/office/powerpoint/2010/main" val="83597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97C5EC22-66B0-4160-8A6A-6DD5AB918587}" type="datetimeFigureOut">
              <a:rPr lang="en-US"/>
              <a:pPr>
                <a:defRPr/>
              </a:pPr>
              <a:t>7/23/2021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E04AECAD-DEC5-46CA-A63C-3833722053FE}" type="slidenum">
              <a:rPr lang="en-US" altLang="en-US"/>
              <a:pPr/>
              <a:t>‹#›</a:t>
            </a:fld>
            <a:endParaRPr lang="en-US" altLang="en-US"/>
          </a:p>
        </p:txBody>
      </p:sp>
    </p:spTree>
    <p:extLst>
      <p:ext uri="{BB962C8B-B14F-4D97-AF65-F5344CB8AC3E}">
        <p14:creationId xmlns:p14="http://schemas.microsoft.com/office/powerpoint/2010/main" val="182257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B41E7751-3B33-4870-A230-BD16877923E6}" type="datetimeFigureOut">
              <a:rPr lang="en-US"/>
              <a:pPr>
                <a:defRPr/>
              </a:pPr>
              <a:t>7/23/2021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768FBD5-BC57-485F-9297-D5514C3F7208}" type="slidenum">
              <a:rPr lang="en-US" altLang="en-US"/>
              <a:pPr/>
              <a:t>‹#›</a:t>
            </a:fld>
            <a:endParaRPr lang="en-US" altLang="en-US"/>
          </a:p>
        </p:txBody>
      </p:sp>
    </p:spTree>
    <p:extLst>
      <p:ext uri="{BB962C8B-B14F-4D97-AF65-F5344CB8AC3E}">
        <p14:creationId xmlns:p14="http://schemas.microsoft.com/office/powerpoint/2010/main" val="43490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0C2AE811-3AEB-4829-A542-771762350386}" type="datetimeFigureOut">
              <a:rPr lang="en-US"/>
              <a:pPr>
                <a:defRPr/>
              </a:pPr>
              <a:t>7/23/2021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9F15CB5A-478A-439B-BF6F-77B50F2E0774}" type="slidenum">
              <a:rPr lang="en-US" altLang="en-US"/>
              <a:pPr/>
              <a:t>‹#›</a:t>
            </a:fld>
            <a:endParaRPr lang="en-US" altLang="en-US"/>
          </a:p>
        </p:txBody>
      </p:sp>
    </p:spTree>
    <p:extLst>
      <p:ext uri="{BB962C8B-B14F-4D97-AF65-F5344CB8AC3E}">
        <p14:creationId xmlns:p14="http://schemas.microsoft.com/office/powerpoint/2010/main" val="279878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68BDB48E-3680-4A7E-9761-66D2281D658B}" type="datetimeFigureOut">
              <a:rPr lang="en-US"/>
              <a:pPr>
                <a:defRPr/>
              </a:pPr>
              <a:t>7/23/2021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fld id="{EE468C62-8582-42DB-BB49-475C1850586C}" type="slidenum">
              <a:rPr lang="en-US" altLang="en-US"/>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695" r:id="rId2"/>
    <p:sldLayoutId id="2147483701" r:id="rId3"/>
    <p:sldLayoutId id="2147483696" r:id="rId4"/>
    <p:sldLayoutId id="2147483702" r:id="rId5"/>
    <p:sldLayoutId id="2147483697" r:id="rId6"/>
    <p:sldLayoutId id="2147483703" r:id="rId7"/>
    <p:sldLayoutId id="2147483704" r:id="rId8"/>
    <p:sldLayoutId id="2147483705" r:id="rId9"/>
    <p:sldLayoutId id="2147483698" r:id="rId10"/>
    <p:sldLayoutId id="2147483699"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defRPr>
      </a:lvl2pPr>
      <a:lvl3pPr algn="l" rtl="0" eaLnBrk="0" fontAlgn="base" hangingPunct="0">
        <a:spcBef>
          <a:spcPct val="0"/>
        </a:spcBef>
        <a:spcAft>
          <a:spcPct val="0"/>
        </a:spcAft>
        <a:defRPr sz="4300">
          <a:solidFill>
            <a:srgbClr val="572314"/>
          </a:solidFill>
          <a:latin typeface="Gill Sans MT" panose="020B0502020104020203" pitchFamily="34" charset="0"/>
        </a:defRPr>
      </a:lvl3pPr>
      <a:lvl4pPr algn="l" rtl="0" eaLnBrk="0" fontAlgn="base" hangingPunct="0">
        <a:spcBef>
          <a:spcPct val="0"/>
        </a:spcBef>
        <a:spcAft>
          <a:spcPct val="0"/>
        </a:spcAft>
        <a:defRPr sz="4300">
          <a:solidFill>
            <a:srgbClr val="572314"/>
          </a:solidFill>
          <a:latin typeface="Gill Sans MT" panose="020B0502020104020203" pitchFamily="34" charset="0"/>
        </a:defRPr>
      </a:lvl4pPr>
      <a:lvl5pPr algn="l" rtl="0" eaLnBrk="0" fontAlgn="base" hangingPunct="0">
        <a:spcBef>
          <a:spcPct val="0"/>
        </a:spcBef>
        <a:spcAft>
          <a:spcPct val="0"/>
        </a:spcAft>
        <a:defRPr sz="4300">
          <a:solidFill>
            <a:srgbClr val="572314"/>
          </a:solidFill>
          <a:latin typeface="Gill Sans MT" panose="020B0502020104020203" pitchFamily="34" charset="0"/>
        </a:defRPr>
      </a:lvl5pPr>
      <a:lvl6pPr marL="457200" algn="l" rtl="0" fontAlgn="base">
        <a:spcBef>
          <a:spcPct val="0"/>
        </a:spcBef>
        <a:spcAft>
          <a:spcPct val="0"/>
        </a:spcAft>
        <a:defRPr sz="4300">
          <a:solidFill>
            <a:srgbClr val="572314"/>
          </a:solidFill>
          <a:latin typeface="Gill Sans MT" panose="020B0502020104020203" pitchFamily="34" charset="0"/>
        </a:defRPr>
      </a:lvl6pPr>
      <a:lvl7pPr marL="914400" algn="l" rtl="0" fontAlgn="base">
        <a:spcBef>
          <a:spcPct val="0"/>
        </a:spcBef>
        <a:spcAft>
          <a:spcPct val="0"/>
        </a:spcAft>
        <a:defRPr sz="4300">
          <a:solidFill>
            <a:srgbClr val="572314"/>
          </a:solidFill>
          <a:latin typeface="Gill Sans MT" panose="020B0502020104020203" pitchFamily="34" charset="0"/>
        </a:defRPr>
      </a:lvl7pPr>
      <a:lvl8pPr marL="1371600" algn="l" rtl="0" fontAlgn="base">
        <a:spcBef>
          <a:spcPct val="0"/>
        </a:spcBef>
        <a:spcAft>
          <a:spcPct val="0"/>
        </a:spcAft>
        <a:defRPr sz="4300">
          <a:solidFill>
            <a:srgbClr val="572314"/>
          </a:solidFill>
          <a:latin typeface="Gill Sans MT" panose="020B0502020104020203" pitchFamily="34" charset="0"/>
        </a:defRPr>
      </a:lvl8pPr>
      <a:lvl9pPr marL="1828800" algn="l" rtl="0" fontAlgn="base">
        <a:spcBef>
          <a:spcPct val="0"/>
        </a:spcBef>
        <a:spcAft>
          <a:spcPct val="0"/>
        </a:spcAft>
        <a:defRPr sz="4300">
          <a:solidFill>
            <a:srgbClr val="572314"/>
          </a:solidFill>
          <a:latin typeface="Gill Sans MT" panose="020B0502020104020203"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eaLnBrk="1" fontAlgn="auto" hangingPunct="1">
              <a:spcAft>
                <a:spcPts val="0"/>
              </a:spcAft>
              <a:defRPr/>
            </a:pPr>
            <a:r>
              <a:rPr lang="en-US" dirty="0">
                <a:solidFill>
                  <a:schemeClr val="tx2">
                    <a:satMod val="130000"/>
                  </a:schemeClr>
                </a:solidFill>
              </a:rPr>
              <a:t>Our Earliest Literature</a:t>
            </a:r>
          </a:p>
        </p:txBody>
      </p:sp>
      <p:sp>
        <p:nvSpPr>
          <p:cNvPr id="3" name="Subtitle 2"/>
          <p:cNvSpPr>
            <a:spLocks noGrp="1"/>
          </p:cNvSpPr>
          <p:nvPr>
            <p:ph type="subTitle" idx="1"/>
          </p:nvPr>
        </p:nvSpPr>
        <p:spPr>
          <a:xfrm>
            <a:off x="1431925" y="1849438"/>
            <a:ext cx="7407275" cy="4322762"/>
          </a:xfrm>
        </p:spPr>
        <p:txBody>
          <a:bodyPr>
            <a:normAutofit/>
          </a:bodyPr>
          <a:lstStyle/>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r>
              <a:rPr lang="en-US" dirty="0"/>
              <a:t>The </a:t>
            </a:r>
            <a:r>
              <a:rPr lang="en-US" i="1" dirty="0"/>
              <a:t>Epic of Gilgamesh </a:t>
            </a:r>
          </a:p>
          <a:p>
            <a:pPr eaLnBrk="1" fontAlgn="auto" hangingPunct="1">
              <a:spcAft>
                <a:spcPts val="0"/>
              </a:spcAft>
              <a:buFont typeface="Wingdings 2"/>
              <a:buNone/>
              <a:defRPr/>
            </a:pPr>
            <a:r>
              <a:rPr lang="en-US" dirty="0"/>
              <a:t>and the Babylonian Creation Epic</a:t>
            </a:r>
          </a:p>
        </p:txBody>
      </p:sp>
      <p:pic>
        <p:nvPicPr>
          <p:cNvPr id="9220" name="Picture 2" descr="A carving depicting Gilgamesh, king of Uruk, terrorizing his people with a whip. Retrieved from St. Mary’s University Media, http://www.stmuhistorymedia.org/gilgamesh-the-search-for-immortality/&#10;" title="Carving of Gilga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1828800"/>
            <a:ext cx="55546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Oral Tradition</a:t>
            </a:r>
          </a:p>
        </p:txBody>
      </p:sp>
      <p:sp>
        <p:nvSpPr>
          <p:cNvPr id="3" name="Content Placeholder 2"/>
          <p:cNvSpPr>
            <a:spLocks noGrp="1"/>
          </p:cNvSpPr>
          <p:nvPr>
            <p:ph idx="1"/>
          </p:nvPr>
        </p:nvSpPr>
        <p:spPr/>
        <p:txBody>
          <a:bodyPr>
            <a:normAutofit fontScale="62500" lnSpcReduction="20000"/>
          </a:bodyPr>
          <a:lstStyle/>
          <a:p>
            <a:pPr marL="365760" indent="-283464" eaLnBrk="1" fontAlgn="auto" hangingPunct="1">
              <a:spcAft>
                <a:spcPts val="0"/>
              </a:spcAft>
              <a:buFont typeface="Wingdings 2"/>
              <a:buChar char=""/>
              <a:defRPr/>
            </a:pPr>
            <a:r>
              <a:rPr lang="en-US" dirty="0"/>
              <a:t>Although most people nowadays are literate (can read and write) in at least one language, the oral tradition has not completely died.</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b="1" dirty="0"/>
              <a:t>We still love to tell stories out loud! </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Teachers read storybooks out loud to their young students; families gather together over dinner to talk about their days; friends might share gossip they overhead about others or summarize a great new movie they just saw.</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You might be listening to this PowerPoint out loud right now—because listening to a human voice can sometimes make the information easier to understand (and more interesting) than just trying to read through it by yourself.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Oral Tradition</a:t>
            </a:r>
          </a:p>
        </p:txBody>
      </p:sp>
      <p:sp>
        <p:nvSpPr>
          <p:cNvPr id="3" name="Content Placeholder 2"/>
          <p:cNvSpPr>
            <a:spLocks noGrp="1"/>
          </p:cNvSpPr>
          <p:nvPr>
            <p:ph idx="1"/>
          </p:nvPr>
        </p:nvSpPr>
        <p:spPr>
          <a:xfrm>
            <a:off x="1435100" y="1447800"/>
            <a:ext cx="7499350" cy="5257800"/>
          </a:xfrm>
        </p:spPr>
        <p:txBody>
          <a:bodyPr>
            <a:normAutofit fontScale="55000" lnSpcReduction="20000"/>
          </a:bodyPr>
          <a:lstStyle/>
          <a:p>
            <a:pPr marL="82296" indent="0" eaLnBrk="1" fontAlgn="auto" hangingPunct="1">
              <a:spcAft>
                <a:spcPts val="0"/>
              </a:spcAft>
              <a:buFont typeface="Wingdings 2"/>
              <a:buNone/>
              <a:defRPr/>
            </a:pPr>
            <a:r>
              <a:rPr lang="en-US" b="1" dirty="0"/>
              <a:t>Why do we tell stories out loud?</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Most people don’t sit down and read their grocery lists or bank records out loud nowadays. But we still tell stories to others.</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Telling a story out loud has numerous benefits:</a:t>
            </a:r>
          </a:p>
          <a:p>
            <a:pPr marL="640080" lvl="1" indent="-237744" eaLnBrk="1" fontAlgn="auto" hangingPunct="1">
              <a:spcAft>
                <a:spcPts val="0"/>
              </a:spcAft>
              <a:buFont typeface="Verdana"/>
              <a:buChar char="◦"/>
              <a:defRPr/>
            </a:pPr>
            <a:r>
              <a:rPr lang="en-US" dirty="0"/>
              <a:t>Easier to remember</a:t>
            </a:r>
          </a:p>
          <a:p>
            <a:pPr marL="640080" lvl="1" indent="-237744" eaLnBrk="1" fontAlgn="auto" hangingPunct="1">
              <a:spcAft>
                <a:spcPts val="0"/>
              </a:spcAft>
              <a:buFont typeface="Verdana"/>
              <a:buChar char="◦"/>
              <a:defRPr/>
            </a:pPr>
            <a:r>
              <a:rPr lang="en-US" dirty="0"/>
              <a:t>More emotionally engaging</a:t>
            </a:r>
          </a:p>
          <a:p>
            <a:pPr marL="640080" lvl="1" indent="-237744" eaLnBrk="1" fontAlgn="auto" hangingPunct="1">
              <a:spcAft>
                <a:spcPts val="0"/>
              </a:spcAft>
              <a:buFont typeface="Verdana"/>
              <a:buChar char="◦"/>
              <a:defRPr/>
            </a:pPr>
            <a:r>
              <a:rPr lang="en-US" dirty="0"/>
              <a:t>Allows for information to be quickly shared</a:t>
            </a:r>
          </a:p>
          <a:p>
            <a:pPr marL="640080" lvl="1" indent="-237744" eaLnBrk="1" fontAlgn="auto" hangingPunct="1">
              <a:spcAft>
                <a:spcPts val="0"/>
              </a:spcAft>
              <a:buFont typeface="Verdana"/>
              <a:buChar char="◦"/>
              <a:defRPr/>
            </a:pPr>
            <a:r>
              <a:rPr lang="en-US" dirty="0"/>
              <a:t>Helps maintain a human connection</a:t>
            </a:r>
          </a:p>
          <a:p>
            <a:pPr marL="640080" lvl="1" indent="-237744" eaLnBrk="1" fontAlgn="auto" hangingPunct="1">
              <a:spcAft>
                <a:spcPts val="0"/>
              </a:spcAft>
              <a:buFont typeface="Verdana"/>
              <a:buChar char="◦"/>
              <a:defRPr/>
            </a:pPr>
            <a:r>
              <a:rPr lang="en-US" dirty="0"/>
              <a:t>It’s just plain out fun</a:t>
            </a:r>
          </a:p>
          <a:p>
            <a:pPr marL="640080" lvl="1" indent="-237744" eaLnBrk="1" fontAlgn="auto" hangingPunct="1">
              <a:spcAft>
                <a:spcPts val="0"/>
              </a:spcAft>
              <a:buFont typeface="Verdana"/>
              <a:buChar char="◦"/>
              <a:defRPr/>
            </a:pPr>
            <a:endParaRPr lang="en-US" dirty="0"/>
          </a:p>
          <a:p>
            <a:pPr marL="365760" indent="-283464" eaLnBrk="1" fontAlgn="auto" hangingPunct="1">
              <a:spcAft>
                <a:spcPts val="0"/>
              </a:spcAft>
              <a:buFont typeface="Wingdings 2"/>
              <a:buChar char=""/>
              <a:defRPr/>
            </a:pPr>
            <a:r>
              <a:rPr lang="en-US" dirty="0"/>
              <a:t>The oral tradition has existed as long as humanity has existed—our Neanderthal ancestors likely told stories to each other. Gathering together to share the events we’re experienced or the things we think and feel is a uniquely human experience that will likely persist as part of our culture forever.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a:solidFill>
                  <a:schemeClr val="tx2">
                    <a:satMod val="130000"/>
                  </a:schemeClr>
                </a:solidFill>
              </a:rPr>
              <a:t>A Little More History: Akkad and Babylon</a:t>
            </a:r>
          </a:p>
        </p:txBody>
      </p:sp>
      <p:sp>
        <p:nvSpPr>
          <p:cNvPr id="20483" name="Content Placeholder 2"/>
          <p:cNvSpPr>
            <a:spLocks noGrp="1"/>
          </p:cNvSpPr>
          <p:nvPr>
            <p:ph idx="1"/>
          </p:nvPr>
        </p:nvSpPr>
        <p:spPr/>
        <p:txBody>
          <a:bodyPr/>
          <a:lstStyle/>
          <a:p>
            <a:pPr eaLnBrk="1" hangingPunct="1"/>
            <a:r>
              <a:rPr lang="en-US" altLang="en-US" sz="2000"/>
              <a:t>Sumer’s dominance over southern Mesopotamia waned with the growing military strength and cultural prominence of the Akkadians.</a:t>
            </a:r>
          </a:p>
          <a:p>
            <a:pPr eaLnBrk="1" hangingPunct="1"/>
            <a:endParaRPr lang="en-US" altLang="en-US" sz="2000"/>
          </a:p>
          <a:p>
            <a:pPr eaLnBrk="1" hangingPunct="1"/>
            <a:r>
              <a:rPr lang="en-US" altLang="en-US" sz="2000"/>
              <a:t>Prior to this, cultural confluence tied Sumer and Akkad together strongly.</a:t>
            </a:r>
          </a:p>
          <a:p>
            <a:pPr eaLnBrk="1" hangingPunct="1"/>
            <a:endParaRPr lang="en-US" altLang="en-US" sz="2000"/>
          </a:p>
          <a:p>
            <a:pPr eaLnBrk="1" hangingPunct="1"/>
            <a:r>
              <a:rPr lang="en-US" altLang="en-US" sz="2000"/>
              <a:t> In 2334 B.C., Sargon became king of Akkad and embarked on an expansionist campaign.</a:t>
            </a:r>
          </a:p>
          <a:p>
            <a:pPr eaLnBrk="1" hangingPunct="1"/>
            <a:endParaRPr lang="en-US" altLang="en-US" sz="2000"/>
          </a:p>
          <a:p>
            <a:pPr eaLnBrk="1" hangingPunct="1"/>
            <a:r>
              <a:rPr lang="en-US" altLang="en-US" sz="2000"/>
              <a:t>By ~2270 B.C., Sargon defeated the last Sumerian king of Uruk, uniting most of Mesopotamia under the banner of the Akkadian Empire. The town of Babylon was formally established.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Akkad and Babylon</a:t>
            </a:r>
          </a:p>
        </p:txBody>
      </p:sp>
      <p:sp>
        <p:nvSpPr>
          <p:cNvPr id="21507" name="Content Placeholder 2"/>
          <p:cNvSpPr>
            <a:spLocks noGrp="1"/>
          </p:cNvSpPr>
          <p:nvPr>
            <p:ph idx="1"/>
          </p:nvPr>
        </p:nvSpPr>
        <p:spPr/>
        <p:txBody>
          <a:bodyPr/>
          <a:lstStyle/>
          <a:p>
            <a:pPr eaLnBrk="1" hangingPunct="1"/>
            <a:endParaRPr lang="en-US" altLang="en-US" sz="2000"/>
          </a:p>
          <a:p>
            <a:pPr eaLnBrk="1" hangingPunct="1"/>
            <a:endParaRPr lang="en-US" altLang="en-US" sz="2000"/>
          </a:p>
          <a:p>
            <a:pPr eaLnBrk="1" hangingPunct="1"/>
            <a:r>
              <a:rPr lang="en-US" altLang="en-US" sz="2000"/>
              <a:t>But the vast area, with its many conflicting cultures, was impossible to maintain.</a:t>
            </a:r>
          </a:p>
          <a:p>
            <a:pPr eaLnBrk="1" hangingPunct="1"/>
            <a:endParaRPr lang="en-US" altLang="en-US" sz="2000"/>
          </a:p>
          <a:p>
            <a:pPr eaLnBrk="1" hangingPunct="1"/>
            <a:r>
              <a:rPr lang="en-US" altLang="en-US" sz="2000"/>
              <a:t>A confluence of political and climate related events caused the formal collapse of the Akkadian Empire in 2154 B.C.</a:t>
            </a:r>
          </a:p>
          <a:p>
            <a:pPr eaLnBrk="1" hangingPunct="1"/>
            <a:endParaRPr lang="en-US" altLang="en-US" sz="2000"/>
          </a:p>
          <a:p>
            <a:pPr eaLnBrk="1" hangingPunct="1"/>
            <a:r>
              <a:rPr lang="en-US" altLang="en-US" sz="2000"/>
              <a:t>Mesopotamia entered a brief “Dark Age,” followed by rapidly shifting powers vying for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Akkad and Babylon</a:t>
            </a:r>
          </a:p>
        </p:txBody>
      </p:sp>
      <p:sp>
        <p:nvSpPr>
          <p:cNvPr id="22531" name="Content Placeholder 2"/>
          <p:cNvSpPr>
            <a:spLocks noGrp="1"/>
          </p:cNvSpPr>
          <p:nvPr>
            <p:ph idx="1"/>
          </p:nvPr>
        </p:nvSpPr>
        <p:spPr/>
        <p:txBody>
          <a:bodyPr/>
          <a:lstStyle/>
          <a:p>
            <a:pPr eaLnBrk="1" hangingPunct="1"/>
            <a:r>
              <a:rPr lang="en-US" altLang="en-US" sz="2000"/>
              <a:t>In ~1792 B.C. the vacuum of power in South Mesopotamia was filled when the previously small town of Babylon flourished under the reign of Hammurabi.</a:t>
            </a:r>
          </a:p>
          <a:p>
            <a:pPr eaLnBrk="1" hangingPunct="1"/>
            <a:endParaRPr lang="en-US" altLang="en-US" sz="2000"/>
          </a:p>
          <a:p>
            <a:pPr eaLnBrk="1" hangingPunct="1"/>
            <a:r>
              <a:rPr lang="en-US" altLang="en-US" sz="2000"/>
              <a:t>Under his control, Babylon became an empire that, in relatively short time, assumed control of all of Mesopotamia.</a:t>
            </a:r>
          </a:p>
          <a:p>
            <a:pPr eaLnBrk="1" hangingPunct="1"/>
            <a:endParaRPr lang="en-US" altLang="en-US" sz="2000"/>
          </a:p>
          <a:p>
            <a:pPr eaLnBrk="1" hangingPunct="1"/>
            <a:r>
              <a:rPr lang="en-US" altLang="en-US" sz="2000"/>
              <a:t>The rise of the Babylonian Empire dramatically changed culture in Mesopotamia, introducing new gods (including Marduk) to the greater pantheon, and transforming political and economic policies. The legal Code of Hammurabi is still studied today.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Epic of Gilgamesh</a:t>
            </a:r>
          </a:p>
        </p:txBody>
      </p:sp>
      <p:sp>
        <p:nvSpPr>
          <p:cNvPr id="3" name="Content Placeholder 2"/>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sz="2000" dirty="0"/>
              <a:t>A fictionalized poetic account of the life of Sumerian Gilgamesh (“The ancestor is a young man”), who likely reigned as king of </a:t>
            </a:r>
            <a:r>
              <a:rPr lang="en-US" sz="2000" dirty="0" err="1"/>
              <a:t>Uruk</a:t>
            </a:r>
            <a:r>
              <a:rPr lang="en-US" sz="2000" dirty="0"/>
              <a:t> sometime around 2800-2500 B.C. </a:t>
            </a:r>
          </a:p>
          <a:p>
            <a:pPr marL="365760" indent="-283464" eaLnBrk="1" fontAlgn="auto" hangingPunct="1">
              <a:spcAft>
                <a:spcPts val="0"/>
              </a:spcAft>
              <a:buFont typeface="Wingdings 2"/>
              <a:buChar char=""/>
              <a:defRPr/>
            </a:pPr>
            <a:endParaRPr lang="en-US" sz="2000" dirty="0"/>
          </a:p>
          <a:p>
            <a:pPr marL="365760" indent="-283464" eaLnBrk="1" fontAlgn="auto" hangingPunct="1">
              <a:spcAft>
                <a:spcPts val="0"/>
              </a:spcAft>
              <a:buFont typeface="Wingdings 2"/>
              <a:buChar char=""/>
              <a:defRPr/>
            </a:pPr>
            <a:r>
              <a:rPr lang="en-US" sz="2000" dirty="0"/>
              <a:t>Numerous Sumerian cuneiform tablets detailing small parts of Gilgamesh’s story have been recovered.</a:t>
            </a:r>
          </a:p>
          <a:p>
            <a:pPr marL="365760" indent="-283464" eaLnBrk="1" fontAlgn="auto" hangingPunct="1">
              <a:spcAft>
                <a:spcPts val="0"/>
              </a:spcAft>
              <a:buFont typeface="Wingdings 2"/>
              <a:buChar char=""/>
              <a:defRPr/>
            </a:pPr>
            <a:endParaRPr lang="en-US" sz="2000" dirty="0"/>
          </a:p>
          <a:p>
            <a:pPr marL="365760" indent="-283464" eaLnBrk="1" fontAlgn="auto" hangingPunct="1">
              <a:spcAft>
                <a:spcPts val="0"/>
              </a:spcAft>
              <a:buFont typeface="Wingdings 2"/>
              <a:buChar char=""/>
              <a:defRPr/>
            </a:pPr>
            <a:r>
              <a:rPr lang="en-US" sz="2000" dirty="0"/>
              <a:t>Standard version is translated from 12 tablets in Akkadian cuneiform, compiled in Babylon in 1200 B.C. by Sin-</a:t>
            </a:r>
            <a:r>
              <a:rPr lang="en-US" sz="2000" dirty="0" err="1"/>
              <a:t>Leqi</a:t>
            </a:r>
            <a:r>
              <a:rPr lang="en-US" sz="2000" dirty="0"/>
              <a:t>-</a:t>
            </a:r>
            <a:r>
              <a:rPr lang="en-US" sz="2000" dirty="0" err="1"/>
              <a:t>Unninni</a:t>
            </a:r>
            <a:r>
              <a:rPr lang="en-US" sz="2000" dirty="0"/>
              <a:t>.</a:t>
            </a:r>
          </a:p>
          <a:p>
            <a:pPr marL="365760" indent="-283464" eaLnBrk="1" fontAlgn="auto" hangingPunct="1">
              <a:spcAft>
                <a:spcPts val="0"/>
              </a:spcAft>
              <a:buFont typeface="Wingdings 2"/>
              <a:buChar char=""/>
              <a:defRPr/>
            </a:pPr>
            <a:endParaRPr lang="en-US" sz="2000" dirty="0"/>
          </a:p>
          <a:p>
            <a:pPr marL="365760" indent="-283464" eaLnBrk="1" fontAlgn="auto" hangingPunct="1">
              <a:spcAft>
                <a:spcPts val="0"/>
              </a:spcAft>
              <a:buFont typeface="Wingdings 2"/>
              <a:buChar char=""/>
              <a:defRPr/>
            </a:pPr>
            <a:r>
              <a:rPr lang="en-US" sz="2000" dirty="0"/>
              <a:t>The tablets were badly damaged, and some parts of the story may be lost forever.</a:t>
            </a:r>
          </a:p>
          <a:p>
            <a:pPr marL="365760" indent="-283464" eaLnBrk="1" fontAlgn="auto" hangingPunct="1">
              <a:spcAft>
                <a:spcPts val="0"/>
              </a:spcAft>
              <a:buFont typeface="Wingdings 2"/>
              <a:buChar char=""/>
              <a:defRPr/>
            </a:pPr>
            <a:endParaRPr lang="en-US" sz="2000" dirty="0"/>
          </a:p>
          <a:p>
            <a:pPr marL="365760" indent="-283464" eaLnBrk="1" fontAlgn="auto" hangingPunct="1">
              <a:spcAft>
                <a:spcPts val="0"/>
              </a:spcAft>
              <a:buFont typeface="Wingdings 2"/>
              <a:buChar char=""/>
              <a:defRPr/>
            </a:pPr>
            <a:r>
              <a:rPr lang="en-US" sz="2000" dirty="0"/>
              <a:t>As with many texts,</a:t>
            </a:r>
            <a:r>
              <a:rPr lang="en-US" sz="2000" i="1" dirty="0"/>
              <a:t> Gilgamesh </a:t>
            </a:r>
            <a:r>
              <a:rPr lang="en-US" sz="2000" dirty="0"/>
              <a:t>was intended to be read out loud to an audience, not silently by a single reader.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76200"/>
            <a:ext cx="7499350" cy="1143000"/>
          </a:xfrm>
        </p:spPr>
        <p:txBody>
          <a:bodyPr/>
          <a:lstStyle/>
          <a:p>
            <a:pPr eaLnBrk="1" fontAlgn="auto" hangingPunct="1">
              <a:spcAft>
                <a:spcPts val="0"/>
              </a:spcAft>
              <a:defRPr/>
            </a:pPr>
            <a:r>
              <a:rPr lang="en-US" dirty="0">
                <a:solidFill>
                  <a:schemeClr val="tx2">
                    <a:satMod val="130000"/>
                  </a:schemeClr>
                </a:solidFill>
              </a:rPr>
              <a:t>The Epic of Gilgamesh</a:t>
            </a:r>
          </a:p>
        </p:txBody>
      </p:sp>
      <p:pic>
        <p:nvPicPr>
          <p:cNvPr id="24579" name="Picture 2" descr="One of the badly broken and damaged stone tablets upon which the Epic of Gilgamesh was carved, recovered from the ruins of Nineveh. Artifact located in the British Museum, image available from GettyImages: https://www.gettyimages.com/photos/gilgamesh &#10;" title="Clay tablet containing the carved text of Gilga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73850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Epic of Gilgamesh</a:t>
            </a:r>
          </a:p>
        </p:txBody>
      </p:sp>
      <p:sp>
        <p:nvSpPr>
          <p:cNvPr id="3" name="Content Placeholder 2"/>
          <p:cNvSpPr>
            <a:spLocks noGrp="1"/>
          </p:cNvSpPr>
          <p:nvPr>
            <p:ph idx="1"/>
          </p:nvPr>
        </p:nvSpPr>
        <p:spPr>
          <a:xfrm>
            <a:off x="1219200" y="1447800"/>
            <a:ext cx="7715250" cy="4800600"/>
          </a:xfrm>
        </p:spPr>
        <p:txBody>
          <a:bodyPr>
            <a:normAutofit fontScale="85000" lnSpcReduction="10000"/>
          </a:bodyPr>
          <a:lstStyle/>
          <a:p>
            <a:pPr marL="365760" indent="-283464" eaLnBrk="1" fontAlgn="auto" hangingPunct="1">
              <a:spcAft>
                <a:spcPts val="0"/>
              </a:spcAft>
              <a:buFont typeface="Wingdings 2"/>
              <a:buChar char=""/>
              <a:defRPr/>
            </a:pPr>
            <a:r>
              <a:rPr lang="en-US" sz="2000" dirty="0"/>
              <a:t>The tablets that make up our current version of the </a:t>
            </a:r>
            <a:r>
              <a:rPr lang="en-US" sz="2000" i="1" dirty="0"/>
              <a:t>Epic of Gilgamesh</a:t>
            </a:r>
            <a:r>
              <a:rPr lang="en-US" sz="2000" dirty="0"/>
              <a:t> were recovered from excavations at the Library of Ashurbanipal in the ruins of Nineveh, located historically in Assyria.</a:t>
            </a:r>
            <a:br>
              <a:rPr lang="en-US" sz="2000" dirty="0"/>
            </a:br>
            <a:endParaRPr lang="en-US" sz="2000" dirty="0"/>
          </a:p>
          <a:p>
            <a:pPr marL="365760" indent="-283464" eaLnBrk="1" fontAlgn="auto" hangingPunct="1">
              <a:spcAft>
                <a:spcPts val="0"/>
              </a:spcAft>
              <a:buFont typeface="Wingdings 2"/>
              <a:buChar char=""/>
              <a:defRPr/>
            </a:pPr>
            <a:r>
              <a:rPr lang="en-US" sz="2000" dirty="0"/>
              <a:t>The story that is available today recounts Gilgamesh’s days as a tyrant in </a:t>
            </a:r>
            <a:r>
              <a:rPr lang="en-US" sz="2000" dirty="0" err="1"/>
              <a:t>Uruk</a:t>
            </a:r>
            <a:r>
              <a:rPr lang="en-US" sz="2000" dirty="0"/>
              <a:t>, which motivates the gods to create an “equal” to distract him. Together, the two friends embark on a quest to slay the monstrous </a:t>
            </a:r>
            <a:r>
              <a:rPr lang="en-US" sz="2000" dirty="0" err="1"/>
              <a:t>Humbaba</a:t>
            </a:r>
            <a:r>
              <a:rPr lang="en-US" sz="2000" dirty="0"/>
              <a:t> and then defeat  the Bull of Heaven, which incites the wrath of the gods, resulting in Enkidu’s death. Deeply affected, Gilgamesh undertakes a journey past the ends of the earth seeking immortality. </a:t>
            </a:r>
          </a:p>
          <a:p>
            <a:pPr marL="365760" indent="-283464" eaLnBrk="1" fontAlgn="auto" hangingPunct="1">
              <a:spcAft>
                <a:spcPts val="0"/>
              </a:spcAft>
              <a:buFont typeface="Wingdings 2"/>
              <a:buChar char=""/>
              <a:defRPr/>
            </a:pPr>
            <a:endParaRPr lang="en-US" sz="2000" dirty="0"/>
          </a:p>
          <a:p>
            <a:pPr marL="365760" indent="-283464" eaLnBrk="1" fontAlgn="auto" hangingPunct="1">
              <a:spcAft>
                <a:spcPts val="0"/>
              </a:spcAft>
              <a:buFont typeface="Wingdings 2"/>
              <a:buChar char=""/>
              <a:defRPr/>
            </a:pPr>
            <a:r>
              <a:rPr lang="en-US" sz="2000" dirty="0"/>
              <a:t>He fails in this</a:t>
            </a:r>
            <a:br>
              <a:rPr lang="en-US" sz="2000" dirty="0"/>
            </a:br>
            <a:r>
              <a:rPr lang="en-US" sz="2000" dirty="0"/>
              <a:t>quest and ultimately </a:t>
            </a:r>
            <a:br>
              <a:rPr lang="en-US" sz="2000" dirty="0"/>
            </a:br>
            <a:r>
              <a:rPr lang="en-US" sz="2000" dirty="0"/>
              <a:t>returns to </a:t>
            </a:r>
            <a:r>
              <a:rPr lang="en-US" sz="2000" dirty="0" err="1"/>
              <a:t>Uruk</a:t>
            </a:r>
            <a:r>
              <a:rPr lang="en-US" sz="2000" dirty="0"/>
              <a:t>, </a:t>
            </a:r>
            <a:br>
              <a:rPr lang="en-US" sz="2000" dirty="0"/>
            </a:br>
            <a:r>
              <a:rPr lang="en-US" sz="2000" dirty="0"/>
              <a:t>contenting himself with </a:t>
            </a:r>
            <a:br>
              <a:rPr lang="en-US" sz="2000" dirty="0"/>
            </a:br>
            <a:r>
              <a:rPr lang="en-US" sz="2000" dirty="0"/>
              <a:t>the architectural legacy </a:t>
            </a:r>
            <a:br>
              <a:rPr lang="en-US" sz="2000" dirty="0"/>
            </a:br>
            <a:r>
              <a:rPr lang="en-US" sz="2000" dirty="0"/>
              <a:t>he will leave behind in his </a:t>
            </a:r>
            <a:br>
              <a:rPr lang="en-US" sz="2000" dirty="0"/>
            </a:br>
            <a:r>
              <a:rPr lang="en-US" sz="2000" dirty="0"/>
              <a:t>city-kingdom.</a:t>
            </a:r>
          </a:p>
        </p:txBody>
      </p:sp>
      <p:pic>
        <p:nvPicPr>
          <p:cNvPr id="25604" name="Picture 2" descr="A drawing of Gilgamesh wrestling Enkidu.&#10;Drawn by Hassan Nozadian. Retrieved from https://www.behance.net/gallery/15701905/Gilgamesh-epic-illustration&#10;" title="Drawing: Gilgamesh wrestles Enki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088" y="3962400"/>
            <a:ext cx="48656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Epic of Gilgamesh</a:t>
            </a:r>
          </a:p>
        </p:txBody>
      </p:sp>
      <p:sp>
        <p:nvSpPr>
          <p:cNvPr id="26627" name="Content Placeholder 2"/>
          <p:cNvSpPr>
            <a:spLocks noGrp="1"/>
          </p:cNvSpPr>
          <p:nvPr>
            <p:ph idx="1"/>
          </p:nvPr>
        </p:nvSpPr>
        <p:spPr/>
        <p:txBody>
          <a:bodyPr/>
          <a:lstStyle/>
          <a:p>
            <a:pPr eaLnBrk="1" hangingPunct="1"/>
            <a:r>
              <a:rPr lang="en-US" altLang="en-US" sz="2000"/>
              <a:t>The ambiguity of cuneiform text makes it difficult to determine whether </a:t>
            </a:r>
            <a:r>
              <a:rPr lang="en-US" altLang="en-US" sz="2000" i="1"/>
              <a:t>Gilgamesh</a:t>
            </a:r>
            <a:r>
              <a:rPr lang="en-US" altLang="en-US" sz="2000"/>
              <a:t> has many of the elements of style we associate with traditional poetry. </a:t>
            </a:r>
          </a:p>
          <a:p>
            <a:pPr eaLnBrk="1" hangingPunct="1"/>
            <a:endParaRPr lang="en-US" altLang="en-US" sz="2000"/>
          </a:p>
          <a:p>
            <a:pPr eaLnBrk="1" hangingPunct="1"/>
            <a:r>
              <a:rPr lang="en-US" altLang="en-US" sz="2000"/>
              <a:t>It does not appear to have conventional line breaks, set meter (syllabic rhythm), or rhyme.</a:t>
            </a:r>
          </a:p>
          <a:p>
            <a:pPr eaLnBrk="1" hangingPunct="1"/>
            <a:endParaRPr lang="en-US" altLang="en-US" sz="2000"/>
          </a:p>
          <a:p>
            <a:pPr eaLnBrk="1" hangingPunct="1"/>
            <a:r>
              <a:rPr lang="en-US" altLang="en-US" sz="2000"/>
              <a:t> However, </a:t>
            </a:r>
            <a:r>
              <a:rPr lang="en-US" altLang="en-US" sz="2000" i="1"/>
              <a:t>Gilgamesh </a:t>
            </a:r>
            <a:r>
              <a:rPr lang="en-US" altLang="en-US" sz="2000"/>
              <a:t>is full of plays on words, homophones (words that sound the same but have multiple meanings), and situations unique to the cuneiform script, where a marking might be both a word and part of another simultaneously.</a:t>
            </a:r>
          </a:p>
          <a:p>
            <a:pPr eaLnBrk="1" hangingPunct="1"/>
            <a:endParaRPr lang="en-US" altLang="en-US" sz="2000"/>
          </a:p>
          <a:p>
            <a:pPr eaLnBrk="1" hangingPunct="1"/>
            <a:r>
              <a:rPr lang="en-US" altLang="en-US" sz="2000"/>
              <a:t>Includes near constant repetition.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Babylonian Creation Epic</a:t>
            </a:r>
          </a:p>
        </p:txBody>
      </p:sp>
      <p:sp>
        <p:nvSpPr>
          <p:cNvPr id="27651" name="Content Placeholder 2"/>
          <p:cNvSpPr>
            <a:spLocks noGrp="1"/>
          </p:cNvSpPr>
          <p:nvPr>
            <p:ph idx="1"/>
          </p:nvPr>
        </p:nvSpPr>
        <p:spPr>
          <a:xfrm>
            <a:off x="1447800" y="1524000"/>
            <a:ext cx="7497763" cy="4800600"/>
          </a:xfrm>
        </p:spPr>
        <p:txBody>
          <a:bodyPr/>
          <a:lstStyle/>
          <a:p>
            <a:pPr eaLnBrk="1" hangingPunct="1"/>
            <a:r>
              <a:rPr lang="en-US" altLang="en-US" sz="2000"/>
              <a:t>Likely a conglomerate of many older, similar stories from previous cultures, with influences from Sumer, Old Akkadian legends, and West Semitic tribes. </a:t>
            </a:r>
          </a:p>
          <a:p>
            <a:pPr eaLnBrk="1" hangingPunct="1"/>
            <a:endParaRPr lang="en-US" altLang="en-US" sz="2000"/>
          </a:p>
        </p:txBody>
      </p:sp>
      <p:pic>
        <p:nvPicPr>
          <p:cNvPr id="27652" name="Picture 2" descr="A depiction of the monster Anzu and the sun god of ancient Mesopotamia, from a relief on a wall of the palace of Nineveh. Image is in the public domain, https://s-media-cache-ak0.pinimg.com/originals/43/c7/97/43c797a9fff47f602d091966adb40c19.jpg" title="Wall carving of Mesopotamian go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313" y="2667000"/>
            <a:ext cx="4703762"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
          <p:cNvSpPr txBox="1">
            <a:spLocks noChangeArrowheads="1"/>
          </p:cNvSpPr>
          <p:nvPr/>
        </p:nvSpPr>
        <p:spPr bwMode="auto">
          <a:xfrm>
            <a:off x="6172200" y="2651125"/>
            <a:ext cx="281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eaLnBrk="0" fontAlgn="base" hangingPunct="0">
              <a:spcBef>
                <a:spcPct val="0"/>
              </a:spcBef>
              <a:spcAft>
                <a:spcPct val="0"/>
              </a:spcAft>
              <a:defRPr>
                <a:solidFill>
                  <a:schemeClr val="tx1"/>
                </a:solidFill>
                <a:latin typeface="Gill Sans MT" pitchFamily="34" charset="0"/>
              </a:defRPr>
            </a:lvl6pPr>
            <a:lvl7pPr marL="2971800" indent="-228600" eaLnBrk="0" fontAlgn="base" hangingPunct="0">
              <a:spcBef>
                <a:spcPct val="0"/>
              </a:spcBef>
              <a:spcAft>
                <a:spcPct val="0"/>
              </a:spcAft>
              <a:defRPr>
                <a:solidFill>
                  <a:schemeClr val="tx1"/>
                </a:solidFill>
                <a:latin typeface="Gill Sans MT" pitchFamily="34" charset="0"/>
              </a:defRPr>
            </a:lvl7pPr>
            <a:lvl8pPr marL="3429000" indent="-228600" eaLnBrk="0" fontAlgn="base" hangingPunct="0">
              <a:spcBef>
                <a:spcPct val="0"/>
              </a:spcBef>
              <a:spcAft>
                <a:spcPct val="0"/>
              </a:spcAft>
              <a:defRPr>
                <a:solidFill>
                  <a:schemeClr val="tx1"/>
                </a:solidFill>
                <a:latin typeface="Gill Sans MT" pitchFamily="34" charset="0"/>
              </a:defRPr>
            </a:lvl8pPr>
            <a:lvl9pPr marL="3886200" indent="-2286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a:t>The exact date of its writing is unknown. It may been set in stone prior to the growth of the Babylonian Empire (~1800-1700 B.C.) or it may have been a later inscription summarizing beliefs, possibly recorded between 1100 and 1000 B.C.</a:t>
            </a:r>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Beginnings of Civilization</a:t>
            </a:r>
          </a:p>
        </p:txBody>
      </p:sp>
      <p:sp>
        <p:nvSpPr>
          <p:cNvPr id="10243" name="Content Placeholder 2"/>
          <p:cNvSpPr>
            <a:spLocks noGrp="1"/>
          </p:cNvSpPr>
          <p:nvPr>
            <p:ph idx="1"/>
          </p:nvPr>
        </p:nvSpPr>
        <p:spPr/>
        <p:txBody>
          <a:bodyPr/>
          <a:lstStyle/>
          <a:p>
            <a:pPr eaLnBrk="1" hangingPunct="1"/>
            <a:r>
              <a:rPr lang="en-US" altLang="en-US" sz="2000"/>
              <a:t>Most accounts of Western history begin with ancient Mesopotamia.</a:t>
            </a:r>
          </a:p>
          <a:p>
            <a:pPr eaLnBrk="1" hangingPunct="1"/>
            <a:endParaRPr lang="en-US" altLang="en-US" sz="2000"/>
          </a:p>
          <a:p>
            <a:pPr eaLnBrk="1" hangingPunct="1"/>
            <a:r>
              <a:rPr lang="en-US" altLang="en-US" sz="2000"/>
              <a:t>Located in the fertile valley between the Tigris and Euphrates Rivers, in modern day Iraq and Syria</a:t>
            </a:r>
          </a:p>
          <a:p>
            <a:pPr eaLnBrk="1" hangingPunct="1"/>
            <a:endParaRPr lang="en-US" altLang="en-US" sz="2000"/>
          </a:p>
          <a:p>
            <a:pPr eaLnBrk="1" hangingPunct="1"/>
            <a:r>
              <a:rPr lang="en-US" altLang="en-US" sz="2000"/>
              <a:t>“Mesopotamia” = </a:t>
            </a:r>
            <a:br>
              <a:rPr lang="en-US" altLang="en-US" sz="2000"/>
            </a:br>
            <a:r>
              <a:rPr lang="en-US" altLang="en-US" sz="2000"/>
              <a:t>“the land between </a:t>
            </a:r>
            <a:br>
              <a:rPr lang="en-US" altLang="en-US" sz="2000"/>
            </a:br>
            <a:r>
              <a:rPr lang="en-US" altLang="en-US" sz="2000"/>
              <a:t> the rivers”</a:t>
            </a:r>
          </a:p>
        </p:txBody>
      </p:sp>
      <p:pic>
        <p:nvPicPr>
          <p:cNvPr id="10244" name="Picture 2" descr="A map of ancient Mesopotamia, with the Tigris and Euphrates Rivers in bold blue and major cities such as Uruk and Nineveh labelled. Retrieved from the British Museum, http://www.mesopotamia.co.uk/geography/explore/exp_set.html&#10;" title="Map of ancient Mesopota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22638"/>
            <a:ext cx="500856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Babylonian Creation Epic</a:t>
            </a:r>
          </a:p>
        </p:txBody>
      </p:sp>
      <p:sp>
        <p:nvSpPr>
          <p:cNvPr id="28675" name="Content Placeholder 2"/>
          <p:cNvSpPr>
            <a:spLocks noGrp="1"/>
          </p:cNvSpPr>
          <p:nvPr>
            <p:ph idx="1"/>
          </p:nvPr>
        </p:nvSpPr>
        <p:spPr/>
        <p:txBody>
          <a:bodyPr/>
          <a:lstStyle/>
          <a:p>
            <a:pPr eaLnBrk="1" hangingPunct="1"/>
            <a:endParaRPr lang="en-US" altLang="en-US" sz="2000" dirty="0"/>
          </a:p>
          <a:p>
            <a:pPr eaLnBrk="1" hangingPunct="1"/>
            <a:r>
              <a:rPr lang="en-US" altLang="en-US" sz="2000" dirty="0"/>
              <a:t>Like the </a:t>
            </a:r>
            <a:r>
              <a:rPr lang="en-US" altLang="en-US" sz="2000" i="1" dirty="0"/>
              <a:t>Epic of Gilgamesh</a:t>
            </a:r>
            <a:r>
              <a:rPr lang="en-US" altLang="en-US" sz="2000" dirty="0"/>
              <a:t>, it was recorded in Akkadian cuneiform.</a:t>
            </a:r>
          </a:p>
          <a:p>
            <a:pPr eaLnBrk="1" hangingPunct="1"/>
            <a:endParaRPr lang="en-US" altLang="en-US" sz="2000" dirty="0"/>
          </a:p>
          <a:p>
            <a:pPr eaLnBrk="1" hangingPunct="1"/>
            <a:r>
              <a:rPr lang="en-US" altLang="en-US" sz="2000" dirty="0"/>
              <a:t>Also like </a:t>
            </a:r>
            <a:r>
              <a:rPr lang="en-US" altLang="en-US" sz="2000" i="1" dirty="0"/>
              <a:t>Gilgamesh</a:t>
            </a:r>
            <a:r>
              <a:rPr lang="en-US" altLang="en-US" sz="2000" dirty="0"/>
              <a:t>, it was meant to be listened to, not actively read by the masses.</a:t>
            </a:r>
          </a:p>
          <a:p>
            <a:pPr eaLnBrk="1" hangingPunct="1"/>
            <a:endParaRPr lang="en-US" altLang="en-US" sz="2000" dirty="0"/>
          </a:p>
          <a:p>
            <a:pPr eaLnBrk="1" hangingPunct="1"/>
            <a:r>
              <a:rPr lang="en-US" altLang="en-US" sz="2000" dirty="0"/>
              <a:t>Similarly, it is difficult to determine what identifiable elements of poetic style it would have had for its listeners, although it also heavily features repetition.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Babylonian Creation Epic</a:t>
            </a:r>
          </a:p>
        </p:txBody>
      </p:sp>
      <p:sp>
        <p:nvSpPr>
          <p:cNvPr id="29699" name="Content Placeholder 2"/>
          <p:cNvSpPr>
            <a:spLocks noGrp="1"/>
          </p:cNvSpPr>
          <p:nvPr>
            <p:ph idx="1"/>
          </p:nvPr>
        </p:nvSpPr>
        <p:spPr/>
        <p:txBody>
          <a:bodyPr/>
          <a:lstStyle/>
          <a:p>
            <a:pPr eaLnBrk="1" hangingPunct="1"/>
            <a:endParaRPr lang="en-US" altLang="en-US" sz="2000"/>
          </a:p>
          <a:p>
            <a:pPr eaLnBrk="1" hangingPunct="1"/>
            <a:r>
              <a:rPr lang="en-US" altLang="en-US" sz="2000"/>
              <a:t>The creation epic has a clear goal: to establish Marduk’s, an original Babylonian god’s, prominence in the pantheon over other older gods worshipped across Mesopotamia, and to elevate Babylon to the chosen city of the gods. </a:t>
            </a:r>
          </a:p>
          <a:p>
            <a:pPr eaLnBrk="1" hangingPunct="1"/>
            <a:endParaRPr lang="en-US" altLang="en-US" sz="2000"/>
          </a:p>
          <a:p>
            <a:pPr eaLnBrk="1" hangingPunct="1"/>
            <a:r>
              <a:rPr lang="en-US" altLang="en-US" sz="2000"/>
              <a:t>The existing fragments of the tale we have explain how Marduk formed the earth (especially the land of Babylon) from the body of the monster-goddess Tiamat, and humans from the blood of her consort, Qingu. The gods build a major temple in Babylon to make a resting place, and Marduk establishes humans as the bearers of the gods’ burdens, allowing them to rest.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What is an “Epic”?</a:t>
            </a:r>
          </a:p>
        </p:txBody>
      </p:sp>
      <p:sp>
        <p:nvSpPr>
          <p:cNvPr id="30723" name="Content Placeholder 2"/>
          <p:cNvSpPr>
            <a:spLocks noGrp="1"/>
          </p:cNvSpPr>
          <p:nvPr>
            <p:ph idx="1"/>
          </p:nvPr>
        </p:nvSpPr>
        <p:spPr/>
        <p:txBody>
          <a:bodyPr/>
          <a:lstStyle/>
          <a:p>
            <a:pPr eaLnBrk="1" hangingPunct="1"/>
            <a:endParaRPr lang="en-US" altLang="en-US" sz="1000"/>
          </a:p>
          <a:p>
            <a:pPr eaLnBrk="1" hangingPunct="1"/>
            <a:r>
              <a:rPr lang="en-US" altLang="en-US" sz="2000"/>
              <a:t>A longer poem, sometimes even book length</a:t>
            </a:r>
          </a:p>
          <a:p>
            <a:pPr eaLnBrk="1" hangingPunct="1"/>
            <a:endParaRPr lang="en-US" altLang="en-US" sz="2000"/>
          </a:p>
          <a:p>
            <a:pPr eaLnBrk="1" hangingPunct="1"/>
            <a:r>
              <a:rPr lang="en-US" altLang="en-US" sz="2000"/>
              <a:t>A narrative poem, i.e. intending to tell a complete story</a:t>
            </a:r>
          </a:p>
          <a:p>
            <a:pPr eaLnBrk="1" hangingPunct="1"/>
            <a:endParaRPr lang="en-US" altLang="en-US" sz="2000"/>
          </a:p>
          <a:p>
            <a:pPr eaLnBrk="1" hangingPunct="1"/>
            <a:r>
              <a:rPr lang="en-US" altLang="en-US" sz="2000"/>
              <a:t>Utilizes lofty, elevated, sometimes even archaic (ancient, outdated) language</a:t>
            </a:r>
          </a:p>
          <a:p>
            <a:pPr eaLnBrk="1" hangingPunct="1"/>
            <a:endParaRPr lang="en-US" altLang="en-US" sz="2000"/>
          </a:p>
          <a:p>
            <a:pPr eaLnBrk="1" hangingPunct="1"/>
            <a:r>
              <a:rPr lang="en-US" altLang="en-US" sz="2000"/>
              <a:t>Often focuses on a central protagonist (the “hero” archetype)</a:t>
            </a:r>
          </a:p>
          <a:p>
            <a:pPr eaLnBrk="1" hangingPunct="1"/>
            <a:endParaRPr lang="en-US" altLang="en-US" sz="2000"/>
          </a:p>
          <a:p>
            <a:pPr eaLnBrk="1" hangingPunct="1"/>
            <a:r>
              <a:rPr lang="en-US" altLang="en-US" sz="2000"/>
              <a:t>Details the hero’s famous deeds—almost always involves an adventure or battle against a great evil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What is an “Epic”?</a:t>
            </a:r>
          </a:p>
        </p:txBody>
      </p:sp>
      <p:sp>
        <p:nvSpPr>
          <p:cNvPr id="31747" name="Content Placeholder 2"/>
          <p:cNvSpPr>
            <a:spLocks noGrp="1"/>
          </p:cNvSpPr>
          <p:nvPr>
            <p:ph idx="1"/>
          </p:nvPr>
        </p:nvSpPr>
        <p:spPr/>
        <p:txBody>
          <a:bodyPr/>
          <a:lstStyle/>
          <a:p>
            <a:pPr eaLnBrk="1" hangingPunct="1"/>
            <a:endParaRPr lang="en-US" altLang="en-US" sz="1000"/>
          </a:p>
          <a:p>
            <a:pPr eaLnBrk="1" hangingPunct="1"/>
            <a:r>
              <a:rPr lang="en-US" altLang="en-US" sz="2000"/>
              <a:t>Almost always serious in nature, dealing with complex concepts like war, death, loss, and legacy</a:t>
            </a:r>
          </a:p>
          <a:p>
            <a:pPr eaLnBrk="1" hangingPunct="1"/>
            <a:endParaRPr lang="en-US" altLang="en-US" sz="2000"/>
          </a:p>
          <a:p>
            <a:pPr eaLnBrk="1" hangingPunct="1"/>
            <a:r>
              <a:rPr lang="en-US" altLang="en-US" sz="2000"/>
              <a:t>Typically details events which are central to the culture or nation that produced the epic—often epics address the actions of kings leading their nations to greatness (or ruin)</a:t>
            </a:r>
          </a:p>
          <a:p>
            <a:pPr eaLnBrk="1" hangingPunct="1"/>
            <a:endParaRPr lang="en-US" altLang="en-US" sz="2000"/>
          </a:p>
          <a:p>
            <a:pPr eaLnBrk="1" hangingPunct="1"/>
            <a:r>
              <a:rPr lang="en-US" altLang="en-US" sz="2000"/>
              <a:t>Most later Western epics utilize set meter and even rhyme.</a:t>
            </a:r>
          </a:p>
          <a:p>
            <a:pPr eaLnBrk="1" hangingPunct="1"/>
            <a:endParaRPr lang="en-US" altLang="en-US" sz="2000"/>
          </a:p>
          <a:p>
            <a:pPr eaLnBrk="1" hangingPunct="1"/>
            <a:r>
              <a:rPr lang="en-US" altLang="en-US" sz="2000" b="1"/>
              <a:t>Other common elements: </a:t>
            </a:r>
            <a:r>
              <a:rPr lang="en-US" altLang="en-US" sz="2000"/>
              <a:t>divine intervention, statements of theme, examinations and changes to the hero’s values, a hero who learns or changes through his experiences</a:t>
            </a:r>
          </a:p>
          <a:p>
            <a:pPr eaLnBrk="1" hangingPunct="1"/>
            <a:endParaRPr lang="en-US" altLang="en-US" sz="2000"/>
          </a:p>
          <a:p>
            <a:pPr eaLnBrk="1" hangingPunct="1"/>
            <a:endParaRPr lang="en-US"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What is an “Epic”?</a:t>
            </a:r>
          </a:p>
        </p:txBody>
      </p:sp>
      <p:sp>
        <p:nvSpPr>
          <p:cNvPr id="32771" name="Content Placeholder 2"/>
          <p:cNvSpPr>
            <a:spLocks noGrp="1"/>
          </p:cNvSpPr>
          <p:nvPr>
            <p:ph idx="1"/>
          </p:nvPr>
        </p:nvSpPr>
        <p:spPr/>
        <p:txBody>
          <a:bodyPr/>
          <a:lstStyle/>
          <a:p>
            <a:pPr eaLnBrk="1" hangingPunct="1"/>
            <a:r>
              <a:rPr lang="en-US" altLang="en-US"/>
              <a:t>Some other examples of epics:</a:t>
            </a:r>
          </a:p>
          <a:p>
            <a:pPr eaLnBrk="1" hangingPunct="1"/>
            <a:endParaRPr lang="en-US" altLang="en-US" sz="1100"/>
          </a:p>
          <a:p>
            <a:pPr lvl="1" eaLnBrk="1" hangingPunct="1"/>
            <a:r>
              <a:rPr lang="en-US" altLang="en-US"/>
              <a:t>Homer’s </a:t>
            </a:r>
            <a:r>
              <a:rPr lang="en-US" altLang="en-US" i="1"/>
              <a:t>The Odyssey </a:t>
            </a:r>
            <a:r>
              <a:rPr lang="en-US" altLang="en-US"/>
              <a:t>and </a:t>
            </a:r>
            <a:r>
              <a:rPr lang="en-US" altLang="en-US" i="1"/>
              <a:t>The Iliad</a:t>
            </a:r>
          </a:p>
          <a:p>
            <a:pPr lvl="1" eaLnBrk="1" hangingPunct="1"/>
            <a:r>
              <a:rPr lang="en-US" altLang="en-US"/>
              <a:t>Virgil’s</a:t>
            </a:r>
            <a:r>
              <a:rPr lang="en-US" altLang="en-US" i="1"/>
              <a:t> The Aeneid</a:t>
            </a:r>
          </a:p>
          <a:p>
            <a:pPr lvl="1" eaLnBrk="1" hangingPunct="1"/>
            <a:r>
              <a:rPr lang="en-US" altLang="en-US" i="1"/>
              <a:t>The Mahabharata</a:t>
            </a:r>
          </a:p>
          <a:p>
            <a:pPr lvl="1" eaLnBrk="1" hangingPunct="1"/>
            <a:r>
              <a:rPr lang="en-US" altLang="en-US" i="1"/>
              <a:t>Beowulf</a:t>
            </a:r>
          </a:p>
          <a:p>
            <a:pPr lvl="1" eaLnBrk="1" hangingPunct="1"/>
            <a:r>
              <a:rPr lang="en-US" altLang="en-US" i="1"/>
              <a:t>The Song of Roland</a:t>
            </a:r>
          </a:p>
          <a:p>
            <a:pPr lvl="1" eaLnBrk="1" hangingPunct="1"/>
            <a:r>
              <a:rPr lang="en-US" altLang="en-US" i="1"/>
              <a:t>The Nibelungenlied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Influence on Other Texts</a:t>
            </a:r>
          </a:p>
        </p:txBody>
      </p:sp>
      <p:sp>
        <p:nvSpPr>
          <p:cNvPr id="33795" name="Content Placeholder 2"/>
          <p:cNvSpPr>
            <a:spLocks noGrp="1"/>
          </p:cNvSpPr>
          <p:nvPr>
            <p:ph idx="1"/>
          </p:nvPr>
        </p:nvSpPr>
        <p:spPr/>
        <p:txBody>
          <a:bodyPr/>
          <a:lstStyle/>
          <a:p>
            <a:pPr eaLnBrk="1" hangingPunct="1"/>
            <a:endParaRPr lang="en-US" altLang="en-US" sz="2000" dirty="0"/>
          </a:p>
          <a:p>
            <a:pPr eaLnBrk="1" hangingPunct="1"/>
            <a:endParaRPr lang="en-US" altLang="en-US" sz="1100" dirty="0"/>
          </a:p>
          <a:p>
            <a:pPr eaLnBrk="1" hangingPunct="1"/>
            <a:endParaRPr lang="en-US" altLang="en-US" sz="2000" dirty="0"/>
          </a:p>
          <a:p>
            <a:pPr eaLnBrk="1" hangingPunct="1"/>
            <a:r>
              <a:rPr lang="en-US" altLang="en-US" sz="2000" dirty="0"/>
              <a:t>Many of the concepts present in </a:t>
            </a:r>
            <a:r>
              <a:rPr lang="en-US" altLang="en-US" sz="2000" i="1" dirty="0"/>
              <a:t>The Epic of Gilgamesh</a:t>
            </a:r>
            <a:r>
              <a:rPr lang="en-US" altLang="en-US" sz="2000" dirty="0"/>
              <a:t> and the Babylonian Creation Epic appear in the texts of other Mesopotamian and Near/Middle Eastern cultures.</a:t>
            </a:r>
          </a:p>
          <a:p>
            <a:pPr eaLnBrk="1" hangingPunct="1"/>
            <a:endParaRPr lang="en-US" altLang="en-US" sz="2000" dirty="0"/>
          </a:p>
          <a:p>
            <a:pPr eaLnBrk="1" hangingPunct="1"/>
            <a:r>
              <a:rPr lang="en-US" altLang="en-US" sz="2000" dirty="0"/>
              <a:t>Notably, both </a:t>
            </a:r>
            <a:r>
              <a:rPr lang="en-US" altLang="en-US" sz="2000" i="1" dirty="0"/>
              <a:t>Gilgamesh</a:t>
            </a:r>
            <a:r>
              <a:rPr lang="en-US" altLang="en-US" sz="2000" dirty="0"/>
              <a:t> and the creation story make reference to a terrible flood, which may be the same flood referenced in the Old Testament.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Influence on Other Texts</a:t>
            </a:r>
          </a:p>
        </p:txBody>
      </p:sp>
      <p:sp>
        <p:nvSpPr>
          <p:cNvPr id="3" name="Content Placeholder 2"/>
          <p:cNvSpPr>
            <a:spLocks noGrp="1"/>
          </p:cNvSpPr>
          <p:nvPr>
            <p:ph idx="1"/>
          </p:nvPr>
        </p:nvSpPr>
        <p:spPr/>
        <p:txBody>
          <a:bodyPr>
            <a:normAutofit lnSpcReduction="10000"/>
          </a:bodyPr>
          <a:lstStyle/>
          <a:p>
            <a:pPr marL="82296" indent="0" eaLnBrk="1" fontAlgn="auto" hangingPunct="1">
              <a:spcAft>
                <a:spcPts val="0"/>
              </a:spcAft>
              <a:buFont typeface="Wingdings 2"/>
              <a:buNone/>
              <a:defRPr/>
            </a:pPr>
            <a:endParaRPr lang="en-US" sz="1100" dirty="0"/>
          </a:p>
          <a:p>
            <a:pPr marL="365760" indent="-283464" eaLnBrk="1" fontAlgn="auto" hangingPunct="1">
              <a:spcAft>
                <a:spcPts val="0"/>
              </a:spcAft>
              <a:buFont typeface="Wingdings 2"/>
              <a:buChar char=""/>
              <a:defRPr/>
            </a:pPr>
            <a:r>
              <a:rPr lang="en-US" sz="2000" dirty="0"/>
              <a:t>Core elements of </a:t>
            </a:r>
            <a:r>
              <a:rPr lang="en-US" sz="2000" i="1" dirty="0"/>
              <a:t>Gilgamesh</a:t>
            </a:r>
            <a:r>
              <a:rPr lang="en-US" sz="2000" dirty="0"/>
              <a:t> appear thematically similar the creation story present in Genesis and Exodus, including a man’s seduction away from nature and ignorance into a state of awareness by a woman, wrestling with a being who is said to be divine, the loss of immortality due to the trickiness of a serpent, and the role of man to live and die on earth.</a:t>
            </a:r>
          </a:p>
          <a:p>
            <a:pPr marL="365760" indent="-283464" eaLnBrk="1" fontAlgn="auto" hangingPunct="1">
              <a:spcAft>
                <a:spcPts val="0"/>
              </a:spcAft>
              <a:buFont typeface="Wingdings 2"/>
              <a:buChar char=""/>
              <a:defRPr/>
            </a:pPr>
            <a:endParaRPr lang="en-US" sz="2000" dirty="0"/>
          </a:p>
          <a:p>
            <a:pPr marL="365760" indent="-283464" eaLnBrk="1" fontAlgn="auto" hangingPunct="1">
              <a:spcAft>
                <a:spcPts val="0"/>
              </a:spcAft>
              <a:buFont typeface="Wingdings 2"/>
              <a:buChar char=""/>
              <a:defRPr/>
            </a:pPr>
            <a:r>
              <a:rPr lang="en-US" sz="2000" dirty="0"/>
              <a:t>The Bible mentions Akkad in Genesis, indicating that there was some form of cultural exchange between the Semitic groups and the Akkadians.</a:t>
            </a:r>
          </a:p>
          <a:p>
            <a:pPr marL="365760" indent="-283464" eaLnBrk="1" fontAlgn="auto" hangingPunct="1">
              <a:spcAft>
                <a:spcPts val="0"/>
              </a:spcAft>
              <a:buFont typeface="Wingdings 2"/>
              <a:buChar char=""/>
              <a:defRPr/>
            </a:pPr>
            <a:endParaRPr lang="en-US" sz="2000" dirty="0"/>
          </a:p>
          <a:p>
            <a:pPr marL="365760" indent="-283464" eaLnBrk="1" fontAlgn="auto" hangingPunct="1">
              <a:spcAft>
                <a:spcPts val="0"/>
              </a:spcAft>
              <a:buFont typeface="Wingdings 2"/>
              <a:buChar char=""/>
              <a:defRPr/>
            </a:pPr>
            <a:r>
              <a:rPr lang="en-US" sz="2000" dirty="0"/>
              <a:t>Some brief portions of the later Gilgamesh tablets seem to have been utilized almost word-for-word in portions of Ecclesiastes.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Points to Consider</a:t>
            </a:r>
          </a:p>
        </p:txBody>
      </p:sp>
      <p:sp>
        <p:nvSpPr>
          <p:cNvPr id="3" name="Content Placeholder 2"/>
          <p:cNvSpPr>
            <a:spLocks noGrp="1"/>
          </p:cNvSpPr>
          <p:nvPr>
            <p:ph idx="1"/>
          </p:nvPr>
        </p:nvSpPr>
        <p:spPr/>
        <p:txBody>
          <a:bodyPr>
            <a:normAutofit fontScale="85000" lnSpcReduction="20000"/>
          </a:bodyPr>
          <a:lstStyle/>
          <a:p>
            <a:pPr marL="365760" indent="-283464" eaLnBrk="1" fontAlgn="auto" hangingPunct="1">
              <a:spcAft>
                <a:spcPts val="0"/>
              </a:spcAft>
              <a:buFont typeface="Wingdings 2"/>
              <a:buChar char=""/>
              <a:defRPr/>
            </a:pPr>
            <a:r>
              <a:rPr lang="en-US" dirty="0"/>
              <a:t>The Epic of Gilgamesh:</a:t>
            </a:r>
          </a:p>
          <a:p>
            <a:pPr marL="640080" lvl="1" indent="-237744" eaLnBrk="1" fontAlgn="auto" hangingPunct="1">
              <a:spcAft>
                <a:spcPts val="0"/>
              </a:spcAft>
              <a:buFont typeface="Verdana"/>
              <a:buChar char="◦"/>
              <a:defRPr/>
            </a:pPr>
            <a:r>
              <a:rPr lang="en-US" sz="2200" dirty="0"/>
              <a:t>This epic was lost to the world from the fall of the Assyrian Empire in Mesopotamia until the 1850s, when it was rediscovered and translated into English. It gained popularity with readers during World War II. Why? </a:t>
            </a:r>
          </a:p>
          <a:p>
            <a:pPr marL="640080" lvl="1" indent="-237744" eaLnBrk="1" fontAlgn="auto" hangingPunct="1">
              <a:spcAft>
                <a:spcPts val="0"/>
              </a:spcAft>
              <a:buFont typeface="Verdana"/>
              <a:buChar char="◦"/>
              <a:defRPr/>
            </a:pPr>
            <a:endParaRPr lang="en-US" sz="2200" dirty="0"/>
          </a:p>
          <a:p>
            <a:pPr marL="640080" lvl="1" indent="-237744" eaLnBrk="1" fontAlgn="auto" hangingPunct="1">
              <a:spcAft>
                <a:spcPts val="0"/>
              </a:spcAft>
              <a:buFont typeface="Verdana"/>
              <a:buChar char="◦"/>
              <a:defRPr/>
            </a:pPr>
            <a:r>
              <a:rPr lang="en-US" sz="2200" dirty="0"/>
              <a:t>Repetition plays a major role in how listeners perceive this poem. How?</a:t>
            </a:r>
          </a:p>
          <a:p>
            <a:pPr marL="640080" lvl="1" indent="-237744" eaLnBrk="1" fontAlgn="auto" hangingPunct="1">
              <a:spcAft>
                <a:spcPts val="0"/>
              </a:spcAft>
              <a:buFont typeface="Verdana"/>
              <a:buChar char="◦"/>
              <a:defRPr/>
            </a:pPr>
            <a:endParaRPr lang="en-US" sz="2200" dirty="0"/>
          </a:p>
          <a:p>
            <a:pPr marL="640080" lvl="1" indent="-237744" eaLnBrk="1" fontAlgn="auto" hangingPunct="1">
              <a:spcAft>
                <a:spcPts val="0"/>
              </a:spcAft>
              <a:buFont typeface="Verdana"/>
              <a:buChar char="◦"/>
              <a:defRPr/>
            </a:pPr>
            <a:r>
              <a:rPr lang="en-US" sz="2200" dirty="0"/>
              <a:t>The text is already a compilation of earlier stories and poems—a retelling of a retelling of history. How might it have evolved over time?</a:t>
            </a:r>
          </a:p>
          <a:p>
            <a:pPr marL="640080" lvl="1" indent="-237744" eaLnBrk="1" fontAlgn="auto" hangingPunct="1">
              <a:spcAft>
                <a:spcPts val="0"/>
              </a:spcAft>
              <a:buFont typeface="Verdana"/>
              <a:buChar char="◦"/>
              <a:defRPr/>
            </a:pPr>
            <a:endParaRPr lang="en-US" sz="2200" dirty="0"/>
          </a:p>
          <a:p>
            <a:pPr marL="640080" lvl="1" indent="-237744" eaLnBrk="1" fontAlgn="auto" hangingPunct="1">
              <a:spcAft>
                <a:spcPts val="0"/>
              </a:spcAft>
              <a:buFont typeface="Verdana"/>
              <a:buChar char="◦"/>
              <a:defRPr/>
            </a:pPr>
            <a:r>
              <a:rPr lang="en-US" sz="2200" dirty="0"/>
              <a:t>The relationships between gods and humans depicted in</a:t>
            </a:r>
            <a:r>
              <a:rPr lang="en-US" sz="2200" i="1" dirty="0"/>
              <a:t> Gilgamesh </a:t>
            </a:r>
            <a:r>
              <a:rPr lang="en-US" sz="2200" dirty="0"/>
              <a:t>are very different from those in other ancient texts from the region, including the Old Testament. What is different about </a:t>
            </a:r>
            <a:r>
              <a:rPr lang="en-US" sz="2200" i="1" dirty="0"/>
              <a:t>Gilgamesh</a:t>
            </a:r>
            <a:r>
              <a:rPr lang="en-US" sz="22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Points to Consider</a:t>
            </a:r>
          </a:p>
        </p:txBody>
      </p:sp>
      <p:sp>
        <p:nvSpPr>
          <p:cNvPr id="3" name="Content Placeholder 2"/>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US" dirty="0"/>
              <a:t>The Epic of Gilgamesh:</a:t>
            </a:r>
          </a:p>
          <a:p>
            <a:pPr marL="365760" indent="-283464" eaLnBrk="1" fontAlgn="auto" hangingPunct="1">
              <a:spcAft>
                <a:spcPts val="0"/>
              </a:spcAft>
              <a:buFont typeface="Wingdings 2"/>
              <a:buChar char=""/>
              <a:defRPr/>
            </a:pPr>
            <a:endParaRPr lang="en-US" sz="1600" dirty="0"/>
          </a:p>
          <a:p>
            <a:pPr marL="640080" lvl="1" indent="-237744" eaLnBrk="1" fontAlgn="auto" hangingPunct="1">
              <a:spcAft>
                <a:spcPts val="0"/>
              </a:spcAft>
              <a:buFont typeface="Verdana"/>
              <a:buChar char="◦"/>
              <a:defRPr/>
            </a:pPr>
            <a:r>
              <a:rPr lang="en-US" sz="2000" dirty="0"/>
              <a:t>Thematically, Gilgamesh is full of binaries: Enkidu’s wild nature versus Gilgamesh’s power over the city and civilization, immortality vs. mortality, love and friendship in comparison to wrath. How do these show up in the text?</a:t>
            </a:r>
          </a:p>
          <a:p>
            <a:pPr marL="640080" lvl="1" indent="-237744" eaLnBrk="1" fontAlgn="auto" hangingPunct="1">
              <a:spcAft>
                <a:spcPts val="0"/>
              </a:spcAft>
              <a:buFont typeface="Verdana"/>
              <a:buChar char="◦"/>
              <a:defRPr/>
            </a:pPr>
            <a:endParaRPr lang="en-US" sz="2000" dirty="0"/>
          </a:p>
          <a:p>
            <a:pPr marL="640080" lvl="1" indent="-237744" eaLnBrk="1" fontAlgn="auto" hangingPunct="1">
              <a:spcAft>
                <a:spcPts val="0"/>
              </a:spcAft>
              <a:buFont typeface="Verdana"/>
              <a:buChar char="◦"/>
              <a:defRPr/>
            </a:pPr>
            <a:r>
              <a:rPr lang="en-US" sz="2000" dirty="0"/>
              <a:t>Central to its plot and conclusion is the question of the inevitability of death for humans and how immortality is defined—whether it means living forever, or whether leaving behind a legacy is sufficient to secure it. What do you think? How would you define immortality?</a:t>
            </a:r>
          </a:p>
          <a:p>
            <a:pPr marL="640080" lvl="1" indent="-237744" eaLnBrk="1" fontAlgn="auto" hangingPunct="1">
              <a:spcAft>
                <a:spcPts val="0"/>
              </a:spcAft>
              <a:buFont typeface="Verdana"/>
              <a:buChar char="◦"/>
              <a:defRPr/>
            </a:pPr>
            <a:endParaRPr lang="en-US" sz="2000" dirty="0"/>
          </a:p>
          <a:p>
            <a:pPr marL="640080" lvl="1" indent="-237744" eaLnBrk="1" fontAlgn="auto" hangingPunct="1">
              <a:spcAft>
                <a:spcPts val="0"/>
              </a:spcAft>
              <a:buFont typeface="Verdana"/>
              <a:buChar char="◦"/>
              <a:defRPr/>
            </a:pPr>
            <a:r>
              <a:rPr lang="en-US" sz="2000" dirty="0"/>
              <a:t>Parallelism between events and characters is also vital to Gilgamesh’s storytelling. Characters are described similarly, familiar events happen more than once, and the hero’s journey takes a circular route. What does this do for the story?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Points to Consider</a:t>
            </a: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US" dirty="0"/>
              <a:t>The Babylonian Creation Epic:</a:t>
            </a:r>
            <a:endParaRPr lang="en-US" sz="1600" dirty="0"/>
          </a:p>
          <a:p>
            <a:pPr marL="640080" lvl="1" indent="-237744" eaLnBrk="1" fontAlgn="auto" hangingPunct="1">
              <a:spcAft>
                <a:spcPts val="0"/>
              </a:spcAft>
              <a:buFont typeface="Verdana"/>
              <a:buChar char="◦"/>
              <a:defRPr/>
            </a:pPr>
            <a:r>
              <a:rPr lang="en-US" sz="1800" dirty="0"/>
              <a:t>This epic served a direct purpose and walked a thin line by revising previous cultures’ creation myths to prioritize the Babylonian creator deity </a:t>
            </a:r>
            <a:r>
              <a:rPr lang="en-US" sz="1800" dirty="0" err="1"/>
              <a:t>Marduk</a:t>
            </a:r>
            <a:r>
              <a:rPr lang="en-US" sz="1800" dirty="0"/>
              <a:t> and to centralize Babylon the city. How the text show the fact that this might be a revision of earlier creation stories?</a:t>
            </a:r>
          </a:p>
          <a:p>
            <a:pPr marL="640080" lvl="1" indent="-237744" eaLnBrk="1" fontAlgn="auto" hangingPunct="1">
              <a:spcAft>
                <a:spcPts val="0"/>
              </a:spcAft>
              <a:buFont typeface="Verdana"/>
              <a:buChar char="◦"/>
              <a:defRPr/>
            </a:pPr>
            <a:endParaRPr lang="en-US" sz="1800" dirty="0"/>
          </a:p>
          <a:p>
            <a:pPr marL="640080" lvl="1" indent="-237744" eaLnBrk="1" fontAlgn="auto" hangingPunct="1">
              <a:spcAft>
                <a:spcPts val="0"/>
              </a:spcAft>
              <a:buFont typeface="Verdana"/>
              <a:buChar char="◦"/>
              <a:defRPr/>
            </a:pPr>
            <a:r>
              <a:rPr lang="en-US" sz="1800" dirty="0"/>
              <a:t>The roles the gods play feels different in this epic compared to </a:t>
            </a:r>
            <a:r>
              <a:rPr lang="en-US" sz="1800" i="1" dirty="0"/>
              <a:t>Gilgamesh</a:t>
            </a:r>
            <a:r>
              <a:rPr lang="en-US" sz="1800" dirty="0"/>
              <a:t>. How do gods relate to humans in this myth, compared to </a:t>
            </a:r>
            <a:r>
              <a:rPr lang="en-US" sz="1800" i="1" dirty="0"/>
              <a:t>Gilgamesh</a:t>
            </a:r>
            <a:r>
              <a:rPr lang="en-US" sz="1800" dirty="0"/>
              <a:t>? Can you show some specific differences in the text?</a:t>
            </a:r>
          </a:p>
          <a:p>
            <a:pPr marL="640080" lvl="1" indent="-237744" eaLnBrk="1" fontAlgn="auto" hangingPunct="1">
              <a:spcAft>
                <a:spcPts val="0"/>
              </a:spcAft>
              <a:buFont typeface="Verdana"/>
              <a:buChar char="◦"/>
              <a:defRPr/>
            </a:pPr>
            <a:endParaRPr lang="en-US" sz="1800" dirty="0"/>
          </a:p>
          <a:p>
            <a:pPr marL="640080" lvl="1" indent="-237744" eaLnBrk="1" fontAlgn="auto" hangingPunct="1">
              <a:spcAft>
                <a:spcPts val="0"/>
              </a:spcAft>
              <a:buFont typeface="Verdana"/>
              <a:buChar char="◦"/>
              <a:defRPr/>
            </a:pPr>
            <a:r>
              <a:rPr lang="en-US" sz="1800" dirty="0"/>
              <a:t>What, exactly, are the “many needs” of the gods that </a:t>
            </a:r>
            <a:r>
              <a:rPr lang="en-US" sz="1800" dirty="0" err="1"/>
              <a:t>Marduk</a:t>
            </a:r>
            <a:r>
              <a:rPr lang="en-US" sz="1800" dirty="0"/>
              <a:t> creates humans to fulfill? What would your definitions of these many needs be?</a:t>
            </a:r>
          </a:p>
          <a:p>
            <a:pPr marL="640080" lvl="1" indent="-237744" eaLnBrk="1" fontAlgn="auto" hangingPunct="1">
              <a:spcAft>
                <a:spcPts val="0"/>
              </a:spcAft>
              <a:buFont typeface="Verdana"/>
              <a:buChar char="◦"/>
              <a:defRPr/>
            </a:pPr>
            <a:endParaRPr lang="en-US" sz="1800" dirty="0"/>
          </a:p>
          <a:p>
            <a:pPr marL="640080" lvl="1" indent="-237744" eaLnBrk="1" fontAlgn="auto" hangingPunct="1">
              <a:spcAft>
                <a:spcPts val="0"/>
              </a:spcAft>
              <a:buFont typeface="Verdana"/>
              <a:buChar char="◦"/>
              <a:defRPr/>
            </a:pPr>
            <a:r>
              <a:rPr lang="en-US" sz="1800" dirty="0"/>
              <a:t>This poem is referred to as an epic. Does it seem to match the definition of an “epic poem” as we just laid it out? What is similar? What might be missing?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Beginnings of Civilization</a:t>
            </a:r>
          </a:p>
        </p:txBody>
      </p:sp>
      <p:sp>
        <p:nvSpPr>
          <p:cNvPr id="11267" name="Content Placeholder 2"/>
          <p:cNvSpPr>
            <a:spLocks noGrp="1"/>
          </p:cNvSpPr>
          <p:nvPr>
            <p:ph idx="1"/>
          </p:nvPr>
        </p:nvSpPr>
        <p:spPr/>
        <p:txBody>
          <a:bodyPr/>
          <a:lstStyle/>
          <a:p>
            <a:pPr eaLnBrk="1" hangingPunct="1"/>
            <a:r>
              <a:rPr lang="en-US" altLang="en-US" sz="2000"/>
              <a:t>Mesopotamia had been occupied since the end of the last ice age (~10,000 B.C.) </a:t>
            </a:r>
          </a:p>
          <a:p>
            <a:pPr eaLnBrk="1" hangingPunct="1"/>
            <a:endParaRPr lang="en-US" altLang="en-US" sz="2000"/>
          </a:p>
          <a:p>
            <a:pPr eaLnBrk="1" hangingPunct="1"/>
            <a:r>
              <a:rPr lang="en-US" altLang="en-US" sz="2000"/>
              <a:t>Advancements in agriculture, irrigation, and animal domestication made surplus harvests possible, raising quality of life</a:t>
            </a:r>
          </a:p>
          <a:p>
            <a:pPr eaLnBrk="1" hangingPunct="1"/>
            <a:endParaRPr lang="en-US" altLang="en-US" sz="2000"/>
          </a:p>
          <a:p>
            <a:pPr eaLnBrk="1" hangingPunct="1"/>
            <a:r>
              <a:rPr lang="en-US" altLang="en-US" sz="2000"/>
              <a:t>Cities began to form as economic, religious, and cultural hubs</a:t>
            </a:r>
          </a:p>
          <a:p>
            <a:pPr eaLnBrk="1" hangingPunct="1"/>
            <a:endParaRPr lang="en-US" altLang="en-US" sz="2000"/>
          </a:p>
          <a:p>
            <a:pPr eaLnBrk="1" hangingPunct="1"/>
            <a:r>
              <a:rPr lang="en-US" altLang="en-US" sz="2000"/>
              <a:t>By ~4000 B.C., multiple cultures, often with unique traditions, gods, and languages were sharing this critical region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Rise of Sumer</a:t>
            </a:r>
          </a:p>
        </p:txBody>
      </p:sp>
      <p:sp>
        <p:nvSpPr>
          <p:cNvPr id="12291" name="Content Placeholder 2"/>
          <p:cNvSpPr>
            <a:spLocks noGrp="1"/>
          </p:cNvSpPr>
          <p:nvPr>
            <p:ph idx="1"/>
          </p:nvPr>
        </p:nvSpPr>
        <p:spPr/>
        <p:txBody>
          <a:bodyPr/>
          <a:lstStyle/>
          <a:p>
            <a:pPr eaLnBrk="1" hangingPunct="1"/>
            <a:r>
              <a:rPr lang="en-US" altLang="en-US" sz="2000"/>
              <a:t>Exactly when Sumerians settled in Mesopotamia and where they actually came from is unclear.</a:t>
            </a:r>
          </a:p>
          <a:p>
            <a:pPr eaLnBrk="1" hangingPunct="1"/>
            <a:endParaRPr lang="en-US" altLang="en-US" sz="2000"/>
          </a:p>
          <a:p>
            <a:pPr eaLnBrk="1" hangingPunct="1"/>
            <a:r>
              <a:rPr lang="en-US" altLang="en-US" sz="2000"/>
              <a:t>Sumerian is an isolate language—it doesn’t seem to have evolved from any other Mesopotamia language.</a:t>
            </a:r>
          </a:p>
          <a:p>
            <a:pPr eaLnBrk="1" hangingPunct="1"/>
            <a:endParaRPr lang="en-US" altLang="en-US" sz="2000"/>
          </a:p>
          <a:p>
            <a:pPr eaLnBrk="1" hangingPunct="1"/>
            <a:r>
              <a:rPr lang="en-US" altLang="en-US" sz="2000"/>
              <a:t>Sumerian culture might have evolved from earlier North Mesopotamian cultures or migrated from West Asia or East Arabia.</a:t>
            </a:r>
          </a:p>
          <a:p>
            <a:pPr eaLnBrk="1" hangingPunct="1"/>
            <a:endParaRPr lang="en-US" altLang="en-US" sz="2000"/>
          </a:p>
          <a:p>
            <a:pPr eaLnBrk="1" hangingPunct="1"/>
            <a:r>
              <a:rPr lang="en-US" altLang="en-US" sz="2000"/>
              <a:t>Rose to the power over larger swaths of South Mesopotamia in ~4000 B.C. with the formation of larger urban areas, including Uruk.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Rise of Sumer</a:t>
            </a:r>
          </a:p>
        </p:txBody>
      </p:sp>
      <p:sp>
        <p:nvSpPr>
          <p:cNvPr id="13315" name="Content Placeholder 2"/>
          <p:cNvSpPr>
            <a:spLocks noGrp="1"/>
          </p:cNvSpPr>
          <p:nvPr>
            <p:ph idx="1"/>
          </p:nvPr>
        </p:nvSpPr>
        <p:spPr/>
        <p:txBody>
          <a:bodyPr/>
          <a:lstStyle/>
          <a:p>
            <a:pPr eaLnBrk="1" hangingPunct="1"/>
            <a:r>
              <a:rPr lang="en-US" altLang="en-US" sz="2000"/>
              <a:t>At the height of its use, between 4000 and 2700 B.C., Uruk reached between 50,000 and 80,000 residents—the largest city in the world.</a:t>
            </a:r>
          </a:p>
          <a:p>
            <a:pPr eaLnBrk="1" hangingPunct="1"/>
            <a:endParaRPr lang="en-US" altLang="en-US" sz="2000"/>
          </a:p>
          <a:p>
            <a:pPr eaLnBrk="1" hangingPunct="1"/>
            <a:r>
              <a:rPr lang="en-US" altLang="en-US" sz="2000"/>
              <a:t>Cities along the river were traditionally led by “priest-kings” and their councils, but by the end of the 3rd millennium B.C., Sumerian culture shifted toward more secular kings.</a:t>
            </a:r>
          </a:p>
          <a:p>
            <a:pPr eaLnBrk="1" hangingPunct="1"/>
            <a:endParaRPr lang="en-US" altLang="en-US" sz="2000"/>
          </a:p>
          <a:p>
            <a:pPr eaLnBrk="1" hangingPunct="1"/>
            <a:r>
              <a:rPr lang="en-US" altLang="en-US" sz="2000"/>
              <a:t>It is likely that Gilgamesh was an actual historical king of the city-state of Uruk sometime between 2800 B.C. and 2500 B.C.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Origins of the Written Word</a:t>
            </a:r>
          </a:p>
        </p:txBody>
      </p:sp>
      <p:sp>
        <p:nvSpPr>
          <p:cNvPr id="14339" name="Content Placeholder 2"/>
          <p:cNvSpPr>
            <a:spLocks noGrp="1"/>
          </p:cNvSpPr>
          <p:nvPr>
            <p:ph idx="1"/>
          </p:nvPr>
        </p:nvSpPr>
        <p:spPr/>
        <p:txBody>
          <a:bodyPr/>
          <a:lstStyle/>
          <a:p>
            <a:pPr eaLnBrk="1" hangingPunct="1"/>
            <a:r>
              <a:rPr lang="en-US" altLang="en-US" sz="2000" dirty="0"/>
              <a:t>The oldest known written language, called Cuneiform (“wedge-shaped”), evolved in Sumer sometime around 3100-3000 B.C.</a:t>
            </a:r>
          </a:p>
          <a:p>
            <a:pPr eaLnBrk="1" hangingPunct="1"/>
            <a:endParaRPr lang="en-US" altLang="en-US" sz="2000" dirty="0"/>
          </a:p>
          <a:p>
            <a:pPr eaLnBrk="1" hangingPunct="1"/>
            <a:r>
              <a:rPr lang="en-US" altLang="en-US" sz="2000" dirty="0"/>
              <a:t>Originally a system of </a:t>
            </a:r>
            <a:br>
              <a:rPr lang="en-US" altLang="en-US" sz="2000" dirty="0"/>
            </a:br>
            <a:r>
              <a:rPr lang="en-US" altLang="en-US" sz="2000" dirty="0"/>
              <a:t>pictograms (pictures that </a:t>
            </a:r>
            <a:br>
              <a:rPr lang="en-US" altLang="en-US" sz="2000" dirty="0"/>
            </a:br>
            <a:r>
              <a:rPr lang="en-US" altLang="en-US" sz="2000" dirty="0"/>
              <a:t>had meanings), the writing </a:t>
            </a:r>
            <a:br>
              <a:rPr lang="en-US" altLang="en-US" sz="2000" dirty="0"/>
            </a:br>
            <a:r>
              <a:rPr lang="en-US" altLang="en-US" sz="2000" dirty="0"/>
              <a:t>became “simplified” </a:t>
            </a:r>
            <a:br>
              <a:rPr lang="en-US" altLang="en-US" sz="2000" dirty="0"/>
            </a:br>
            <a:r>
              <a:rPr lang="en-US" altLang="en-US" sz="2000" dirty="0"/>
              <a:t>over time, with symbols </a:t>
            </a:r>
            <a:br>
              <a:rPr lang="en-US" altLang="en-US" sz="2000" dirty="0"/>
            </a:br>
            <a:r>
              <a:rPr lang="en-US" altLang="en-US" sz="2000" dirty="0"/>
              <a:t>coming to stand for </a:t>
            </a:r>
            <a:br>
              <a:rPr lang="en-US" altLang="en-US" sz="2000" dirty="0"/>
            </a:br>
            <a:r>
              <a:rPr lang="en-US" altLang="en-US" sz="2000" dirty="0"/>
              <a:t>whole words, </a:t>
            </a:r>
            <a:br>
              <a:rPr lang="en-US" altLang="en-US" sz="2000" dirty="0"/>
            </a:br>
            <a:r>
              <a:rPr lang="en-US" altLang="en-US" sz="2000" dirty="0"/>
              <a:t>consonants, </a:t>
            </a:r>
            <a:br>
              <a:rPr lang="en-US" altLang="en-US" sz="2000" dirty="0"/>
            </a:br>
            <a:r>
              <a:rPr lang="en-US" altLang="en-US" sz="2000" dirty="0"/>
              <a:t>and syllables. </a:t>
            </a:r>
          </a:p>
          <a:p>
            <a:pPr eaLnBrk="1" hangingPunct="1"/>
            <a:endParaRPr lang="en-US" altLang="en-US" dirty="0"/>
          </a:p>
        </p:txBody>
      </p:sp>
      <p:pic>
        <p:nvPicPr>
          <p:cNvPr id="14340" name="Picture 2" descr="A small, round, hardened clay tablet covered in wedge-shaped Cuneiform markings. It likely detailed a business transaction. Retrieved from Omniglot, the Online Encyclopedia of Writing Systems, https://www.omniglot.com/writing/sumerian.htm&#10;" title="Cuneiform 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Origins of the Written Word</a:t>
            </a: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endParaRPr lang="en-US" sz="2400" dirty="0"/>
          </a:p>
          <a:p>
            <a:pPr marL="365760" indent="-283464" eaLnBrk="1" fontAlgn="auto" hangingPunct="1">
              <a:spcAft>
                <a:spcPts val="0"/>
              </a:spcAft>
              <a:buFont typeface="Wingdings 2"/>
              <a:buChar char=""/>
              <a:defRPr/>
            </a:pPr>
            <a:r>
              <a:rPr lang="en-US" sz="2400" dirty="0"/>
              <a:t>Very few people learned to write or read Cuneiform. </a:t>
            </a:r>
          </a:p>
          <a:p>
            <a:pPr marL="365760" indent="-283464" eaLnBrk="1" fontAlgn="auto" hangingPunct="1">
              <a:spcAft>
                <a:spcPts val="0"/>
              </a:spcAft>
              <a:buFont typeface="Wingdings 2"/>
              <a:buChar char=""/>
              <a:defRPr/>
            </a:pPr>
            <a:endParaRPr lang="en-US" sz="2400" dirty="0"/>
          </a:p>
          <a:p>
            <a:pPr marL="365760" indent="-283464" eaLnBrk="1" fontAlgn="auto" hangingPunct="1">
              <a:spcAft>
                <a:spcPts val="0"/>
              </a:spcAft>
              <a:buFont typeface="Wingdings 2"/>
              <a:buChar char=""/>
              <a:defRPr/>
            </a:pPr>
            <a:r>
              <a:rPr lang="en-US" sz="2400" dirty="0"/>
              <a:t>It was not originally intended to be used to record literature. </a:t>
            </a:r>
          </a:p>
          <a:p>
            <a:pPr marL="365760" indent="-283464" eaLnBrk="1" fontAlgn="auto" hangingPunct="1">
              <a:spcAft>
                <a:spcPts val="0"/>
              </a:spcAft>
              <a:buFont typeface="Wingdings 2"/>
              <a:buChar char=""/>
              <a:defRPr/>
            </a:pPr>
            <a:endParaRPr lang="en-US" sz="2400" dirty="0"/>
          </a:p>
          <a:p>
            <a:pPr marL="365760" indent="-283464" eaLnBrk="1" fontAlgn="auto" hangingPunct="1">
              <a:spcAft>
                <a:spcPts val="0"/>
              </a:spcAft>
              <a:buFont typeface="Wingdings 2"/>
              <a:buChar char=""/>
              <a:defRPr/>
            </a:pPr>
            <a:r>
              <a:rPr lang="en-US" sz="2400" dirty="0"/>
              <a:t>Early Cuneiform examples are typically records of business transactions and government reports.</a:t>
            </a:r>
          </a:p>
          <a:p>
            <a:pPr marL="365760" indent="-283464" eaLnBrk="1" fontAlgn="auto" hangingPunct="1">
              <a:spcAft>
                <a:spcPts val="0"/>
              </a:spcAft>
              <a:buFont typeface="Wingdings 2"/>
              <a:buChar char=""/>
              <a:defRPr/>
            </a:pPr>
            <a:endParaRPr lang="en-US" sz="2400" dirty="0"/>
          </a:p>
          <a:p>
            <a:pPr marL="365760" indent="-283464" eaLnBrk="1" fontAlgn="auto" hangingPunct="1">
              <a:spcAft>
                <a:spcPts val="0"/>
              </a:spcAft>
              <a:buFont typeface="Wingdings 2"/>
              <a:buChar char=""/>
              <a:defRPr/>
            </a:pPr>
            <a:r>
              <a:rPr lang="en-US" sz="2400" dirty="0"/>
              <a:t>Cuneiform was primarily learned by scribes to record those business transactions, and by priests and highly educated public figures, who were responsible for teaching the people.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Oral Tradition</a:t>
            </a:r>
          </a:p>
        </p:txBody>
      </p:sp>
      <p:sp>
        <p:nvSpPr>
          <p:cNvPr id="3" name="Content Placeholder 2"/>
          <p:cNvSpPr>
            <a:spLocks noGrp="1"/>
          </p:cNvSpPr>
          <p:nvPr>
            <p:ph idx="1"/>
          </p:nvPr>
        </p:nvSpPr>
        <p:spPr/>
        <p:txBody>
          <a:bodyPr>
            <a:normAutofit fontScale="62500" lnSpcReduction="20000"/>
          </a:bodyPr>
          <a:lstStyle/>
          <a:p>
            <a:pPr marL="365760" indent="-283464" eaLnBrk="1" fontAlgn="auto" hangingPunct="1">
              <a:spcAft>
                <a:spcPts val="0"/>
              </a:spcAft>
              <a:buFont typeface="Wingdings 2"/>
              <a:buChar char=""/>
              <a:defRPr/>
            </a:pPr>
            <a:r>
              <a:rPr lang="en-US" dirty="0"/>
              <a:t>Even though many early civilizations such as ancient Sumer, Babylon, and even ancient Greece had a form of writing, most people in the community could not read or write.</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Instead, these cultures shared information following </a:t>
            </a:r>
            <a:r>
              <a:rPr lang="en-US" b="1" dirty="0"/>
              <a:t>the oral tradition</a:t>
            </a:r>
            <a:r>
              <a:rPr lang="en-US" dirty="0"/>
              <a:t>. </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Stories and information were expressed orally from person to person, and people memorized the portions of the stories or information that were considered important.</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Oftentimes, these cultures were structured so that educated elites at the top of society were able to read and write, which gave them </a:t>
            </a:r>
            <a:r>
              <a:rPr lang="en-US" b="1" dirty="0"/>
              <a:t>power</a:t>
            </a:r>
            <a:r>
              <a:rPr lang="en-US" dirty="0"/>
              <a:t> over what information the rest of society learned.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130000"/>
                  </a:schemeClr>
                </a:solidFill>
              </a:rPr>
              <a:t>The Oral Tradition</a:t>
            </a:r>
          </a:p>
        </p:txBody>
      </p:sp>
      <p:sp>
        <p:nvSpPr>
          <p:cNvPr id="3" name="Content Placeholder 2"/>
          <p:cNvSpPr>
            <a:spLocks noGrp="1"/>
          </p:cNvSpPr>
          <p:nvPr>
            <p:ph idx="1"/>
          </p:nvPr>
        </p:nvSpPr>
        <p:spPr/>
        <p:txBody>
          <a:bodyPr>
            <a:normAutofit fontScale="62500" lnSpcReduction="20000"/>
          </a:bodyPr>
          <a:lstStyle/>
          <a:p>
            <a:pPr marL="365760" indent="-283464" eaLnBrk="1" fontAlgn="auto" hangingPunct="1">
              <a:spcAft>
                <a:spcPts val="0"/>
              </a:spcAft>
              <a:buFont typeface="Wingdings 2"/>
              <a:buChar char=""/>
              <a:defRPr/>
            </a:pPr>
            <a:r>
              <a:rPr lang="en-US" dirty="0"/>
              <a:t>In most early civilizations, for example, priests, kings, and other government figures could read and write, which gave them the ability to shape religious texts and laws.</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People who could not read or write were dependent on the information given to them by these educated, elite members of society. </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Information travelled primarily by </a:t>
            </a:r>
            <a:r>
              <a:rPr lang="en-US" b="1" dirty="0"/>
              <a:t>word of mouth</a:t>
            </a:r>
            <a:r>
              <a:rPr lang="en-US" dirty="0"/>
              <a:t>: each person who heard a story or piece of information then passed that information on to others orally, by reciting the information out loud.</a:t>
            </a:r>
          </a:p>
          <a:p>
            <a:pPr marL="365760" indent="-283464" eaLnBrk="1" fontAlgn="auto" hangingPunct="1">
              <a:spcAft>
                <a:spcPts val="0"/>
              </a:spcAft>
              <a:buFont typeface="Wingdings 2"/>
              <a:buChar char=""/>
              <a:defRPr/>
            </a:pPr>
            <a:endParaRPr lang="en-US" dirty="0"/>
          </a:p>
          <a:p>
            <a:pPr marL="365760" indent="-283464" eaLnBrk="1" fontAlgn="auto" hangingPunct="1">
              <a:spcAft>
                <a:spcPts val="0"/>
              </a:spcAft>
              <a:buFont typeface="Wingdings 2"/>
              <a:buChar char=""/>
              <a:defRPr/>
            </a:pPr>
            <a:r>
              <a:rPr lang="en-US" dirty="0"/>
              <a:t>This meant that stories were told in two ways: they were either perfectly memorized and told word-for-word—or they were loosely retold, with many variations as they travelled from person to person.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857</TotalTime>
  <Words>2607</Words>
  <Application>Microsoft Office PowerPoint</Application>
  <PresentationFormat>On-screen Show (4:3)</PresentationFormat>
  <Paragraphs>220</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Gill Sans MT</vt:lpstr>
      <vt:lpstr>Verdana</vt:lpstr>
      <vt:lpstr>Wingdings 2</vt:lpstr>
      <vt:lpstr>Solstice</vt:lpstr>
      <vt:lpstr>Our Earliest Literature</vt:lpstr>
      <vt:lpstr>The Beginnings of Civilization</vt:lpstr>
      <vt:lpstr>The Beginnings of Civilization</vt:lpstr>
      <vt:lpstr>The Rise of Sumer</vt:lpstr>
      <vt:lpstr>The Rise of Sumer</vt:lpstr>
      <vt:lpstr>Origins of the Written Word</vt:lpstr>
      <vt:lpstr>Origins of the Written Word</vt:lpstr>
      <vt:lpstr>The Oral Tradition</vt:lpstr>
      <vt:lpstr>The Oral Tradition</vt:lpstr>
      <vt:lpstr>The Oral Tradition</vt:lpstr>
      <vt:lpstr>The Oral Tradition</vt:lpstr>
      <vt:lpstr>A Little More History: Akkad and Babylon</vt:lpstr>
      <vt:lpstr>Akkad and Babylon</vt:lpstr>
      <vt:lpstr>Akkad and Babylon</vt:lpstr>
      <vt:lpstr>The Epic of Gilgamesh</vt:lpstr>
      <vt:lpstr>The Epic of Gilgamesh</vt:lpstr>
      <vt:lpstr>The Epic of Gilgamesh</vt:lpstr>
      <vt:lpstr>The Epic of Gilgamesh</vt:lpstr>
      <vt:lpstr>Babylonian Creation Epic</vt:lpstr>
      <vt:lpstr>Babylonian Creation Epic</vt:lpstr>
      <vt:lpstr>Babylonian Creation Epic</vt:lpstr>
      <vt:lpstr>What is an “Epic”?</vt:lpstr>
      <vt:lpstr>What is an “Epic”?</vt:lpstr>
      <vt:lpstr>What is an “Epic”?</vt:lpstr>
      <vt:lpstr>Influence on Other Texts</vt:lpstr>
      <vt:lpstr>Influence on Other Texts</vt:lpstr>
      <vt:lpstr>Points to Consider</vt:lpstr>
      <vt:lpstr>Points to Consider</vt:lpstr>
      <vt:lpstr>Points to Consider</vt:lpstr>
    </vt:vector>
  </TitlesOfParts>
  <Company>Thirteen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Utzman</dc:creator>
  <cp:lastModifiedBy>Giovanni Rivera</cp:lastModifiedBy>
  <cp:revision>45</cp:revision>
  <dcterms:created xsi:type="dcterms:W3CDTF">2017-08-29T21:53:17Z</dcterms:created>
  <dcterms:modified xsi:type="dcterms:W3CDTF">2021-07-23T05:15:45Z</dcterms:modified>
</cp:coreProperties>
</file>