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62"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1A1453-81A2-4437-B337-AFFB0A43D99A}" type="datetimeFigureOut">
              <a:rPr lang="en-US" smtClean="0"/>
              <a:pPr/>
              <a:t>5/22/2021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5511E4-C020-4F9C-8DAE-E8A559555FBF}" type="slidenum">
              <a:rPr lang="en-US" smtClean="0"/>
              <a:pPr/>
              <a:t>‹#›</a:t>
            </a:fld>
            <a:endParaRPr lang="en-US"/>
          </a:p>
        </p:txBody>
      </p:sp>
    </p:spTree>
    <p:extLst>
      <p:ext uri="{BB962C8B-B14F-4D97-AF65-F5344CB8AC3E}">
        <p14:creationId xmlns:p14="http://schemas.microsoft.com/office/powerpoint/2010/main" xmlns="" val="1932362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5511E4-C020-4F9C-8DAE-E8A559555FBF}" type="slidenum">
              <a:rPr lang="en-US" smtClean="0"/>
              <a:pPr/>
              <a:t>1</a:t>
            </a:fld>
            <a:endParaRPr lang="en-US"/>
          </a:p>
        </p:txBody>
      </p:sp>
    </p:spTree>
    <p:extLst>
      <p:ext uri="{BB962C8B-B14F-4D97-AF65-F5344CB8AC3E}">
        <p14:creationId xmlns:p14="http://schemas.microsoft.com/office/powerpoint/2010/main" xmlns="" val="107724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DACD91-8D4C-4046-9206-47D7AA50B93F}"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2923219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DACD91-8D4C-4046-9206-47D7AA50B93F}"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1536707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DACD91-8D4C-4046-9206-47D7AA50B93F}"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1562613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DACD91-8D4C-4046-9206-47D7AA50B93F}"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4285561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DACD91-8D4C-4046-9206-47D7AA50B93F}"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1558057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DACD91-8D4C-4046-9206-47D7AA50B93F}" type="datetimeFigureOut">
              <a:rPr lang="en-US" smtClean="0"/>
              <a:pPr/>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2904279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DACD91-8D4C-4046-9206-47D7AA50B93F}" type="datetimeFigureOut">
              <a:rPr lang="en-US" smtClean="0"/>
              <a:pPr/>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2458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DACD91-8D4C-4046-9206-47D7AA50B93F}" type="datetimeFigureOut">
              <a:rPr lang="en-US" smtClean="0"/>
              <a:pPr/>
              <a:t>5/22/2021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2332649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DACD91-8D4C-4046-9206-47D7AA50B93F}" type="datetimeFigureOut">
              <a:rPr lang="en-US" smtClean="0"/>
              <a:pPr/>
              <a:t>5/22/2021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3711204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DACD91-8D4C-4046-9206-47D7AA50B93F}" type="datetimeFigureOut">
              <a:rPr lang="en-US" smtClean="0"/>
              <a:pPr/>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1875570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DACD91-8D4C-4046-9206-47D7AA50B93F}" type="datetimeFigureOut">
              <a:rPr lang="en-US" smtClean="0"/>
              <a:pPr/>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3711111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DACD91-8D4C-4046-9206-47D7AA50B93F}" type="datetimeFigureOut">
              <a:rPr lang="en-US" smtClean="0"/>
              <a:pPr/>
              <a:t>5/22/2021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031F0-03FF-460C-B7BC-4902A6F1F895}" type="slidenum">
              <a:rPr lang="en-US" smtClean="0"/>
              <a:pPr/>
              <a:t>‹#›</a:t>
            </a:fld>
            <a:endParaRPr lang="en-US"/>
          </a:p>
        </p:txBody>
      </p:sp>
    </p:spTree>
    <p:extLst>
      <p:ext uri="{BB962C8B-B14F-4D97-AF65-F5344CB8AC3E}">
        <p14:creationId xmlns:p14="http://schemas.microsoft.com/office/powerpoint/2010/main" xmlns="" val="2642060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le 37"/>
          <p:cNvSpPr>
            <a:spLocks noGrp="1"/>
          </p:cNvSpPr>
          <p:nvPr>
            <p:ph type="title"/>
          </p:nvPr>
        </p:nvSpPr>
        <p:spPr>
          <a:xfrm>
            <a:off x="457200" y="0"/>
            <a:ext cx="8229600" cy="1417638"/>
          </a:xfrm>
        </p:spPr>
        <p:txBody>
          <a:bodyPr>
            <a:normAutofit fontScale="90000"/>
          </a:bodyPr>
          <a:lstStyle/>
          <a:p>
            <a:r>
              <a:rPr lang="en-US" sz="2400" dirty="0" smtClean="0"/>
              <a:t>BIOL 2510 Learning Objectives 1CD</a:t>
            </a:r>
            <a:br>
              <a:rPr lang="en-US" sz="2400" dirty="0" smtClean="0"/>
            </a:br>
            <a:r>
              <a:rPr lang="en-US" sz="2400" dirty="0" smtClean="0"/>
              <a:t/>
            </a:r>
            <a:br>
              <a:rPr lang="en-US" sz="2400" dirty="0" smtClean="0"/>
            </a:br>
            <a:r>
              <a:rPr lang="en-US" sz="2400" dirty="0" smtClean="0"/>
              <a:t>Lecture 1C</a:t>
            </a:r>
            <a:br>
              <a:rPr lang="en-US" sz="2400" dirty="0" smtClean="0"/>
            </a:br>
            <a:endParaRPr lang="en-US" sz="2400" dirty="0"/>
          </a:p>
        </p:txBody>
      </p:sp>
      <p:sp>
        <p:nvSpPr>
          <p:cNvPr id="39" name="Content Placeholder 38"/>
          <p:cNvSpPr>
            <a:spLocks noGrp="1"/>
          </p:cNvSpPr>
          <p:nvPr>
            <p:ph idx="1"/>
          </p:nvPr>
        </p:nvSpPr>
        <p:spPr>
          <a:xfrm>
            <a:off x="457200" y="1600200"/>
            <a:ext cx="8229600" cy="5334000"/>
          </a:xfrm>
        </p:spPr>
        <p:txBody>
          <a:bodyPr>
            <a:noAutofit/>
          </a:bodyPr>
          <a:lstStyle/>
          <a:p>
            <a:pPr marL="0" indent="0">
              <a:buNone/>
            </a:pPr>
            <a:r>
              <a:rPr lang="en-US" sz="1200" dirty="0" smtClean="0">
                <a:latin typeface="Times New Roman" pitchFamily="18" charset="0"/>
                <a:cs typeface="Times New Roman" pitchFamily="18" charset="0"/>
              </a:rPr>
              <a:t>1. Describe the contents and functions of blood.</a:t>
            </a:r>
          </a:p>
          <a:p>
            <a:pPr marL="0" indent="0">
              <a:buNone/>
            </a:pPr>
            <a:r>
              <a:rPr lang="en-US" sz="1200" dirty="0" smtClean="0">
                <a:solidFill>
                  <a:srgbClr val="FF0000"/>
                </a:solidFill>
                <a:latin typeface="Times New Roman" pitchFamily="18" charset="0"/>
                <a:cs typeface="Times New Roman" pitchFamily="18" charset="0"/>
              </a:rPr>
              <a:t>The plasma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contains the white blood cells and other substances necessary for homeostasis</a:t>
            </a:r>
            <a:r>
              <a:rPr lang="en-US" sz="1200" dirty="0" smtClean="0">
                <a:latin typeface="Times New Roman" pitchFamily="18" charset="0"/>
                <a:cs typeface="Times New Roman" pitchFamily="18" charset="0"/>
              </a:rPr>
              <a:t> </a:t>
            </a:r>
          </a:p>
          <a:p>
            <a:pPr marL="0" indent="0">
              <a:buNone/>
            </a:pPr>
            <a:r>
              <a:rPr lang="en-US" sz="1200" dirty="0" smtClean="0">
                <a:solidFill>
                  <a:srgbClr val="FF0000"/>
                </a:solidFill>
                <a:latin typeface="Times New Roman" pitchFamily="18" charset="0"/>
                <a:cs typeface="Times New Roman" pitchFamily="18" charset="0"/>
              </a:rPr>
              <a:t>The platelets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are involved in the clotting of blood to regulate blood loss by an injured cell</a:t>
            </a:r>
          </a:p>
          <a:p>
            <a:pPr marL="0" indent="0">
              <a:buNone/>
            </a:pPr>
            <a:r>
              <a:rPr lang="en-US" sz="1200" dirty="0" smtClean="0">
                <a:solidFill>
                  <a:srgbClr val="FF0000"/>
                </a:solidFill>
                <a:latin typeface="Times New Roman" pitchFamily="18" charset="0"/>
                <a:cs typeface="Times New Roman" pitchFamily="18" charset="0"/>
              </a:rPr>
              <a:t>The red blood cells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contain hemoglobin that combines with oxygen, thus, responsible for transportation of oxygen</a:t>
            </a:r>
          </a:p>
          <a:p>
            <a:pPr marL="0" indent="0">
              <a:buNone/>
            </a:pPr>
            <a:r>
              <a:rPr lang="en-US" sz="1200" dirty="0" smtClean="0">
                <a:solidFill>
                  <a:srgbClr val="FF0000"/>
                </a:solidFill>
                <a:latin typeface="Times New Roman" pitchFamily="18" charset="0"/>
                <a:cs typeface="Times New Roman" pitchFamily="18" charset="0"/>
              </a:rPr>
              <a:t>The white blood cells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are useful in killing pathogens invading the body</a:t>
            </a:r>
          </a:p>
          <a:p>
            <a:pPr marL="0" indent="0">
              <a:buNone/>
            </a:pPr>
            <a:r>
              <a:rPr lang="en-US" sz="1200" dirty="0" smtClean="0">
                <a:latin typeface="Times New Roman" pitchFamily="18" charset="0"/>
                <a:cs typeface="Times New Roman" pitchFamily="18" charset="0"/>
              </a:rPr>
              <a:t>2. Trace the pathway of blood from the heart through the pulmonary and systemic circuits, and back to the heart.</a:t>
            </a:r>
          </a:p>
          <a:p>
            <a:pPr marL="0" indent="0">
              <a:buNone/>
            </a:pPr>
            <a:r>
              <a:rPr lang="en-US" sz="1200" dirty="0" smtClean="0">
                <a:solidFill>
                  <a:srgbClr val="0070C0"/>
                </a:solidFill>
                <a:latin typeface="Times New Roman" pitchFamily="18" charset="0"/>
                <a:cs typeface="Times New Roman" pitchFamily="18" charset="0"/>
              </a:rPr>
              <a:t>The blood is transported to the capillary beds of the lungs through the pulmonary vein, where it loses carbon dioxide and gains oxygen. The oxygen rich blood is transported back to the heart through the pulmonary vein</a:t>
            </a:r>
          </a:p>
          <a:p>
            <a:pPr marL="0" indent="0">
              <a:buNone/>
            </a:pPr>
            <a:r>
              <a:rPr lang="en-US" sz="1200" dirty="0" smtClean="0">
                <a:latin typeface="Times New Roman" pitchFamily="18" charset="0"/>
                <a:cs typeface="Times New Roman" pitchFamily="18" charset="0"/>
              </a:rPr>
              <a:t>3. State the volumes of the major body fluid compartments.</a:t>
            </a:r>
          </a:p>
          <a:p>
            <a:pPr marL="0" indent="0">
              <a:buNone/>
            </a:pPr>
            <a:r>
              <a:rPr lang="en-US" sz="1200" dirty="0" smtClean="0">
                <a:solidFill>
                  <a:srgbClr val="FF0000"/>
                </a:solidFill>
                <a:latin typeface="Times New Roman" pitchFamily="18" charset="0"/>
                <a:cs typeface="Times New Roman" pitchFamily="18" charset="0"/>
              </a:rPr>
              <a:t>Plasma</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55%</a:t>
            </a:r>
          </a:p>
          <a:p>
            <a:pPr marL="0" indent="0">
              <a:buNone/>
            </a:pPr>
            <a:r>
              <a:rPr lang="en-US" sz="1200" dirty="0" smtClean="0">
                <a:solidFill>
                  <a:srgbClr val="FF0000"/>
                </a:solidFill>
                <a:latin typeface="Times New Roman" pitchFamily="18" charset="0"/>
                <a:cs typeface="Times New Roman" pitchFamily="18" charset="0"/>
              </a:rPr>
              <a:t>Platelets and leukocytes</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1%</a:t>
            </a:r>
          </a:p>
          <a:p>
            <a:pPr marL="0" indent="0">
              <a:buNone/>
            </a:pPr>
            <a:r>
              <a:rPr lang="en-US" sz="1200" dirty="0" smtClean="0">
                <a:solidFill>
                  <a:srgbClr val="FF0000"/>
                </a:solidFill>
                <a:latin typeface="Times New Roman" pitchFamily="18" charset="0"/>
                <a:cs typeface="Times New Roman" pitchFamily="18" charset="0"/>
              </a:rPr>
              <a:t>Red blood cells</a:t>
            </a:r>
            <a:r>
              <a:rPr lang="en-US" sz="1200" dirty="0" smtClean="0">
                <a:latin typeface="Times New Roman" pitchFamily="18" charset="0"/>
                <a:cs typeface="Times New Roman" pitchFamily="18" charset="0"/>
              </a:rPr>
              <a:t>-</a:t>
            </a:r>
            <a:r>
              <a:rPr lang="en-US" sz="1200" dirty="0" smtClean="0">
                <a:solidFill>
                  <a:srgbClr val="0070C0"/>
                </a:solidFill>
                <a:latin typeface="Times New Roman" pitchFamily="18" charset="0"/>
                <a:cs typeface="Times New Roman" pitchFamily="18" charset="0"/>
              </a:rPr>
              <a:t>45%</a:t>
            </a:r>
          </a:p>
          <a:p>
            <a:pPr marL="0" indent="0">
              <a:buNone/>
            </a:pPr>
            <a:r>
              <a:rPr lang="en-US" sz="1200" dirty="0" smtClean="0">
                <a:latin typeface="Times New Roman" pitchFamily="18" charset="0"/>
                <a:cs typeface="Times New Roman" pitchFamily="18" charset="0"/>
              </a:rPr>
              <a:t>4. Compare the distribution of ions (Na+, K+, Ca2+, Mg2+, </a:t>
            </a:r>
            <a:r>
              <a:rPr lang="en-US" sz="1200" dirty="0" err="1" smtClean="0">
                <a:latin typeface="Times New Roman" pitchFamily="18" charset="0"/>
                <a:cs typeface="Times New Roman" pitchFamily="18" charset="0"/>
              </a:rPr>
              <a:t>Cl</a:t>
            </a:r>
            <a:r>
              <a:rPr lang="en-US" sz="1200" dirty="0" smtClean="0">
                <a:latin typeface="Times New Roman" pitchFamily="18" charset="0"/>
                <a:cs typeface="Times New Roman" pitchFamily="18" charset="0"/>
              </a:rPr>
              <a:t>-, bicarbonate and phosphate) between the intracellular and extracellular compartments (Table provided).</a:t>
            </a:r>
          </a:p>
          <a:p>
            <a:pPr marL="0" indent="0">
              <a:buNone/>
            </a:pPr>
            <a:r>
              <a:rPr lang="en-US" sz="1200" dirty="0" smtClean="0">
                <a:solidFill>
                  <a:srgbClr val="0070C0"/>
                </a:solidFill>
                <a:latin typeface="Times New Roman" pitchFamily="18" charset="0"/>
                <a:cs typeface="Times New Roman" pitchFamily="18" charset="0"/>
              </a:rPr>
              <a:t>The intracellular compartments have a higher concentration of potassium, magnesium and phosphate ions than the extracellular compartments that have a higher concentration of sodium, chlorine, calcium and carbonate ions</a:t>
            </a:r>
          </a:p>
          <a:p>
            <a:r>
              <a:rPr lang="en-US" sz="1200" dirty="0" smtClean="0">
                <a:latin typeface="Times New Roman" pitchFamily="18" charset="0"/>
                <a:cs typeface="Times New Roman" pitchFamily="18" charset="0"/>
              </a:rPr>
              <a:t>	Intracellular	Interstitial	Vascular</a:t>
            </a:r>
          </a:p>
          <a:p>
            <a:r>
              <a:rPr lang="en-US" sz="1200" dirty="0" smtClean="0">
                <a:latin typeface="Times New Roman" pitchFamily="18" charset="0"/>
                <a:cs typeface="Times New Roman" pitchFamily="18" charset="0"/>
              </a:rPr>
              <a:t>Na +	Low	High	High</a:t>
            </a:r>
          </a:p>
          <a:p>
            <a:r>
              <a:rPr lang="en-US" sz="1200" dirty="0" err="1" smtClean="0">
                <a:latin typeface="Times New Roman" pitchFamily="18" charset="0"/>
                <a:cs typeface="Times New Roman" pitchFamily="18" charset="0"/>
              </a:rPr>
              <a:t>Cl</a:t>
            </a:r>
            <a:r>
              <a:rPr lang="en-US" sz="1200" dirty="0" smtClean="0">
                <a:latin typeface="Times New Roman" pitchFamily="18" charset="0"/>
                <a:cs typeface="Times New Roman" pitchFamily="18" charset="0"/>
              </a:rPr>
              <a:t> -	Low	High	High</a:t>
            </a:r>
          </a:p>
          <a:p>
            <a:r>
              <a:rPr lang="en-US" sz="1200" dirty="0" err="1" smtClean="0">
                <a:latin typeface="Times New Roman" pitchFamily="18" charset="0"/>
                <a:cs typeface="Times New Roman" pitchFamily="18" charset="0"/>
              </a:rPr>
              <a:t>Ca</a:t>
            </a:r>
            <a:r>
              <a:rPr lang="en-US" sz="1200" dirty="0" smtClean="0">
                <a:latin typeface="Times New Roman" pitchFamily="18" charset="0"/>
                <a:cs typeface="Times New Roman" pitchFamily="18" charset="0"/>
              </a:rPr>
              <a:t> 2+	Low	High	High</a:t>
            </a:r>
          </a:p>
          <a:p>
            <a:r>
              <a:rPr lang="en-US" sz="1200" dirty="0" smtClean="0">
                <a:latin typeface="Times New Roman" pitchFamily="18" charset="0"/>
                <a:cs typeface="Times New Roman" pitchFamily="18" charset="0"/>
              </a:rPr>
              <a:t>HCO3 -	Low	High	High</a:t>
            </a:r>
          </a:p>
          <a:p>
            <a:r>
              <a:rPr lang="en-US" sz="1200" dirty="0" smtClean="0">
                <a:latin typeface="Times New Roman" pitchFamily="18" charset="0"/>
                <a:cs typeface="Times New Roman" pitchFamily="18" charset="0"/>
              </a:rPr>
              <a:t>K+	High	Low	Low</a:t>
            </a:r>
          </a:p>
          <a:p>
            <a:r>
              <a:rPr lang="en-US" sz="1200" dirty="0" smtClean="0">
                <a:latin typeface="Times New Roman" pitchFamily="18" charset="0"/>
                <a:cs typeface="Times New Roman" pitchFamily="18" charset="0"/>
              </a:rPr>
              <a:t>Mg 2+	High	Low	Low</a:t>
            </a:r>
          </a:p>
          <a:p>
            <a:r>
              <a:rPr lang="en-US" sz="1200" dirty="0" smtClean="0">
                <a:latin typeface="Times New Roman" pitchFamily="18" charset="0"/>
                <a:cs typeface="Times New Roman" pitchFamily="18" charset="0"/>
              </a:rPr>
              <a:t>HPO4 2-	High	Low	Low</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08876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buNone/>
            </a:pPr>
            <a:r>
              <a:rPr lang="en-US" sz="1200" dirty="0" smtClean="0">
                <a:latin typeface="Times New Roman" pitchFamily="18" charset="0"/>
                <a:cs typeface="Times New Roman" pitchFamily="18" charset="0"/>
              </a:rPr>
              <a:t>31. Explain the excitability of a plasma membrane in terms of the distance between the resting membrane potential and the threshold membrane potential.</a:t>
            </a:r>
          </a:p>
          <a:p>
            <a:pPr marL="0" indent="0">
              <a:buNone/>
            </a:pPr>
            <a:r>
              <a:rPr lang="en-US" sz="1200" dirty="0" smtClean="0">
                <a:solidFill>
                  <a:srgbClr val="0070C0"/>
                </a:solidFill>
                <a:latin typeface="Times New Roman" pitchFamily="18" charset="0"/>
                <a:cs typeface="Times New Roman" pitchFamily="18" charset="0"/>
              </a:rPr>
              <a:t>The increased excitability of a membrane is a result of decreased difference between the resting membrane potential and the threshold membrane potential</a:t>
            </a:r>
          </a:p>
          <a:p>
            <a:pPr marL="0" indent="0">
              <a:buNone/>
            </a:pPr>
            <a:r>
              <a:rPr lang="en-US" sz="1200" dirty="0" smtClean="0">
                <a:latin typeface="Times New Roman" pitchFamily="18" charset="0"/>
                <a:cs typeface="Times New Roman" pitchFamily="18" charset="0"/>
              </a:rPr>
              <a:t>32. Contrast the neuromuscular effects of potassium and calcium electrolyte imbalances. (Table provided) </a:t>
            </a:r>
          </a:p>
          <a:p>
            <a:pPr marL="0" indent="0">
              <a:buNone/>
            </a:pPr>
            <a:r>
              <a:rPr lang="en-US" sz="1200" dirty="0" smtClean="0">
                <a:solidFill>
                  <a:srgbClr val="0070C0"/>
                </a:solidFill>
                <a:latin typeface="Times New Roman" pitchFamily="18" charset="0"/>
                <a:cs typeface="Times New Roman" pitchFamily="18" charset="0"/>
              </a:rPr>
              <a:t>Low concentration of potassium ions in the interstitial space results in slow but higher membrane excitability while high concentration of potassium ions causes fast but lesser membrane excitability</a:t>
            </a:r>
          </a:p>
          <a:p>
            <a:pPr marL="0" indent="0">
              <a:buNone/>
            </a:pPr>
            <a:r>
              <a:rPr lang="en-US" sz="1200" dirty="0" smtClean="0">
                <a:solidFill>
                  <a:srgbClr val="0070C0"/>
                </a:solidFill>
                <a:latin typeface="Times New Roman" pitchFamily="18" charset="0"/>
                <a:cs typeface="Times New Roman" pitchFamily="18" charset="0"/>
              </a:rPr>
              <a:t>A low concentration of calcium ions causes a higher rate of membrane excitability but it does not alter repolarization of the membrane, while increased concentration of calcium ions results in a lower rate of membrane excitability while repolarization of the membrane also remains unchanged</a:t>
            </a:r>
          </a:p>
          <a:p>
            <a:pPr marL="0" indent="0">
              <a:buNone/>
            </a:pPr>
            <a:endParaRPr lang="en-US" sz="1200" dirty="0">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81000" y="3200401"/>
            <a:ext cx="7689850" cy="289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8361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96000"/>
          </a:xfrm>
        </p:spPr>
        <p:txBody>
          <a:bodyPr>
            <a:noAutofit/>
          </a:bodyPr>
          <a:lstStyle/>
          <a:p>
            <a:pPr marL="0" indent="0">
              <a:buNone/>
            </a:pPr>
            <a:r>
              <a:rPr lang="en-US" sz="1200" dirty="0" smtClean="0">
                <a:latin typeface="Times New Roman" pitchFamily="18" charset="0"/>
                <a:cs typeface="Times New Roman" pitchFamily="18" charset="0"/>
              </a:rPr>
              <a:t>33. Explain the effects of hyperkalemia and hypokalemia on the speed of repolarization of the plasma membrane.</a:t>
            </a:r>
          </a:p>
          <a:p>
            <a:pPr marL="0" indent="0">
              <a:buNone/>
            </a:pPr>
            <a:r>
              <a:rPr lang="en-US" sz="1200" dirty="0" smtClean="0">
                <a:solidFill>
                  <a:srgbClr val="FF0000"/>
                </a:solidFill>
                <a:latin typeface="Times New Roman" pitchFamily="18" charset="0"/>
                <a:cs typeface="Times New Roman" pitchFamily="18" charset="0"/>
              </a:rPr>
              <a:t>Hyperkalemia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increases the rate of repolarization of the membrane by increasing </a:t>
            </a:r>
            <a:r>
              <a:rPr lang="en-US" sz="1200" dirty="0" err="1" smtClean="0">
                <a:solidFill>
                  <a:srgbClr val="0070C0"/>
                </a:solidFill>
                <a:latin typeface="Times New Roman" pitchFamily="18" charset="0"/>
                <a:cs typeface="Times New Roman" pitchFamily="18" charset="0"/>
              </a:rPr>
              <a:t>ikr</a:t>
            </a:r>
            <a:r>
              <a:rPr lang="en-US" sz="1200" dirty="0" smtClean="0">
                <a:solidFill>
                  <a:srgbClr val="0070C0"/>
                </a:solidFill>
                <a:latin typeface="Times New Roman" pitchFamily="18" charset="0"/>
                <a:cs typeface="Times New Roman" pitchFamily="18" charset="0"/>
              </a:rPr>
              <a:t> current that is increased by the rate of conduction of potassium channel</a:t>
            </a:r>
            <a:r>
              <a:rPr lang="en-US" sz="1200" dirty="0" smtClean="0">
                <a:latin typeface="Times New Roman" pitchFamily="18" charset="0"/>
                <a:cs typeface="Times New Roman" pitchFamily="18" charset="0"/>
              </a:rPr>
              <a:t>s</a:t>
            </a:r>
          </a:p>
          <a:p>
            <a:pPr marL="0" indent="0">
              <a:buNone/>
            </a:pPr>
            <a:r>
              <a:rPr lang="en-US" sz="1200" dirty="0" smtClean="0">
                <a:solidFill>
                  <a:srgbClr val="FF0000"/>
                </a:solidFill>
                <a:latin typeface="Times New Roman" pitchFamily="18" charset="0"/>
                <a:cs typeface="Times New Roman" pitchFamily="18" charset="0"/>
              </a:rPr>
              <a:t>Hypokalemia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causes a decrease in the rate of repolarization when calcium ions overload the cardiac </a:t>
            </a:r>
            <a:r>
              <a:rPr lang="en-US" sz="1200" dirty="0" err="1" smtClean="0">
                <a:solidFill>
                  <a:srgbClr val="0070C0"/>
                </a:solidFill>
                <a:latin typeface="Times New Roman" pitchFamily="18" charset="0"/>
                <a:cs typeface="Times New Roman" pitchFamily="18" charset="0"/>
              </a:rPr>
              <a:t>myocytes</a:t>
            </a:r>
            <a:endParaRPr lang="en-US" sz="1200" dirty="0" smtClean="0">
              <a:solidFill>
                <a:srgbClr val="0070C0"/>
              </a:solidFill>
              <a:latin typeface="Times New Roman" pitchFamily="18" charset="0"/>
              <a:cs typeface="Times New Roman" pitchFamily="18" charset="0"/>
            </a:endParaRPr>
          </a:p>
          <a:p>
            <a:pPr marL="0" indent="0">
              <a:buNone/>
            </a:pPr>
            <a:r>
              <a:rPr lang="en-US" sz="1200" dirty="0" smtClean="0">
                <a:latin typeface="Times New Roman" pitchFamily="18" charset="0"/>
                <a:cs typeface="Times New Roman" pitchFamily="18" charset="0"/>
              </a:rPr>
              <a:t>34. Contrast the etiology and clinical manifestations of hypokalemia and hyperkalemia. </a:t>
            </a:r>
          </a:p>
          <a:p>
            <a:pPr marL="0" indent="0">
              <a:buNone/>
            </a:pPr>
            <a:r>
              <a:rPr lang="en-US" sz="1200" dirty="0" smtClean="0">
                <a:solidFill>
                  <a:srgbClr val="FF0000"/>
                </a:solidFill>
                <a:latin typeface="Times New Roman" pitchFamily="18" charset="0"/>
                <a:cs typeface="Times New Roman" pitchFamily="18" charset="0"/>
              </a:rPr>
              <a:t>Hypokalemia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caused by over usage of diuretics and movement of potassium ions to the intracellular compartment while </a:t>
            </a:r>
            <a:r>
              <a:rPr lang="en-US" sz="1200" dirty="0" smtClean="0">
                <a:solidFill>
                  <a:srgbClr val="FF0000"/>
                </a:solidFill>
                <a:latin typeface="Times New Roman" pitchFamily="18" charset="0"/>
                <a:cs typeface="Times New Roman" pitchFamily="18" charset="0"/>
              </a:rPr>
              <a:t>hyperkalemia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results from blood transfusion as erythrocytes release potassium ions and movement of potassium ions from the intracellular compartment</a:t>
            </a:r>
          </a:p>
          <a:p>
            <a:pPr marL="0" indent="0">
              <a:buNone/>
            </a:pPr>
            <a:r>
              <a:rPr lang="en-US" sz="1200" dirty="0" smtClean="0">
                <a:solidFill>
                  <a:srgbClr val="FF0000"/>
                </a:solidFill>
                <a:latin typeface="Times New Roman" pitchFamily="18" charset="0"/>
                <a:cs typeface="Times New Roman" pitchFamily="18" charset="0"/>
              </a:rPr>
              <a:t>Hypokalemia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characterized by flat T waves and cardiac arrest. On the other hand, Hyperkalemia is shown by peaked T waves and respiratory arrest</a:t>
            </a:r>
          </a:p>
          <a:p>
            <a:pPr marL="0" indent="0">
              <a:buNone/>
            </a:pPr>
            <a:r>
              <a:rPr lang="en-US" sz="1200" dirty="0" smtClean="0">
                <a:latin typeface="Times New Roman" pitchFamily="18" charset="0"/>
                <a:cs typeface="Times New Roman" pitchFamily="18" charset="0"/>
              </a:rPr>
              <a:t>35. Explain the relationship among pancreatitis, </a:t>
            </a:r>
            <a:r>
              <a:rPr lang="en-US" sz="1200" dirty="0" err="1" smtClean="0">
                <a:latin typeface="Times New Roman" pitchFamily="18" charset="0"/>
                <a:cs typeface="Times New Roman" pitchFamily="18" charset="0"/>
              </a:rPr>
              <a:t>steatorrhea</a:t>
            </a:r>
            <a:r>
              <a:rPr lang="en-US" sz="1200" dirty="0" smtClean="0">
                <a:latin typeface="Times New Roman" pitchFamily="18" charset="0"/>
                <a:cs typeface="Times New Roman" pitchFamily="18" charset="0"/>
              </a:rPr>
              <a:t> and decreased serum calcium ion/magnesium ion concentration.</a:t>
            </a:r>
          </a:p>
          <a:p>
            <a:pPr marL="0" indent="0">
              <a:buNone/>
            </a:pPr>
            <a:r>
              <a:rPr lang="en-US" sz="1200" dirty="0" err="1" smtClean="0">
                <a:solidFill>
                  <a:srgbClr val="FF0000"/>
                </a:solidFill>
                <a:latin typeface="Times New Roman" pitchFamily="18" charset="0"/>
                <a:cs typeface="Times New Roman" pitchFamily="18" charset="0"/>
              </a:rPr>
              <a:t>Hypomagnesemia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causes </a:t>
            </a:r>
            <a:r>
              <a:rPr lang="en-US" sz="1200" dirty="0" err="1" smtClean="0">
                <a:solidFill>
                  <a:srgbClr val="0070C0"/>
                </a:solidFill>
                <a:latin typeface="Times New Roman" pitchFamily="18" charset="0"/>
                <a:cs typeface="Times New Roman" pitchFamily="18" charset="0"/>
              </a:rPr>
              <a:t>hypocalcemia</a:t>
            </a:r>
            <a:r>
              <a:rPr lang="en-US" sz="1200" dirty="0" smtClean="0">
                <a:solidFill>
                  <a:srgbClr val="0070C0"/>
                </a:solidFill>
                <a:latin typeface="Times New Roman" pitchFamily="18" charset="0"/>
                <a:cs typeface="Times New Roman" pitchFamily="18" charset="0"/>
              </a:rPr>
              <a:t> that hinders the secretion of lipase, thus fats are not digested, causing pancreatitis. </a:t>
            </a:r>
          </a:p>
          <a:p>
            <a:pPr marL="0" indent="0">
              <a:buNone/>
            </a:pPr>
            <a:r>
              <a:rPr lang="en-US" sz="1200" dirty="0" err="1" smtClean="0">
                <a:solidFill>
                  <a:srgbClr val="FF0000"/>
                </a:solidFill>
                <a:latin typeface="Times New Roman" pitchFamily="18" charset="0"/>
                <a:cs typeface="Times New Roman" pitchFamily="18" charset="0"/>
              </a:rPr>
              <a:t>Steatorrhea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results when feces bind calcium ions that results in excretion of calcium ions</a:t>
            </a:r>
          </a:p>
          <a:p>
            <a:pPr marL="0" indent="0">
              <a:buNone/>
            </a:pPr>
            <a:r>
              <a:rPr lang="en-US" sz="1200" dirty="0" smtClean="0">
                <a:latin typeface="Times New Roman" pitchFamily="18" charset="0"/>
                <a:cs typeface="Times New Roman" pitchFamily="18" charset="0"/>
              </a:rPr>
              <a:t>36. Contrast the etiologies of </a:t>
            </a:r>
            <a:r>
              <a:rPr lang="en-US" sz="1200" dirty="0" err="1" smtClean="0">
                <a:latin typeface="Times New Roman" pitchFamily="18" charset="0"/>
                <a:cs typeface="Times New Roman" pitchFamily="18" charset="0"/>
              </a:rPr>
              <a:t>hypocalcemia</a:t>
            </a:r>
            <a:r>
              <a:rPr lang="en-US" sz="1200" dirty="0" smtClean="0">
                <a:latin typeface="Times New Roman" pitchFamily="18" charset="0"/>
                <a:cs typeface="Times New Roman" pitchFamily="18" charset="0"/>
              </a:rPr>
              <a:t> and </a:t>
            </a:r>
            <a:r>
              <a:rPr lang="en-US" sz="1200" dirty="0" err="1" smtClean="0">
                <a:latin typeface="Times New Roman" pitchFamily="18" charset="0"/>
                <a:cs typeface="Times New Roman" pitchFamily="18" charset="0"/>
              </a:rPr>
              <a:t>hypercalcemia</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hypomagnesemia</a:t>
            </a:r>
            <a:r>
              <a:rPr lang="en-US" sz="1200" dirty="0" smtClean="0">
                <a:latin typeface="Times New Roman" pitchFamily="18" charset="0"/>
                <a:cs typeface="Times New Roman" pitchFamily="18" charset="0"/>
              </a:rPr>
              <a:t> and </a:t>
            </a:r>
            <a:r>
              <a:rPr lang="en-US" sz="1200" dirty="0" err="1" smtClean="0">
                <a:latin typeface="Times New Roman" pitchFamily="18" charset="0"/>
                <a:cs typeface="Times New Roman" pitchFamily="18" charset="0"/>
              </a:rPr>
              <a:t>hypermagnesemia</a:t>
            </a:r>
            <a:r>
              <a:rPr lang="en-US" sz="1200" dirty="0" smtClean="0">
                <a:latin typeface="Times New Roman" pitchFamily="18" charset="0"/>
                <a:cs typeface="Times New Roman" pitchFamily="18" charset="0"/>
              </a:rPr>
              <a:t> and hypophosphatemia and </a:t>
            </a:r>
            <a:r>
              <a:rPr lang="en-US" sz="1200" dirty="0" err="1" smtClean="0">
                <a:latin typeface="Times New Roman" pitchFamily="18" charset="0"/>
                <a:cs typeface="Times New Roman" pitchFamily="18" charset="0"/>
              </a:rPr>
              <a:t>hyperphosphatemia</a:t>
            </a:r>
            <a:r>
              <a:rPr lang="en-US" sz="1200" dirty="0" smtClean="0">
                <a:latin typeface="Times New Roman" pitchFamily="18" charset="0"/>
                <a:cs typeface="Times New Roman" pitchFamily="18" charset="0"/>
              </a:rPr>
              <a:t>. </a:t>
            </a:r>
          </a:p>
          <a:p>
            <a:pPr marL="0" indent="0">
              <a:buNone/>
            </a:pPr>
            <a:r>
              <a:rPr lang="en-US" sz="1200" dirty="0" err="1" smtClean="0">
                <a:solidFill>
                  <a:srgbClr val="FF0000"/>
                </a:solidFill>
                <a:latin typeface="Times New Roman" pitchFamily="18" charset="0"/>
                <a:cs typeface="Times New Roman" pitchFamily="18" charset="0"/>
              </a:rPr>
              <a:t>Hypocalcemia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results from decreased levels of calcium ions while </a:t>
            </a:r>
            <a:r>
              <a:rPr lang="en-US" sz="1200" dirty="0" err="1" smtClean="0">
                <a:solidFill>
                  <a:srgbClr val="0070C0"/>
                </a:solidFill>
                <a:latin typeface="Times New Roman" pitchFamily="18" charset="0"/>
                <a:cs typeface="Times New Roman" pitchFamily="18" charset="0"/>
              </a:rPr>
              <a:t>hypercalcemia</a:t>
            </a:r>
            <a:r>
              <a:rPr lang="en-US" sz="1200" dirty="0" smtClean="0">
                <a:solidFill>
                  <a:srgbClr val="0070C0"/>
                </a:solidFill>
                <a:latin typeface="Times New Roman" pitchFamily="18" charset="0"/>
                <a:cs typeface="Times New Roman" pitchFamily="18" charset="0"/>
              </a:rPr>
              <a:t> is caused by increased uptake of calcium ions by the blood and decreased excretion of calcium ions.</a:t>
            </a:r>
          </a:p>
          <a:p>
            <a:pPr marL="0" indent="0">
              <a:buNone/>
            </a:pPr>
            <a:r>
              <a:rPr lang="en-US" sz="1200" dirty="0" err="1" smtClean="0">
                <a:solidFill>
                  <a:srgbClr val="FF0000"/>
                </a:solidFill>
                <a:latin typeface="Times New Roman" pitchFamily="18" charset="0"/>
                <a:cs typeface="Times New Roman" pitchFamily="18" charset="0"/>
              </a:rPr>
              <a:t>Hypomagnesemia</a:t>
            </a:r>
            <a:r>
              <a:rPr lang="en-US" sz="1200" dirty="0" smtClean="0">
                <a:solidFill>
                  <a:srgbClr val="FF0000"/>
                </a:solidFill>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caused by increased excretion of magnesium ions while </a:t>
            </a:r>
            <a:r>
              <a:rPr lang="en-US" sz="1200" dirty="0" err="1" smtClean="0">
                <a:solidFill>
                  <a:srgbClr val="0070C0"/>
                </a:solidFill>
                <a:latin typeface="Times New Roman" pitchFamily="18" charset="0"/>
                <a:cs typeface="Times New Roman" pitchFamily="18" charset="0"/>
              </a:rPr>
              <a:t>hypermagnesemia</a:t>
            </a:r>
            <a:r>
              <a:rPr lang="en-US" sz="1200" dirty="0" smtClean="0">
                <a:solidFill>
                  <a:srgbClr val="0070C0"/>
                </a:solidFill>
                <a:latin typeface="Times New Roman" pitchFamily="18" charset="0"/>
                <a:cs typeface="Times New Roman" pitchFamily="18" charset="0"/>
              </a:rPr>
              <a:t> results from the increased absorption of magnesium bearing laxatives</a:t>
            </a:r>
          </a:p>
          <a:p>
            <a:pPr marL="0" indent="0">
              <a:buNone/>
            </a:pPr>
            <a:r>
              <a:rPr lang="en-US" sz="1200" dirty="0" smtClean="0">
                <a:solidFill>
                  <a:srgbClr val="FF0000"/>
                </a:solidFill>
                <a:latin typeface="Times New Roman" pitchFamily="18" charset="0"/>
                <a:cs typeface="Times New Roman" pitchFamily="18" charset="0"/>
              </a:rPr>
              <a:t>Hypophosphatemia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caused by excess PTH that hinders the reabsorption of phosphate ions while </a:t>
            </a:r>
            <a:r>
              <a:rPr lang="en-US" sz="1200" dirty="0" err="1" smtClean="0">
                <a:solidFill>
                  <a:srgbClr val="0070C0"/>
                </a:solidFill>
                <a:latin typeface="Times New Roman" pitchFamily="18" charset="0"/>
                <a:cs typeface="Times New Roman" pitchFamily="18" charset="0"/>
              </a:rPr>
              <a:t>hyperphosphatemia</a:t>
            </a:r>
            <a:r>
              <a:rPr lang="en-US" sz="1200" dirty="0" smtClean="0">
                <a:solidFill>
                  <a:srgbClr val="0070C0"/>
                </a:solidFill>
                <a:latin typeface="Times New Roman" pitchFamily="18" charset="0"/>
                <a:cs typeface="Times New Roman" pitchFamily="18" charset="0"/>
              </a:rPr>
              <a:t> results from the movement of phosphate ions to the interstitial fluid compartment due to necrosis</a:t>
            </a:r>
          </a:p>
          <a:p>
            <a:pPr marL="0" indent="0">
              <a:buNone/>
            </a:pPr>
            <a:r>
              <a:rPr lang="en-US" sz="1200" dirty="0" smtClean="0">
                <a:latin typeface="Times New Roman" pitchFamily="18" charset="0"/>
                <a:cs typeface="Times New Roman" pitchFamily="18" charset="0"/>
              </a:rPr>
              <a:t>37. Explain why hyperparathyroidism causes </a:t>
            </a:r>
            <a:r>
              <a:rPr lang="en-US" sz="1200" dirty="0" err="1" smtClean="0">
                <a:latin typeface="Times New Roman" pitchFamily="18" charset="0"/>
                <a:cs typeface="Times New Roman" pitchFamily="18" charset="0"/>
              </a:rPr>
              <a:t>hypercalcemia</a:t>
            </a:r>
            <a:r>
              <a:rPr lang="en-US" sz="1200" dirty="0" smtClean="0">
                <a:latin typeface="Times New Roman" pitchFamily="18" charset="0"/>
                <a:cs typeface="Times New Roman" pitchFamily="18" charset="0"/>
              </a:rPr>
              <a:t> and why </a:t>
            </a:r>
            <a:r>
              <a:rPr lang="en-US" sz="1200" dirty="0" err="1" smtClean="0">
                <a:latin typeface="Times New Roman" pitchFamily="18" charset="0"/>
                <a:cs typeface="Times New Roman" pitchFamily="18" charset="0"/>
              </a:rPr>
              <a:t>hypercalcemia</a:t>
            </a:r>
            <a:r>
              <a:rPr lang="en-US" sz="1200" dirty="0" smtClean="0">
                <a:latin typeface="Times New Roman" pitchFamily="18" charset="0"/>
                <a:cs typeface="Times New Roman" pitchFamily="18" charset="0"/>
              </a:rPr>
              <a:t> may cause hypophosphatemia.</a:t>
            </a:r>
          </a:p>
          <a:p>
            <a:pPr marL="0" indent="0">
              <a:buNone/>
            </a:pPr>
            <a:r>
              <a:rPr lang="en-US" sz="1200" dirty="0" smtClean="0">
                <a:solidFill>
                  <a:srgbClr val="FF0000"/>
                </a:solidFill>
                <a:latin typeface="Times New Roman" pitchFamily="18" charset="0"/>
                <a:cs typeface="Times New Roman" pitchFamily="18" charset="0"/>
              </a:rPr>
              <a:t>Hyperparathyroidism</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when the parathyroid glands make excess PTH that stimulates the movement of calcium ions into the blood from the bones and intestines</a:t>
            </a:r>
          </a:p>
          <a:p>
            <a:pPr marL="0" indent="0">
              <a:buNone/>
            </a:pPr>
            <a:r>
              <a:rPr lang="en-US" sz="1200" dirty="0" err="1" smtClean="0">
                <a:solidFill>
                  <a:srgbClr val="FF0000"/>
                </a:solidFill>
                <a:latin typeface="Times New Roman" pitchFamily="18" charset="0"/>
                <a:cs typeface="Times New Roman" pitchFamily="18" charset="0"/>
              </a:rPr>
              <a:t>Hypercalcemia</a:t>
            </a:r>
            <a:r>
              <a:rPr lang="en-US" sz="1200" dirty="0" smtClean="0">
                <a:solidFill>
                  <a:srgbClr val="FF0000"/>
                </a:solidFill>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can cause hypophosphatemia when excess calcium ions react with phosphate ions to form compounds</a:t>
            </a:r>
          </a:p>
        </p:txBody>
      </p:sp>
    </p:spTree>
    <p:extLst>
      <p:ext uri="{BB962C8B-B14F-4D97-AF65-F5344CB8AC3E}">
        <p14:creationId xmlns:p14="http://schemas.microsoft.com/office/powerpoint/2010/main" xmlns="" val="3822696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marL="0" indent="0">
              <a:buNone/>
            </a:pPr>
            <a:r>
              <a:rPr lang="en-US" sz="1200" dirty="0" smtClean="0">
                <a:latin typeface="Times New Roman" pitchFamily="18" charset="0"/>
                <a:cs typeface="Times New Roman" pitchFamily="18" charset="0"/>
              </a:rPr>
              <a:t>38. Distinguish among the effects of hyperparathyroidism on the serum levels of calcium, phosphate and sodium ions.</a:t>
            </a:r>
          </a:p>
          <a:p>
            <a:pPr marL="0" indent="0">
              <a:buNone/>
            </a:pPr>
            <a:r>
              <a:rPr lang="en-US" sz="1200" dirty="0" smtClean="0">
                <a:solidFill>
                  <a:srgbClr val="0070C0"/>
                </a:solidFill>
                <a:latin typeface="Times New Roman" pitchFamily="18" charset="0"/>
                <a:cs typeface="Times New Roman" pitchFamily="18" charset="0"/>
              </a:rPr>
              <a:t>Hyperparathyroidism increases the production of PTH which stimulates the movement of calcium ions into the blood increasing serum calcium</a:t>
            </a:r>
          </a:p>
          <a:p>
            <a:pPr marL="0" indent="0">
              <a:buNone/>
            </a:pPr>
            <a:r>
              <a:rPr lang="en-US" sz="1200" dirty="0" smtClean="0">
                <a:solidFill>
                  <a:srgbClr val="0070C0"/>
                </a:solidFill>
                <a:latin typeface="Times New Roman" pitchFamily="18" charset="0"/>
                <a:cs typeface="Times New Roman" pitchFamily="18" charset="0"/>
              </a:rPr>
              <a:t>Hyperparathyroidism lowers serum phosphate due to its </a:t>
            </a:r>
            <a:r>
              <a:rPr lang="en-US" sz="1200" dirty="0" err="1" smtClean="0">
                <a:solidFill>
                  <a:srgbClr val="0070C0"/>
                </a:solidFill>
                <a:latin typeface="Times New Roman" pitchFamily="18" charset="0"/>
                <a:cs typeface="Times New Roman" pitchFamily="18" charset="0"/>
              </a:rPr>
              <a:t>phosphaturic</a:t>
            </a:r>
            <a:r>
              <a:rPr lang="en-US" sz="1200" dirty="0" smtClean="0">
                <a:solidFill>
                  <a:srgbClr val="0070C0"/>
                </a:solidFill>
                <a:latin typeface="Times New Roman" pitchFamily="18" charset="0"/>
                <a:cs typeface="Times New Roman" pitchFamily="18" charset="0"/>
              </a:rPr>
              <a:t> effects</a:t>
            </a:r>
          </a:p>
          <a:p>
            <a:pPr marL="0" indent="0">
              <a:buNone/>
            </a:pPr>
            <a:r>
              <a:rPr lang="en-US" sz="1200" dirty="0" smtClean="0">
                <a:solidFill>
                  <a:srgbClr val="0070C0"/>
                </a:solidFill>
                <a:latin typeface="Times New Roman" pitchFamily="18" charset="0"/>
                <a:cs typeface="Times New Roman" pitchFamily="18" charset="0"/>
              </a:rPr>
              <a:t>Hyperparathyroidism is when excess PTH is formed that hinders the reabsorption of sodium ions thus lowering serum sodium</a:t>
            </a:r>
          </a:p>
          <a:p>
            <a:pPr marL="0" indent="0">
              <a:buNone/>
            </a:pPr>
            <a:endParaRPr lang="en-US" sz="1200" dirty="0" smtClean="0">
              <a:latin typeface="Times New Roman" pitchFamily="18" charset="0"/>
              <a:cs typeface="Times New Roman" pitchFamily="18" charset="0"/>
            </a:endParaRP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1604886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buNone/>
            </a:pPr>
            <a:r>
              <a:rPr lang="en-US" sz="1200" dirty="0" smtClean="0">
                <a:latin typeface="Times New Roman" pitchFamily="18" charset="0"/>
                <a:cs typeface="Times New Roman" pitchFamily="18" charset="0"/>
              </a:rPr>
              <a:t>5. List these fluid compartments in order of protein concentration level (highest to lowest).</a:t>
            </a:r>
          </a:p>
          <a:p>
            <a:pPr marL="0" indent="0">
              <a:buNone/>
            </a:pPr>
            <a:r>
              <a:rPr lang="en-US" sz="1200" dirty="0" smtClean="0">
                <a:solidFill>
                  <a:srgbClr val="0070C0"/>
                </a:solidFill>
                <a:latin typeface="Times New Roman" pitchFamily="18" charset="0"/>
                <a:cs typeface="Times New Roman" pitchFamily="18" charset="0"/>
              </a:rPr>
              <a:t>Intracellular</a:t>
            </a:r>
          </a:p>
          <a:p>
            <a:pPr marL="0" indent="0">
              <a:buNone/>
            </a:pPr>
            <a:r>
              <a:rPr lang="en-US" sz="1200" dirty="0" smtClean="0">
                <a:solidFill>
                  <a:srgbClr val="0070C0"/>
                </a:solidFill>
                <a:latin typeface="Times New Roman" pitchFamily="18" charset="0"/>
                <a:cs typeface="Times New Roman" pitchFamily="18" charset="0"/>
              </a:rPr>
              <a:t>Vascular</a:t>
            </a:r>
          </a:p>
          <a:p>
            <a:pPr marL="0" indent="0">
              <a:buNone/>
            </a:pPr>
            <a:r>
              <a:rPr lang="en-US" sz="1200" dirty="0" smtClean="0">
                <a:solidFill>
                  <a:srgbClr val="0070C0"/>
                </a:solidFill>
                <a:latin typeface="Times New Roman" pitchFamily="18" charset="0"/>
                <a:cs typeface="Times New Roman" pitchFamily="18" charset="0"/>
              </a:rPr>
              <a:t>Interstitial</a:t>
            </a:r>
          </a:p>
          <a:p>
            <a:pPr marL="0" indent="0">
              <a:buNone/>
            </a:pPr>
            <a:r>
              <a:rPr lang="en-US" sz="1200" dirty="0" smtClean="0">
                <a:latin typeface="Times New Roman" pitchFamily="18" charset="0"/>
                <a:cs typeface="Times New Roman" pitchFamily="18" charset="0"/>
              </a:rPr>
              <a:t>6. Distinguish between the mechanism of fluid movement between the intracellular and extracellular compartments and the mechanism of fluid movement between the vascular compartment and the interstitial compartment.</a:t>
            </a:r>
          </a:p>
          <a:p>
            <a:pPr marL="0" indent="0">
              <a:buNone/>
            </a:pPr>
            <a:r>
              <a:rPr lang="en-US" sz="1200" dirty="0" smtClean="0">
                <a:solidFill>
                  <a:srgbClr val="0070C0"/>
                </a:solidFill>
                <a:latin typeface="Times New Roman" pitchFamily="18" charset="0"/>
                <a:cs typeface="Times New Roman" pitchFamily="18" charset="0"/>
              </a:rPr>
              <a:t>The intracellular and interstitial compartments are separated by semi permeable membrane, thus osmosis helps in transportation of fluid across the two. On the other hand, the vascular compartment and the interstitial compartments are separated by capillary walls that have epithelial cells with spaces that allow the passage of fluid</a:t>
            </a:r>
          </a:p>
          <a:p>
            <a:pPr marL="0" indent="0">
              <a:buNone/>
            </a:pPr>
            <a:r>
              <a:rPr lang="en-US" sz="1200" dirty="0" smtClean="0">
                <a:latin typeface="Times New Roman" pitchFamily="18" charset="0"/>
                <a:cs typeface="Times New Roman" pitchFamily="18" charset="0"/>
              </a:rPr>
              <a:t>7. Distinguish between fluid filtration and fluid reabsorption with reference to the vascular compartment.</a:t>
            </a:r>
          </a:p>
          <a:p>
            <a:pPr marL="0" indent="0">
              <a:buNone/>
            </a:pPr>
            <a:r>
              <a:rPr lang="en-US" sz="1200" dirty="0" smtClean="0">
                <a:solidFill>
                  <a:srgbClr val="FF0000"/>
                </a:solidFill>
                <a:latin typeface="Times New Roman" pitchFamily="18" charset="0"/>
                <a:cs typeface="Times New Roman" pitchFamily="18" charset="0"/>
              </a:rPr>
              <a:t>Fluid filtration</a:t>
            </a:r>
            <a:r>
              <a:rPr lang="en-US" sz="1200" dirty="0" smtClean="0">
                <a:solidFill>
                  <a:srgbClr val="0070C0"/>
                </a:solidFill>
                <a:latin typeface="Times New Roman" pitchFamily="18" charset="0"/>
                <a:cs typeface="Times New Roman" pitchFamily="18" charset="0"/>
              </a:rPr>
              <a:t> is when fluid is transported to the interstitial space from the capillary blood, and through the capillary wall. </a:t>
            </a:r>
            <a:r>
              <a:rPr lang="en-US" sz="1200" dirty="0" smtClean="0">
                <a:solidFill>
                  <a:srgbClr val="FF0000"/>
                </a:solidFill>
                <a:latin typeface="Times New Roman" pitchFamily="18" charset="0"/>
                <a:cs typeface="Times New Roman" pitchFamily="18" charset="0"/>
              </a:rPr>
              <a:t>Fluid reabsorption</a:t>
            </a:r>
            <a:r>
              <a:rPr lang="en-US" sz="1200" dirty="0" smtClean="0">
                <a:solidFill>
                  <a:srgbClr val="0070C0"/>
                </a:solidFill>
                <a:latin typeface="Times New Roman" pitchFamily="18" charset="0"/>
                <a:cs typeface="Times New Roman" pitchFamily="18" charset="0"/>
              </a:rPr>
              <a:t>, on the other hand, involves transportation of fluid from the interstitial space to the capillary blood, through the capillary wall</a:t>
            </a:r>
          </a:p>
          <a:p>
            <a:pPr marL="0" indent="0">
              <a:buNone/>
            </a:pPr>
            <a:r>
              <a:rPr lang="en-US" sz="1200" dirty="0" smtClean="0">
                <a:latin typeface="Times New Roman" pitchFamily="18" charset="0"/>
                <a:cs typeface="Times New Roman" pitchFamily="18" charset="0"/>
              </a:rPr>
              <a:t>8. Define hydrostatic pressure and colloid osmotic pressure</a:t>
            </a:r>
          </a:p>
          <a:p>
            <a:pPr marL="0" indent="0">
              <a:buNone/>
            </a:pPr>
            <a:r>
              <a:rPr lang="en-US" sz="1200" dirty="0" smtClean="0">
                <a:solidFill>
                  <a:srgbClr val="FF0000"/>
                </a:solidFill>
                <a:latin typeface="Times New Roman" pitchFamily="18" charset="0"/>
                <a:cs typeface="Times New Roman" pitchFamily="18" charset="0"/>
              </a:rPr>
              <a:t>Hydrostatic pressure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caused by the weight of fluid on a blood vessel</a:t>
            </a:r>
          </a:p>
          <a:p>
            <a:pPr marL="0" indent="0">
              <a:buNone/>
            </a:pPr>
            <a:r>
              <a:rPr lang="en-US" sz="1200" dirty="0" smtClean="0">
                <a:solidFill>
                  <a:srgbClr val="FF0000"/>
                </a:solidFill>
                <a:latin typeface="Times New Roman" pitchFamily="18" charset="0"/>
                <a:cs typeface="Times New Roman" pitchFamily="18" charset="0"/>
              </a:rPr>
              <a:t>Colloid osmotic pressure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occurs when the proteins in blood displace oxygen in the plasma</a:t>
            </a:r>
          </a:p>
          <a:p>
            <a:pPr marL="0" indent="0">
              <a:buNone/>
            </a:pPr>
            <a:r>
              <a:rPr lang="en-US" sz="1200" dirty="0" smtClean="0">
                <a:latin typeface="Times New Roman" pitchFamily="18" charset="0"/>
                <a:cs typeface="Times New Roman" pitchFamily="18" charset="0"/>
              </a:rPr>
              <a:t>9. Define net filtration pressure.</a:t>
            </a:r>
          </a:p>
          <a:p>
            <a:pPr marL="0" indent="0">
              <a:buNone/>
            </a:pPr>
            <a:r>
              <a:rPr lang="en-US" sz="1200" dirty="0" smtClean="0">
                <a:solidFill>
                  <a:srgbClr val="0070C0"/>
                </a:solidFill>
                <a:latin typeface="Times New Roman" pitchFamily="18" charset="0"/>
                <a:cs typeface="Times New Roman" pitchFamily="18" charset="0"/>
              </a:rPr>
              <a:t>Net filtration pressure is the deviation between the net hydrostatic pressure and the new colloid osmotic pressure</a:t>
            </a:r>
          </a:p>
          <a:p>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2738738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buNone/>
            </a:pPr>
            <a:r>
              <a:rPr lang="en-US" sz="1200" dirty="0" smtClean="0">
                <a:latin typeface="Times New Roman" pitchFamily="18" charset="0"/>
                <a:cs typeface="Times New Roman" pitchFamily="18" charset="0"/>
              </a:rPr>
              <a:t>10. Compare the net filtration pressure at the arterial end </a:t>
            </a:r>
            <a:r>
              <a:rPr lang="en-US" sz="1200" dirty="0" err="1" smtClean="0">
                <a:latin typeface="Times New Roman" pitchFamily="18" charset="0"/>
                <a:cs typeface="Times New Roman" pitchFamily="18" charset="0"/>
              </a:rPr>
              <a:t>vs</a:t>
            </a:r>
            <a:r>
              <a:rPr lang="en-US" sz="1200" dirty="0" smtClean="0">
                <a:latin typeface="Times New Roman" pitchFamily="18" charset="0"/>
                <a:cs typeface="Times New Roman" pitchFamily="18" charset="0"/>
              </a:rPr>
              <a:t> the venous end of a capillary and explain how fluid is filtered and reabsorbed as it passes through a capillary.</a:t>
            </a:r>
          </a:p>
          <a:p>
            <a:pPr marL="0" indent="0">
              <a:buNone/>
            </a:pPr>
            <a:r>
              <a:rPr lang="en-US" sz="1200" dirty="0" smtClean="0">
                <a:solidFill>
                  <a:srgbClr val="0070C0"/>
                </a:solidFill>
                <a:latin typeface="Times New Roman" pitchFamily="18" charset="0"/>
                <a:cs typeface="Times New Roman" pitchFamily="18" charset="0"/>
              </a:rPr>
              <a:t>Net filtration pressure is positive in the arterial end and the higher net filtration pressure than the colloid osmotic pressure causes filtration as blood moves to the interstitial space. At the venous end of a capillary, net filtration pressure is negative, and the lower net filtration pressure results in reabsorption of fluid back into capillary blood</a:t>
            </a:r>
          </a:p>
          <a:p>
            <a:pPr marL="0" indent="0">
              <a:buNone/>
            </a:pPr>
            <a:r>
              <a:rPr lang="en-US" sz="1200" dirty="0" smtClean="0">
                <a:latin typeface="Times New Roman" pitchFamily="18" charset="0"/>
                <a:cs typeface="Times New Roman" pitchFamily="18" charset="0"/>
              </a:rPr>
              <a:t>11. Name the body system that is responsible for returning excess interstitial fluid to the vascular compartment.</a:t>
            </a:r>
          </a:p>
          <a:p>
            <a:pPr marL="0" indent="0">
              <a:buNone/>
            </a:pPr>
            <a:r>
              <a:rPr lang="en-US" sz="1200" dirty="0" smtClean="0">
                <a:solidFill>
                  <a:srgbClr val="0070C0"/>
                </a:solidFill>
                <a:latin typeface="Times New Roman" pitchFamily="18" charset="0"/>
                <a:cs typeface="Times New Roman" pitchFamily="18" charset="0"/>
              </a:rPr>
              <a:t>The lymphatic system</a:t>
            </a:r>
          </a:p>
          <a:p>
            <a:pPr marL="0" indent="0">
              <a:buNone/>
            </a:pPr>
            <a:r>
              <a:rPr lang="en-US" sz="1200" dirty="0" smtClean="0">
                <a:latin typeface="Times New Roman" pitchFamily="18" charset="0"/>
                <a:cs typeface="Times New Roman" pitchFamily="18" charset="0"/>
              </a:rPr>
              <a:t>12. Define the relationship between blood pressure and the glomerular filtration rate (GFR).</a:t>
            </a:r>
          </a:p>
          <a:p>
            <a:pPr marL="0" indent="0">
              <a:buNone/>
            </a:pPr>
            <a:r>
              <a:rPr lang="en-US" sz="1200" dirty="0" smtClean="0">
                <a:solidFill>
                  <a:srgbClr val="FF0000"/>
                </a:solidFill>
                <a:latin typeface="Times New Roman" pitchFamily="18" charset="0"/>
                <a:cs typeface="Times New Roman" pitchFamily="18" charset="0"/>
              </a:rPr>
              <a:t>The glomerular filtration rate</a:t>
            </a:r>
            <a:r>
              <a:rPr lang="en-US" sz="1200" dirty="0" smtClean="0">
                <a:solidFill>
                  <a:srgbClr val="0070C0"/>
                </a:solidFill>
                <a:latin typeface="Times New Roman" pitchFamily="18" charset="0"/>
                <a:cs typeface="Times New Roman" pitchFamily="18" charset="0"/>
              </a:rPr>
              <a:t> is affected by the increase and decrease of blood pressure that that are directly proportional to the increase and decrease of renal filtrate formation</a:t>
            </a:r>
          </a:p>
          <a:p>
            <a:pPr marL="0" indent="0">
              <a:buNone/>
            </a:pPr>
            <a:r>
              <a:rPr lang="en-US" sz="1200" dirty="0" smtClean="0">
                <a:latin typeface="Times New Roman" pitchFamily="18" charset="0"/>
                <a:cs typeface="Times New Roman" pitchFamily="18" charset="0"/>
              </a:rPr>
              <a:t>13. Contrast the effects of these hormones, antidiuretic hormone (ADH), aldosterone and atrial natriuretic peptide (ANP) with respect to sodium and water reabsorption from the renal filtrate.</a:t>
            </a:r>
          </a:p>
          <a:p>
            <a:pPr marL="0" indent="0">
              <a:buNone/>
            </a:pPr>
            <a:r>
              <a:rPr lang="en-US" sz="1200" dirty="0" smtClean="0">
                <a:solidFill>
                  <a:srgbClr val="FF0000"/>
                </a:solidFill>
                <a:latin typeface="Times New Roman" pitchFamily="18" charset="0"/>
                <a:cs typeface="Times New Roman" pitchFamily="18" charset="0"/>
              </a:rPr>
              <a:t>ADH</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secreted when the concentration of sodium ions is high to trigger the reabsorption of water, but sodium concentration remains the same</a:t>
            </a:r>
          </a:p>
          <a:p>
            <a:pPr marL="0" indent="0">
              <a:buNone/>
            </a:pPr>
            <a:r>
              <a:rPr lang="en-US" sz="1200" dirty="0" smtClean="0">
                <a:solidFill>
                  <a:srgbClr val="FF0000"/>
                </a:solidFill>
                <a:latin typeface="Times New Roman" pitchFamily="18" charset="0"/>
                <a:cs typeface="Times New Roman" pitchFamily="18" charset="0"/>
              </a:rPr>
              <a:t>Aldosterone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increases the rate of reabsorption of sodium ions that triggers osmosis, thus, the reabsorption of water as well from the renal filtrate</a:t>
            </a:r>
          </a:p>
          <a:p>
            <a:pPr marL="0" indent="0">
              <a:buNone/>
            </a:pPr>
            <a:r>
              <a:rPr lang="en-US" sz="1200" dirty="0" smtClean="0">
                <a:solidFill>
                  <a:srgbClr val="FF0000"/>
                </a:solidFill>
                <a:latin typeface="Times New Roman" pitchFamily="18" charset="0"/>
                <a:cs typeface="Times New Roman" pitchFamily="18" charset="0"/>
              </a:rPr>
              <a:t>The ANP</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reduces the rate of reabsorption of sodium ions and water from the renal filtrate</a:t>
            </a:r>
          </a:p>
          <a:p>
            <a:pPr marL="0" indent="0">
              <a:buNone/>
            </a:pPr>
            <a:r>
              <a:rPr lang="en-US" sz="1200" dirty="0" smtClean="0">
                <a:latin typeface="Times New Roman" pitchFamily="18" charset="0"/>
                <a:cs typeface="Times New Roman" pitchFamily="18" charset="0"/>
              </a:rPr>
              <a:t>14. Contrast extracellular volume (ECV)excess and ECV deficit with respect to etiology and clinical manifestations. (Table provided.)</a:t>
            </a:r>
          </a:p>
          <a:p>
            <a:pPr marL="0" indent="0">
              <a:buNone/>
            </a:pPr>
            <a:r>
              <a:rPr lang="en-US" sz="1200" dirty="0" smtClean="0">
                <a:solidFill>
                  <a:srgbClr val="0070C0"/>
                </a:solidFill>
                <a:latin typeface="Times New Roman" pitchFamily="18" charset="0"/>
                <a:cs typeface="Times New Roman" pitchFamily="18" charset="0"/>
              </a:rPr>
              <a:t>Excess extracellular volume results from retention of water and sodium in the renal filtrate and infusion of liquids with high sodium concentration, while deficit in extracellular volume is characterized by extracellular fluid leaving the body in large amounts through processes such as diarrhea.</a:t>
            </a:r>
          </a:p>
          <a:p>
            <a:pPr marL="0" indent="0">
              <a:buNone/>
            </a:pPr>
            <a:r>
              <a:rPr lang="en-US" sz="1200" dirty="0" smtClean="0">
                <a:solidFill>
                  <a:srgbClr val="002060"/>
                </a:solidFill>
                <a:latin typeface="Times New Roman" pitchFamily="18" charset="0"/>
                <a:cs typeface="Times New Roman" pitchFamily="18" charset="0"/>
              </a:rPr>
              <a:t>In terms of clinical manifestation, excess extracellular volume is shown by edema across the body and fast weight gain while a deficit in extracellular volume causes the patient to lose weight fast and have decreased urine output</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764282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817699029"/>
              </p:ext>
            </p:extLst>
          </p:nvPr>
        </p:nvGraphicFramePr>
        <p:xfrm>
          <a:off x="838200" y="838199"/>
          <a:ext cx="7696199" cy="5715000"/>
        </p:xfrm>
        <a:graphic>
          <a:graphicData uri="http://schemas.openxmlformats.org/drawingml/2006/table">
            <a:tbl>
              <a:tblPr firstRow="1" firstCol="1" bandRow="1">
                <a:tableStyleId>{5C22544A-7EE6-4342-B048-85BDC9FD1C3A}</a:tableStyleId>
              </a:tblPr>
              <a:tblGrid>
                <a:gridCol w="1666143"/>
                <a:gridCol w="1666143"/>
                <a:gridCol w="2182313"/>
                <a:gridCol w="2181600"/>
              </a:tblGrid>
              <a:tr h="463379">
                <a:tc gridSpan="2">
                  <a:txBody>
                    <a:bodyPr/>
                    <a:lstStyle/>
                    <a:p>
                      <a:pPr marL="0" marR="0" algn="ctr">
                        <a:spcBef>
                          <a:spcPts val="0"/>
                        </a:spcBef>
                        <a:spcAft>
                          <a:spcPts val="0"/>
                        </a:spcAft>
                      </a:pPr>
                      <a:r>
                        <a:rPr lang="en-US" sz="800">
                          <a:effectLst/>
                        </a:rPr>
                        <a:t>Extracellular  Fluid Volume (EVC) Imbalances</a:t>
                      </a:r>
                    </a:p>
                    <a:p>
                      <a:pPr marL="0" marR="0" algn="ctr">
                        <a:spcBef>
                          <a:spcPts val="0"/>
                        </a:spcBef>
                        <a:spcAft>
                          <a:spcPts val="0"/>
                        </a:spcAft>
                      </a:pPr>
                      <a:r>
                        <a:rPr lang="en-US" sz="800">
                          <a:effectLst/>
                        </a:rPr>
                        <a:t>aka Saline Imbalances</a:t>
                      </a:r>
                    </a:p>
                    <a:p>
                      <a:pPr marL="0" marR="0" algn="ctr">
                        <a:spcBef>
                          <a:spcPts val="0"/>
                        </a:spcBef>
                        <a:spcAft>
                          <a:spcPts val="0"/>
                        </a:spcAft>
                      </a:pPr>
                      <a:r>
                        <a:rPr lang="en-US" sz="800">
                          <a:effectLst/>
                        </a:rPr>
                        <a:t> ION CONCENTRATIONS NOT AFFECTED</a:t>
                      </a:r>
                      <a:endParaRPr lang="en-US" sz="800">
                        <a:effectLst/>
                        <a:latin typeface="Calibri"/>
                        <a:ea typeface="Calibri"/>
                        <a:cs typeface="Times New Roman"/>
                      </a:endParaRPr>
                    </a:p>
                  </a:txBody>
                  <a:tcPr marL="50041" marR="50041" marT="0" marB="0"/>
                </a:tc>
                <a:tc hMerge="1">
                  <a:txBody>
                    <a:bodyPr/>
                    <a:lstStyle/>
                    <a:p>
                      <a:endParaRPr lang="en-US"/>
                    </a:p>
                  </a:txBody>
                  <a:tcPr/>
                </a:tc>
                <a:tc gridSpan="2">
                  <a:txBody>
                    <a:bodyPr/>
                    <a:lstStyle/>
                    <a:p>
                      <a:pPr marL="0" marR="0" algn="ctr">
                        <a:spcBef>
                          <a:spcPts val="0"/>
                        </a:spcBef>
                        <a:spcAft>
                          <a:spcPts val="0"/>
                        </a:spcAft>
                      </a:pPr>
                      <a:r>
                        <a:rPr lang="en-US" sz="800">
                          <a:effectLst/>
                        </a:rPr>
                        <a:t>Extracellular Fluid Concentration Imbalances</a:t>
                      </a:r>
                    </a:p>
                    <a:p>
                      <a:pPr marL="0" marR="0" algn="ctr">
                        <a:spcBef>
                          <a:spcPts val="0"/>
                        </a:spcBef>
                        <a:spcAft>
                          <a:spcPts val="0"/>
                        </a:spcAft>
                      </a:pPr>
                      <a:r>
                        <a:rPr lang="en-US" sz="800">
                          <a:effectLst/>
                        </a:rPr>
                        <a:t>aka Water Imbalances</a:t>
                      </a:r>
                    </a:p>
                    <a:p>
                      <a:pPr marL="0" marR="0" algn="ctr">
                        <a:spcBef>
                          <a:spcPts val="0"/>
                        </a:spcBef>
                        <a:spcAft>
                          <a:spcPts val="0"/>
                        </a:spcAft>
                      </a:pPr>
                      <a:r>
                        <a:rPr lang="en-US" sz="800">
                          <a:effectLst/>
                        </a:rPr>
                        <a:t>MAJOR EFFECT ON SODIUM ION CONCENTRATION</a:t>
                      </a:r>
                      <a:endParaRPr lang="en-US" sz="800">
                        <a:effectLst/>
                        <a:latin typeface="Calibri"/>
                        <a:ea typeface="Calibri"/>
                        <a:cs typeface="Times New Roman"/>
                      </a:endParaRPr>
                    </a:p>
                  </a:txBody>
                  <a:tcPr marL="50041" marR="50041" marT="0" marB="0"/>
                </a:tc>
                <a:tc hMerge="1">
                  <a:txBody>
                    <a:bodyPr/>
                    <a:lstStyle/>
                    <a:p>
                      <a:endParaRPr lang="en-US"/>
                    </a:p>
                  </a:txBody>
                  <a:tcPr/>
                </a:tc>
              </a:tr>
              <a:tr h="3398108">
                <a:tc>
                  <a:txBody>
                    <a:bodyPr/>
                    <a:lstStyle/>
                    <a:p>
                      <a:pPr marL="0" marR="0">
                        <a:spcBef>
                          <a:spcPts val="0"/>
                        </a:spcBef>
                        <a:spcAft>
                          <a:spcPts val="0"/>
                        </a:spcAft>
                      </a:pPr>
                      <a:r>
                        <a:rPr lang="en-US" sz="800">
                          <a:effectLst/>
                        </a:rPr>
                        <a:t>Causes of ECV Deficit</a:t>
                      </a:r>
                    </a:p>
                    <a:p>
                      <a:pPr marL="0" marR="0">
                        <a:spcBef>
                          <a:spcPts val="0"/>
                        </a:spcBef>
                        <a:spcAft>
                          <a:spcPts val="0"/>
                        </a:spcAft>
                      </a:pPr>
                      <a:r>
                        <a:rPr lang="en-US" sz="800">
                          <a:effectLst/>
                        </a:rPr>
                        <a:t>Loss of fluid from</a:t>
                      </a:r>
                    </a:p>
                    <a:p>
                      <a:pPr marL="0" marR="0" indent="457200">
                        <a:spcBef>
                          <a:spcPts val="0"/>
                        </a:spcBef>
                        <a:spcAft>
                          <a:spcPts val="0"/>
                        </a:spcAft>
                      </a:pPr>
                      <a:r>
                        <a:rPr lang="en-US" sz="800">
                          <a:effectLst/>
                        </a:rPr>
                        <a:t>Digestive tract</a:t>
                      </a:r>
                    </a:p>
                    <a:p>
                      <a:pPr marL="0" marR="0" indent="457200">
                        <a:spcBef>
                          <a:spcPts val="0"/>
                        </a:spcBef>
                        <a:spcAft>
                          <a:spcPts val="0"/>
                        </a:spcAft>
                      </a:pPr>
                      <a:r>
                        <a:rPr lang="en-US" sz="800">
                          <a:effectLst/>
                        </a:rPr>
                        <a:t>Urinary tract</a:t>
                      </a:r>
                    </a:p>
                    <a:p>
                      <a:pPr marL="0" marR="0">
                        <a:spcBef>
                          <a:spcPts val="0"/>
                        </a:spcBef>
                        <a:spcAft>
                          <a:spcPts val="0"/>
                        </a:spcAft>
                      </a:pPr>
                      <a:r>
                        <a:rPr lang="en-US" sz="800">
                          <a:effectLst/>
                        </a:rPr>
                        <a:t>Loss of fluid from </a:t>
                      </a:r>
                    </a:p>
                    <a:p>
                      <a:pPr marL="0" marR="0">
                        <a:spcBef>
                          <a:spcPts val="0"/>
                        </a:spcBef>
                        <a:spcAft>
                          <a:spcPts val="0"/>
                        </a:spcAft>
                      </a:pPr>
                      <a:r>
                        <a:rPr lang="en-US" sz="800">
                          <a:effectLst/>
                        </a:rPr>
                        <a:t>	Hemorrhage</a:t>
                      </a:r>
                    </a:p>
                    <a:p>
                      <a:pPr marL="0" marR="0">
                        <a:spcBef>
                          <a:spcPts val="0"/>
                        </a:spcBef>
                        <a:spcAft>
                          <a:spcPts val="0"/>
                        </a:spcAft>
                      </a:pPr>
                      <a:r>
                        <a:rPr lang="en-US" sz="800">
                          <a:effectLst/>
                        </a:rPr>
                        <a:t>	Diaphoresis</a:t>
                      </a:r>
                    </a:p>
                    <a:p>
                      <a:pPr marL="0" marR="0">
                        <a:spcBef>
                          <a:spcPts val="0"/>
                        </a:spcBef>
                        <a:spcAft>
                          <a:spcPts val="0"/>
                        </a:spcAft>
                      </a:pPr>
                      <a:r>
                        <a:rPr lang="en-US" sz="800">
                          <a:effectLst/>
                        </a:rPr>
                        <a:t>Third spacing</a:t>
                      </a:r>
                    </a:p>
                    <a:p>
                      <a:pPr marL="0" marR="0">
                        <a:spcBef>
                          <a:spcPts val="0"/>
                        </a:spcBef>
                        <a:spcAft>
                          <a:spcPts val="0"/>
                        </a:spcAft>
                      </a:pPr>
                      <a:r>
                        <a:rPr lang="en-US" sz="800">
                          <a:effectLst/>
                        </a:rPr>
                        <a:t> </a:t>
                      </a:r>
                      <a:endParaRPr lang="en-US" sz="800">
                        <a:effectLst/>
                        <a:latin typeface="Calibri"/>
                        <a:ea typeface="Calibri"/>
                        <a:cs typeface="Times New Roman"/>
                      </a:endParaRPr>
                    </a:p>
                  </a:txBody>
                  <a:tcPr marL="50041" marR="50041" marT="0" marB="0"/>
                </a:tc>
                <a:tc>
                  <a:txBody>
                    <a:bodyPr/>
                    <a:lstStyle/>
                    <a:p>
                      <a:pPr marL="0" marR="0">
                        <a:spcBef>
                          <a:spcPts val="0"/>
                        </a:spcBef>
                        <a:spcAft>
                          <a:spcPts val="0"/>
                        </a:spcAft>
                      </a:pPr>
                      <a:r>
                        <a:rPr lang="en-US" sz="800">
                          <a:effectLst/>
                        </a:rPr>
                        <a:t>Causes of ECV Excess</a:t>
                      </a:r>
                    </a:p>
                    <a:p>
                      <a:pPr marL="0" marR="0">
                        <a:spcBef>
                          <a:spcPts val="0"/>
                        </a:spcBef>
                        <a:spcAft>
                          <a:spcPts val="0"/>
                        </a:spcAft>
                      </a:pPr>
                      <a:r>
                        <a:rPr lang="en-US" sz="800">
                          <a:effectLst/>
                        </a:rPr>
                        <a:t>Gain of fluid from</a:t>
                      </a:r>
                    </a:p>
                    <a:p>
                      <a:pPr marL="0" marR="0">
                        <a:spcBef>
                          <a:spcPts val="0"/>
                        </a:spcBef>
                        <a:spcAft>
                          <a:spcPts val="0"/>
                        </a:spcAft>
                      </a:pPr>
                      <a:r>
                        <a:rPr lang="en-US" sz="800">
                          <a:effectLst/>
                        </a:rPr>
                        <a:t>saline IV</a:t>
                      </a:r>
                    </a:p>
                    <a:p>
                      <a:pPr marL="0" marR="0">
                        <a:spcBef>
                          <a:spcPts val="0"/>
                        </a:spcBef>
                        <a:spcAft>
                          <a:spcPts val="0"/>
                        </a:spcAft>
                      </a:pPr>
                      <a:r>
                        <a:rPr lang="en-US" sz="800">
                          <a:effectLst/>
                        </a:rPr>
                        <a:t>Gain of fluid due to low urine production</a:t>
                      </a:r>
                    </a:p>
                    <a:p>
                      <a:pPr marL="0" marR="0">
                        <a:spcBef>
                          <a:spcPts val="0"/>
                        </a:spcBef>
                        <a:spcAft>
                          <a:spcPts val="0"/>
                        </a:spcAft>
                      </a:pPr>
                      <a:r>
                        <a:rPr lang="en-US" sz="800">
                          <a:effectLst/>
                        </a:rPr>
                        <a:t>(Hyperaldosteronism, glomerulonephritis, heart failure)</a:t>
                      </a:r>
                    </a:p>
                    <a:p>
                      <a:pPr marL="0" marR="0">
                        <a:spcBef>
                          <a:spcPts val="0"/>
                        </a:spcBef>
                        <a:spcAft>
                          <a:spcPts val="0"/>
                        </a:spcAft>
                      </a:pPr>
                      <a:r>
                        <a:rPr lang="en-US" sz="800">
                          <a:effectLst/>
                        </a:rPr>
                        <a:t> </a:t>
                      </a:r>
                      <a:endParaRPr lang="en-US" sz="800">
                        <a:effectLst/>
                        <a:latin typeface="Calibri"/>
                        <a:ea typeface="Calibri"/>
                        <a:cs typeface="Times New Roman"/>
                      </a:endParaRPr>
                    </a:p>
                  </a:txBody>
                  <a:tcPr marL="50041" marR="50041" marT="0" marB="0"/>
                </a:tc>
                <a:tc>
                  <a:txBody>
                    <a:bodyPr/>
                    <a:lstStyle/>
                    <a:p>
                      <a:pPr marL="0" marR="0">
                        <a:spcBef>
                          <a:spcPts val="0"/>
                        </a:spcBef>
                        <a:spcAft>
                          <a:spcPts val="0"/>
                        </a:spcAft>
                      </a:pPr>
                      <a:r>
                        <a:rPr lang="en-US" sz="800">
                          <a:effectLst/>
                        </a:rPr>
                        <a:t>Causes of Hyponatremia</a:t>
                      </a:r>
                    </a:p>
                    <a:p>
                      <a:pPr marL="0" marR="0">
                        <a:spcBef>
                          <a:spcPts val="0"/>
                        </a:spcBef>
                        <a:spcAft>
                          <a:spcPts val="0"/>
                        </a:spcAft>
                      </a:pPr>
                      <a:r>
                        <a:rPr lang="en-US" sz="800">
                          <a:effectLst/>
                        </a:rPr>
                        <a:t>Gain of more water than salt</a:t>
                      </a:r>
                    </a:p>
                    <a:p>
                      <a:pPr marL="0" marR="0">
                        <a:spcBef>
                          <a:spcPts val="0"/>
                        </a:spcBef>
                        <a:spcAft>
                          <a:spcPts val="0"/>
                        </a:spcAft>
                      </a:pPr>
                      <a:r>
                        <a:rPr lang="en-US" sz="800">
                          <a:effectLst/>
                        </a:rPr>
                        <a:t>	Excess ADH</a:t>
                      </a:r>
                    </a:p>
                    <a:p>
                      <a:pPr marL="0" marR="0">
                        <a:spcBef>
                          <a:spcPts val="0"/>
                        </a:spcBef>
                        <a:spcAft>
                          <a:spcPts val="0"/>
                        </a:spcAft>
                      </a:pPr>
                      <a:r>
                        <a:rPr lang="en-US" sz="800">
                          <a:effectLst/>
                        </a:rPr>
                        <a:t>	Excess D5W IV</a:t>
                      </a:r>
                    </a:p>
                    <a:p>
                      <a:pPr marL="0" marR="0">
                        <a:spcBef>
                          <a:spcPts val="0"/>
                        </a:spcBef>
                        <a:spcAft>
                          <a:spcPts val="0"/>
                        </a:spcAft>
                      </a:pPr>
                      <a:r>
                        <a:rPr lang="en-US" sz="800">
                          <a:effectLst/>
                        </a:rPr>
                        <a:t>	Excess water in GI tract</a:t>
                      </a:r>
                    </a:p>
                    <a:p>
                      <a:pPr marL="0" marR="0">
                        <a:spcBef>
                          <a:spcPts val="0"/>
                        </a:spcBef>
                        <a:spcAft>
                          <a:spcPts val="0"/>
                        </a:spcAft>
                      </a:pPr>
                      <a:r>
                        <a:rPr lang="en-US" sz="800">
                          <a:effectLst/>
                        </a:rPr>
                        <a:t>	Fresh water drowning</a:t>
                      </a:r>
                    </a:p>
                    <a:p>
                      <a:pPr marL="0" marR="0">
                        <a:spcBef>
                          <a:spcPts val="0"/>
                        </a:spcBef>
                        <a:spcAft>
                          <a:spcPts val="0"/>
                        </a:spcAft>
                      </a:pPr>
                      <a:r>
                        <a:rPr lang="en-US" sz="800">
                          <a:effectLst/>
                        </a:rPr>
                        <a:t>	</a:t>
                      </a:r>
                    </a:p>
                    <a:p>
                      <a:pPr marL="0" marR="0">
                        <a:spcBef>
                          <a:spcPts val="0"/>
                        </a:spcBef>
                        <a:spcAft>
                          <a:spcPts val="0"/>
                        </a:spcAft>
                      </a:pPr>
                      <a:r>
                        <a:rPr lang="en-US" sz="800">
                          <a:effectLst/>
                        </a:rPr>
                        <a:t> </a:t>
                      </a:r>
                    </a:p>
                    <a:p>
                      <a:pPr marL="0" marR="0">
                        <a:spcBef>
                          <a:spcPts val="0"/>
                        </a:spcBef>
                        <a:spcAft>
                          <a:spcPts val="0"/>
                        </a:spcAft>
                      </a:pPr>
                      <a:r>
                        <a:rPr lang="en-US" sz="800">
                          <a:effectLst/>
                        </a:rPr>
                        <a:t>Loss of more salt than water</a:t>
                      </a:r>
                    </a:p>
                    <a:p>
                      <a:pPr marL="457200" marR="0">
                        <a:spcBef>
                          <a:spcPts val="0"/>
                        </a:spcBef>
                        <a:spcAft>
                          <a:spcPts val="0"/>
                        </a:spcAft>
                      </a:pPr>
                      <a:r>
                        <a:rPr lang="en-US" sz="800">
                          <a:effectLst/>
                        </a:rPr>
                        <a:t>Replacing lost saline fluid with plain water</a:t>
                      </a:r>
                    </a:p>
                    <a:p>
                      <a:pPr marL="457200" marR="0">
                        <a:spcBef>
                          <a:spcPts val="0"/>
                        </a:spcBef>
                        <a:spcAft>
                          <a:spcPts val="0"/>
                        </a:spcAft>
                      </a:pPr>
                      <a:r>
                        <a:rPr lang="en-US" sz="800">
                          <a:effectLst/>
                        </a:rPr>
                        <a:t>Loss of sodium to urine</a:t>
                      </a:r>
                    </a:p>
                    <a:p>
                      <a:pPr marL="457200" marR="0" indent="457200">
                        <a:spcBef>
                          <a:spcPts val="0"/>
                        </a:spcBef>
                        <a:spcAft>
                          <a:spcPts val="0"/>
                        </a:spcAft>
                      </a:pPr>
                      <a:r>
                        <a:rPr lang="en-US" sz="800">
                          <a:effectLst/>
                        </a:rPr>
                        <a:t>(diuretics)</a:t>
                      </a:r>
                    </a:p>
                    <a:p>
                      <a:pPr marL="0" marR="0">
                        <a:spcBef>
                          <a:spcPts val="0"/>
                        </a:spcBef>
                        <a:spcAft>
                          <a:spcPts val="0"/>
                        </a:spcAft>
                      </a:pPr>
                      <a:r>
                        <a:rPr lang="en-US" sz="800">
                          <a:effectLst/>
                        </a:rPr>
                        <a:t> </a:t>
                      </a:r>
                      <a:endParaRPr lang="en-US" sz="800">
                        <a:effectLst/>
                        <a:latin typeface="Calibri"/>
                        <a:ea typeface="Calibri"/>
                        <a:cs typeface="Times New Roman"/>
                      </a:endParaRPr>
                    </a:p>
                  </a:txBody>
                  <a:tcPr marL="50041" marR="50041" marT="0" marB="0"/>
                </a:tc>
                <a:tc>
                  <a:txBody>
                    <a:bodyPr/>
                    <a:lstStyle/>
                    <a:p>
                      <a:pPr marL="0" marR="0">
                        <a:spcBef>
                          <a:spcPts val="0"/>
                        </a:spcBef>
                        <a:spcAft>
                          <a:spcPts val="0"/>
                        </a:spcAft>
                      </a:pPr>
                      <a:r>
                        <a:rPr lang="en-US" sz="800">
                          <a:effectLst/>
                        </a:rPr>
                        <a:t>Causes of Hypernatremia</a:t>
                      </a:r>
                    </a:p>
                    <a:p>
                      <a:pPr marL="0" marR="0">
                        <a:spcBef>
                          <a:spcPts val="0"/>
                        </a:spcBef>
                        <a:spcAft>
                          <a:spcPts val="0"/>
                        </a:spcAft>
                      </a:pPr>
                      <a:r>
                        <a:rPr lang="en-US" sz="800">
                          <a:effectLst/>
                        </a:rPr>
                        <a:t>Gain of more salt than water</a:t>
                      </a:r>
                    </a:p>
                    <a:p>
                      <a:pPr marL="0" marR="0">
                        <a:spcBef>
                          <a:spcPts val="0"/>
                        </a:spcBef>
                        <a:spcAft>
                          <a:spcPts val="0"/>
                        </a:spcAft>
                      </a:pPr>
                      <a:r>
                        <a:rPr lang="en-US" sz="800">
                          <a:effectLst/>
                        </a:rPr>
                        <a:t>	Tube feeding w/o     water intake</a:t>
                      </a:r>
                    </a:p>
                    <a:p>
                      <a:pPr marL="0" marR="0">
                        <a:spcBef>
                          <a:spcPts val="0"/>
                        </a:spcBef>
                        <a:spcAft>
                          <a:spcPts val="0"/>
                        </a:spcAft>
                      </a:pPr>
                      <a:r>
                        <a:rPr lang="en-US" sz="800">
                          <a:effectLst/>
                        </a:rPr>
                        <a:t>	Salt water drowning</a:t>
                      </a:r>
                    </a:p>
                    <a:p>
                      <a:pPr marL="0" marR="0">
                        <a:spcBef>
                          <a:spcPts val="0"/>
                        </a:spcBef>
                        <a:spcAft>
                          <a:spcPts val="0"/>
                        </a:spcAft>
                      </a:pPr>
                      <a:r>
                        <a:rPr lang="en-US" sz="800">
                          <a:effectLst/>
                        </a:rPr>
                        <a:t>	Excessive salt tablets </a:t>
                      </a:r>
                    </a:p>
                    <a:p>
                      <a:pPr marL="0" marR="0">
                        <a:spcBef>
                          <a:spcPts val="0"/>
                        </a:spcBef>
                        <a:spcAft>
                          <a:spcPts val="0"/>
                        </a:spcAft>
                      </a:pPr>
                      <a:r>
                        <a:rPr lang="en-US" sz="800">
                          <a:effectLst/>
                        </a:rPr>
                        <a:t>	Decreased H2O intake</a:t>
                      </a:r>
                    </a:p>
                    <a:p>
                      <a:pPr marL="0" marR="0">
                        <a:spcBef>
                          <a:spcPts val="0"/>
                        </a:spcBef>
                        <a:spcAft>
                          <a:spcPts val="0"/>
                        </a:spcAft>
                      </a:pPr>
                      <a:r>
                        <a:rPr lang="en-US" sz="800">
                          <a:effectLst/>
                        </a:rPr>
                        <a:t> </a:t>
                      </a:r>
                    </a:p>
                    <a:p>
                      <a:pPr marL="0" marR="0">
                        <a:spcBef>
                          <a:spcPts val="0"/>
                        </a:spcBef>
                        <a:spcAft>
                          <a:spcPts val="0"/>
                        </a:spcAft>
                      </a:pPr>
                      <a:r>
                        <a:rPr lang="en-US" sz="800">
                          <a:effectLst/>
                        </a:rPr>
                        <a:t>Loss of more water than salt</a:t>
                      </a:r>
                    </a:p>
                    <a:p>
                      <a:pPr marL="457200" marR="0">
                        <a:spcBef>
                          <a:spcPts val="0"/>
                        </a:spcBef>
                        <a:spcAft>
                          <a:spcPts val="0"/>
                        </a:spcAft>
                      </a:pPr>
                      <a:r>
                        <a:rPr lang="en-US" sz="800">
                          <a:effectLst/>
                        </a:rPr>
                        <a:t>Prolonged vomiting</a:t>
                      </a:r>
                    </a:p>
                    <a:p>
                      <a:pPr marL="457200" marR="0">
                        <a:spcBef>
                          <a:spcPts val="0"/>
                        </a:spcBef>
                        <a:spcAft>
                          <a:spcPts val="0"/>
                        </a:spcAft>
                      </a:pPr>
                      <a:r>
                        <a:rPr lang="en-US" sz="800">
                          <a:effectLst/>
                        </a:rPr>
                        <a:t>Pronged diarrhea o Prolonged diaphoresis</a:t>
                      </a:r>
                    </a:p>
                    <a:p>
                      <a:pPr marL="0" marR="0">
                        <a:spcBef>
                          <a:spcPts val="0"/>
                        </a:spcBef>
                        <a:spcAft>
                          <a:spcPts val="0"/>
                        </a:spcAft>
                      </a:pPr>
                      <a:r>
                        <a:rPr lang="en-US" sz="800">
                          <a:effectLst/>
                        </a:rPr>
                        <a:t>	Excessive urine volume </a:t>
                      </a:r>
                    </a:p>
                    <a:p>
                      <a:pPr marL="0" marR="0">
                        <a:spcBef>
                          <a:spcPts val="0"/>
                        </a:spcBef>
                        <a:spcAft>
                          <a:spcPts val="0"/>
                        </a:spcAft>
                      </a:pPr>
                      <a:r>
                        <a:rPr lang="en-US" sz="800">
                          <a:effectLst/>
                        </a:rPr>
                        <a:t>	Diabetes insipidus</a:t>
                      </a:r>
                    </a:p>
                    <a:p>
                      <a:pPr marL="0" marR="0">
                        <a:spcBef>
                          <a:spcPts val="0"/>
                        </a:spcBef>
                        <a:spcAft>
                          <a:spcPts val="0"/>
                        </a:spcAft>
                      </a:pPr>
                      <a:r>
                        <a:rPr lang="en-US" sz="800">
                          <a:effectLst/>
                        </a:rPr>
                        <a:t>	Diabetes mellitus</a:t>
                      </a:r>
                    </a:p>
                    <a:p>
                      <a:pPr marL="0" marR="0">
                        <a:spcBef>
                          <a:spcPts val="0"/>
                        </a:spcBef>
                        <a:spcAft>
                          <a:spcPts val="0"/>
                        </a:spcAft>
                      </a:pPr>
                      <a:r>
                        <a:rPr lang="en-US" sz="800">
                          <a:effectLst/>
                        </a:rPr>
                        <a:t> </a:t>
                      </a:r>
                      <a:endParaRPr lang="en-US" sz="800">
                        <a:effectLst/>
                        <a:latin typeface="Calibri"/>
                        <a:ea typeface="Calibri"/>
                        <a:cs typeface="Times New Roman"/>
                      </a:endParaRPr>
                    </a:p>
                  </a:txBody>
                  <a:tcPr marL="50041" marR="50041" marT="0" marB="0"/>
                </a:tc>
              </a:tr>
              <a:tr h="1853513">
                <a:tc>
                  <a:txBody>
                    <a:bodyPr/>
                    <a:lstStyle/>
                    <a:p>
                      <a:pPr marL="0" marR="0">
                        <a:spcBef>
                          <a:spcPts val="0"/>
                        </a:spcBef>
                        <a:spcAft>
                          <a:spcPts val="0"/>
                        </a:spcAft>
                      </a:pPr>
                      <a:r>
                        <a:rPr lang="en-US" sz="800">
                          <a:effectLst/>
                        </a:rPr>
                        <a:t>Manifestations of Deficit</a:t>
                      </a:r>
                    </a:p>
                    <a:p>
                      <a:pPr marL="0" marR="0">
                        <a:spcBef>
                          <a:spcPts val="0"/>
                        </a:spcBef>
                        <a:spcAft>
                          <a:spcPts val="0"/>
                        </a:spcAft>
                      </a:pPr>
                      <a:r>
                        <a:rPr lang="en-US" sz="800">
                          <a:effectLst/>
                        </a:rPr>
                        <a:t>Weight loss</a:t>
                      </a:r>
                    </a:p>
                    <a:p>
                      <a:pPr marL="0" marR="0">
                        <a:spcBef>
                          <a:spcPts val="0"/>
                        </a:spcBef>
                        <a:spcAft>
                          <a:spcPts val="0"/>
                        </a:spcAft>
                      </a:pPr>
                      <a:r>
                        <a:rPr lang="en-US" sz="800">
                          <a:effectLst/>
                        </a:rPr>
                        <a:t>Lightheadedness</a:t>
                      </a:r>
                    </a:p>
                    <a:p>
                      <a:pPr marL="0" marR="0">
                        <a:spcBef>
                          <a:spcPts val="0"/>
                        </a:spcBef>
                        <a:spcAft>
                          <a:spcPts val="0"/>
                        </a:spcAft>
                      </a:pPr>
                      <a:r>
                        <a:rPr lang="en-US" sz="800">
                          <a:effectLst/>
                        </a:rPr>
                        <a:t>Low BP</a:t>
                      </a:r>
                    </a:p>
                    <a:p>
                      <a:pPr marL="0" marR="0">
                        <a:spcBef>
                          <a:spcPts val="0"/>
                        </a:spcBef>
                        <a:spcAft>
                          <a:spcPts val="0"/>
                        </a:spcAft>
                      </a:pPr>
                      <a:r>
                        <a:rPr lang="en-US" sz="800">
                          <a:effectLst/>
                        </a:rPr>
                        <a:t>Flat neck veins</a:t>
                      </a:r>
                    </a:p>
                    <a:p>
                      <a:pPr marL="0" marR="0">
                        <a:spcBef>
                          <a:spcPts val="0"/>
                        </a:spcBef>
                        <a:spcAft>
                          <a:spcPts val="0"/>
                        </a:spcAft>
                      </a:pPr>
                      <a:r>
                        <a:rPr lang="en-US" sz="800">
                          <a:effectLst/>
                        </a:rPr>
                        <a:t>Oliguria</a:t>
                      </a:r>
                    </a:p>
                    <a:p>
                      <a:pPr marL="0" marR="0">
                        <a:spcBef>
                          <a:spcPts val="0"/>
                        </a:spcBef>
                        <a:spcAft>
                          <a:spcPts val="0"/>
                        </a:spcAft>
                      </a:pPr>
                      <a:r>
                        <a:rPr lang="en-US" sz="800">
                          <a:effectLst/>
                        </a:rPr>
                        <a:t>Dry mucosa</a:t>
                      </a:r>
                    </a:p>
                    <a:p>
                      <a:pPr marL="0" marR="0">
                        <a:spcBef>
                          <a:spcPts val="0"/>
                        </a:spcBef>
                        <a:spcAft>
                          <a:spcPts val="0"/>
                        </a:spcAft>
                      </a:pPr>
                      <a:r>
                        <a:rPr lang="en-US" sz="800">
                          <a:effectLst/>
                        </a:rPr>
                        <a:t>Skin tenting</a:t>
                      </a:r>
                    </a:p>
                    <a:p>
                      <a:pPr marL="0" marR="0">
                        <a:spcBef>
                          <a:spcPts val="0"/>
                        </a:spcBef>
                        <a:spcAft>
                          <a:spcPts val="0"/>
                        </a:spcAft>
                      </a:pPr>
                      <a:r>
                        <a:rPr lang="en-US" sz="800">
                          <a:effectLst/>
                        </a:rPr>
                        <a:t>Sunken fontanels (infant)</a:t>
                      </a:r>
                    </a:p>
                    <a:p>
                      <a:pPr marL="0" marR="0">
                        <a:spcBef>
                          <a:spcPts val="0"/>
                        </a:spcBef>
                        <a:spcAft>
                          <a:spcPts val="0"/>
                        </a:spcAft>
                      </a:pPr>
                      <a:r>
                        <a:rPr lang="en-US" sz="800">
                          <a:effectLst/>
                        </a:rPr>
                        <a:t> </a:t>
                      </a:r>
                      <a:endParaRPr lang="en-US" sz="800">
                        <a:effectLst/>
                        <a:latin typeface="Calibri"/>
                        <a:ea typeface="Calibri"/>
                        <a:cs typeface="Times New Roman"/>
                      </a:endParaRPr>
                    </a:p>
                  </a:txBody>
                  <a:tcPr marL="50041" marR="50041" marT="0" marB="0"/>
                </a:tc>
                <a:tc>
                  <a:txBody>
                    <a:bodyPr/>
                    <a:lstStyle/>
                    <a:p>
                      <a:pPr marL="0" marR="0">
                        <a:spcBef>
                          <a:spcPts val="0"/>
                        </a:spcBef>
                        <a:spcAft>
                          <a:spcPts val="0"/>
                        </a:spcAft>
                      </a:pPr>
                      <a:r>
                        <a:rPr lang="en-US" sz="800">
                          <a:effectLst/>
                        </a:rPr>
                        <a:t>Manifestations of Excess</a:t>
                      </a:r>
                    </a:p>
                    <a:p>
                      <a:pPr marL="0" marR="0">
                        <a:spcBef>
                          <a:spcPts val="0"/>
                        </a:spcBef>
                        <a:spcAft>
                          <a:spcPts val="0"/>
                        </a:spcAft>
                      </a:pPr>
                      <a:r>
                        <a:rPr lang="en-US" sz="800">
                          <a:effectLst/>
                        </a:rPr>
                        <a:t>Weight gain</a:t>
                      </a:r>
                    </a:p>
                    <a:p>
                      <a:pPr marL="0" marR="0">
                        <a:spcBef>
                          <a:spcPts val="0"/>
                        </a:spcBef>
                        <a:spcAft>
                          <a:spcPts val="0"/>
                        </a:spcAft>
                      </a:pPr>
                      <a:r>
                        <a:rPr lang="en-US" sz="800">
                          <a:effectLst/>
                        </a:rPr>
                        <a:t>Generalized edema</a:t>
                      </a:r>
                    </a:p>
                    <a:p>
                      <a:pPr marL="0" marR="0">
                        <a:spcBef>
                          <a:spcPts val="0"/>
                        </a:spcBef>
                        <a:spcAft>
                          <a:spcPts val="0"/>
                        </a:spcAft>
                      </a:pPr>
                      <a:r>
                        <a:rPr lang="en-US" sz="800">
                          <a:effectLst/>
                        </a:rPr>
                        <a:t>Bulging neck veins</a:t>
                      </a:r>
                    </a:p>
                    <a:p>
                      <a:pPr marL="0" marR="0">
                        <a:spcBef>
                          <a:spcPts val="0"/>
                        </a:spcBef>
                        <a:spcAft>
                          <a:spcPts val="0"/>
                        </a:spcAft>
                      </a:pPr>
                      <a:r>
                        <a:rPr lang="en-US" sz="800">
                          <a:effectLst/>
                        </a:rPr>
                        <a:t>Crackles</a:t>
                      </a:r>
                    </a:p>
                    <a:p>
                      <a:pPr marL="0" marR="0">
                        <a:spcBef>
                          <a:spcPts val="0"/>
                        </a:spcBef>
                        <a:spcAft>
                          <a:spcPts val="0"/>
                        </a:spcAft>
                      </a:pPr>
                      <a:r>
                        <a:rPr lang="en-US" sz="800">
                          <a:effectLst/>
                        </a:rPr>
                        <a:t>Dyspnea</a:t>
                      </a:r>
                    </a:p>
                    <a:p>
                      <a:pPr marL="0" marR="0">
                        <a:spcBef>
                          <a:spcPts val="0"/>
                        </a:spcBef>
                        <a:spcAft>
                          <a:spcPts val="0"/>
                        </a:spcAft>
                      </a:pPr>
                      <a:r>
                        <a:rPr lang="en-US" sz="800">
                          <a:effectLst/>
                        </a:rPr>
                        <a:t>Bulging fontanels (infant)</a:t>
                      </a:r>
                    </a:p>
                    <a:p>
                      <a:pPr marL="0" marR="0">
                        <a:spcBef>
                          <a:spcPts val="0"/>
                        </a:spcBef>
                        <a:spcAft>
                          <a:spcPts val="0"/>
                        </a:spcAft>
                      </a:pPr>
                      <a:r>
                        <a:rPr lang="en-US" sz="800">
                          <a:effectLst/>
                        </a:rPr>
                        <a:t> </a:t>
                      </a:r>
                      <a:endParaRPr lang="en-US" sz="800">
                        <a:effectLst/>
                        <a:latin typeface="Calibri"/>
                        <a:ea typeface="Calibri"/>
                        <a:cs typeface="Times New Roman"/>
                      </a:endParaRPr>
                    </a:p>
                  </a:txBody>
                  <a:tcPr marL="50041" marR="50041" marT="0" marB="0"/>
                </a:tc>
                <a:tc>
                  <a:txBody>
                    <a:bodyPr/>
                    <a:lstStyle/>
                    <a:p>
                      <a:pPr marL="0" marR="0">
                        <a:spcBef>
                          <a:spcPts val="0"/>
                        </a:spcBef>
                        <a:spcAft>
                          <a:spcPts val="0"/>
                        </a:spcAft>
                      </a:pPr>
                      <a:r>
                        <a:rPr lang="en-US" sz="800">
                          <a:effectLst/>
                        </a:rPr>
                        <a:t>Manifestations of Hyponatremia</a:t>
                      </a:r>
                    </a:p>
                    <a:p>
                      <a:pPr marL="0" marR="0">
                        <a:spcBef>
                          <a:spcPts val="0"/>
                        </a:spcBef>
                        <a:spcAft>
                          <a:spcPts val="0"/>
                        </a:spcAft>
                      </a:pPr>
                      <a:r>
                        <a:rPr lang="en-US" sz="800">
                          <a:effectLst/>
                        </a:rPr>
                        <a:t>Hypotonic interstitial fluid causes brain cells to swell.</a:t>
                      </a:r>
                    </a:p>
                    <a:p>
                      <a:pPr marL="0" marR="0">
                        <a:spcBef>
                          <a:spcPts val="0"/>
                        </a:spcBef>
                        <a:spcAft>
                          <a:spcPts val="0"/>
                        </a:spcAft>
                      </a:pPr>
                      <a:r>
                        <a:rPr lang="en-US" sz="800">
                          <a:effectLst/>
                        </a:rPr>
                        <a:t>	CNS symptoms</a:t>
                      </a:r>
                    </a:p>
                    <a:p>
                      <a:pPr marL="0" marR="0">
                        <a:spcBef>
                          <a:spcPts val="0"/>
                        </a:spcBef>
                        <a:spcAft>
                          <a:spcPts val="0"/>
                        </a:spcAft>
                      </a:pPr>
                      <a:r>
                        <a:rPr lang="en-US" sz="800">
                          <a:effectLst/>
                        </a:rPr>
                        <a:t>	Heart rhythm issues</a:t>
                      </a:r>
                    </a:p>
                    <a:p>
                      <a:pPr marL="0" marR="0">
                        <a:spcBef>
                          <a:spcPts val="0"/>
                        </a:spcBef>
                        <a:spcAft>
                          <a:spcPts val="0"/>
                        </a:spcAft>
                      </a:pPr>
                      <a:r>
                        <a:rPr lang="en-US" sz="800">
                          <a:effectLst/>
                        </a:rPr>
                        <a:t>	Breathing rhythm issues</a:t>
                      </a:r>
                    </a:p>
                    <a:p>
                      <a:pPr marL="0" marR="0">
                        <a:spcBef>
                          <a:spcPts val="0"/>
                        </a:spcBef>
                        <a:spcAft>
                          <a:spcPts val="0"/>
                        </a:spcAft>
                      </a:pPr>
                      <a:r>
                        <a:rPr lang="en-US" sz="800">
                          <a:effectLst/>
                        </a:rPr>
                        <a:t> </a:t>
                      </a:r>
                      <a:endParaRPr lang="en-US" sz="800">
                        <a:effectLst/>
                        <a:latin typeface="Calibri"/>
                        <a:ea typeface="Calibri"/>
                        <a:cs typeface="Times New Roman"/>
                      </a:endParaRPr>
                    </a:p>
                  </a:txBody>
                  <a:tcPr marL="50041" marR="50041" marT="0" marB="0"/>
                </a:tc>
                <a:tc>
                  <a:txBody>
                    <a:bodyPr/>
                    <a:lstStyle/>
                    <a:p>
                      <a:pPr marL="0" marR="0">
                        <a:spcBef>
                          <a:spcPts val="0"/>
                        </a:spcBef>
                        <a:spcAft>
                          <a:spcPts val="0"/>
                        </a:spcAft>
                      </a:pPr>
                      <a:r>
                        <a:rPr lang="en-US" sz="800" dirty="0">
                          <a:effectLst/>
                        </a:rPr>
                        <a:t>Manifestations of </a:t>
                      </a:r>
                      <a:r>
                        <a:rPr lang="en-US" sz="800" dirty="0" err="1">
                          <a:effectLst/>
                        </a:rPr>
                        <a:t>Hyponatremia</a:t>
                      </a:r>
                      <a:endParaRPr lang="en-US" sz="800" dirty="0">
                        <a:effectLst/>
                      </a:endParaRPr>
                    </a:p>
                    <a:p>
                      <a:pPr marL="0" marR="0">
                        <a:spcBef>
                          <a:spcPts val="0"/>
                        </a:spcBef>
                        <a:spcAft>
                          <a:spcPts val="0"/>
                        </a:spcAft>
                      </a:pPr>
                      <a:r>
                        <a:rPr lang="en-US" sz="800" dirty="0">
                          <a:effectLst/>
                        </a:rPr>
                        <a:t>Hypertonic interstitial fluid causes brain cells to shrink.</a:t>
                      </a:r>
                    </a:p>
                    <a:p>
                      <a:pPr marL="0" marR="0">
                        <a:spcBef>
                          <a:spcPts val="0"/>
                        </a:spcBef>
                        <a:spcAft>
                          <a:spcPts val="0"/>
                        </a:spcAft>
                      </a:pPr>
                      <a:r>
                        <a:rPr lang="en-US" sz="800" dirty="0">
                          <a:effectLst/>
                        </a:rPr>
                        <a:t>	CNS symptoms</a:t>
                      </a:r>
                    </a:p>
                    <a:p>
                      <a:pPr marL="0" marR="0">
                        <a:spcBef>
                          <a:spcPts val="0"/>
                        </a:spcBef>
                        <a:spcAft>
                          <a:spcPts val="0"/>
                        </a:spcAft>
                      </a:pPr>
                      <a:r>
                        <a:rPr lang="en-US" sz="800" dirty="0">
                          <a:effectLst/>
                        </a:rPr>
                        <a:t>	Thirst</a:t>
                      </a:r>
                    </a:p>
                    <a:p>
                      <a:pPr marL="0" marR="0">
                        <a:spcBef>
                          <a:spcPts val="0"/>
                        </a:spcBef>
                        <a:spcAft>
                          <a:spcPts val="0"/>
                        </a:spcAft>
                      </a:pPr>
                      <a:r>
                        <a:rPr lang="en-US" sz="800" dirty="0">
                          <a:effectLst/>
                        </a:rPr>
                        <a:t>	Nausea, vomiting</a:t>
                      </a:r>
                    </a:p>
                    <a:p>
                      <a:pPr marL="0" marR="0">
                        <a:spcBef>
                          <a:spcPts val="0"/>
                        </a:spcBef>
                        <a:spcAft>
                          <a:spcPts val="0"/>
                        </a:spcAft>
                      </a:pPr>
                      <a:r>
                        <a:rPr lang="en-US" sz="800" dirty="0">
                          <a:effectLst/>
                        </a:rPr>
                        <a:t> </a:t>
                      </a:r>
                      <a:endParaRPr lang="en-US" sz="800" dirty="0">
                        <a:effectLst/>
                        <a:latin typeface="Calibri"/>
                        <a:ea typeface="Calibri"/>
                        <a:cs typeface="Times New Roman"/>
                      </a:endParaRPr>
                    </a:p>
                  </a:txBody>
                  <a:tcPr marL="50041" marR="50041" marT="0" marB="0"/>
                </a:tc>
              </a:tr>
            </a:tbl>
          </a:graphicData>
        </a:graphic>
      </p:graphicFrame>
    </p:spTree>
    <p:extLst>
      <p:ext uri="{BB962C8B-B14F-4D97-AF65-F5344CB8AC3E}">
        <p14:creationId xmlns:p14="http://schemas.microsoft.com/office/powerpoint/2010/main" xmlns="" val="1301980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marL="0" indent="0">
              <a:buNone/>
            </a:pPr>
            <a:r>
              <a:rPr lang="en-US" sz="1200" dirty="0" smtClean="0">
                <a:latin typeface="Times New Roman" pitchFamily="18" charset="0"/>
                <a:cs typeface="Times New Roman" pitchFamily="18" charset="0"/>
              </a:rPr>
              <a:t>15. Distinguish between an ECV (saline) imbalance and a body fluid concentration (water) imbalance with respect to their effects on serum sodium ion concentration.</a:t>
            </a:r>
          </a:p>
          <a:p>
            <a:pPr marL="0" indent="0">
              <a:buNone/>
            </a:pPr>
            <a:r>
              <a:rPr lang="en-US" sz="1200" dirty="0" smtClean="0">
                <a:solidFill>
                  <a:srgbClr val="FF0000"/>
                </a:solidFill>
                <a:latin typeface="Times New Roman" pitchFamily="18" charset="0"/>
                <a:cs typeface="Times New Roman" pitchFamily="18" charset="0"/>
              </a:rPr>
              <a:t>Extracellular volume imbalance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results from high serum sodium ion concentration while</a:t>
            </a:r>
            <a:r>
              <a:rPr lang="en-US" sz="1200" dirty="0" smtClean="0">
                <a:latin typeface="Times New Roman" pitchFamily="18" charset="0"/>
                <a:cs typeface="Times New Roman" pitchFamily="18" charset="0"/>
              </a:rPr>
              <a:t> </a:t>
            </a:r>
            <a:r>
              <a:rPr lang="en-US" sz="1200" dirty="0" smtClean="0">
                <a:solidFill>
                  <a:srgbClr val="FF0000"/>
                </a:solidFill>
                <a:latin typeface="Times New Roman" pitchFamily="18" charset="0"/>
                <a:cs typeface="Times New Roman" pitchFamily="18" charset="0"/>
              </a:rPr>
              <a:t>body fluid concentration</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as a result of low serum sodium ion concentration</a:t>
            </a:r>
          </a:p>
          <a:p>
            <a:pPr marL="0" indent="0">
              <a:buNone/>
            </a:pPr>
            <a:r>
              <a:rPr lang="en-US" sz="1200" dirty="0" smtClean="0">
                <a:latin typeface="Times New Roman" pitchFamily="18" charset="0"/>
                <a:cs typeface="Times New Roman" pitchFamily="18" charset="0"/>
              </a:rPr>
              <a:t>Lecture 1D</a:t>
            </a:r>
          </a:p>
          <a:p>
            <a:pPr marL="0" indent="0">
              <a:buNone/>
            </a:pPr>
            <a:r>
              <a:rPr lang="en-US" sz="1200" dirty="0" smtClean="0">
                <a:latin typeface="Times New Roman" pitchFamily="18" charset="0"/>
                <a:cs typeface="Times New Roman" pitchFamily="18" charset="0"/>
              </a:rPr>
              <a:t>16. Contrast the etiology and the cellular basis for the clinical manifestations of </a:t>
            </a:r>
            <a:r>
              <a:rPr lang="en-US" sz="1200" dirty="0" err="1" smtClean="0">
                <a:latin typeface="Times New Roman" pitchFamily="18" charset="0"/>
                <a:cs typeface="Times New Roman" pitchFamily="18" charset="0"/>
              </a:rPr>
              <a:t>hyponatremia</a:t>
            </a:r>
            <a:r>
              <a:rPr lang="en-US" sz="1200" dirty="0" smtClean="0">
                <a:latin typeface="Times New Roman" pitchFamily="18" charset="0"/>
                <a:cs typeface="Times New Roman" pitchFamily="18" charset="0"/>
              </a:rPr>
              <a:t> and hypernatremia, indicators of water imbalance. (Note that the major effects of sodium ion imbalance are neural.) (Table provided above)</a:t>
            </a:r>
          </a:p>
          <a:p>
            <a:pPr marL="0" indent="0">
              <a:buNone/>
            </a:pPr>
            <a:r>
              <a:rPr lang="en-US" sz="1200" dirty="0" err="1" smtClean="0">
                <a:solidFill>
                  <a:srgbClr val="FF0000"/>
                </a:solidFill>
                <a:latin typeface="Times New Roman" pitchFamily="18" charset="0"/>
                <a:cs typeface="Times New Roman" pitchFamily="18" charset="0"/>
              </a:rPr>
              <a:t>Hyponatremia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caused by excess ADH that leads to reabsorption of more water from the renal filtrate into the blood, thus, swelling of cells due to osmotic pressure that leads to headaches, respiratory arrests and a comma</a:t>
            </a:r>
          </a:p>
          <a:p>
            <a:pPr marL="0" indent="0">
              <a:buNone/>
            </a:pPr>
            <a:r>
              <a:rPr lang="en-US" sz="1200" dirty="0" smtClean="0">
                <a:solidFill>
                  <a:srgbClr val="FF0000"/>
                </a:solidFill>
                <a:latin typeface="Times New Roman" pitchFamily="18" charset="0"/>
                <a:cs typeface="Times New Roman" pitchFamily="18" charset="0"/>
              </a:rPr>
              <a:t>Hypernatremia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results from gaining more salt than water, and excess loss of water, thus shrinking of cells as intracellular water is lost from neurons and glial cells. It also results in headaches, weakness, and a comma in severe cases</a:t>
            </a:r>
          </a:p>
          <a:p>
            <a:pPr marL="0" indent="0">
              <a:buNone/>
            </a:pPr>
            <a:r>
              <a:rPr lang="en-US" sz="1200" dirty="0" smtClean="0">
                <a:latin typeface="Times New Roman" pitchFamily="18" charset="0"/>
                <a:cs typeface="Times New Roman" pitchFamily="18" charset="0"/>
              </a:rPr>
              <a:t>17. Define edema and describe its four etiologies.</a:t>
            </a:r>
          </a:p>
          <a:p>
            <a:pPr marL="0" indent="0">
              <a:buNone/>
            </a:pPr>
            <a:r>
              <a:rPr lang="en-US" sz="1200" dirty="0" smtClean="0">
                <a:solidFill>
                  <a:srgbClr val="FF0000"/>
                </a:solidFill>
                <a:latin typeface="Times New Roman" pitchFamily="18" charset="0"/>
                <a:cs typeface="Times New Roman" pitchFamily="18" charset="0"/>
              </a:rPr>
              <a:t>Edema</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a condition that results from increased fluid in the extracellular compartments</a:t>
            </a:r>
            <a:r>
              <a:rPr lang="en-US" sz="1200" dirty="0" smtClean="0">
                <a:latin typeface="Times New Roman" pitchFamily="18" charset="0"/>
                <a:cs typeface="Times New Roman" pitchFamily="18" charset="0"/>
              </a:rPr>
              <a:t>. </a:t>
            </a:r>
          </a:p>
          <a:p>
            <a:pPr marL="0" indent="0">
              <a:buNone/>
            </a:pPr>
            <a:r>
              <a:rPr lang="en-US" sz="1200" dirty="0" smtClean="0">
                <a:solidFill>
                  <a:srgbClr val="FF0000"/>
                </a:solidFill>
                <a:latin typeface="Times New Roman" pitchFamily="18" charset="0"/>
                <a:cs typeface="Times New Roman" pitchFamily="18" charset="0"/>
              </a:rPr>
              <a:t>Etiologies</a:t>
            </a:r>
          </a:p>
          <a:p>
            <a:pPr marL="0" indent="0">
              <a:buNone/>
            </a:pPr>
            <a:r>
              <a:rPr lang="en-US" sz="1200" dirty="0" smtClean="0">
                <a:solidFill>
                  <a:srgbClr val="0070C0"/>
                </a:solidFill>
                <a:latin typeface="Times New Roman" pitchFamily="18" charset="0"/>
                <a:cs typeface="Times New Roman" pitchFamily="18" charset="0"/>
              </a:rPr>
              <a:t>Increased hydrostatic pressure in the capillary walls that result from excessive substances in the capillary</a:t>
            </a:r>
          </a:p>
          <a:p>
            <a:pPr marL="0" indent="0">
              <a:buNone/>
            </a:pPr>
            <a:r>
              <a:rPr lang="en-US" sz="1200" dirty="0" smtClean="0">
                <a:solidFill>
                  <a:srgbClr val="0070C0"/>
                </a:solidFill>
                <a:latin typeface="Times New Roman" pitchFamily="18" charset="0"/>
                <a:cs typeface="Times New Roman" pitchFamily="18" charset="0"/>
              </a:rPr>
              <a:t>Increased colloid osmotic pressure that happens the capillary is more permeable, thus, introduction of proteins in the extracellular fluid</a:t>
            </a:r>
          </a:p>
          <a:p>
            <a:pPr marL="0" indent="0">
              <a:buNone/>
            </a:pPr>
            <a:r>
              <a:rPr lang="en-US" sz="1200" dirty="0" smtClean="0">
                <a:solidFill>
                  <a:srgbClr val="0070C0"/>
                </a:solidFill>
                <a:latin typeface="Times New Roman" pitchFamily="18" charset="0"/>
                <a:cs typeface="Times New Roman" pitchFamily="18" charset="0"/>
              </a:rPr>
              <a:t>Hindrance of the lymphatic system that causes the hydrostatic pressure of the extracellular fluid to increase</a:t>
            </a:r>
          </a:p>
          <a:p>
            <a:pPr marL="0" indent="0">
              <a:buNone/>
            </a:pPr>
            <a:r>
              <a:rPr lang="en-US" sz="1200" dirty="0" smtClean="0">
                <a:solidFill>
                  <a:srgbClr val="0070C0"/>
                </a:solidFill>
                <a:latin typeface="Times New Roman" pitchFamily="18" charset="0"/>
                <a:cs typeface="Times New Roman" pitchFamily="18" charset="0"/>
              </a:rPr>
              <a:t>Lowered osmotic pressure of blood caused by liver disease as the liver is responsible for the production of plasma proteins</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2049484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248400"/>
          </a:xfrm>
        </p:spPr>
        <p:txBody>
          <a:bodyPr>
            <a:noAutofit/>
          </a:bodyPr>
          <a:lstStyle/>
          <a:p>
            <a:pPr marL="0" indent="0">
              <a:buNone/>
            </a:pPr>
            <a:r>
              <a:rPr lang="en-US" sz="1200" dirty="0" smtClean="0">
                <a:latin typeface="Times New Roman" pitchFamily="18" charset="0"/>
                <a:cs typeface="Times New Roman" pitchFamily="18" charset="0"/>
              </a:rPr>
              <a:t>18. Define clinical dehydration and describe its manifestations.</a:t>
            </a:r>
          </a:p>
          <a:p>
            <a:pPr marL="0" indent="0">
              <a:buNone/>
            </a:pPr>
            <a:r>
              <a:rPr lang="en-US" sz="1200" dirty="0" smtClean="0">
                <a:solidFill>
                  <a:srgbClr val="FF0000"/>
                </a:solidFill>
                <a:latin typeface="Times New Roman" pitchFamily="18" charset="0"/>
                <a:cs typeface="Times New Roman" pitchFamily="18" charset="0"/>
              </a:rPr>
              <a:t>Clinical dehydration</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the loss of water at a higher rate than compensation of the loss or intake of water</a:t>
            </a:r>
          </a:p>
          <a:p>
            <a:pPr marL="0" indent="0">
              <a:buNone/>
            </a:pPr>
            <a:r>
              <a:rPr lang="en-US" sz="1200" dirty="0" smtClean="0">
                <a:solidFill>
                  <a:srgbClr val="FF0000"/>
                </a:solidFill>
                <a:latin typeface="Times New Roman" pitchFamily="18" charset="0"/>
                <a:cs typeface="Times New Roman" pitchFamily="18" charset="0"/>
              </a:rPr>
              <a:t>Manifestations</a:t>
            </a:r>
          </a:p>
          <a:p>
            <a:pPr marL="0" indent="0">
              <a:buNone/>
            </a:pPr>
            <a:r>
              <a:rPr lang="en-US" sz="1200" dirty="0" smtClean="0">
                <a:solidFill>
                  <a:srgbClr val="0070C0"/>
                </a:solidFill>
                <a:latin typeface="Times New Roman" pitchFamily="18" charset="0"/>
                <a:cs typeface="Times New Roman" pitchFamily="18" charset="0"/>
              </a:rPr>
              <a:t>Confusion</a:t>
            </a:r>
          </a:p>
          <a:p>
            <a:pPr marL="0" indent="0">
              <a:buNone/>
            </a:pPr>
            <a:r>
              <a:rPr lang="en-US" sz="1200" dirty="0" smtClean="0">
                <a:solidFill>
                  <a:srgbClr val="0070C0"/>
                </a:solidFill>
                <a:latin typeface="Times New Roman" pitchFamily="18" charset="0"/>
                <a:cs typeface="Times New Roman" pitchFamily="18" charset="0"/>
              </a:rPr>
              <a:t>Cognitive dissonance</a:t>
            </a:r>
          </a:p>
          <a:p>
            <a:pPr marL="0" indent="0">
              <a:buNone/>
            </a:pPr>
            <a:r>
              <a:rPr lang="en-US" sz="1200" dirty="0" smtClean="0">
                <a:solidFill>
                  <a:srgbClr val="0070C0"/>
                </a:solidFill>
                <a:latin typeface="Times New Roman" pitchFamily="18" charset="0"/>
                <a:cs typeface="Times New Roman" pitchFamily="18" charset="0"/>
              </a:rPr>
              <a:t>Dry mucus</a:t>
            </a:r>
          </a:p>
          <a:p>
            <a:pPr marL="0" indent="0">
              <a:buNone/>
            </a:pPr>
            <a:r>
              <a:rPr lang="en-US" sz="1200" dirty="0" smtClean="0">
                <a:solidFill>
                  <a:srgbClr val="0070C0"/>
                </a:solidFill>
                <a:latin typeface="Times New Roman" pitchFamily="18" charset="0"/>
                <a:cs typeface="Times New Roman" pitchFamily="18" charset="0"/>
              </a:rPr>
              <a:t>Tachycardia </a:t>
            </a:r>
          </a:p>
          <a:p>
            <a:pPr marL="0" indent="0">
              <a:buNone/>
            </a:pPr>
            <a:r>
              <a:rPr lang="en-US" sz="1200" dirty="0" smtClean="0">
                <a:solidFill>
                  <a:srgbClr val="0070C0"/>
                </a:solidFill>
                <a:latin typeface="Times New Roman" pitchFamily="18" charset="0"/>
                <a:cs typeface="Times New Roman" pitchFamily="18" charset="0"/>
              </a:rPr>
              <a:t>Orthostatic hypotension</a:t>
            </a:r>
          </a:p>
          <a:p>
            <a:pPr marL="0" indent="0">
              <a:buNone/>
            </a:pPr>
            <a:r>
              <a:rPr lang="en-US" sz="1200" dirty="0" smtClean="0">
                <a:latin typeface="Times New Roman" pitchFamily="18" charset="0"/>
                <a:cs typeface="Times New Roman" pitchFamily="18" charset="0"/>
              </a:rPr>
              <a:t>19. List normal and abnormal ways electrolytes enter the body.</a:t>
            </a:r>
          </a:p>
          <a:p>
            <a:pPr marL="0" indent="0">
              <a:buNone/>
            </a:pPr>
            <a:r>
              <a:rPr lang="en-US" sz="1200" dirty="0" smtClean="0">
                <a:solidFill>
                  <a:srgbClr val="0070C0"/>
                </a:solidFill>
                <a:latin typeface="Times New Roman" pitchFamily="18" charset="0"/>
                <a:cs typeface="Times New Roman" pitchFamily="18" charset="0"/>
              </a:rPr>
              <a:t>Normal ways include eating, drinking and medication</a:t>
            </a:r>
          </a:p>
          <a:p>
            <a:pPr marL="0" indent="0">
              <a:buNone/>
            </a:pPr>
            <a:r>
              <a:rPr lang="en-US" sz="1200" dirty="0" smtClean="0">
                <a:solidFill>
                  <a:srgbClr val="002060"/>
                </a:solidFill>
                <a:latin typeface="Times New Roman" pitchFamily="18" charset="0"/>
                <a:cs typeface="Times New Roman" pitchFamily="18" charset="0"/>
              </a:rPr>
              <a:t>Abnormal ways are blood transfusion, intramuscular, intravenous, treatment of burns</a:t>
            </a:r>
          </a:p>
          <a:p>
            <a:pPr marL="0" indent="0">
              <a:buNone/>
            </a:pPr>
            <a:r>
              <a:rPr lang="en-US" sz="1200" dirty="0" smtClean="0">
                <a:latin typeface="Times New Roman" pitchFamily="18" charset="0"/>
                <a:cs typeface="Times New Roman" pitchFamily="18" charset="0"/>
              </a:rPr>
              <a:t>20. List normal and abnormal ways electrolytes exit the body.</a:t>
            </a:r>
          </a:p>
          <a:p>
            <a:pPr marL="0" indent="0">
              <a:buNone/>
            </a:pPr>
            <a:r>
              <a:rPr lang="en-US" sz="1200" dirty="0" smtClean="0">
                <a:solidFill>
                  <a:srgbClr val="0070C0"/>
                </a:solidFill>
                <a:latin typeface="Times New Roman" pitchFamily="18" charset="0"/>
                <a:cs typeface="Times New Roman" pitchFamily="18" charset="0"/>
              </a:rPr>
              <a:t>Normal excretion of electrolytes happens through urine, feces and sweat</a:t>
            </a:r>
          </a:p>
          <a:p>
            <a:pPr marL="0" indent="0">
              <a:buNone/>
            </a:pPr>
            <a:r>
              <a:rPr lang="en-US" sz="1200" dirty="0" smtClean="0">
                <a:solidFill>
                  <a:srgbClr val="002060"/>
                </a:solidFill>
                <a:latin typeface="Times New Roman" pitchFamily="18" charset="0"/>
                <a:cs typeface="Times New Roman" pitchFamily="18" charset="0"/>
              </a:rPr>
              <a:t>Abnormal excretion of electrolytes happens through:</a:t>
            </a:r>
          </a:p>
          <a:p>
            <a:pPr marL="0" indent="0">
              <a:buNone/>
            </a:pPr>
            <a:r>
              <a:rPr lang="en-US" sz="1200" dirty="0" smtClean="0">
                <a:solidFill>
                  <a:srgbClr val="002060"/>
                </a:solidFill>
                <a:latin typeface="Times New Roman" pitchFamily="18" charset="0"/>
                <a:cs typeface="Times New Roman" pitchFamily="18" charset="0"/>
              </a:rPr>
              <a:t>Emesis</a:t>
            </a:r>
          </a:p>
          <a:p>
            <a:pPr marL="0" indent="0">
              <a:buNone/>
            </a:pPr>
            <a:r>
              <a:rPr lang="en-US" sz="1200" dirty="0" smtClean="0">
                <a:solidFill>
                  <a:srgbClr val="002060"/>
                </a:solidFill>
                <a:latin typeface="Times New Roman" pitchFamily="18" charset="0"/>
                <a:cs typeface="Times New Roman" pitchFamily="18" charset="0"/>
              </a:rPr>
              <a:t>Nasogastric suction</a:t>
            </a:r>
          </a:p>
          <a:p>
            <a:pPr marL="0" indent="0">
              <a:buNone/>
            </a:pPr>
            <a:r>
              <a:rPr lang="en-US" sz="1200" dirty="0" smtClean="0">
                <a:solidFill>
                  <a:srgbClr val="002060"/>
                </a:solidFill>
                <a:latin typeface="Times New Roman" pitchFamily="18" charset="0"/>
                <a:cs typeface="Times New Roman" pitchFamily="18" charset="0"/>
              </a:rPr>
              <a:t>Wound drainage</a:t>
            </a:r>
          </a:p>
          <a:p>
            <a:pPr marL="0" indent="0">
              <a:buNone/>
            </a:pPr>
            <a:r>
              <a:rPr lang="en-US" sz="1200" dirty="0" err="1" smtClean="0">
                <a:solidFill>
                  <a:srgbClr val="002060"/>
                </a:solidFill>
                <a:latin typeface="Times New Roman" pitchFamily="18" charset="0"/>
                <a:cs typeface="Times New Roman" pitchFamily="18" charset="0"/>
              </a:rPr>
              <a:t>Paracentesis</a:t>
            </a:r>
            <a:endParaRPr lang="en-US" sz="1200" dirty="0" smtClean="0">
              <a:solidFill>
                <a:srgbClr val="002060"/>
              </a:solidFill>
              <a:latin typeface="Times New Roman" pitchFamily="18" charset="0"/>
              <a:cs typeface="Times New Roman" pitchFamily="18" charset="0"/>
            </a:endParaRPr>
          </a:p>
          <a:p>
            <a:pPr marL="0" indent="0">
              <a:buNone/>
            </a:pPr>
            <a:r>
              <a:rPr lang="en-US" sz="1200" dirty="0" smtClean="0">
                <a:solidFill>
                  <a:srgbClr val="002060"/>
                </a:solidFill>
                <a:latin typeface="Times New Roman" pitchFamily="18" charset="0"/>
                <a:cs typeface="Times New Roman" pitchFamily="18" charset="0"/>
              </a:rPr>
              <a:t>Hemodialysis</a:t>
            </a:r>
          </a:p>
          <a:p>
            <a:pPr marL="0" indent="0">
              <a:buNone/>
            </a:pPr>
            <a:r>
              <a:rPr lang="en-US" sz="1200" dirty="0" smtClean="0">
                <a:solidFill>
                  <a:srgbClr val="002060"/>
                </a:solidFill>
                <a:latin typeface="Times New Roman" pitchFamily="18" charset="0"/>
                <a:cs typeface="Times New Roman" pitchFamily="18" charset="0"/>
              </a:rPr>
              <a:t>Fistula drainage</a:t>
            </a:r>
          </a:p>
          <a:p>
            <a:pPr marL="0" indent="0">
              <a:buNone/>
            </a:pPr>
            <a:r>
              <a:rPr lang="en-US" sz="1200" dirty="0" smtClean="0">
                <a:latin typeface="Times New Roman" pitchFamily="18" charset="0"/>
                <a:cs typeface="Times New Roman" pitchFamily="18" charset="0"/>
              </a:rPr>
              <a:t>21. List factors that affect the absorption of ions from the digestive tract.</a:t>
            </a:r>
          </a:p>
          <a:p>
            <a:pPr marL="0" indent="0">
              <a:buNone/>
            </a:pPr>
            <a:r>
              <a:rPr lang="en-US" sz="1200" dirty="0" smtClean="0">
                <a:latin typeface="Times New Roman" pitchFamily="18" charset="0"/>
                <a:cs typeface="Times New Roman" pitchFamily="18" charset="0"/>
              </a:rPr>
              <a:t>Cell types</a:t>
            </a:r>
          </a:p>
          <a:p>
            <a:pPr marL="0" indent="0">
              <a:buNone/>
            </a:pPr>
            <a:r>
              <a:rPr lang="en-US" sz="1200" dirty="0" smtClean="0">
                <a:solidFill>
                  <a:srgbClr val="0070C0"/>
                </a:solidFill>
                <a:latin typeface="Times New Roman" pitchFamily="18" charset="0"/>
                <a:cs typeface="Times New Roman" pitchFamily="18" charset="0"/>
              </a:rPr>
              <a:t>Duration of ions on digestive tract</a:t>
            </a:r>
          </a:p>
          <a:p>
            <a:pPr marL="0" indent="0">
              <a:buNone/>
            </a:pPr>
            <a:r>
              <a:rPr lang="en-US" sz="1200" dirty="0" smtClean="0">
                <a:solidFill>
                  <a:srgbClr val="0070C0"/>
                </a:solidFill>
                <a:latin typeface="Times New Roman" pitchFamily="18" charset="0"/>
                <a:cs typeface="Times New Roman" pitchFamily="18" charset="0"/>
              </a:rPr>
              <a:t>Stomach pH</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177006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6172200"/>
          </a:xfrm>
        </p:spPr>
        <p:txBody>
          <a:bodyPr>
            <a:noAutofit/>
          </a:bodyPr>
          <a:lstStyle/>
          <a:p>
            <a:pPr marL="0" indent="0">
              <a:buNone/>
            </a:pPr>
            <a:r>
              <a:rPr lang="en-US" sz="1200" dirty="0" smtClean="0">
                <a:latin typeface="Times New Roman" pitchFamily="18" charset="0"/>
                <a:cs typeface="Times New Roman" pitchFamily="18" charset="0"/>
              </a:rPr>
              <a:t>22. Contrast the effects of these hormones on electrolyte distribution: adrenal stress hormones, aldosterone, insulin and PTH.</a:t>
            </a:r>
          </a:p>
          <a:p>
            <a:pPr marL="0" indent="0">
              <a:buNone/>
            </a:pPr>
            <a:r>
              <a:rPr lang="en-US" sz="1200" dirty="0" smtClean="0">
                <a:solidFill>
                  <a:srgbClr val="FF0000"/>
                </a:solidFill>
                <a:latin typeface="Times New Roman" pitchFamily="18" charset="0"/>
                <a:cs typeface="Times New Roman" pitchFamily="18" charset="0"/>
              </a:rPr>
              <a:t>Adrenal stress hormones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increase the rate of excretion of potassium ions thus decreasing serum potassium</a:t>
            </a:r>
          </a:p>
          <a:p>
            <a:pPr marL="0" indent="0">
              <a:buNone/>
            </a:pPr>
            <a:r>
              <a:rPr lang="en-US" sz="1200" dirty="0" smtClean="0">
                <a:solidFill>
                  <a:srgbClr val="FF0000"/>
                </a:solidFill>
                <a:latin typeface="Times New Roman" pitchFamily="18" charset="0"/>
                <a:cs typeface="Times New Roman" pitchFamily="18" charset="0"/>
              </a:rPr>
              <a:t>Aldosterone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increases the reabsorption of sodium ions into the blood, therefore, lowering serum potassium levels and adding to the concentration of serum sodium</a:t>
            </a:r>
          </a:p>
          <a:p>
            <a:pPr marL="0" indent="0">
              <a:buNone/>
            </a:pPr>
            <a:r>
              <a:rPr lang="en-US" sz="1200" dirty="0" smtClean="0">
                <a:solidFill>
                  <a:srgbClr val="FF0000"/>
                </a:solidFill>
                <a:latin typeface="Times New Roman" pitchFamily="18" charset="0"/>
                <a:cs typeface="Times New Roman" pitchFamily="18" charset="0"/>
              </a:rPr>
              <a:t>Insulin</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causes the lowering of serum potassium and serum phosphate through increasing the rate at which cells absorb phosphate and potassium ions</a:t>
            </a:r>
          </a:p>
          <a:p>
            <a:pPr marL="0" indent="0">
              <a:buNone/>
            </a:pPr>
            <a:r>
              <a:rPr lang="en-US" sz="1200" dirty="0" smtClean="0">
                <a:solidFill>
                  <a:srgbClr val="FF0000"/>
                </a:solidFill>
                <a:latin typeface="Times New Roman" pitchFamily="18" charset="0"/>
                <a:cs typeface="Times New Roman" pitchFamily="18" charset="0"/>
              </a:rPr>
              <a:t>PTH</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increases the absorption of calcium ions into the blood from the electrolyte pool within the bones, resulting in the increase in serum calcium</a:t>
            </a:r>
          </a:p>
          <a:p>
            <a:pPr marL="0" indent="0">
              <a:buNone/>
            </a:pPr>
            <a:r>
              <a:rPr lang="en-US" sz="1200" dirty="0" smtClean="0">
                <a:latin typeface="Times New Roman" pitchFamily="18" charset="0"/>
                <a:cs typeface="Times New Roman" pitchFamily="18" charset="0"/>
              </a:rPr>
              <a:t>23. Explain why having more ions in the urine affects the reabsorption of water from the urine into the blood. </a:t>
            </a:r>
          </a:p>
          <a:p>
            <a:pPr marL="0" indent="0">
              <a:buNone/>
            </a:pPr>
            <a:r>
              <a:rPr lang="en-US" sz="1200" dirty="0" smtClean="0">
                <a:solidFill>
                  <a:srgbClr val="0070C0"/>
                </a:solidFill>
                <a:latin typeface="Times New Roman" pitchFamily="18" charset="0"/>
                <a:cs typeface="Times New Roman" pitchFamily="18" charset="0"/>
              </a:rPr>
              <a:t>High levels of ion affects osmotic gradient, and because water moves through osmosis, high concentration in urine does not allow for reabsorption of water into the blood</a:t>
            </a:r>
          </a:p>
          <a:p>
            <a:pPr marL="0" indent="0">
              <a:buNone/>
            </a:pPr>
            <a:r>
              <a:rPr lang="en-US" sz="1200" dirty="0" smtClean="0">
                <a:latin typeface="Times New Roman" pitchFamily="18" charset="0"/>
                <a:cs typeface="Times New Roman" pitchFamily="18" charset="0"/>
              </a:rPr>
              <a:t>24. Contrast these diuretics, furosemide, spironolactone and thiazides with respect to their cellular mechanism and excretion of specific ions in the urine. </a:t>
            </a:r>
          </a:p>
          <a:p>
            <a:pPr marL="0" indent="0">
              <a:buNone/>
            </a:pPr>
            <a:r>
              <a:rPr lang="en-US" sz="1200" dirty="0" smtClean="0">
                <a:solidFill>
                  <a:srgbClr val="FF0000"/>
                </a:solidFill>
                <a:latin typeface="Times New Roman" pitchFamily="18" charset="0"/>
                <a:cs typeface="Times New Roman" pitchFamily="18" charset="0"/>
              </a:rPr>
              <a:t>Furosemide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contains diuretics that exhaust potassium ions, thus, reducing serum potassium and adding to the excretion of potassium ions</a:t>
            </a:r>
          </a:p>
          <a:p>
            <a:pPr marL="0" indent="0">
              <a:buNone/>
            </a:pPr>
            <a:r>
              <a:rPr lang="en-US" sz="1200" dirty="0" smtClean="0">
                <a:solidFill>
                  <a:srgbClr val="FF0000"/>
                </a:solidFill>
                <a:latin typeface="Times New Roman" pitchFamily="18" charset="0"/>
                <a:cs typeface="Times New Roman" pitchFamily="18" charset="0"/>
              </a:rPr>
              <a:t>Spironolactone</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has diuretics that conserve potassium, thus reducing the amount of excretion of potassium ions, which increases serum potassium</a:t>
            </a:r>
          </a:p>
          <a:p>
            <a:pPr marL="0" indent="0">
              <a:buNone/>
            </a:pPr>
            <a:r>
              <a:rPr lang="en-US" sz="1200" dirty="0" smtClean="0">
                <a:solidFill>
                  <a:srgbClr val="FF0000"/>
                </a:solidFill>
                <a:latin typeface="Times New Roman" pitchFamily="18" charset="0"/>
                <a:cs typeface="Times New Roman" pitchFamily="18" charset="0"/>
              </a:rPr>
              <a:t>Thiazides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have diuretics that increase sodium and chlorine ions excretion, while regulating the excretion of calcium ions. This leads to a higher concentration of serum calcium while decreasing serum sodium and chlorine</a:t>
            </a:r>
          </a:p>
          <a:p>
            <a:pPr marL="0" indent="0">
              <a:buNone/>
            </a:pPr>
            <a:r>
              <a:rPr lang="en-US" sz="1200" dirty="0" smtClean="0">
                <a:latin typeface="Times New Roman" pitchFamily="18" charset="0"/>
                <a:cs typeface="Times New Roman" pitchFamily="18" charset="0"/>
              </a:rPr>
              <a:t>25. Describe the effects of acidosis (high extracellular H+) and alkalosis (low extracellular H+) on potassium and magnesium ion shifts between the intracellular and extracellular compartments.</a:t>
            </a:r>
          </a:p>
          <a:p>
            <a:pPr marL="0" indent="0">
              <a:buNone/>
            </a:pPr>
            <a:r>
              <a:rPr lang="en-US" sz="1200" dirty="0" smtClean="0">
                <a:solidFill>
                  <a:srgbClr val="FF0000"/>
                </a:solidFill>
                <a:latin typeface="Times New Roman" pitchFamily="18" charset="0"/>
                <a:cs typeface="Times New Roman" pitchFamily="18" charset="0"/>
              </a:rPr>
              <a:t>Acidosis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due to low pH, transports hydrogen ions to the intracellular fluid, thus, potassium and magnesium ions are transported from the intracellular fluid into the interstitial fluid</a:t>
            </a:r>
          </a:p>
          <a:p>
            <a:pPr marL="0" indent="0">
              <a:buNone/>
            </a:pPr>
            <a:r>
              <a:rPr lang="en-US" sz="1200" dirty="0" smtClean="0">
                <a:solidFill>
                  <a:srgbClr val="FF0000"/>
                </a:solidFill>
                <a:latin typeface="Times New Roman" pitchFamily="18" charset="0"/>
                <a:cs typeface="Times New Roman" pitchFamily="18" charset="0"/>
              </a:rPr>
              <a:t>Alkalosis</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due to high pH, results in transportation of hydrogen ions from the intracellular fluid into the interstitial fluid, thus, the transportation of potassium and magnesium ions into the intracellular fluid compartment</a:t>
            </a:r>
          </a:p>
          <a:p>
            <a:pPr marL="0" indent="0">
              <a:buNone/>
            </a:pPr>
            <a:endParaRPr lang="en-US" sz="1200" dirty="0" smtClean="0">
              <a:latin typeface="Times New Roman" pitchFamily="18" charset="0"/>
              <a:cs typeface="Times New Roman" pitchFamily="18" charset="0"/>
            </a:endParaRPr>
          </a:p>
          <a:p>
            <a:pPr marL="0" indent="0">
              <a:buNone/>
            </a:pPr>
            <a:endParaRPr lang="en-US" sz="1200" dirty="0">
              <a:latin typeface="Times New Roman" pitchFamily="18" charset="0"/>
              <a:cs typeface="Times New Roman" pitchFamily="18" charset="0"/>
            </a:endParaRPr>
          </a:p>
          <a:p>
            <a:pPr marL="0" indent="0">
              <a:buNone/>
            </a:pPr>
            <a:endParaRPr lang="en-US" sz="1200" dirty="0" smtClean="0">
              <a:latin typeface="Times New Roman" pitchFamily="18" charset="0"/>
              <a:cs typeface="Times New Roman" pitchFamily="18" charset="0"/>
            </a:endParaRPr>
          </a:p>
          <a:p>
            <a:pPr marL="0" indent="0">
              <a:buNone/>
            </a:pPr>
            <a:endParaRPr lang="en-US" sz="1200" dirty="0">
              <a:latin typeface="Times New Roman" pitchFamily="18" charset="0"/>
              <a:cs typeface="Times New Roman" pitchFamily="18" charset="0"/>
            </a:endParaRPr>
          </a:p>
          <a:p>
            <a:pPr marL="0" indent="0">
              <a:buNone/>
            </a:pPr>
            <a:endParaRPr lang="en-US" sz="1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2012469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buNone/>
            </a:pPr>
            <a:r>
              <a:rPr lang="en-US" sz="1200" dirty="0" smtClean="0">
                <a:latin typeface="Times New Roman" pitchFamily="18" charset="0"/>
                <a:cs typeface="Times New Roman" pitchFamily="18" charset="0"/>
              </a:rPr>
              <a:t>26. Define membrane potential and explain why the resting membrane potential is negative.</a:t>
            </a:r>
          </a:p>
          <a:p>
            <a:pPr marL="0" indent="0">
              <a:buNone/>
            </a:pPr>
            <a:r>
              <a:rPr lang="en-US" sz="1200" dirty="0" smtClean="0">
                <a:solidFill>
                  <a:srgbClr val="FF0000"/>
                </a:solidFill>
                <a:latin typeface="Times New Roman" pitchFamily="18" charset="0"/>
                <a:cs typeface="Times New Roman" pitchFamily="18" charset="0"/>
              </a:rPr>
              <a:t>Membrane potential</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the electrical gradient of ions between the intracellular fluid compartment and the interstitial fluid compartment</a:t>
            </a:r>
          </a:p>
          <a:p>
            <a:pPr marL="0" indent="0">
              <a:buNone/>
            </a:pPr>
            <a:r>
              <a:rPr lang="en-US" sz="1200" dirty="0" smtClean="0">
                <a:solidFill>
                  <a:srgbClr val="FF0000"/>
                </a:solidFill>
                <a:latin typeface="Times New Roman" pitchFamily="18" charset="0"/>
                <a:cs typeface="Times New Roman" pitchFamily="18" charset="0"/>
              </a:rPr>
              <a:t>Resting membrane potential</a:t>
            </a:r>
            <a:r>
              <a:rPr lang="en-US" sz="1200" dirty="0" smtClean="0">
                <a:latin typeface="Times New Roman" pitchFamily="18" charset="0"/>
                <a:cs typeface="Times New Roman" pitchFamily="18" charset="0"/>
              </a:rPr>
              <a:t> </a:t>
            </a:r>
            <a:r>
              <a:rPr lang="en-US" sz="1200" dirty="0" smtClean="0">
                <a:solidFill>
                  <a:srgbClr val="0070C0"/>
                </a:solidFill>
                <a:latin typeface="Times New Roman" pitchFamily="18" charset="0"/>
                <a:cs typeface="Times New Roman" pitchFamily="18" charset="0"/>
              </a:rPr>
              <a:t>is negative, at -70 mV, due to the fact that the intracellular fluid compartment has a higher negative charge as compared to the interstitial fluid compartment </a:t>
            </a:r>
          </a:p>
          <a:p>
            <a:pPr marL="0" indent="0">
              <a:buNone/>
            </a:pPr>
            <a:r>
              <a:rPr lang="en-US" sz="1200" dirty="0" smtClean="0">
                <a:latin typeface="Times New Roman" pitchFamily="18" charset="0"/>
                <a:cs typeface="Times New Roman" pitchFamily="18" charset="0"/>
              </a:rPr>
              <a:t>27. Label the ion flows on the action potential graph of a motor neuron.</a:t>
            </a:r>
            <a:endParaRPr lang="en-US" sz="1200"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 y="3124200"/>
            <a:ext cx="7313613" cy="3352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704604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6019800"/>
          </a:xfrm>
        </p:spPr>
        <p:txBody>
          <a:bodyPr>
            <a:normAutofit/>
          </a:bodyPr>
          <a:lstStyle/>
          <a:p>
            <a:pPr marL="0" indent="0">
              <a:buNone/>
            </a:pPr>
            <a:r>
              <a:rPr lang="en-US" sz="1200" dirty="0" smtClean="0">
                <a:latin typeface="Times New Roman" pitchFamily="18" charset="0"/>
                <a:cs typeface="Times New Roman" pitchFamily="18" charset="0"/>
              </a:rPr>
              <a:t>28. Describe the steps in the generation of an action potential in a skeletal muscle cell membrane.</a:t>
            </a:r>
          </a:p>
          <a:p>
            <a:pPr marL="0" indent="0">
              <a:buNone/>
            </a:pPr>
            <a:r>
              <a:rPr lang="en-US" sz="1200" dirty="0" smtClean="0">
                <a:solidFill>
                  <a:srgbClr val="0070C0"/>
                </a:solidFill>
                <a:latin typeface="Times New Roman" pitchFamily="18" charset="0"/>
                <a:cs typeface="Times New Roman" pitchFamily="18" charset="0"/>
              </a:rPr>
              <a:t>Sodium ions are transported to the intracellular fluid compartment thus threshold potential is attained from resting voltage</a:t>
            </a:r>
          </a:p>
          <a:p>
            <a:pPr marL="0" indent="0">
              <a:buNone/>
            </a:pPr>
            <a:r>
              <a:rPr lang="en-US" sz="1200" dirty="0" smtClean="0">
                <a:solidFill>
                  <a:srgbClr val="0070C0"/>
                </a:solidFill>
                <a:latin typeface="Times New Roman" pitchFamily="18" charset="0"/>
                <a:cs typeface="Times New Roman" pitchFamily="18" charset="0"/>
              </a:rPr>
              <a:t>Action potential is created when the threshold potential is passed</a:t>
            </a:r>
          </a:p>
          <a:p>
            <a:pPr marL="0" indent="0">
              <a:buNone/>
            </a:pPr>
            <a:r>
              <a:rPr lang="en-US" sz="1200" dirty="0" smtClean="0">
                <a:latin typeface="Times New Roman" pitchFamily="18" charset="0"/>
                <a:cs typeface="Times New Roman" pitchFamily="18" charset="0"/>
              </a:rPr>
              <a:t>29. Describe the steps in the generation of an action potential in a cardiac muscle cell membrane.</a:t>
            </a:r>
          </a:p>
          <a:p>
            <a:pPr marL="0" indent="0">
              <a:buNone/>
            </a:pPr>
            <a:r>
              <a:rPr lang="en-US" sz="1200" dirty="0" smtClean="0">
                <a:solidFill>
                  <a:srgbClr val="0070C0"/>
                </a:solidFill>
                <a:latin typeface="Times New Roman" pitchFamily="18" charset="0"/>
                <a:cs typeface="Times New Roman" pitchFamily="18" charset="0"/>
              </a:rPr>
              <a:t>Increased sodium transport into the intracellular fluid compartment</a:t>
            </a:r>
          </a:p>
          <a:p>
            <a:pPr marL="0" indent="0">
              <a:buNone/>
            </a:pPr>
            <a:r>
              <a:rPr lang="en-US" sz="1200" dirty="0" smtClean="0">
                <a:solidFill>
                  <a:srgbClr val="0070C0"/>
                </a:solidFill>
                <a:latin typeface="Times New Roman" pitchFamily="18" charset="0"/>
                <a:cs typeface="Times New Roman" pitchFamily="18" charset="0"/>
              </a:rPr>
              <a:t>The membrane is polarized as the sodium pump closes</a:t>
            </a:r>
          </a:p>
          <a:p>
            <a:pPr marL="0" indent="0">
              <a:buNone/>
            </a:pPr>
            <a:r>
              <a:rPr lang="en-US" sz="1200" dirty="0" smtClean="0">
                <a:solidFill>
                  <a:srgbClr val="0070C0"/>
                </a:solidFill>
                <a:latin typeface="Times New Roman" pitchFamily="18" charset="0"/>
                <a:cs typeface="Times New Roman" pitchFamily="18" charset="0"/>
              </a:rPr>
              <a:t>The cell loses polarity due to loss of calcium ions, this is the plateau phase</a:t>
            </a:r>
          </a:p>
          <a:p>
            <a:pPr marL="0" indent="0">
              <a:buNone/>
            </a:pPr>
            <a:r>
              <a:rPr lang="en-US" sz="1200" dirty="0" smtClean="0">
                <a:solidFill>
                  <a:srgbClr val="0070C0"/>
                </a:solidFill>
                <a:latin typeface="Times New Roman" pitchFamily="18" charset="0"/>
                <a:cs typeface="Times New Roman" pitchFamily="18" charset="0"/>
              </a:rPr>
              <a:t>Sodium and calcium ions are no longer pumped, thus, membrane potential returned to initial state</a:t>
            </a:r>
          </a:p>
          <a:p>
            <a:pPr marL="0" indent="0">
              <a:buNone/>
            </a:pPr>
            <a:r>
              <a:rPr lang="en-US" sz="1200" dirty="0" smtClean="0">
                <a:solidFill>
                  <a:srgbClr val="0070C0"/>
                </a:solidFill>
                <a:latin typeface="Times New Roman" pitchFamily="18" charset="0"/>
                <a:cs typeface="Times New Roman" pitchFamily="18" charset="0"/>
              </a:rPr>
              <a:t>At its resting potential, the intracellular fluid compartment has a higher negative charge than the extracellular fluid compartment, thus action potential</a:t>
            </a:r>
          </a:p>
          <a:p>
            <a:pPr marL="0" indent="0">
              <a:buNone/>
            </a:pPr>
            <a:r>
              <a:rPr lang="en-US" sz="1200" dirty="0" smtClean="0">
                <a:latin typeface="Times New Roman" pitchFamily="18" charset="0"/>
                <a:cs typeface="Times New Roman" pitchFamily="18" charset="0"/>
              </a:rPr>
              <a:t>30. Label the ion flows on the action potential graph of a cardiac muscle cell.</a:t>
            </a:r>
          </a:p>
          <a:p>
            <a:pPr marL="0" indent="0">
              <a:buNone/>
            </a:pPr>
            <a:endParaRPr lang="en-US" sz="1200" dirty="0" smtClean="0">
              <a:solidFill>
                <a:srgbClr val="0070C0"/>
              </a:solidFill>
              <a:latin typeface="Times New Roman" pitchFamily="18" charset="0"/>
              <a:cs typeface="Times New Roman" pitchFamily="18" charset="0"/>
            </a:endParaRPr>
          </a:p>
          <a:p>
            <a:pPr marL="0" indent="0">
              <a:buNone/>
            </a:pPr>
            <a:endParaRPr lang="en-US" sz="1200" dirty="0">
              <a:solidFill>
                <a:srgbClr val="0070C0"/>
              </a:solidFill>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44588" y="4114800"/>
            <a:ext cx="6854825" cy="2590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380427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2513</Words>
  <Application>Microsoft Office PowerPoint</Application>
  <PresentationFormat>On-screen Show (4:3)</PresentationFormat>
  <Paragraphs>220</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BIOL 2510 Learning Objectives 1CD  Lecture 1C </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CLIFF</dc:creator>
  <cp:lastModifiedBy>Kevin</cp:lastModifiedBy>
  <cp:revision>8</cp:revision>
  <dcterms:created xsi:type="dcterms:W3CDTF">2021-05-21T19:46:13Z</dcterms:created>
  <dcterms:modified xsi:type="dcterms:W3CDTF">2021-05-22T09:45:51Z</dcterms:modified>
</cp:coreProperties>
</file>