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9"/>
  </p:notesMasterIdLst>
  <p:sldIdLst>
    <p:sldId id="256" r:id="rId2"/>
    <p:sldId id="261" r:id="rId3"/>
    <p:sldId id="258" r:id="rId4"/>
    <p:sldId id="267" r:id="rId5"/>
    <p:sldId id="263" r:id="rId6"/>
    <p:sldId id="265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774" autoAdjust="0"/>
  </p:normalViewPr>
  <p:slideViewPr>
    <p:cSldViewPr>
      <p:cViewPr>
        <p:scale>
          <a:sx n="100" d="100"/>
          <a:sy n="100" d="100"/>
        </p:scale>
        <p:origin x="-516" y="6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9221A8-E518-4621-8964-644214094BB8}" type="datetimeFigureOut">
              <a:rPr lang="en-GB" smtClean="0"/>
              <a:t>10/10/2018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FD1241-33EE-4575-87FF-EA48AF9F23D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48342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D1241-33EE-4575-87FF-EA48AF9F23DC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48398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</a:t>
            </a:r>
            <a:r>
              <a:rPr lang="en-US" baseline="0" dirty="0" smtClean="0"/>
              <a:t> first indicator of the 2008 recession was </a:t>
            </a:r>
            <a:r>
              <a:rPr lang="en-US" dirty="0" smtClean="0"/>
              <a:t>February 2007, after the Federal Home Loan Mortgage Corporation (Freddie Mac) notified</a:t>
            </a:r>
            <a:r>
              <a:rPr lang="en-US" baseline="0" dirty="0" smtClean="0"/>
              <a:t> the </a:t>
            </a:r>
            <a:r>
              <a:rPr lang="en-GB" dirty="0" smtClean="0"/>
              <a:t>financial firms that it would not buy </a:t>
            </a:r>
            <a:r>
              <a:rPr lang="en-US" dirty="0" smtClean="0"/>
              <a:t>subprime mortgage-backed securities.</a:t>
            </a:r>
          </a:p>
          <a:p>
            <a:r>
              <a:rPr lang="en-US" dirty="0" smtClean="0"/>
              <a:t>Impacts.</a:t>
            </a:r>
          </a:p>
          <a:p>
            <a:pPr marL="228600" indent="-228600">
              <a:buAutoNum type="arabicPeriod"/>
            </a:pPr>
            <a:r>
              <a:rPr lang="en-GB" dirty="0" smtClean="0"/>
              <a:t>Financial firms in housing-related markets performance deteriorated. </a:t>
            </a:r>
          </a:p>
          <a:p>
            <a:pPr marL="228600" indent="-228600">
              <a:buAutoNum type="arabicPeriod"/>
            </a:pPr>
            <a:r>
              <a:rPr lang="en-US" dirty="0" smtClean="0"/>
              <a:t>Banks</a:t>
            </a:r>
            <a:r>
              <a:rPr lang="en-US" baseline="0" dirty="0" smtClean="0"/>
              <a:t> failed to offer credit using mortgage-backed securities to fund long-term loans.</a:t>
            </a:r>
          </a:p>
          <a:p>
            <a:pPr marL="0" indent="0">
              <a:buNone/>
            </a:pPr>
            <a:r>
              <a:rPr lang="en-US" baseline="0" dirty="0" smtClean="0"/>
              <a:t>In the next six months there were no major collapse of banking institutions or weakened macroeconomics (</a:t>
            </a:r>
            <a:r>
              <a:rPr lang="en-GB" dirty="0" err="1" smtClean="0"/>
              <a:t>Christiano</a:t>
            </a:r>
            <a:r>
              <a:rPr lang="en-GB" dirty="0" smtClean="0"/>
              <a:t> et al, 2008).</a:t>
            </a:r>
            <a:endParaRPr lang="en-US" baseline="0" dirty="0" smtClean="0"/>
          </a:p>
          <a:p>
            <a:pPr marL="0" indent="0">
              <a:buNone/>
            </a:pPr>
            <a:r>
              <a:rPr lang="en-US" baseline="0" dirty="0" smtClean="0"/>
              <a:t>Banks and urged the Federal reserve to reconsider the policy but </a:t>
            </a:r>
            <a:r>
              <a:rPr lang="en-US" dirty="0" smtClean="0"/>
              <a:t>the Federal Open-Market Committee (FOMC) declined on August, 2007.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D1241-33EE-4575-87FF-EA48AF9F23DC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56920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first change in the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policy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 the Federal reserve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was the creation of a special credit facility to banks. It was passed on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March 11, 2008 and was referred to as Term Securities Lending Facility (TSLF).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credit mechanism allowed the banks to access liquidity using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high-grade mortgage-backed securities for a duration of one month.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Federal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reserve also lowered the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target funds rate to 2.25%.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impact of this policy was alleviating the closure of Mortgage investment firms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which could not secure loans using mortgage-backed securities. 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example,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Bear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Stearns,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 investment firm collapsed in March and Federal reserve provided a $29 loan to JPMorgan Chase to bail Bear Stearns preventing it from shutting down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In October, 2008, the Federal reserve </a:t>
            </a:r>
            <a:r>
              <a:rPr lang="en-GB" dirty="0" smtClean="0"/>
              <a:t>created the Term Asset-Backed Securities Loan Facility (TALF) of $ 200 billion to encourage lending and widen market for mortgage-backed securities.</a:t>
            </a:r>
          </a:p>
          <a:p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n-GB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final policy change by Federal reserve was</a:t>
            </a: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 December 16, 2008.</a:t>
            </a:r>
            <a:r>
              <a:rPr lang="en-GB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During the recession, there were </a:t>
            </a: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gradual reductions of target federal-funds rate but this</a:t>
            </a:r>
            <a:r>
              <a:rPr lang="en-GB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final change set the rate to 0-</a:t>
            </a: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0.25% range. The aim of this </a:t>
            </a:r>
            <a:r>
              <a:rPr lang="en-US" sz="1200" b="0" i="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policy</a:t>
            </a: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was to stimulate economic growth. This measure supplemented the numerous special lending programs offered to banks. Further, American Recover and Reinvestment</a:t>
            </a:r>
            <a:r>
              <a:rPr lang="en-GB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Act allowed the Federal reserve to offer $800 billion tax cuts. </a:t>
            </a:r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D1241-33EE-4575-87FF-EA48AF9F23DC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55021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gradual lowering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Federal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reserve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target funds rate from </a:t>
            </a:r>
            <a:r>
              <a:rPr lang="en-US" dirty="0" smtClean="0"/>
              <a:t>5.25%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2.25% and the to zero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increased the liquidity of banks.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</a:t>
            </a:r>
            <a:r>
              <a:rPr lang="en-GB" dirty="0" smtClean="0"/>
              <a:t>anks were able to have more cash to provide credit to businesses and individuals.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The Term Asset-Backed Securities Loan Facility (TALF) and</a:t>
            </a:r>
            <a:r>
              <a:rPr lang="en-GB" baseline="0" dirty="0" smtClean="0"/>
              <a:t> </a:t>
            </a:r>
            <a:r>
              <a:rPr lang="en-GB" dirty="0" smtClean="0"/>
              <a:t>Term Asset-Backed Securities Loan Facility (TALF)</a:t>
            </a:r>
            <a:r>
              <a:rPr lang="en-GB" baseline="0" dirty="0" smtClean="0"/>
              <a:t> enable the banks to dispose the securities previously bought using mortgage-backed plans.</a:t>
            </a:r>
            <a:endParaRPr lang="en-GB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The</a:t>
            </a:r>
            <a:r>
              <a:rPr lang="en-GB" baseline="0" dirty="0" smtClean="0"/>
              <a:t> numerous policies led to an overall effect of enabling the </a:t>
            </a:r>
            <a:r>
              <a:rPr lang="en-US" dirty="0" smtClean="0"/>
              <a:t>banks to start issuing asset-backed loans as banks could not initially be able to secure loans using mortgage-backed securities. The GDP</a:t>
            </a:r>
            <a:r>
              <a:rPr lang="en-US" baseline="0" dirty="0" smtClean="0"/>
              <a:t> growth improved by 2-3% in the first quarter of 2009 and up to 3% in the last quarter of 2009 signaling the end of the recession. 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D1241-33EE-4575-87FF-EA48AF9F23DC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94697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 smtClean="0"/>
              <a:t>The</a:t>
            </a:r>
            <a:r>
              <a:rPr lang="en-US" baseline="0" noProof="0" dirty="0" smtClean="0"/>
              <a:t> </a:t>
            </a:r>
            <a:r>
              <a:rPr lang="en-US" noProof="0" dirty="0" smtClean="0"/>
              <a:t>Enactment of Emergency Economic Stabilization Act of 2008 on October, 2008 helped the Federal reserve to obtain $700 billion that was to be used to purchase mortgage-backed securities from banks. Banks were unable to get</a:t>
            </a:r>
            <a:r>
              <a:rPr lang="en-US" baseline="0" noProof="0" dirty="0" smtClean="0"/>
              <a:t> rid of this mortgages. They were unable to recover the loans secured using mortgage-backed securities. Banks were also unable to secure most long-term credit facilities to investors and their customers (</a:t>
            </a:r>
            <a:r>
              <a:rPr lang="en-GB" dirty="0" err="1" smtClean="0"/>
              <a:t>Roubini</a:t>
            </a:r>
            <a:r>
              <a:rPr lang="en-GB" dirty="0" smtClean="0"/>
              <a:t>, 2008).</a:t>
            </a:r>
            <a:r>
              <a:rPr lang="en-US" baseline="0" noProof="0" dirty="0" smtClean="0"/>
              <a:t> </a:t>
            </a:r>
            <a:endParaRPr lang="en-US" noProof="0" dirty="0" smtClean="0"/>
          </a:p>
          <a:p>
            <a:r>
              <a:rPr lang="en-US" noProof="0" dirty="0" smtClean="0"/>
              <a:t>The </a:t>
            </a:r>
            <a:r>
              <a:rPr lang="en-US" noProof="0" dirty="0" smtClean="0"/>
              <a:t>Act</a:t>
            </a:r>
            <a:r>
              <a:rPr lang="en-US" baseline="0" noProof="0" dirty="0" smtClean="0"/>
              <a:t> enable the </a:t>
            </a:r>
            <a:r>
              <a:rPr lang="en-US" noProof="0" dirty="0" smtClean="0"/>
              <a:t>Troubled </a:t>
            </a:r>
            <a:r>
              <a:rPr lang="en-US" noProof="0" dirty="0" smtClean="0"/>
              <a:t>Asset Relief Program (TARP)  created</a:t>
            </a:r>
            <a:r>
              <a:rPr lang="en-US" baseline="0" noProof="0" dirty="0" smtClean="0"/>
              <a:t> by Federal reserve </a:t>
            </a:r>
            <a:r>
              <a:rPr lang="en-US" baseline="0" noProof="0" dirty="0" smtClean="0"/>
              <a:t>to </a:t>
            </a:r>
            <a:r>
              <a:rPr lang="en-US" noProof="0" dirty="0" smtClean="0"/>
              <a:t>enable </a:t>
            </a:r>
            <a:r>
              <a:rPr lang="en-US" noProof="0" dirty="0" smtClean="0"/>
              <a:t>the banks to get rid off the huge mortgage-backed securities burden.</a:t>
            </a:r>
          </a:p>
          <a:p>
            <a:r>
              <a:rPr lang="en-US" noProof="0" dirty="0" smtClean="0"/>
              <a:t>The impact of this </a:t>
            </a:r>
            <a:r>
              <a:rPr lang="en-US" noProof="0" dirty="0" smtClean="0"/>
              <a:t>policy change </a:t>
            </a:r>
            <a:r>
              <a:rPr lang="en-US" noProof="0" dirty="0" smtClean="0"/>
              <a:t>was increased liquidity to banks and revival of companies such as General Motors and Chrysler which were financially crippled.</a:t>
            </a:r>
          </a:p>
          <a:p>
            <a:r>
              <a:rPr lang="en-US" noProof="0" dirty="0" smtClean="0"/>
              <a:t>In October, 2008, </a:t>
            </a:r>
            <a:r>
              <a:rPr lang="en-US" dirty="0" smtClean="0"/>
              <a:t>Enactment of </a:t>
            </a:r>
            <a:r>
              <a:rPr lang="en-GB" dirty="0" smtClean="0"/>
              <a:t>Economic Stimulus Act of 2008 enabled</a:t>
            </a:r>
            <a:r>
              <a:rPr lang="en-GB" baseline="0" dirty="0" smtClean="0"/>
              <a:t> </a:t>
            </a:r>
            <a:r>
              <a:rPr lang="en-US" noProof="0" dirty="0" smtClean="0"/>
              <a:t>the </a:t>
            </a:r>
            <a:r>
              <a:rPr lang="en-US" noProof="0" dirty="0" smtClean="0"/>
              <a:t>Federal reserve </a:t>
            </a:r>
            <a:r>
              <a:rPr lang="en-US" noProof="0" dirty="0" smtClean="0"/>
              <a:t>to create </a:t>
            </a:r>
            <a:r>
              <a:rPr lang="en-US" noProof="0" dirty="0" smtClean="0"/>
              <a:t>the Term Asset-Backed Securities Loan Facility (TALF) of $ 200 billion</a:t>
            </a:r>
            <a:r>
              <a:rPr lang="en-US" baseline="0" noProof="0" dirty="0" smtClean="0"/>
              <a:t> further </a:t>
            </a:r>
            <a:r>
              <a:rPr lang="en-US" noProof="0" dirty="0" smtClean="0"/>
              <a:t>to encouraging lending and trading</a:t>
            </a:r>
            <a:r>
              <a:rPr lang="en-US" baseline="0" noProof="0" dirty="0" smtClean="0"/>
              <a:t> of </a:t>
            </a:r>
            <a:r>
              <a:rPr lang="en-US" noProof="0" dirty="0" smtClean="0"/>
              <a:t>mortgage backed securities.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D1241-33EE-4575-87FF-EA48AF9F23DC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53408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February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2008,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President Bush signed the Economic Stimulus Act of 2008. Consequently,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</a:t>
            </a:r>
            <a:r>
              <a:rPr lang="en-GB" dirty="0" smtClean="0"/>
              <a:t>ow and middle income families  earning between $300-$1200 were offered tax rebates as a result of the act. Low and middle income families  earning between $300-$1200 were offered tax rebates as a result of the act. </a:t>
            </a:r>
            <a:r>
              <a:rPr lang="en-US" dirty="0" smtClean="0"/>
              <a:t>This was </a:t>
            </a:r>
            <a:r>
              <a:rPr lang="en-US" noProof="0" dirty="0" smtClean="0"/>
              <a:t>based</a:t>
            </a:r>
            <a:r>
              <a:rPr lang="en-US" dirty="0" smtClean="0"/>
              <a:t> on the suggestion from economic theory that households with adequate savings or credit facility calculate their consumption budget using their lifetime earnings but not those of the current year</a:t>
            </a:r>
            <a:r>
              <a:rPr lang="en-US" baseline="0" dirty="0" smtClean="0"/>
              <a:t> (</a:t>
            </a:r>
            <a:r>
              <a:rPr lang="en-GB" dirty="0" err="1" smtClean="0"/>
              <a:t>Steuerle</a:t>
            </a:r>
            <a:r>
              <a:rPr lang="en-GB" dirty="0" smtClean="0"/>
              <a:t>, 2008).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The impact of the bill was </a:t>
            </a:r>
            <a:r>
              <a:rPr lang="en-US" dirty="0" smtClean="0"/>
              <a:t>reduced</a:t>
            </a:r>
            <a:r>
              <a:rPr lang="en-US" baseline="0" dirty="0" smtClean="0"/>
              <a:t> </a:t>
            </a:r>
            <a:r>
              <a:rPr lang="en-US" dirty="0" smtClean="0"/>
              <a:t>aggregate demand of credit the</a:t>
            </a:r>
            <a:r>
              <a:rPr lang="en-US" baseline="0" dirty="0" smtClean="0"/>
              <a:t> households needed from banks. L</a:t>
            </a:r>
            <a:r>
              <a:rPr lang="en-US" dirty="0" smtClean="0"/>
              <a:t>ow income families used the rebates to pay their debts or increase their savings. This measure helped postpone the huge economic decline to</a:t>
            </a:r>
            <a:r>
              <a:rPr lang="en-US" baseline="0" dirty="0" smtClean="0"/>
              <a:t> the second half of the 2008. </a:t>
            </a:r>
            <a:r>
              <a:rPr lang="en-US" dirty="0" smtClean="0"/>
              <a:t>Rebate associated spending encouraged the slight growth of GDP in the second quarter of that year.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Reduced</a:t>
            </a:r>
            <a:r>
              <a:rPr lang="en-US" baseline="0" dirty="0" smtClean="0"/>
              <a:t> demand of loans by consumers enabled banks to finance companies which were burdened by the depression. 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D1241-33EE-4575-87FF-EA48AF9F23DC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78881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D1241-33EE-4575-87FF-EA48AF9F23DC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9435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3C9FB-1006-4654-B9B0-8DAD82C281AA}" type="datetimeFigureOut">
              <a:rPr lang="en-US" smtClean="0"/>
              <a:pPr/>
              <a:t>10/10/2018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C7771-9093-4DAB-B748-A74DA0BFE6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Click="0" advTm="5000"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3C9FB-1006-4654-B9B0-8DAD82C281AA}" type="datetimeFigureOut">
              <a:rPr lang="en-US" smtClean="0"/>
              <a:pPr/>
              <a:t>10/10/2018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C7771-9093-4DAB-B748-A74DA0BFE6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 advClick="0" advTm="5000"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3C9FB-1006-4654-B9B0-8DAD82C281AA}" type="datetimeFigureOut">
              <a:rPr lang="en-US" smtClean="0"/>
              <a:pPr/>
              <a:t>10/10/2018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C7771-9093-4DAB-B748-A74DA0BFE6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Click="0" advTm="5000"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3C9FB-1006-4654-B9B0-8DAD82C281AA}" type="datetimeFigureOut">
              <a:rPr lang="en-US" smtClean="0"/>
              <a:pPr/>
              <a:t>10/10/2018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C7771-9093-4DAB-B748-A74DA0BFE6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 advClick="0" advTm="5000"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3C9FB-1006-4654-B9B0-8DAD82C281AA}" type="datetimeFigureOut">
              <a:rPr lang="en-US" smtClean="0"/>
              <a:pPr/>
              <a:t>10/10/2018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C7771-9093-4DAB-B748-A74DA0BFE6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 advClick="0" advTm="5000"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3C9FB-1006-4654-B9B0-8DAD82C281AA}" type="datetimeFigureOut">
              <a:rPr lang="en-US" smtClean="0"/>
              <a:pPr/>
              <a:t>10/10/2018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C7771-9093-4DAB-B748-A74DA0BFE6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 advClick="0" advTm="5000"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3C9FB-1006-4654-B9B0-8DAD82C281AA}" type="datetimeFigureOut">
              <a:rPr lang="en-US" smtClean="0"/>
              <a:pPr/>
              <a:t>10/10/2018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C7771-9093-4DAB-B748-A74DA0BFE6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 advClick="0" advTm="5000"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3C9FB-1006-4654-B9B0-8DAD82C281AA}" type="datetimeFigureOut">
              <a:rPr lang="en-US" smtClean="0"/>
              <a:pPr/>
              <a:t>10/10/2018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C7771-9093-4DAB-B748-A74DA0BFE6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 advClick="0" advTm="5000"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3C9FB-1006-4654-B9B0-8DAD82C281AA}" type="datetimeFigureOut">
              <a:rPr lang="en-US" smtClean="0"/>
              <a:pPr/>
              <a:t>10/10/2018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B3C7771-9093-4DAB-B748-A74DA0BFE62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 advClick="0" advTm="5000"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3C9FB-1006-4654-B9B0-8DAD82C281AA}" type="datetimeFigureOut">
              <a:rPr lang="en-US" smtClean="0"/>
              <a:pPr/>
              <a:t>10/10/2018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C7771-9093-4DAB-B748-A74DA0BFE6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 advClick="0" advTm="5000"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3C9FB-1006-4654-B9B0-8DAD82C281AA}" type="datetimeFigureOut">
              <a:rPr lang="en-US" smtClean="0"/>
              <a:pPr/>
              <a:t>10/10/2018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C7771-9093-4DAB-B748-A74DA0BFE6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 advClick="0" advTm="5000"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D13C9FB-1006-4654-B9B0-8DAD82C281AA}" type="datetimeFigureOut">
              <a:rPr lang="en-US" smtClean="0"/>
              <a:pPr/>
              <a:t>10/10/2018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B3C7771-9093-4DAB-B748-A74DA0BFE627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med" advClick="0" advTm="5000">
    <p:newsflash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2008 ECONOMIC DEPRESSION. 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/>
              <a:t>Your </a:t>
            </a:r>
            <a:r>
              <a:rPr lang="en-US" sz="2800" dirty="0" smtClean="0"/>
              <a:t>Name:</a:t>
            </a:r>
            <a:endParaRPr lang="en-US" sz="2800" dirty="0"/>
          </a:p>
          <a:p>
            <a:pPr>
              <a:defRPr/>
            </a:pPr>
            <a:r>
              <a:rPr lang="en-US" sz="2800" dirty="0"/>
              <a:t>ECO </a:t>
            </a:r>
            <a:r>
              <a:rPr lang="en-US" sz="2800" dirty="0" smtClean="0"/>
              <a:t>202:</a:t>
            </a:r>
            <a:endParaRPr lang="en-US" sz="2800" dirty="0"/>
          </a:p>
          <a:p>
            <a:pPr>
              <a:defRPr/>
            </a:pPr>
            <a:r>
              <a:rPr lang="en-US" sz="2800" dirty="0"/>
              <a:t>Instructor </a:t>
            </a:r>
            <a:r>
              <a:rPr lang="en-US" sz="2800" dirty="0" smtClean="0"/>
              <a:t>Name:</a:t>
            </a:r>
          </a:p>
          <a:p>
            <a:pPr>
              <a:defRPr/>
            </a:pPr>
            <a:endParaRPr lang="en-US" sz="2800" dirty="0"/>
          </a:p>
          <a:p>
            <a:endParaRPr lang="en-US" dirty="0"/>
          </a:p>
        </p:txBody>
      </p:sp>
    </p:spTree>
  </p:cSld>
  <p:clrMapOvr>
    <a:masterClrMapping/>
  </p:clrMapOvr>
  <p:transition spd="med" advClick="0" advTm="5000">
    <p:newsflash/>
    <p:sndAc>
      <p:stSnd>
        <p:snd r:embed="rId3" name="arrow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Monetary Policy- Interest Rate.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Before depression the Federal reserve had a policy </a:t>
            </a:r>
            <a:r>
              <a:rPr lang="en-US" dirty="0"/>
              <a:t>in which a 5.25% interest rate on </a:t>
            </a:r>
            <a:r>
              <a:rPr lang="en-US" dirty="0" smtClean="0"/>
              <a:t>banks was required </a:t>
            </a:r>
            <a:r>
              <a:rPr lang="en-US" dirty="0"/>
              <a:t>to access federal funds. </a:t>
            </a:r>
            <a:endParaRPr lang="en-US" dirty="0" smtClean="0"/>
          </a:p>
          <a:p>
            <a:r>
              <a:rPr lang="en-US" dirty="0"/>
              <a:t>Federal Home Loan Mortgage Corporation (Freddie Mac) </a:t>
            </a:r>
            <a:r>
              <a:rPr lang="en-US" dirty="0" smtClean="0"/>
              <a:t>could also buy mortgage-backed securities from financial institutions.</a:t>
            </a:r>
          </a:p>
          <a:p>
            <a:r>
              <a:rPr lang="en-US" dirty="0" smtClean="0"/>
              <a:t>This policy underwent various changes during the recession as follows;</a:t>
            </a:r>
          </a:p>
          <a:p>
            <a:r>
              <a:rPr lang="en-US" dirty="0" smtClean="0"/>
              <a:t>The </a:t>
            </a:r>
            <a:r>
              <a:rPr lang="en-US" dirty="0" smtClean="0"/>
              <a:t>initial sign of the 2008 depression was the halt of purchasing securities backed by subprime mortgage</a:t>
            </a:r>
            <a:r>
              <a:rPr lang="en-US" dirty="0" smtClean="0"/>
              <a:t>.</a:t>
            </a:r>
          </a:p>
          <a:p>
            <a:r>
              <a:rPr lang="en-US" dirty="0" smtClean="0"/>
              <a:t>Banks and investment firms </a:t>
            </a:r>
            <a:r>
              <a:rPr lang="en-US" dirty="0" smtClean="0"/>
              <a:t>for the next one year </a:t>
            </a:r>
            <a:r>
              <a:rPr lang="en-US" dirty="0" smtClean="0"/>
              <a:t>were adversely affected and Federal reserve made changes to revive the banking and mortgage firms.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  <p:transition spd="med" advClick="0" advTm="5000"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Interest Rate Policy Actions.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In </a:t>
            </a:r>
            <a:r>
              <a:rPr lang="en-US" dirty="0"/>
              <a:t>October, 2008, the Federal reserve </a:t>
            </a:r>
            <a:r>
              <a:rPr lang="en-GB" dirty="0"/>
              <a:t>created the Term Asset-Backed Securities Loan Facility (TALF) of $ 200 billion to encourage lending and widen market for mortgage-backed securities.</a:t>
            </a:r>
          </a:p>
          <a:p>
            <a:r>
              <a:rPr lang="en-US" dirty="0"/>
              <a:t>The policy lowered the Federal Open-Market Committee (FOMC) 5.25% interest rate charged on banks to 2.25%.</a:t>
            </a:r>
          </a:p>
          <a:p>
            <a:r>
              <a:rPr lang="en-US" dirty="0" smtClean="0"/>
              <a:t>The </a:t>
            </a:r>
            <a:r>
              <a:rPr lang="en-US" dirty="0" smtClean="0"/>
              <a:t>policy also lowered the </a:t>
            </a:r>
            <a:r>
              <a:rPr lang="en-US" dirty="0"/>
              <a:t>Federal Open-Market Committee (FOMC</a:t>
            </a:r>
            <a:r>
              <a:rPr lang="en-US" dirty="0" smtClean="0"/>
              <a:t>) </a:t>
            </a:r>
            <a:r>
              <a:rPr lang="en-US" dirty="0"/>
              <a:t>5.25% interest </a:t>
            </a:r>
            <a:r>
              <a:rPr lang="en-US" dirty="0" smtClean="0"/>
              <a:t>rate charged on banks to 2.25</a:t>
            </a:r>
            <a:r>
              <a:rPr lang="en-US" dirty="0" smtClean="0"/>
              <a:t>%.</a:t>
            </a:r>
          </a:p>
          <a:p>
            <a:r>
              <a:rPr lang="en-US" dirty="0"/>
              <a:t>In October, 2008, the Federal reserve </a:t>
            </a:r>
            <a:r>
              <a:rPr lang="en-GB" dirty="0"/>
              <a:t>created the Term Asset-Backed Securities Loan Facility (TALF) of $ 200 billion to encourage lending and widen market for mortgage-backed securities</a:t>
            </a:r>
            <a:r>
              <a:rPr lang="en-GB" dirty="0" smtClean="0"/>
              <a:t>.</a:t>
            </a:r>
          </a:p>
          <a:p>
            <a:r>
              <a:rPr lang="en-GB" dirty="0"/>
              <a:t>The final change of policy during the 2008 recession was the reduction of the target federal-funds rate to 0-0.25%.</a:t>
            </a:r>
            <a:r>
              <a:rPr lang="en-US" dirty="0"/>
              <a:t> </a:t>
            </a:r>
          </a:p>
          <a:p>
            <a:endParaRPr lang="en-GB" dirty="0"/>
          </a:p>
          <a:p>
            <a:pPr marL="0" indent="0">
              <a:buNone/>
            </a:pPr>
            <a:endParaRPr lang="en-US" dirty="0" smtClean="0"/>
          </a:p>
        </p:txBody>
      </p:sp>
    </p:spTree>
  </p:cSld>
  <p:clrMapOvr>
    <a:masterClrMapping/>
  </p:clrMapOvr>
  <p:transition spd="med" advClick="0" advTm="5000"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219200"/>
          </a:xfrm>
        </p:spPr>
        <p:txBody>
          <a:bodyPr>
            <a:normAutofit/>
          </a:bodyPr>
          <a:lstStyle/>
          <a:p>
            <a:r>
              <a:rPr lang="en-US" dirty="0" smtClean="0"/>
              <a:t>Interest Rate Impact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648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Halt </a:t>
            </a:r>
            <a:r>
              <a:rPr lang="en-US" dirty="0"/>
              <a:t>of purchasing securities backed by subprime </a:t>
            </a:r>
            <a:r>
              <a:rPr lang="en-US" dirty="0" smtClean="0"/>
              <a:t>mortgage </a:t>
            </a:r>
            <a:r>
              <a:rPr lang="en-US" dirty="0"/>
              <a:t>denied banks </a:t>
            </a:r>
            <a:r>
              <a:rPr lang="en-US" dirty="0" smtClean="0"/>
              <a:t>liquidity.</a:t>
            </a:r>
          </a:p>
          <a:p>
            <a:r>
              <a:rPr lang="en-US" dirty="0" smtClean="0"/>
              <a:t>Banks were unable to dispose the securities which they had used to give credit before policy change.</a:t>
            </a:r>
          </a:p>
          <a:p>
            <a:r>
              <a:rPr lang="en-US" dirty="0" smtClean="0"/>
              <a:t>Banks could not advance credits using mortgage-backed securities.</a:t>
            </a:r>
          </a:p>
          <a:p>
            <a:r>
              <a:rPr lang="en-US" dirty="0" smtClean="0"/>
              <a:t>The subsequent monetary measures by Federal Reserve were aimed at helping banks dispose and use mortgage-backed securities.</a:t>
            </a:r>
          </a:p>
          <a:p>
            <a:r>
              <a:rPr lang="en-US" dirty="0" smtClean="0"/>
              <a:t>Banks were unable to offer credit leading to failure of financing long –term projects and collapse of industries.</a:t>
            </a:r>
          </a:p>
          <a:p>
            <a:r>
              <a:rPr lang="en-US" dirty="0" smtClean="0"/>
              <a:t>The </a:t>
            </a:r>
            <a:r>
              <a:rPr lang="en-US" dirty="0"/>
              <a:t>Federal Reserve </a:t>
            </a:r>
            <a:r>
              <a:rPr lang="en-US" dirty="0" smtClean="0"/>
              <a:t>adoption of </a:t>
            </a:r>
            <a:r>
              <a:rPr lang="en-US" dirty="0"/>
              <a:t>Term Securities Lending Facility (TSLF) </a:t>
            </a:r>
            <a:r>
              <a:rPr lang="en-US" dirty="0" smtClean="0"/>
              <a:t>enabled </a:t>
            </a:r>
            <a:r>
              <a:rPr lang="en-US" dirty="0"/>
              <a:t>banks to use securities backed by prime grade mortgage for to access extra liquidity for a single </a:t>
            </a:r>
            <a:r>
              <a:rPr lang="en-US" dirty="0" smtClean="0"/>
              <a:t>month</a:t>
            </a:r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3982597"/>
      </p:ext>
    </p:extLst>
  </p:cSld>
  <p:clrMapOvr>
    <a:masterClrMapping/>
  </p:clrMapOvr>
  <p:transition spd="med" advClick="0" advTm="5000">
    <p:newsfla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Fiscal Policy- Economic Stimulus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Enactment of </a:t>
            </a:r>
            <a:r>
              <a:rPr lang="en-GB" dirty="0"/>
              <a:t>Emergency Economic Stabilization Act of </a:t>
            </a:r>
            <a:r>
              <a:rPr lang="en-GB" dirty="0" smtClean="0"/>
              <a:t>2008 on October, 2008</a:t>
            </a:r>
            <a:r>
              <a:rPr lang="en-GB" dirty="0" smtClean="0"/>
              <a:t>.</a:t>
            </a:r>
          </a:p>
          <a:p>
            <a:r>
              <a:rPr lang="en-US" dirty="0"/>
              <a:t>Enactment of </a:t>
            </a:r>
            <a:r>
              <a:rPr lang="en-GB" dirty="0"/>
              <a:t>Economic Stimulus Act of 2008. Low and middle income families  earning between $300-$1200 were offered tax </a:t>
            </a:r>
            <a:r>
              <a:rPr lang="en-GB" dirty="0" smtClean="0"/>
              <a:t>rebates.</a:t>
            </a:r>
          </a:p>
          <a:p>
            <a:r>
              <a:rPr lang="en-US" dirty="0" smtClean="0"/>
              <a:t>ESA </a:t>
            </a:r>
            <a:r>
              <a:rPr lang="en-US" dirty="0"/>
              <a:t>2008 enabled reduction of aggregate demand as the low income families used the rebates to pay their debts or increase their savings. </a:t>
            </a:r>
            <a:endParaRPr lang="en-GB" dirty="0" smtClean="0"/>
          </a:p>
          <a:p>
            <a:r>
              <a:rPr lang="en-US" dirty="0" smtClean="0"/>
              <a:t>The </a:t>
            </a:r>
            <a:r>
              <a:rPr lang="en-US" dirty="0" smtClean="0"/>
              <a:t>program was referred to as </a:t>
            </a:r>
            <a:r>
              <a:rPr lang="en-GB" dirty="0"/>
              <a:t>Troubled Asset Relief Program (TARP</a:t>
            </a:r>
            <a:r>
              <a:rPr lang="en-GB" dirty="0" smtClean="0"/>
              <a:t>) and enabled the banks to get rid off the huge mortgage-backed securities burden.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6570444"/>
      </p:ext>
    </p:extLst>
  </p:cSld>
  <p:clrMapOvr>
    <a:masterClrMapping/>
  </p:clrMapOvr>
  <p:transition spd="med" advClick="0" advTm="5000">
    <p:newsfla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Fiscal Policy Impact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</a:t>
            </a:r>
            <a:r>
              <a:rPr lang="en-US" dirty="0"/>
              <a:t>impact of this policy was increased liquidity to banks and revival of companies such as General Motors and </a:t>
            </a:r>
            <a:r>
              <a:rPr lang="en-GB" dirty="0"/>
              <a:t>Chrysler which were financially crippled</a:t>
            </a:r>
            <a:r>
              <a:rPr lang="en-GB" dirty="0" smtClean="0"/>
              <a:t>.</a:t>
            </a:r>
            <a:endParaRPr lang="en-US" dirty="0"/>
          </a:p>
          <a:p>
            <a:r>
              <a:rPr lang="en-US" dirty="0"/>
              <a:t>Households with adequate savings or credit facility calculate their consumption budget using their lifetime earnings but not those of the current year.</a:t>
            </a:r>
          </a:p>
          <a:p>
            <a:r>
              <a:rPr lang="en-US" dirty="0"/>
              <a:t>Rebate associated spending encouraged the slight growth of GDP in the second quarter of </a:t>
            </a:r>
            <a:r>
              <a:rPr lang="en-US" dirty="0" smtClean="0"/>
              <a:t>2007.</a:t>
            </a:r>
          </a:p>
          <a:p>
            <a:r>
              <a:rPr lang="en-US" dirty="0" smtClean="0"/>
              <a:t>These Acts </a:t>
            </a:r>
            <a:r>
              <a:rPr lang="en-US" dirty="0"/>
              <a:t>helped the Federal reserve to obtain $700 billion that was to be used to purchase </a:t>
            </a:r>
            <a:r>
              <a:rPr lang="en-GB" dirty="0"/>
              <a:t>mortgage-backed securities from banks.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0049948"/>
      </p:ext>
    </p:extLst>
  </p:cSld>
  <p:clrMapOvr>
    <a:masterClrMapping/>
  </p:clrMapOvr>
  <p:transition spd="med" advClick="0" advTm="5000">
    <p:newsfla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-457200">
              <a:buNone/>
            </a:pPr>
            <a:r>
              <a:rPr lang="en-GB" dirty="0" err="1" smtClean="0"/>
              <a:t>Christiano</a:t>
            </a:r>
            <a:r>
              <a:rPr lang="en-GB" dirty="0"/>
              <a:t>, L., Motto, R., &amp; </a:t>
            </a:r>
            <a:r>
              <a:rPr lang="en-GB" dirty="0" err="1"/>
              <a:t>Rostagno</a:t>
            </a:r>
            <a:r>
              <a:rPr lang="en-GB" dirty="0"/>
              <a:t>, M. (2008). Shocks, </a:t>
            </a:r>
            <a:r>
              <a:rPr lang="en-GB" dirty="0" smtClean="0"/>
              <a:t>	structures </a:t>
            </a:r>
            <a:r>
              <a:rPr lang="en-GB" dirty="0"/>
              <a:t>or monetary policies? The Euro Area </a:t>
            </a:r>
            <a:r>
              <a:rPr lang="en-GB" dirty="0" smtClean="0"/>
              <a:t>	and </a:t>
            </a:r>
            <a:r>
              <a:rPr lang="en-GB" dirty="0"/>
              <a:t>US after 2001. </a:t>
            </a:r>
            <a:r>
              <a:rPr lang="en-GB" i="1" dirty="0"/>
              <a:t>Journal of Economic Dynamics </a:t>
            </a:r>
            <a:r>
              <a:rPr lang="en-GB" i="1" dirty="0" smtClean="0"/>
              <a:t>	and </a:t>
            </a:r>
            <a:r>
              <a:rPr lang="en-GB" i="1" dirty="0"/>
              <a:t>control</a:t>
            </a:r>
            <a:r>
              <a:rPr lang="en-GB" dirty="0"/>
              <a:t>, </a:t>
            </a:r>
            <a:r>
              <a:rPr lang="en-GB" i="1" dirty="0"/>
              <a:t>32</a:t>
            </a:r>
            <a:r>
              <a:rPr lang="en-GB" dirty="0"/>
              <a:t>(8), 2476-2506</a:t>
            </a:r>
            <a:r>
              <a:rPr lang="en-GB" dirty="0" smtClean="0"/>
              <a:t>.</a:t>
            </a:r>
          </a:p>
          <a:p>
            <a:pPr marL="0" indent="-457200">
              <a:buNone/>
            </a:pPr>
            <a:r>
              <a:rPr lang="en-GB" dirty="0" err="1" smtClean="0"/>
              <a:t>Roubini</a:t>
            </a:r>
            <a:r>
              <a:rPr lang="en-GB" dirty="0"/>
              <a:t>, N. (2008). The current US recession and </a:t>
            </a:r>
            <a:r>
              <a:rPr lang="en-GB" dirty="0" smtClean="0"/>
              <a:t>	the 	risks </a:t>
            </a:r>
            <a:r>
              <a:rPr lang="en-GB" dirty="0"/>
              <a:t>of a systemic financial crisis. </a:t>
            </a:r>
            <a:r>
              <a:rPr lang="en-GB" i="1" dirty="0"/>
              <a:t>Written </a:t>
            </a:r>
            <a:r>
              <a:rPr lang="en-GB" i="1" dirty="0" smtClean="0"/>
              <a:t>	testimony </a:t>
            </a:r>
            <a:r>
              <a:rPr lang="en-GB" i="1" dirty="0"/>
              <a:t>for the House of Representatives’ </a:t>
            </a:r>
            <a:r>
              <a:rPr lang="en-GB" i="1" dirty="0" smtClean="0"/>
              <a:t>	Financial </a:t>
            </a:r>
            <a:r>
              <a:rPr lang="en-GB" i="1" dirty="0"/>
              <a:t>Services Committee Hearing on</a:t>
            </a:r>
            <a:r>
              <a:rPr lang="en-GB" dirty="0"/>
              <a:t>, </a:t>
            </a:r>
            <a:r>
              <a:rPr lang="en-GB" i="1" dirty="0"/>
              <a:t>26</a:t>
            </a:r>
            <a:r>
              <a:rPr lang="en-GB" dirty="0" smtClean="0"/>
              <a:t>.</a:t>
            </a:r>
          </a:p>
          <a:p>
            <a:pPr marL="0" indent="-457200">
              <a:buNone/>
            </a:pPr>
            <a:r>
              <a:rPr lang="en-GB" dirty="0" err="1" smtClean="0"/>
              <a:t>Steuerle</a:t>
            </a:r>
            <a:r>
              <a:rPr lang="en-GB" dirty="0"/>
              <a:t>, C. E. (2008). </a:t>
            </a:r>
            <a:r>
              <a:rPr lang="en-GB" i="1" dirty="0"/>
              <a:t>Contemporary US tax policy</a:t>
            </a:r>
            <a:r>
              <a:rPr lang="en-GB" dirty="0"/>
              <a:t>. The </a:t>
            </a:r>
            <a:r>
              <a:rPr lang="en-GB" dirty="0" smtClean="0"/>
              <a:t>	Urban </a:t>
            </a:r>
            <a:r>
              <a:rPr lang="en-GB" dirty="0" err="1"/>
              <a:t>Insitute</a:t>
            </a:r>
            <a:r>
              <a:rPr lang="en-GB" dirty="0"/>
              <a:t>.</a:t>
            </a:r>
            <a:endParaRPr lang="en-US" dirty="0"/>
          </a:p>
        </p:txBody>
      </p:sp>
    </p:spTree>
  </p:cSld>
  <p:clrMapOvr>
    <a:masterClrMapping/>
  </p:clrMapOvr>
  <p:transition spd="med" advClick="0" advTm="5000"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356</TotalTime>
  <Words>1394</Words>
  <Application>Microsoft Office PowerPoint</Application>
  <PresentationFormat>On-screen Show (4:3)</PresentationFormat>
  <Paragraphs>68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Flow</vt:lpstr>
      <vt:lpstr>2008 ECONOMIC DEPRESSION. </vt:lpstr>
      <vt:lpstr>Monetary Policy- Interest Rate.</vt:lpstr>
      <vt:lpstr>Interest Rate Policy Actions.</vt:lpstr>
      <vt:lpstr>Interest Rate Impact</vt:lpstr>
      <vt:lpstr>Fiscal Policy- Economic Stimulus </vt:lpstr>
      <vt:lpstr>Fiscal Policy Impact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communication</dc:title>
  <dc:creator>user</dc:creator>
  <cp:lastModifiedBy>ZACK</cp:lastModifiedBy>
  <cp:revision>65</cp:revision>
  <dcterms:created xsi:type="dcterms:W3CDTF">2018-09-02T16:40:33Z</dcterms:created>
  <dcterms:modified xsi:type="dcterms:W3CDTF">2018-10-10T20:30:32Z</dcterms:modified>
</cp:coreProperties>
</file>