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7" r:id="rId1"/>
  </p:sldMasterIdLst>
  <p:notesMasterIdLst>
    <p:notesMasterId r:id="rId17"/>
  </p:notesMasterIdLst>
  <p:sldIdLst>
    <p:sldId id="256" r:id="rId2"/>
    <p:sldId id="279" r:id="rId3"/>
    <p:sldId id="270" r:id="rId4"/>
    <p:sldId id="259" r:id="rId5"/>
    <p:sldId id="272" r:id="rId6"/>
    <p:sldId id="260" r:id="rId7"/>
    <p:sldId id="273" r:id="rId8"/>
    <p:sldId id="274" r:id="rId9"/>
    <p:sldId id="275" r:id="rId10"/>
    <p:sldId id="262" r:id="rId11"/>
    <p:sldId id="264" r:id="rId12"/>
    <p:sldId id="277" r:id="rId13"/>
    <p:sldId id="265" r:id="rId14"/>
    <p:sldId id="266" r:id="rId15"/>
    <p:sldId id="268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crosoft Office User" initials="MOU" lastIdx="0" clrIdx="0">
    <p:extLst>
      <p:ext uri="{19B8F6BF-5375-455C-9EA6-DF929625EA0E}">
        <p15:presenceInfo xmlns:p15="http://schemas.microsoft.com/office/powerpoint/2012/main" userId="Microsoft Office 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30" autoAdjust="0"/>
    <p:restoredTop sz="94231" autoAdjust="0"/>
  </p:normalViewPr>
  <p:slideViewPr>
    <p:cSldViewPr snapToGrid="0">
      <p:cViewPr varScale="1">
        <p:scale>
          <a:sx n="100" d="100"/>
          <a:sy n="100" d="100"/>
        </p:scale>
        <p:origin x="300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2" d="100"/>
        <a:sy n="82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F83E25-B016-6F49-8FBD-548A080466A6}" type="datetimeFigureOut">
              <a:rPr lang="en-US" smtClean="0"/>
              <a:t>9/3/2018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D9FD3A-4CD0-4F49-A967-0AC01DE495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51435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D9FD3A-4CD0-4F49-A967-0AC01DE495B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0235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D9FD3A-4CD0-4F49-A967-0AC01DE495B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12721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D9FD3A-4CD0-4F49-A967-0AC01DE495B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24737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Proximity to water</a:t>
            </a:r>
            <a:r>
              <a:rPr lang="en-US" baseline="0" dirty="0"/>
              <a:t> - </a:t>
            </a:r>
            <a:r>
              <a:rPr lang="en-US" dirty="0"/>
              <a:t> San Francisco</a:t>
            </a:r>
            <a:r>
              <a:rPr lang="en-US" baseline="0" dirty="0"/>
              <a:t> is closest to large body of water so it has the least variability.  St Louis is far from water, continental location with big temperature swings</a:t>
            </a:r>
            <a:endParaRPr lang="en-US" dirty="0"/>
          </a:p>
          <a:p>
            <a:r>
              <a:rPr lang="en-US" dirty="0"/>
              <a:t>West</a:t>
            </a:r>
            <a:r>
              <a:rPr lang="en-US" baseline="0" dirty="0"/>
              <a:t> </a:t>
            </a:r>
            <a:r>
              <a:rPr lang="en-US" baseline="0" dirty="0" err="1"/>
              <a:t>vs</a:t>
            </a:r>
            <a:r>
              <a:rPr lang="en-US" baseline="0" dirty="0"/>
              <a:t> East coast -  </a:t>
            </a:r>
            <a:r>
              <a:rPr lang="en-US" dirty="0"/>
              <a:t>Charleston has more variability</a:t>
            </a:r>
            <a:r>
              <a:rPr lang="en-US" baseline="0" dirty="0"/>
              <a:t> than San Diego (San Diego prevailing winds from west off the Pacific)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D9FD3A-4CD0-4F49-A967-0AC01DE495BE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06560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More continental, highest seasonality</a:t>
            </a:r>
            <a:r>
              <a:rPr lang="en-US" baseline="0" dirty="0"/>
              <a:t> = greatest difference in temperature.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D9FD3A-4CD0-4F49-A967-0AC01DE495BE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1588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AF54C7-BAF9-D841-AB75-130973189D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637F9E4-C2E6-4444-AEE1-0F1C58624D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7BDB02-30F8-8C47-9CC9-053CC507C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37FE4-E0DE-4CFD-87CE-CEFE7820EC89}" type="datetimeFigureOut">
              <a:rPr lang="en-US" smtClean="0"/>
              <a:t>9/3/2018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B08A65-EDFC-3C4A-AF70-8E8AFBD2EA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38F8F5-12B4-4547-A69B-96F447071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4108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40AC89-B893-B048-ADE9-2598C0B859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B189D4-B159-E74F-A72F-6DC378837A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FF942A-E875-BC4B-9071-7EF0955D3D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37FE4-E0DE-4CFD-87CE-CEFE7820EC89}" type="datetimeFigureOut">
              <a:rPr lang="en-US" smtClean="0"/>
              <a:t>9/3/2018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BBF35D-8D80-EF4D-8105-1E9FA04D81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BC3187-80F8-644F-972E-5B17254CB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A7D8F-8334-441E-963C-9758A36F22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21199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497599-E1F3-C747-82B5-498430D5FE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A6BBF0-F7BB-9241-B929-5488069C1C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064BD8-E497-C84A-90FA-5EA1C9270D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37FE4-E0DE-4CFD-87CE-CEFE7820EC89}" type="datetimeFigureOut">
              <a:rPr lang="en-US" smtClean="0"/>
              <a:t>9/3/2018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A20CD1-D453-F247-9087-55C2E7A9A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BBCC10-71B3-DE4D-8D07-97E1B4E5F5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A7D8F-8334-441E-963C-9758A36F22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2842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94C053-B254-7E42-AAE1-1A4E6C07E2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FA7A01-B331-C04D-A3EE-D33751682F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E1FD10-7D96-644B-9CFC-6C92050C6F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179F9F1-CD40-DC44-B766-615A443FC0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37FE4-E0DE-4CFD-87CE-CEFE7820EC89}" type="datetimeFigureOut">
              <a:rPr lang="en-US" smtClean="0"/>
              <a:t>9/3/2018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F71258-53C6-CE4C-9FA0-9C9A597AA2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5F02FF-4050-CC46-9FC2-91DC5762B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A7D8F-8334-441E-963C-9758A36F22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3696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A6966C-77B2-3C4C-8035-1B3D627011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9EDDA6-687E-8B48-885B-B7689E0CDB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682F1A-85D1-1B45-9F89-992C28B524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0007B40-C33E-784F-8F2F-B8C9DDC4217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54ED82C-A88C-0540-B073-91E2F620EA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57E7472-D635-F14F-8132-B3B6B82BF5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37FE4-E0DE-4CFD-87CE-CEFE7820EC89}" type="datetimeFigureOut">
              <a:rPr lang="en-US" smtClean="0"/>
              <a:t>9/3/2018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5AACD7B-C01D-0C4B-9DE4-2048F04D14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E1A3663-52F5-8445-83F9-D78D8D9F37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A7D8F-8334-441E-963C-9758A36F22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9642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959617-A7B9-BC42-98BE-0488303D1D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D00923-C813-2F46-98D7-78F8C1B13F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37FE4-E0DE-4CFD-87CE-CEFE7820EC89}" type="datetimeFigureOut">
              <a:rPr lang="en-US" smtClean="0"/>
              <a:t>9/3/2018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F81BAA1-5589-224F-B875-E0123E3788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C0BFF69-9EAF-AF46-B783-C60C1CBFD2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A7D8F-8334-441E-963C-9758A36F22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908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FC199F6-3CD1-8742-9282-F7FEA90085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37FE4-E0DE-4CFD-87CE-CEFE7820EC89}" type="datetimeFigureOut">
              <a:rPr lang="en-US" smtClean="0"/>
              <a:t>9/3/2018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658C44E-62A0-CC40-923B-116634CAF0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CC8156-C105-3547-A5AB-ADF984D15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A7D8F-8334-441E-963C-9758A36F22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6422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494CCE-768F-7146-A2BD-E1189E37D3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A9CDD3-D5AD-884E-8F76-C93CCF4CB5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E6322C-55CA-0249-90B3-F4F7F32922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ECDC19-A7E7-F443-83C8-14C650DF43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37FE4-E0DE-4CFD-87CE-CEFE7820EC89}" type="datetimeFigureOut">
              <a:rPr lang="en-US" smtClean="0"/>
              <a:t>9/3/2018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545686-598A-F343-AFFB-F0CFA4FAE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0FF0F6-9671-1349-8502-55EB85CE68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54ED01-E2A0-4C1E-8E21-014B9904157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0838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8585E5-B77B-BE47-8C3A-54D5B5916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B1F5605-74E4-6540-B02A-9991AF1D1A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3F3A59-BEFB-DE43-B098-B83CFDDCD3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2ED147-9BC6-1844-A42D-AA4963633F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37FE4-E0DE-4CFD-87CE-CEFE7820EC89}" type="datetimeFigureOut">
              <a:rPr lang="en-US" smtClean="0"/>
              <a:t>9/3/2018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42DB862-3AD4-3940-AB69-DDF7C3420F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41BCA9-C87A-E643-9003-FEB3159FC3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A7D8F-8334-441E-963C-9758A36F22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2663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41D2FE-6432-6F45-9EB3-6A9605A368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3FED591-4D61-4A4A-A696-1517845C67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8774DF-E796-E44C-A0F4-D22FCA14E6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37FE4-E0DE-4CFD-87CE-CEFE7820EC89}" type="datetimeFigureOut">
              <a:rPr lang="en-US" smtClean="0"/>
              <a:t>9/3/2018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86CB75-F6D4-024E-B09D-A33E4A9861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55A280-669A-9641-95DA-389201DE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A7D8F-8334-441E-963C-9758A36F22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5864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BAD8489-ABFF-C743-8DAB-317F8C1709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03DFB26-14A1-4D4C-84D1-CD9FDC720C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7F2B1F-5F75-2948-886A-3B414983B8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37FE4-E0DE-4CFD-87CE-CEFE7820EC89}" type="datetimeFigureOut">
              <a:rPr lang="en-US" smtClean="0"/>
              <a:t>9/3/2018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F15DE5-F46D-D642-A2DF-921D69460C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CD8DA1-5A93-844B-811A-9231966275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8A7D8F-8334-441E-963C-9758A36F22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10018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78C6DE5-958B-7145-9D71-8693B253CF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E894E4-2AFF-C24B-BF46-CF0A89D2AF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FFCF14-0907-5B43-88C2-1B36B1D8C0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D37FE4-E0DE-4CFD-87CE-CEFE7820EC89}" type="datetimeFigureOut">
              <a:rPr lang="en-US" smtClean="0"/>
              <a:t>9/3/2018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C2490C-4579-E646-84BE-5EF002C9C7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459AC9-B1D0-674D-9F3E-393FA2C416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8A7D8F-8334-441E-963C-9758A36F22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9647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8" r:id="rId1"/>
    <p:sldLayoutId id="2147483979" r:id="rId2"/>
    <p:sldLayoutId id="2147483980" r:id="rId3"/>
    <p:sldLayoutId id="2147483981" r:id="rId4"/>
    <p:sldLayoutId id="2147483982" r:id="rId5"/>
    <p:sldLayoutId id="2147483983" r:id="rId6"/>
    <p:sldLayoutId id="2147483984" r:id="rId7"/>
    <p:sldLayoutId id="2147483985" r:id="rId8"/>
    <p:sldLayoutId id="2147483986" r:id="rId9"/>
    <p:sldLayoutId id="2147483987" r:id="rId10"/>
    <p:sldLayoutId id="214748398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323873"/>
            <a:ext cx="9144000" cy="2387600"/>
          </a:xfrm>
        </p:spPr>
        <p:txBody>
          <a:bodyPr>
            <a:normAutofit/>
          </a:bodyPr>
          <a:lstStyle/>
          <a:p>
            <a:r>
              <a:rPr lang="en-US" sz="9600" dirty="0"/>
              <a:t>Lab #2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894E43B9-9225-5040-93EA-5D335B8BF2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63894" y="3048847"/>
            <a:ext cx="8664212" cy="916641"/>
          </a:xfrm>
        </p:spPr>
        <p:txBody>
          <a:bodyPr>
            <a:normAutofit/>
          </a:bodyPr>
          <a:lstStyle/>
          <a:p>
            <a:r>
              <a:rPr lang="en-US" sz="3600" dirty="0"/>
              <a:t>DUE: FRIDAY, SEPTEMBER 7 @ 12:20pm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3BC54C6-EF35-5E4B-967D-656568A3AD0A}"/>
              </a:ext>
            </a:extLst>
          </p:cNvPr>
          <p:cNvSpPr/>
          <p:nvPr/>
        </p:nvSpPr>
        <p:spPr>
          <a:xfrm>
            <a:off x="4876800" y="5341567"/>
            <a:ext cx="73152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000000"/>
                </a:solidFill>
                <a:latin typeface="Century Gothic"/>
                <a:cs typeface="Century Gothic"/>
              </a:rPr>
              <a:t>LAB #2</a:t>
            </a:r>
            <a:r>
              <a:rPr lang="en-US" sz="2400" b="1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lang="en-US" sz="2400" b="1" dirty="0">
                <a:solidFill>
                  <a:srgbClr val="000000"/>
                </a:solidFill>
                <a:latin typeface="Century Gothic"/>
                <a:cs typeface="Century Gothic"/>
              </a:rPr>
              <a:t>Assignment Summary</a:t>
            </a:r>
          </a:p>
          <a:p>
            <a:r>
              <a:rPr lang="en-US" sz="2400" dirty="0">
                <a:solidFill>
                  <a:srgbClr val="000000"/>
                </a:solidFill>
                <a:latin typeface="Century Gothic"/>
                <a:cs typeface="Century Gothic"/>
              </a:rPr>
              <a:t>Chapter 2:  (7a,b)  (10a,b)  (11a,b)  (21a,c,d)</a:t>
            </a:r>
          </a:p>
          <a:p>
            <a:r>
              <a:rPr lang="en-US" sz="2400" dirty="0">
                <a:solidFill>
                  <a:srgbClr val="000000"/>
                </a:solidFill>
                <a:latin typeface="Century Gothic"/>
                <a:cs typeface="Century Gothic"/>
              </a:rPr>
              <a:t>Chapter 3:  (1)  (4)  (6)  (9a,b,c) </a:t>
            </a:r>
          </a:p>
        </p:txBody>
      </p:sp>
    </p:spTree>
    <p:extLst>
      <p:ext uri="{BB962C8B-B14F-4D97-AF65-F5344CB8AC3E}">
        <p14:creationId xmlns:p14="http://schemas.microsoft.com/office/powerpoint/2010/main" val="39938445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1692" y="1920755"/>
            <a:ext cx="10723035" cy="4343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0070C0"/>
                </a:solidFill>
                <a:latin typeface="Century Gothic"/>
                <a:cs typeface="Century Gothic"/>
              </a:rPr>
              <a:t>Thursday 9:30-10:30am </a:t>
            </a:r>
          </a:p>
          <a:p>
            <a:pPr marL="0" indent="0">
              <a:buNone/>
            </a:pPr>
            <a:r>
              <a:rPr lang="en-US" dirty="0">
                <a:solidFill>
                  <a:srgbClr val="0070C0"/>
                </a:solidFill>
                <a:latin typeface="Century Gothic"/>
                <a:cs typeface="Century Gothic"/>
              </a:rPr>
              <a:t>606B (inside the Weather Center)</a:t>
            </a:r>
          </a:p>
          <a:p>
            <a:pPr marL="0" indent="0">
              <a:buNone/>
            </a:pPr>
            <a:endParaRPr lang="en-US" b="1" dirty="0">
              <a:solidFill>
                <a:srgbClr val="FF0000"/>
              </a:solidFill>
              <a:latin typeface="Century Gothic"/>
              <a:cs typeface="Century Gothic"/>
            </a:endParaRPr>
          </a:p>
          <a:p>
            <a:pPr marL="0" indent="0">
              <a:buNone/>
            </a:pPr>
            <a:r>
              <a:rPr lang="en-US" dirty="0">
                <a:solidFill>
                  <a:srgbClr val="000000"/>
                </a:solidFill>
                <a:latin typeface="Century Gothic"/>
                <a:cs typeface="Century Gothic"/>
              </a:rPr>
              <a:t>Email me with any questions, especially if you can’t make it to office hours! (</a:t>
            </a:r>
            <a:r>
              <a:rPr lang="en-US" dirty="0">
                <a:solidFill>
                  <a:srgbClr val="0070C0"/>
                </a:solidFill>
                <a:latin typeface="Century Gothic"/>
                <a:cs typeface="Century Gothic"/>
              </a:rPr>
              <a:t>kar5469@psu.edu</a:t>
            </a:r>
            <a:r>
              <a:rPr lang="en-US" dirty="0">
                <a:solidFill>
                  <a:srgbClr val="000000"/>
                </a:solidFill>
                <a:latin typeface="Century Gothic"/>
                <a:cs typeface="Century Gothic"/>
              </a:rPr>
              <a:t>)</a:t>
            </a:r>
            <a:r>
              <a:rPr lang="en-US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</a:p>
          <a:p>
            <a:endParaRPr lang="en-US" sz="2800" b="1" dirty="0">
              <a:solidFill>
                <a:srgbClr val="FF0000"/>
              </a:solidFill>
              <a:latin typeface="Century Gothic"/>
              <a:cs typeface="Century Gothic"/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F5CFC737-B6D4-D049-BD28-874691385F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Office Hour Reminder</a:t>
            </a:r>
          </a:p>
        </p:txBody>
      </p:sp>
    </p:spTree>
    <p:extLst>
      <p:ext uri="{BB962C8B-B14F-4D97-AF65-F5344CB8AC3E}">
        <p14:creationId xmlns:p14="http://schemas.microsoft.com/office/powerpoint/2010/main" val="30293729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2367" y="107576"/>
            <a:ext cx="10723035" cy="763692"/>
          </a:xfrm>
        </p:spPr>
        <p:txBody>
          <a:bodyPr/>
          <a:lstStyle/>
          <a:p>
            <a:pPr algn="l"/>
            <a:r>
              <a:rPr lang="en-US" b="1" dirty="0"/>
              <a:t>Problem 2.7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7915" y="1063204"/>
            <a:ext cx="5185354" cy="705211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a) Copy and plot the data in </a:t>
            </a:r>
            <a:r>
              <a:rPr lang="en-US" dirty="0" smtClean="0">
                <a:solidFill>
                  <a:schemeClr val="tx1"/>
                </a:solidFill>
              </a:rPr>
              <a:t>Excel or use graph/lined paper, but be neat!</a:t>
            </a:r>
            <a:endParaRPr lang="en-US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5077291-6C7E-C643-A733-62779147ECB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3073" y="798373"/>
            <a:ext cx="4511007" cy="2917566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0F96903-B39E-8944-B7D3-C56645166735}"/>
              </a:ext>
            </a:extLst>
          </p:cNvPr>
          <p:cNvCxnSpPr/>
          <p:nvPr/>
        </p:nvCxnSpPr>
        <p:spPr>
          <a:xfrm>
            <a:off x="1587260" y="1699404"/>
            <a:ext cx="0" cy="1682151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02D4334-41AE-1D4D-83F2-8BCDBE1A1429}"/>
              </a:ext>
            </a:extLst>
          </p:cNvPr>
          <p:cNvCxnSpPr>
            <a:cxnSpLocks/>
          </p:cNvCxnSpPr>
          <p:nvPr/>
        </p:nvCxnSpPr>
        <p:spPr>
          <a:xfrm flipH="1">
            <a:off x="1587260" y="3378680"/>
            <a:ext cx="3738114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E27C7B6F-7E13-B74E-9ACD-8DFC69B86126}"/>
              </a:ext>
            </a:extLst>
          </p:cNvPr>
          <p:cNvSpPr txBox="1"/>
          <p:nvPr/>
        </p:nvSpPr>
        <p:spPr>
          <a:xfrm>
            <a:off x="7595292" y="573988"/>
            <a:ext cx="32844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Solar radiation (W/m</a:t>
            </a:r>
            <a:r>
              <a:rPr lang="en-US" baseline="30000" dirty="0"/>
              <a:t>2</a:t>
            </a:r>
            <a:r>
              <a:rPr lang="en-US" dirty="0"/>
              <a:t>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5EE076D-6B34-DF46-AA3D-0E9739652DD1}"/>
              </a:ext>
            </a:extLst>
          </p:cNvPr>
          <p:cNvSpPr txBox="1"/>
          <p:nvPr/>
        </p:nvSpPr>
        <p:spPr>
          <a:xfrm rot="16200000">
            <a:off x="331386" y="2178312"/>
            <a:ext cx="17544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Solar radiation (W/m</a:t>
            </a:r>
            <a:r>
              <a:rPr lang="en-US" baseline="30000" dirty="0"/>
              <a:t>2</a:t>
            </a:r>
            <a:r>
              <a:rPr lang="en-US" dirty="0"/>
              <a:t>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98BE82A-3395-024A-B800-533EE5180D3E}"/>
              </a:ext>
            </a:extLst>
          </p:cNvPr>
          <p:cNvSpPr txBox="1"/>
          <p:nvPr/>
        </p:nvSpPr>
        <p:spPr>
          <a:xfrm>
            <a:off x="1667443" y="3492559"/>
            <a:ext cx="32844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Latitude (</a:t>
            </a:r>
            <a:r>
              <a:rPr lang="en-US" baseline="30000" dirty="0" err="1"/>
              <a:t>o</a:t>
            </a:r>
            <a:r>
              <a:rPr lang="en-US" dirty="0" err="1"/>
              <a:t>N</a:t>
            </a:r>
            <a:r>
              <a:rPr lang="en-US" dirty="0"/>
              <a:t>)</a:t>
            </a:r>
          </a:p>
        </p:txBody>
      </p:sp>
      <p:sp>
        <p:nvSpPr>
          <p:cNvPr id="17" name="Arc 16">
            <a:extLst>
              <a:ext uri="{FF2B5EF4-FFF2-40B4-BE49-F238E27FC236}">
                <a16:creationId xmlns:a16="http://schemas.microsoft.com/office/drawing/2014/main" id="{77FAB98F-02BD-E841-ABAB-839A2077E898}"/>
              </a:ext>
            </a:extLst>
          </p:cNvPr>
          <p:cNvSpPr/>
          <p:nvPr/>
        </p:nvSpPr>
        <p:spPr>
          <a:xfrm>
            <a:off x="-174298" y="2329487"/>
            <a:ext cx="3683479" cy="1685394"/>
          </a:xfrm>
          <a:prstGeom prst="arc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Arc 17">
            <a:extLst>
              <a:ext uri="{FF2B5EF4-FFF2-40B4-BE49-F238E27FC236}">
                <a16:creationId xmlns:a16="http://schemas.microsoft.com/office/drawing/2014/main" id="{B329ADBF-3770-A942-821A-4B681A7ECF07}"/>
              </a:ext>
            </a:extLst>
          </p:cNvPr>
          <p:cNvSpPr/>
          <p:nvPr/>
        </p:nvSpPr>
        <p:spPr>
          <a:xfrm>
            <a:off x="-797383" y="2214483"/>
            <a:ext cx="5541912" cy="1800397"/>
          </a:xfrm>
          <a:prstGeom prst="arc">
            <a:avLst>
              <a:gd name="adj1" fmla="val 14793034"/>
              <a:gd name="adj2" fmla="val 21406513"/>
            </a:avLst>
          </a:prstGeom>
          <a:ln w="38100"/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A7A542D-AC2A-FC44-96B9-E59007B55B40}"/>
              </a:ext>
            </a:extLst>
          </p:cNvPr>
          <p:cNvSpPr txBox="1"/>
          <p:nvPr/>
        </p:nvSpPr>
        <p:spPr>
          <a:xfrm>
            <a:off x="2527646" y="2072490"/>
            <a:ext cx="32844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6"/>
                </a:solidFill>
              </a:rPr>
              <a:t>June 21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4939088-5CB7-FF47-B833-5D245D110A6C}"/>
              </a:ext>
            </a:extLst>
          </p:cNvPr>
          <p:cNvSpPr txBox="1"/>
          <p:nvPr/>
        </p:nvSpPr>
        <p:spPr>
          <a:xfrm>
            <a:off x="1011810" y="2875914"/>
            <a:ext cx="3284449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1"/>
                </a:solidFill>
              </a:rPr>
              <a:t>Dec 21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946A5FD-438E-CA4F-8D77-75CCEF83B98E}"/>
              </a:ext>
            </a:extLst>
          </p:cNvPr>
          <p:cNvSpPr txBox="1"/>
          <p:nvPr/>
        </p:nvSpPr>
        <p:spPr>
          <a:xfrm>
            <a:off x="1273802" y="3433674"/>
            <a:ext cx="626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88DF9EC-B0F4-E844-8AFE-D1FB80195B78}"/>
              </a:ext>
            </a:extLst>
          </p:cNvPr>
          <p:cNvSpPr txBox="1"/>
          <p:nvPr/>
        </p:nvSpPr>
        <p:spPr>
          <a:xfrm>
            <a:off x="4452679" y="3386760"/>
            <a:ext cx="6269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90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A0D42C0-CA4E-6344-9A2B-8A6D543C3FCC}"/>
              </a:ext>
            </a:extLst>
          </p:cNvPr>
          <p:cNvSpPr/>
          <p:nvPr/>
        </p:nvSpPr>
        <p:spPr>
          <a:xfrm>
            <a:off x="126841" y="3986850"/>
            <a:ext cx="11934085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Print plot and attach to your assignment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Find the latitudes where incoming radiation varies the</a:t>
            </a:r>
            <a:r>
              <a:rPr lang="en-US" sz="2400" dirty="0">
                <a:solidFill>
                  <a:srgbClr val="7030A0"/>
                </a:solidFill>
              </a:rPr>
              <a:t> least </a:t>
            </a:r>
            <a:r>
              <a:rPr lang="en-US" sz="2400" dirty="0"/>
              <a:t>and </a:t>
            </a:r>
            <a:r>
              <a:rPr lang="en-US" sz="2400" dirty="0">
                <a:solidFill>
                  <a:srgbClr val="7030A0"/>
                </a:solidFill>
              </a:rPr>
              <a:t>most </a:t>
            </a:r>
            <a:r>
              <a:rPr lang="en-US" sz="2400" dirty="0"/>
              <a:t>between the two lines</a:t>
            </a: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0DE181A9-D7B6-A748-8DDA-9FCF986437E6}"/>
              </a:ext>
            </a:extLst>
          </p:cNvPr>
          <p:cNvSpPr txBox="1">
            <a:spLocks/>
          </p:cNvSpPr>
          <p:nvPr/>
        </p:nvSpPr>
        <p:spPr>
          <a:xfrm>
            <a:off x="257914" y="4974738"/>
            <a:ext cx="11803012" cy="16304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9250" indent="-34925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336550" algn="l" defTabSz="914400" rtl="0" eaLnBrk="1" latinLnBrk="0" hangingPunct="1"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110000"/>
              <a:buFont typeface="Wingdings 2" pitchFamily="18" charset="2"/>
              <a:buChar char=""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68375" indent="-282575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63650" indent="-295275" algn="l" defTabSz="914400" rtl="0" eaLnBrk="1" latinLnBrk="0" hangingPunct="1"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110000"/>
              <a:buFont typeface="Wingdings 2" pitchFamily="18" charset="2"/>
              <a:buChar char="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6225" indent="-282575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28800" indent="-282575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110000"/>
              <a:buFont typeface="Wingdings 2" pitchFamily="18" charset="2"/>
              <a:buChar char="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117725" indent="-282575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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398713" indent="-282575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110000"/>
              <a:buFont typeface="Wingdings 2" pitchFamily="18" charset="2"/>
              <a:buChar char="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689225" indent="-282575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"/>
              <a:defRPr lang="en-US" sz="18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itchFamily="18" charset="2"/>
              <a:buNone/>
            </a:pPr>
            <a:r>
              <a:rPr lang="en-US" dirty="0">
                <a:solidFill>
                  <a:schemeClr val="tx1"/>
                </a:solidFill>
              </a:rPr>
              <a:t>b) Find latitudes where </a:t>
            </a:r>
            <a:r>
              <a:rPr lang="en-US" dirty="0">
                <a:solidFill>
                  <a:srgbClr val="7030A0"/>
                </a:solidFill>
              </a:rPr>
              <a:t>largest </a:t>
            </a:r>
            <a:r>
              <a:rPr lang="en-US" dirty="0">
                <a:solidFill>
                  <a:schemeClr val="tx1"/>
                </a:solidFill>
              </a:rPr>
              <a:t>and </a:t>
            </a:r>
            <a:r>
              <a:rPr lang="en-US" dirty="0">
                <a:solidFill>
                  <a:srgbClr val="7030A0"/>
                </a:solidFill>
              </a:rPr>
              <a:t>smallest </a:t>
            </a:r>
            <a:r>
              <a:rPr lang="en-US" dirty="0">
                <a:solidFill>
                  <a:schemeClr val="tx1"/>
                </a:solidFill>
              </a:rPr>
              <a:t>swing in </a:t>
            </a:r>
            <a:r>
              <a:rPr lang="en-US" b="1" u="sng" dirty="0">
                <a:solidFill>
                  <a:schemeClr val="tx1"/>
                </a:solidFill>
              </a:rPr>
              <a:t>temperature</a:t>
            </a:r>
            <a:r>
              <a:rPr lang="en-US" b="1" dirty="0">
                <a:solidFill>
                  <a:schemeClr val="tx1"/>
                </a:solidFill>
              </a:rPr>
              <a:t> </a:t>
            </a:r>
          </a:p>
          <a:p>
            <a:pPr marL="0" indent="0">
              <a:buFont typeface="Wingdings 2" pitchFamily="18" charset="2"/>
              <a:buNone/>
            </a:pPr>
            <a:endParaRPr lang="en-US" dirty="0"/>
          </a:p>
          <a:p>
            <a:pPr marL="0" indent="0">
              <a:buFont typeface="Wingdings 2" pitchFamily="18" charset="2"/>
              <a:buNone/>
            </a:pPr>
            <a:endParaRPr lang="en-US" dirty="0"/>
          </a:p>
          <a:p>
            <a:pPr marL="0" indent="0">
              <a:buFont typeface="Wingdings 2" pitchFamily="18" charset="2"/>
              <a:buNone/>
            </a:pPr>
            <a:endParaRPr lang="en-US" dirty="0"/>
          </a:p>
          <a:p>
            <a:pPr marL="0" indent="0">
              <a:buFont typeface="Wingdings 2" pitchFamily="18" charset="2"/>
              <a:buNone/>
            </a:pPr>
            <a:endParaRPr lang="en-US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95B20A9-C47B-CE48-A441-A2045C8617B8}"/>
              </a:ext>
            </a:extLst>
          </p:cNvPr>
          <p:cNvSpPr/>
          <p:nvPr/>
        </p:nvSpPr>
        <p:spPr>
          <a:xfrm>
            <a:off x="263730" y="5503498"/>
            <a:ext cx="11383993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400" b="1" dirty="0"/>
              <a:t>Hint</a:t>
            </a:r>
            <a:r>
              <a:rPr lang="en-US" sz="2400" dirty="0"/>
              <a:t>- temperature is related to the amount of incoming radiation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Think about what factors affect the climate of a location (At the Beach? Mountains?)</a:t>
            </a:r>
          </a:p>
        </p:txBody>
      </p:sp>
    </p:spTree>
    <p:extLst>
      <p:ext uri="{BB962C8B-B14F-4D97-AF65-F5344CB8AC3E}">
        <p14:creationId xmlns:p14="http://schemas.microsoft.com/office/powerpoint/2010/main" val="2781703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7" grpId="0" animBg="1"/>
      <p:bldP spid="18" grpId="0" animBg="1"/>
      <p:bldP spid="19" grpId="0"/>
      <p:bldP spid="20" grpId="0"/>
      <p:bldP spid="21" grpId="0"/>
      <p:bldP spid="2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5323" y="-2312"/>
            <a:ext cx="10515600" cy="1325563"/>
          </a:xfrm>
        </p:spPr>
        <p:txBody>
          <a:bodyPr>
            <a:normAutofit/>
          </a:bodyPr>
          <a:lstStyle/>
          <a:p>
            <a:pPr algn="l"/>
            <a:r>
              <a:rPr lang="en-US" b="1" dirty="0"/>
              <a:t>Problem 2.10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069206" y="418579"/>
            <a:ext cx="32165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Why the difference?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286013" y="4869102"/>
            <a:ext cx="35727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i="1" dirty="0"/>
              <a:t>Times shown are 7 pm thru 7 am</a:t>
            </a:r>
          </a:p>
        </p:txBody>
      </p:sp>
      <p:pic>
        <p:nvPicPr>
          <p:cNvPr id="7" name="Picture 6" descr="https://s3.amazonaws.com/webcom2public.greatrivertech.net/pennstateu/nesegrenci/chapter2exercise/Replacement_2_32.png">
            <a:extLst>
              <a:ext uri="{FF2B5EF4-FFF2-40B4-BE49-F238E27FC236}">
                <a16:creationId xmlns:a16="http://schemas.microsoft.com/office/drawing/2014/main" id="{FC85DB09-0FC3-5A47-9141-5338DA45DED0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852"/>
          <a:stretch/>
        </p:blipFill>
        <p:spPr bwMode="auto">
          <a:xfrm>
            <a:off x="8379416" y="927042"/>
            <a:ext cx="3812583" cy="407283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Picture 22" descr="https://s3.amazonaws.com/webcom2public.greatrivertech.net/pennstateu/nesegrenci/chapter2exercise/Replacement_2_32.png">
            <a:extLst>
              <a:ext uri="{FF2B5EF4-FFF2-40B4-BE49-F238E27FC236}">
                <a16:creationId xmlns:a16="http://schemas.microsoft.com/office/drawing/2014/main" id="{B0918358-7FE8-964C-9A85-A4E0B8FFE15F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" t="-3097" r="52006" b="3097"/>
          <a:stretch/>
        </p:blipFill>
        <p:spPr bwMode="auto">
          <a:xfrm>
            <a:off x="4767837" y="782231"/>
            <a:ext cx="3637665" cy="4072830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92EB88D0-948F-CF4F-A90C-A88EB9D1F5CF}"/>
              </a:ext>
            </a:extLst>
          </p:cNvPr>
          <p:cNvSpPr/>
          <p:nvPr/>
        </p:nvSpPr>
        <p:spPr>
          <a:xfrm>
            <a:off x="6493183" y="793591"/>
            <a:ext cx="38246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*Note the different scales on the y axis</a:t>
            </a:r>
          </a:p>
        </p:txBody>
      </p:sp>
      <p:sp>
        <p:nvSpPr>
          <p:cNvPr id="28" name="Content Placeholder 2">
            <a:extLst>
              <a:ext uri="{FF2B5EF4-FFF2-40B4-BE49-F238E27FC236}">
                <a16:creationId xmlns:a16="http://schemas.microsoft.com/office/drawing/2014/main" id="{5D64B7B0-D952-4F4A-BC86-BED821A7FBC4}"/>
              </a:ext>
            </a:extLst>
          </p:cNvPr>
          <p:cNvSpPr txBox="1">
            <a:spLocks/>
          </p:cNvSpPr>
          <p:nvPr/>
        </p:nvSpPr>
        <p:spPr>
          <a:xfrm>
            <a:off x="265323" y="1333046"/>
            <a:ext cx="4833619" cy="50057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9250" indent="-34925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336550" algn="l" defTabSz="914400" rtl="0" eaLnBrk="1" latinLnBrk="0" hangingPunct="1"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110000"/>
              <a:buFont typeface="Wingdings 2" pitchFamily="18" charset="2"/>
              <a:buChar char=""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68375" indent="-282575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63650" indent="-295275" algn="l" defTabSz="914400" rtl="0" eaLnBrk="1" latinLnBrk="0" hangingPunct="1"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110000"/>
              <a:buFont typeface="Wingdings 2" pitchFamily="18" charset="2"/>
              <a:buChar char="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6225" indent="-282575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828800" indent="-282575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110000"/>
              <a:buFont typeface="Wingdings 2" pitchFamily="18" charset="2"/>
              <a:buChar char="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117725" indent="-282575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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398713" indent="-282575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SzPct val="110000"/>
              <a:buFont typeface="Wingdings 2" pitchFamily="18" charset="2"/>
              <a:buChar char=""/>
              <a:defRPr lang="en-US" sz="1800" kern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689225" indent="-282575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"/>
              <a:defRPr lang="en-US" sz="1800" kern="12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2" pitchFamily="18" charset="2"/>
              <a:buNone/>
            </a:pPr>
            <a:r>
              <a:rPr lang="en-US" dirty="0">
                <a:solidFill>
                  <a:schemeClr val="tx1"/>
                </a:solidFill>
              </a:rPr>
              <a:t>b) Eyeball the </a:t>
            </a:r>
            <a:r>
              <a:rPr lang="en-US" b="1" dirty="0">
                <a:solidFill>
                  <a:schemeClr val="tx1"/>
                </a:solidFill>
              </a:rPr>
              <a:t>average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downwelling</a:t>
            </a:r>
            <a:r>
              <a:rPr lang="en-US" dirty="0">
                <a:solidFill>
                  <a:schemeClr val="tx1"/>
                </a:solidFill>
              </a:rPr>
              <a:t> radiation for both nights using the graphs</a:t>
            </a:r>
          </a:p>
          <a:p>
            <a:pPr marL="0" indent="0">
              <a:buFont typeface="Wingdings 2" pitchFamily="18" charset="2"/>
              <a:buNone/>
            </a:pPr>
            <a:endParaRPr lang="en-US" b="1" dirty="0">
              <a:solidFill>
                <a:schemeClr val="tx1"/>
              </a:solidFill>
            </a:endParaRPr>
          </a:p>
          <a:p>
            <a:pPr marL="0" indent="0">
              <a:buFont typeface="Wingdings 2" pitchFamily="18" charset="2"/>
              <a:buNone/>
            </a:pPr>
            <a:r>
              <a:rPr lang="en-US" b="1" dirty="0">
                <a:solidFill>
                  <a:schemeClr val="tx1"/>
                </a:solidFill>
              </a:rPr>
              <a:t>Hint – </a:t>
            </a:r>
            <a:r>
              <a:rPr lang="en-US" dirty="0">
                <a:solidFill>
                  <a:srgbClr val="7030A0"/>
                </a:solidFill>
              </a:rPr>
              <a:t>More </a:t>
            </a:r>
            <a:r>
              <a:rPr lang="en-US" dirty="0" err="1">
                <a:solidFill>
                  <a:srgbClr val="7030A0"/>
                </a:solidFill>
              </a:rPr>
              <a:t>downwelling</a:t>
            </a:r>
            <a:r>
              <a:rPr lang="en-US" dirty="0">
                <a:solidFill>
                  <a:srgbClr val="7030A0"/>
                </a:solidFill>
              </a:rPr>
              <a:t> radiation </a:t>
            </a:r>
            <a:r>
              <a:rPr lang="en-US" dirty="0">
                <a:solidFill>
                  <a:schemeClr val="tx1"/>
                </a:solidFill>
              </a:rPr>
              <a:t>heats up the ground more, so it is </a:t>
            </a:r>
            <a:r>
              <a:rPr lang="en-US" dirty="0">
                <a:solidFill>
                  <a:srgbClr val="7030A0"/>
                </a:solidFill>
              </a:rPr>
              <a:t>warmer</a:t>
            </a:r>
          </a:p>
          <a:p>
            <a:pPr marL="0" indent="0">
              <a:buFont typeface="Wingdings 2" pitchFamily="18" charset="2"/>
              <a:buNone/>
            </a:pPr>
            <a:endParaRPr lang="en-US" dirty="0"/>
          </a:p>
          <a:p>
            <a:pPr marL="0" indent="0">
              <a:buFont typeface="Wingdings 2" pitchFamily="18" charset="2"/>
              <a:buNone/>
            </a:pPr>
            <a:endParaRPr lang="en-US" dirty="0"/>
          </a:p>
          <a:p>
            <a:pPr marL="0" indent="0">
              <a:buFont typeface="Wingdings 2" pitchFamily="18" charset="2"/>
              <a:buNone/>
            </a:pPr>
            <a:endParaRPr lang="en-US" dirty="0"/>
          </a:p>
          <a:p>
            <a:pPr marL="0" indent="0">
              <a:buFont typeface="Wingdings 2" pitchFamily="18" charset="2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5504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5323" y="-2312"/>
            <a:ext cx="10515600" cy="1325563"/>
          </a:xfrm>
        </p:spPr>
        <p:txBody>
          <a:bodyPr>
            <a:normAutofit/>
          </a:bodyPr>
          <a:lstStyle/>
          <a:p>
            <a:pPr algn="l"/>
            <a:r>
              <a:rPr lang="en-US" b="1" dirty="0"/>
              <a:t>Problem 2.10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40736" y="4443720"/>
            <a:ext cx="35727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i="1" dirty="0"/>
              <a:t>Times shown are 7 pm thru 7 am</a:t>
            </a:r>
          </a:p>
        </p:txBody>
      </p:sp>
      <p:pic>
        <p:nvPicPr>
          <p:cNvPr id="7" name="Picture 6" descr="https://s3.amazonaws.com/webcom2public.greatrivertech.net/pennstateu/nesegrenci/chapter2exercise/Replacement_2_32.png">
            <a:extLst>
              <a:ext uri="{FF2B5EF4-FFF2-40B4-BE49-F238E27FC236}">
                <a16:creationId xmlns:a16="http://schemas.microsoft.com/office/drawing/2014/main" id="{FC85DB09-0FC3-5A47-9141-5338DA45DED0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852"/>
          <a:stretch/>
        </p:blipFill>
        <p:spPr bwMode="auto">
          <a:xfrm>
            <a:off x="8379417" y="466689"/>
            <a:ext cx="3812583" cy="407283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E3ECEDEC-0776-F34E-80DE-2AB2787A004A}"/>
              </a:ext>
            </a:extLst>
          </p:cNvPr>
          <p:cNvGrpSpPr/>
          <p:nvPr/>
        </p:nvGrpSpPr>
        <p:grpSpPr>
          <a:xfrm>
            <a:off x="1032627" y="1763127"/>
            <a:ext cx="2309248" cy="3883568"/>
            <a:chOff x="619931" y="1300032"/>
            <a:chExt cx="2309248" cy="3883568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19138F1B-E68B-634D-AF27-288FC6C603FD}"/>
                </a:ext>
              </a:extLst>
            </p:cNvPr>
            <p:cNvSpPr/>
            <p:nvPr/>
          </p:nvSpPr>
          <p:spPr>
            <a:xfrm>
              <a:off x="619931" y="4797881"/>
              <a:ext cx="2309248" cy="385719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D207F37-5C6D-B748-A353-41B45BFA2ACA}"/>
                </a:ext>
              </a:extLst>
            </p:cNvPr>
            <p:cNvSpPr/>
            <p:nvPr/>
          </p:nvSpPr>
          <p:spPr>
            <a:xfrm>
              <a:off x="619931" y="1300032"/>
              <a:ext cx="2309248" cy="3494372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Cloud 11">
              <a:extLst>
                <a:ext uri="{FF2B5EF4-FFF2-40B4-BE49-F238E27FC236}">
                  <a16:creationId xmlns:a16="http://schemas.microsoft.com/office/drawing/2014/main" id="{A7B82BDE-AA66-924D-BF45-6F75C0ACC9E8}"/>
                </a:ext>
              </a:extLst>
            </p:cNvPr>
            <p:cNvSpPr/>
            <p:nvPr/>
          </p:nvSpPr>
          <p:spPr>
            <a:xfrm>
              <a:off x="1299136" y="1464427"/>
              <a:ext cx="1611825" cy="891124"/>
            </a:xfrm>
            <a:prstGeom prst="cloud">
              <a:avLst/>
            </a:prstGeom>
            <a:solidFill>
              <a:schemeClr val="bg1"/>
            </a:solidFill>
            <a:ln>
              <a:solidFill>
                <a:schemeClr val="accent1">
                  <a:shade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Down Arrow 13">
              <a:extLst>
                <a:ext uri="{FF2B5EF4-FFF2-40B4-BE49-F238E27FC236}">
                  <a16:creationId xmlns:a16="http://schemas.microsoft.com/office/drawing/2014/main" id="{CD9076BF-02D1-9A42-85BB-63D90202FD8E}"/>
                </a:ext>
              </a:extLst>
            </p:cNvPr>
            <p:cNvSpPr/>
            <p:nvPr/>
          </p:nvSpPr>
          <p:spPr>
            <a:xfrm>
              <a:off x="1745663" y="2300045"/>
              <a:ext cx="627680" cy="1937289"/>
            </a:xfrm>
            <a:prstGeom prst="downArrow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Down Arrow 14">
              <a:extLst>
                <a:ext uri="{FF2B5EF4-FFF2-40B4-BE49-F238E27FC236}">
                  <a16:creationId xmlns:a16="http://schemas.microsoft.com/office/drawing/2014/main" id="{1FA314F4-E810-0045-A613-3C2776620242}"/>
                </a:ext>
              </a:extLst>
            </p:cNvPr>
            <p:cNvSpPr/>
            <p:nvPr/>
          </p:nvSpPr>
          <p:spPr>
            <a:xfrm rot="10800000">
              <a:off x="1031225" y="3680265"/>
              <a:ext cx="325464" cy="1114139"/>
            </a:xfrm>
            <a:prstGeom prst="downArrow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Cloud 16">
              <a:extLst>
                <a:ext uri="{FF2B5EF4-FFF2-40B4-BE49-F238E27FC236}">
                  <a16:creationId xmlns:a16="http://schemas.microsoft.com/office/drawing/2014/main" id="{24C67BB4-8090-4D4F-A028-9C9C8D49587D}"/>
                </a:ext>
              </a:extLst>
            </p:cNvPr>
            <p:cNvSpPr/>
            <p:nvPr/>
          </p:nvSpPr>
          <p:spPr>
            <a:xfrm>
              <a:off x="666171" y="2040009"/>
              <a:ext cx="1611825" cy="891124"/>
            </a:xfrm>
            <a:prstGeom prst="cloud">
              <a:avLst/>
            </a:prstGeom>
            <a:solidFill>
              <a:schemeClr val="bg1"/>
            </a:solidFill>
            <a:ln>
              <a:solidFill>
                <a:schemeClr val="accent1">
                  <a:shade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B82A58C1-3C22-FE46-9391-F129C90ED396}"/>
              </a:ext>
            </a:extLst>
          </p:cNvPr>
          <p:cNvSpPr/>
          <p:nvPr/>
        </p:nvSpPr>
        <p:spPr>
          <a:xfrm>
            <a:off x="428451" y="1177054"/>
            <a:ext cx="4531061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“</a:t>
            </a:r>
            <a:r>
              <a:rPr lang="en-US" sz="2400" dirty="0" err="1"/>
              <a:t>Downwelling</a:t>
            </a:r>
            <a:r>
              <a:rPr lang="en-US" sz="2400" dirty="0"/>
              <a:t> infrared radiation”? </a:t>
            </a:r>
          </a:p>
        </p:txBody>
      </p:sp>
      <p:pic>
        <p:nvPicPr>
          <p:cNvPr id="23" name="Picture 22" descr="https://s3.amazonaws.com/webcom2public.greatrivertech.net/pennstateu/nesegrenci/chapter2exercise/Replacement_2_32.png">
            <a:extLst>
              <a:ext uri="{FF2B5EF4-FFF2-40B4-BE49-F238E27FC236}">
                <a16:creationId xmlns:a16="http://schemas.microsoft.com/office/drawing/2014/main" id="{B0918358-7FE8-964C-9A85-A4E0B8FFE15F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" t="-3097" r="52006" b="3097"/>
          <a:stretch/>
        </p:blipFill>
        <p:spPr bwMode="auto">
          <a:xfrm>
            <a:off x="4808066" y="353566"/>
            <a:ext cx="3637665" cy="4072830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92EB88D0-948F-CF4F-A90C-A88EB9D1F5CF}"/>
              </a:ext>
            </a:extLst>
          </p:cNvPr>
          <p:cNvSpPr/>
          <p:nvPr/>
        </p:nvSpPr>
        <p:spPr>
          <a:xfrm>
            <a:off x="6493183" y="418504"/>
            <a:ext cx="38246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*Note the different scales on the y axis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614E1E3-F5FB-6947-AF0E-693D615C70E5}"/>
              </a:ext>
            </a:extLst>
          </p:cNvPr>
          <p:cNvSpPr/>
          <p:nvPr/>
        </p:nvSpPr>
        <p:spPr>
          <a:xfrm>
            <a:off x="4360902" y="5008520"/>
            <a:ext cx="7579225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a) Why the difference?</a:t>
            </a:r>
          </a:p>
          <a:p>
            <a:pPr>
              <a:lnSpc>
                <a:spcPct val="90000"/>
              </a:lnSpc>
            </a:pPr>
            <a:r>
              <a:rPr lang="en-US" sz="2400" b="1" dirty="0"/>
              <a:t>    Hint</a:t>
            </a:r>
            <a:r>
              <a:rPr lang="en-US" sz="2400" dirty="0"/>
              <a:t>- What might emit radiation in the sky at night?</a:t>
            </a:r>
          </a:p>
        </p:txBody>
      </p:sp>
    </p:spTree>
    <p:extLst>
      <p:ext uri="{BB962C8B-B14F-4D97-AF65-F5344CB8AC3E}">
        <p14:creationId xmlns:p14="http://schemas.microsoft.com/office/powerpoint/2010/main" val="551674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0261" y="10939"/>
            <a:ext cx="10515600" cy="1325563"/>
          </a:xfrm>
        </p:spPr>
        <p:txBody>
          <a:bodyPr/>
          <a:lstStyle/>
          <a:p>
            <a:pPr algn="l"/>
            <a:r>
              <a:rPr lang="en-US" b="1" dirty="0"/>
              <a:t>Problem 2.11</a:t>
            </a:r>
          </a:p>
        </p:txBody>
      </p:sp>
      <p:pic>
        <p:nvPicPr>
          <p:cNvPr id="8" name="Picture 7" descr="https://s3.amazonaws.com/webcom2public.greatrivertech.net/pennstateu/nesegrenci/chapter2exercise/ch2exercisesolr1.png">
            <a:extLst>
              <a:ext uri="{FF2B5EF4-FFF2-40B4-BE49-F238E27FC236}">
                <a16:creationId xmlns:a16="http://schemas.microsoft.com/office/drawing/2014/main" id="{5BE63183-3D86-5248-A1E6-C52DA1E1DBC0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4587" y="1188809"/>
            <a:ext cx="5470008" cy="49087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2" descr="https://s3.amazonaws.com/webcom2public.greatrivertech.net/pennstateu/nesegrenci/chapter2exercise/ch2exercisesolr2.gif">
            <a:extLst>
              <a:ext uri="{FF2B5EF4-FFF2-40B4-BE49-F238E27FC236}">
                <a16:creationId xmlns:a16="http://schemas.microsoft.com/office/drawing/2014/main" id="{B213ED5B-9674-344F-A6DD-568AEF41BA3B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1139" y="1480013"/>
            <a:ext cx="4788534" cy="29241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FD4D9ACA-563B-B74F-B834-C28E0D669D35}"/>
              </a:ext>
            </a:extLst>
          </p:cNvPr>
          <p:cNvGrpSpPr/>
          <p:nvPr/>
        </p:nvGrpSpPr>
        <p:grpSpPr>
          <a:xfrm>
            <a:off x="403321" y="2470521"/>
            <a:ext cx="3386441" cy="859038"/>
            <a:chOff x="403321" y="2470521"/>
            <a:chExt cx="3386441" cy="859038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79B00B51-3FDA-814A-9B45-B3EC2D1FD6BF}"/>
                </a:ext>
              </a:extLst>
            </p:cNvPr>
            <p:cNvSpPr txBox="1"/>
            <p:nvPr/>
          </p:nvSpPr>
          <p:spPr>
            <a:xfrm>
              <a:off x="403321" y="2470521"/>
              <a:ext cx="186283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Highest values</a:t>
              </a:r>
            </a:p>
          </p:txBody>
        </p:sp>
        <p:sp>
          <p:nvSpPr>
            <p:cNvPr id="10" name="Down Arrow 9">
              <a:extLst>
                <a:ext uri="{FF2B5EF4-FFF2-40B4-BE49-F238E27FC236}">
                  <a16:creationId xmlns:a16="http://schemas.microsoft.com/office/drawing/2014/main" id="{AF963363-F34C-334E-966E-CF55B7E17C0C}"/>
                </a:ext>
              </a:extLst>
            </p:cNvPr>
            <p:cNvSpPr/>
            <p:nvPr/>
          </p:nvSpPr>
          <p:spPr>
            <a:xfrm rot="16200000">
              <a:off x="2344143" y="1883940"/>
              <a:ext cx="774915" cy="2116323"/>
            </a:xfrm>
            <a:prstGeom prst="downArrow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B0CD82D-30CB-BB42-84E2-43467BFB4B85}"/>
              </a:ext>
            </a:extLst>
          </p:cNvPr>
          <p:cNvGrpSpPr/>
          <p:nvPr/>
        </p:nvGrpSpPr>
        <p:grpSpPr>
          <a:xfrm>
            <a:off x="6586985" y="3406305"/>
            <a:ext cx="3909661" cy="947974"/>
            <a:chOff x="6586985" y="3406305"/>
            <a:chExt cx="3909661" cy="947974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219C061F-6388-7647-A39F-A8366FCDA08D}"/>
                </a:ext>
              </a:extLst>
            </p:cNvPr>
            <p:cNvSpPr txBox="1"/>
            <p:nvPr/>
          </p:nvSpPr>
          <p:spPr>
            <a:xfrm>
              <a:off x="8633810" y="3406305"/>
              <a:ext cx="186283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/>
                <a:t>Lowest values</a:t>
              </a:r>
            </a:p>
          </p:txBody>
        </p:sp>
        <p:sp>
          <p:nvSpPr>
            <p:cNvPr id="7" name="Down Arrow 6">
              <a:extLst>
                <a:ext uri="{FF2B5EF4-FFF2-40B4-BE49-F238E27FC236}">
                  <a16:creationId xmlns:a16="http://schemas.microsoft.com/office/drawing/2014/main" id="{AC600229-A18C-5C44-B076-158419686F55}"/>
                </a:ext>
              </a:extLst>
            </p:cNvPr>
            <p:cNvSpPr/>
            <p:nvPr/>
          </p:nvSpPr>
          <p:spPr>
            <a:xfrm rot="6858086">
              <a:off x="7257689" y="2908660"/>
              <a:ext cx="774915" cy="2116323"/>
            </a:xfrm>
            <a:prstGeom prst="downArrow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674716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0261" y="10939"/>
            <a:ext cx="10515600" cy="1325563"/>
          </a:xfrm>
        </p:spPr>
        <p:txBody>
          <a:bodyPr/>
          <a:lstStyle/>
          <a:p>
            <a:pPr algn="l"/>
            <a:r>
              <a:rPr lang="en-US" b="1" dirty="0"/>
              <a:t>Problem 2.11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5244" y="1221191"/>
            <a:ext cx="10515600" cy="25309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a) What is the </a:t>
            </a:r>
            <a:r>
              <a:rPr lang="en-US" sz="2400" i="1" dirty="0"/>
              <a:t>atmospheric</a:t>
            </a:r>
            <a:r>
              <a:rPr lang="en-US" sz="2400" dirty="0"/>
              <a:t> source of the infrared radiation in the </a:t>
            </a:r>
            <a:r>
              <a:rPr lang="en-US" sz="2400" b="1" dirty="0"/>
              <a:t>Gulf</a:t>
            </a:r>
            <a:r>
              <a:rPr lang="en-US" sz="2400" dirty="0"/>
              <a:t>?</a:t>
            </a:r>
          </a:p>
          <a:p>
            <a:pPr marL="0" indent="0">
              <a:buNone/>
            </a:pPr>
            <a:r>
              <a:rPr lang="en-US" sz="2400" dirty="0"/>
              <a:t>	</a:t>
            </a:r>
            <a:r>
              <a:rPr lang="en-US" sz="2400" b="1" dirty="0"/>
              <a:t>Hint - </a:t>
            </a:r>
            <a:r>
              <a:rPr lang="en-US" sz="2400" dirty="0"/>
              <a:t>Make connections between the two maps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Was the </a:t>
            </a:r>
            <a:r>
              <a:rPr lang="en-US" sz="2400" u="sng" dirty="0"/>
              <a:t>temperature</a:t>
            </a:r>
            <a:r>
              <a:rPr lang="en-US" sz="2400" dirty="0"/>
              <a:t> of the </a:t>
            </a:r>
            <a:r>
              <a:rPr lang="en-US" sz="2400" b="1" dirty="0"/>
              <a:t>Gulf source </a:t>
            </a:r>
            <a:r>
              <a:rPr lang="en-US" sz="2400" dirty="0">
                <a:solidFill>
                  <a:srgbClr val="7030A0"/>
                </a:solidFill>
              </a:rPr>
              <a:t>higher</a:t>
            </a:r>
            <a:r>
              <a:rPr lang="en-US" sz="2400" dirty="0"/>
              <a:t> or </a:t>
            </a:r>
            <a:r>
              <a:rPr lang="en-US" sz="2400" dirty="0">
                <a:solidFill>
                  <a:srgbClr val="7030A0"/>
                </a:solidFill>
              </a:rPr>
              <a:t>lower</a:t>
            </a:r>
            <a:r>
              <a:rPr lang="en-US" sz="2400" dirty="0"/>
              <a:t> than the temperature of the </a:t>
            </a:r>
            <a:r>
              <a:rPr lang="en-US" sz="2400" b="1" dirty="0"/>
              <a:t>desert source</a:t>
            </a:r>
            <a:r>
              <a:rPr lang="en-US" sz="2400" dirty="0"/>
              <a:t>?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9574" y="3579039"/>
            <a:ext cx="3457285" cy="1404153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0952F03-43A4-424B-81A7-686E73974FDC}"/>
              </a:ext>
            </a:extLst>
          </p:cNvPr>
          <p:cNvSpPr/>
          <p:nvPr/>
        </p:nvSpPr>
        <p:spPr>
          <a:xfrm>
            <a:off x="280260" y="3579039"/>
            <a:ext cx="70241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	</a:t>
            </a:r>
            <a:r>
              <a:rPr lang="en-US" sz="2400" b="1" dirty="0"/>
              <a:t>Hint - </a:t>
            </a:r>
            <a:r>
              <a:rPr lang="en-US" sz="2400" dirty="0"/>
              <a:t>Stefan-Boltzmann Law:</a:t>
            </a:r>
          </a:p>
          <a:p>
            <a:r>
              <a:rPr lang="en-US" sz="2400" dirty="0"/>
              <a:t> The higher the emission, the greater the temperature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45B85AD-869B-154E-A80F-98060375266B}"/>
              </a:ext>
            </a:extLst>
          </p:cNvPr>
          <p:cNvSpPr txBox="1">
            <a:spLocks/>
          </p:cNvSpPr>
          <p:nvPr/>
        </p:nvSpPr>
        <p:spPr>
          <a:xfrm>
            <a:off x="435244" y="4983192"/>
            <a:ext cx="10515600" cy="2530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400" dirty="0"/>
              <a:t>b) What is the source in the </a:t>
            </a:r>
            <a:r>
              <a:rPr lang="en-US" sz="2400" b="1" dirty="0"/>
              <a:t>desert</a:t>
            </a:r>
            <a:r>
              <a:rPr lang="en-US" sz="2400" dirty="0"/>
              <a:t> for the radiation?</a:t>
            </a:r>
          </a:p>
          <a:p>
            <a:pPr marL="0" indent="0">
              <a:buNone/>
            </a:pPr>
            <a:r>
              <a:rPr lang="en-US" b="1" dirty="0"/>
              <a:t>	</a:t>
            </a:r>
            <a:r>
              <a:rPr lang="en-US" sz="2400" b="1" dirty="0"/>
              <a:t>Hint – </a:t>
            </a:r>
            <a:r>
              <a:rPr lang="en-US" sz="2400" dirty="0"/>
              <a:t>Is it atmospheric or terrestrial?</a:t>
            </a:r>
            <a:r>
              <a:rPr lang="en-US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3800047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AEDB28B2-E081-2C4D-A14C-EB7540AB36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62753"/>
            <a:ext cx="5583218" cy="3961216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73294C49-16E0-9046-B464-AD8A3BAF06FF}"/>
              </a:ext>
            </a:extLst>
          </p:cNvPr>
          <p:cNvSpPr txBox="1">
            <a:spLocks/>
          </p:cNvSpPr>
          <p:nvPr/>
        </p:nvSpPr>
        <p:spPr>
          <a:xfrm>
            <a:off x="265323" y="-231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/>
              <a:t>Problem 2.21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1A7F10-8DCE-AF4B-AA58-F46366056C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961" b="99183" l="7843" r="97386">
                        <a14:foregroundMark x1="44935" y1="39216" x2="44935" y2="39216"/>
                        <a14:foregroundMark x1="42810" y1="37092" x2="42810" y2="37092"/>
                        <a14:foregroundMark x1="41830" y1="35948" x2="43464" y2="37582"/>
                        <a14:foregroundMark x1="52941" y1="32353" x2="52941" y2="32353"/>
                        <a14:foregroundMark x1="54085" y1="30719" x2="56209" y2="307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0813" y="4099302"/>
            <a:ext cx="2913681" cy="291368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079F090-100D-C249-9343-08E04BC7D66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2030" y="422652"/>
            <a:ext cx="5125189" cy="2484033"/>
          </a:xfrm>
          <a:prstGeom prst="rect">
            <a:avLst/>
          </a:prstGeom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55645B6-F98D-7448-AAB9-D771630395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1153" y="1242635"/>
            <a:ext cx="5359715" cy="2530975"/>
          </a:xfrm>
        </p:spPr>
        <p:txBody>
          <a:bodyPr>
            <a:normAutofit/>
          </a:bodyPr>
          <a:lstStyle/>
          <a:p>
            <a:pPr marL="457200" indent="-457200">
              <a:buAutoNum type="alphaLcParenR"/>
            </a:pPr>
            <a:r>
              <a:rPr lang="en-US" sz="2400" dirty="0"/>
              <a:t>Why UV index apply at solar noon?</a:t>
            </a:r>
          </a:p>
          <a:p>
            <a:pPr marL="0" indent="0">
              <a:buNone/>
            </a:pPr>
            <a:r>
              <a:rPr lang="en-US" sz="2400" dirty="0"/>
              <a:t>	</a:t>
            </a:r>
            <a:r>
              <a:rPr lang="en-US" sz="2400" b="1" dirty="0"/>
              <a:t>Hint – </a:t>
            </a:r>
            <a:r>
              <a:rPr lang="en-US" sz="2400" dirty="0"/>
              <a:t>think about the sun’s angle 	and intensity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9751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3294C49-16E0-9046-B464-AD8A3BAF06FF}"/>
              </a:ext>
            </a:extLst>
          </p:cNvPr>
          <p:cNvSpPr txBox="1">
            <a:spLocks/>
          </p:cNvSpPr>
          <p:nvPr/>
        </p:nvSpPr>
        <p:spPr>
          <a:xfrm>
            <a:off x="265323" y="-231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/>
              <a:t>Problem 2.21</a:t>
            </a:r>
          </a:p>
        </p:txBody>
      </p:sp>
      <p:pic>
        <p:nvPicPr>
          <p:cNvPr id="9" name="Picture 8" descr="https://s3.amazonaws.com/webcom2public.greatrivertech.net/pennstateu/nesegrenci/chapter2exercise/ch2exercisesuvindex1.png">
            <a:extLst>
              <a:ext uri="{FF2B5EF4-FFF2-40B4-BE49-F238E27FC236}">
                <a16:creationId xmlns:a16="http://schemas.microsoft.com/office/drawing/2014/main" id="{F689B919-4CE1-304B-B021-CA7A42B248C2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5612" y="194837"/>
            <a:ext cx="4187971" cy="3026542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 descr="https://s3.amazonaws.com/webcom2public.greatrivertech.net/pennstateu/nesegrenci/chapter2exercise/ch2exercisesuvindex2.gif">
            <a:extLst>
              <a:ext uri="{FF2B5EF4-FFF2-40B4-BE49-F238E27FC236}">
                <a16:creationId xmlns:a16="http://schemas.microsoft.com/office/drawing/2014/main" id="{AB421404-D6F2-2242-B1F8-6FF671BC41F2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5612" y="3341035"/>
            <a:ext cx="4187971" cy="3370881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FDF6525F-28FB-AF40-B126-69404B0F22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5323" y="1708108"/>
            <a:ext cx="6677918" cy="4801180"/>
          </a:xfrm>
        </p:spPr>
        <p:txBody>
          <a:bodyPr>
            <a:normAutofit/>
          </a:bodyPr>
          <a:lstStyle/>
          <a:p>
            <a:pPr marL="457200" indent="-457200">
              <a:buAutoNum type="alphaLcParenR" startAt="3"/>
            </a:pPr>
            <a:r>
              <a:rPr lang="en-US" sz="2400" dirty="0"/>
              <a:t>UV index related to latitude? Why?</a:t>
            </a:r>
          </a:p>
          <a:p>
            <a:pPr marL="0" indent="0">
              <a:buNone/>
            </a:pPr>
            <a:r>
              <a:rPr lang="en-US" sz="2400" dirty="0"/>
              <a:t>   </a:t>
            </a:r>
            <a:r>
              <a:rPr lang="en-US" sz="2400" b="1" dirty="0"/>
              <a:t> Hint -</a:t>
            </a:r>
            <a:r>
              <a:rPr lang="en-US" sz="2400" dirty="0"/>
              <a:t>Think about where the sun is directly above</a:t>
            </a:r>
          </a:p>
          <a:p>
            <a:pPr marL="0" indent="0">
              <a:buNone/>
            </a:pPr>
            <a:endParaRPr lang="en-US" sz="2400" dirty="0"/>
          </a:p>
          <a:p>
            <a:pPr marL="457200" indent="-457200">
              <a:buAutoNum type="alphaLcParenR" startAt="4"/>
            </a:pPr>
            <a:r>
              <a:rPr lang="en-US" sz="2400" dirty="0"/>
              <a:t>UV index related to clouds? Why?</a:t>
            </a:r>
          </a:p>
          <a:p>
            <a:pPr marL="0" indent="0">
              <a:buNone/>
            </a:pPr>
            <a:r>
              <a:rPr lang="en-US" sz="2400" dirty="0"/>
              <a:t>    </a:t>
            </a:r>
            <a:r>
              <a:rPr lang="en-US" sz="2400" b="1" dirty="0"/>
              <a:t>Hint - </a:t>
            </a:r>
            <a:r>
              <a:rPr lang="en-US" sz="2400" dirty="0"/>
              <a:t>Make a connection between the two maps</a:t>
            </a:r>
          </a:p>
          <a:p>
            <a:pPr marL="0" indent="0">
              <a:buNone/>
            </a:pPr>
            <a:endParaRPr lang="en-US" sz="2400" b="1" dirty="0"/>
          </a:p>
          <a:p>
            <a:pPr marL="0" indent="0">
              <a:buNone/>
            </a:pPr>
            <a:r>
              <a:rPr lang="en-US" sz="2400" b="1" dirty="0"/>
              <a:t>Are clouds increasing or decreasing the UV index?</a:t>
            </a:r>
            <a:endParaRPr lang="en-US" sz="2000" b="1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9488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>
            <a:extLst>
              <a:ext uri="{FF2B5EF4-FFF2-40B4-BE49-F238E27FC236}">
                <a16:creationId xmlns:a16="http://schemas.microsoft.com/office/drawing/2014/main" id="{06824DDF-A126-8B44-8C0F-E5E1814DF9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3751" y="74795"/>
            <a:ext cx="3115768" cy="272957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B3B0B76E-C7EC-D449-994E-4D34FEBFFE16}"/>
              </a:ext>
            </a:extLst>
          </p:cNvPr>
          <p:cNvSpPr txBox="1">
            <a:spLocks/>
          </p:cNvSpPr>
          <p:nvPr/>
        </p:nvSpPr>
        <p:spPr>
          <a:xfrm>
            <a:off x="265323" y="-231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/>
              <a:t>Problem 3.1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68DC496-3B72-4A45-B212-5B4A958874DF}"/>
              </a:ext>
            </a:extLst>
          </p:cNvPr>
          <p:cNvSpPr txBox="1"/>
          <p:nvPr/>
        </p:nvSpPr>
        <p:spPr>
          <a:xfrm>
            <a:off x="425659" y="1002343"/>
            <a:ext cx="73616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Maximum altitude of Sun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105D54E-E327-1D40-8952-6534C1DE6D33}"/>
              </a:ext>
            </a:extLst>
          </p:cNvPr>
          <p:cNvSpPr txBox="1"/>
          <p:nvPr/>
        </p:nvSpPr>
        <p:spPr>
          <a:xfrm>
            <a:off x="370759" y="4452338"/>
            <a:ext cx="1077465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D is the difference (in degrees) between: </a:t>
            </a:r>
          </a:p>
          <a:p>
            <a:pPr lvl="1"/>
            <a:r>
              <a:rPr lang="en-US" sz="2800" dirty="0"/>
              <a:t>1.) latitude of your location </a:t>
            </a:r>
          </a:p>
          <a:p>
            <a:pPr lvl="1"/>
            <a:r>
              <a:rPr lang="en-US" sz="2800" dirty="0"/>
              <a:t>2.) latitude at which Sun is directly overhead at that time of year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FF0E29DE-642C-D446-BEA0-A3AD25C95E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3430" y="3154038"/>
            <a:ext cx="1954889" cy="1945754"/>
          </a:xfrm>
          <a:prstGeom prst="rect">
            <a:avLst/>
          </a:prstGeom>
        </p:spPr>
      </p:pic>
      <p:sp>
        <p:nvSpPr>
          <p:cNvPr id="24" name="Smiley Face 23">
            <a:extLst>
              <a:ext uri="{FF2B5EF4-FFF2-40B4-BE49-F238E27FC236}">
                <a16:creationId xmlns:a16="http://schemas.microsoft.com/office/drawing/2014/main" id="{3248AE43-FDEE-454F-AB23-D78CC0CB435D}"/>
              </a:ext>
            </a:extLst>
          </p:cNvPr>
          <p:cNvSpPr/>
          <p:nvPr/>
        </p:nvSpPr>
        <p:spPr>
          <a:xfrm>
            <a:off x="7667053" y="3517835"/>
            <a:ext cx="385011" cy="374351"/>
          </a:xfrm>
          <a:prstGeom prst="smileyFace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849FEDF4-D003-5840-BE76-C6DEFE76937B}"/>
              </a:ext>
            </a:extLst>
          </p:cNvPr>
          <p:cNvSpPr/>
          <p:nvPr/>
        </p:nvSpPr>
        <p:spPr>
          <a:xfrm>
            <a:off x="692628" y="1663259"/>
            <a:ext cx="6096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dirty="0"/>
              <a:t>The angle above the horizon where the Sun reaches its maximum for that time of the year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79925AFA-21A2-B34C-ADFF-22C39E6A7F82}"/>
              </a:ext>
            </a:extLst>
          </p:cNvPr>
          <p:cNvSpPr txBox="1"/>
          <p:nvPr/>
        </p:nvSpPr>
        <p:spPr>
          <a:xfrm>
            <a:off x="752235" y="2667313"/>
            <a:ext cx="73616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0070C0"/>
                </a:solidFill>
              </a:rPr>
              <a:t>Max Altitude Angle  = 90</a:t>
            </a:r>
            <a:r>
              <a:rPr lang="en-US" sz="3600" baseline="30000" dirty="0">
                <a:solidFill>
                  <a:srgbClr val="0070C0"/>
                </a:solidFill>
              </a:rPr>
              <a:t>o</a:t>
            </a:r>
            <a:r>
              <a:rPr lang="en-US" sz="3600" dirty="0">
                <a:solidFill>
                  <a:srgbClr val="0070C0"/>
                </a:solidFill>
              </a:rPr>
              <a:t> - D</a:t>
            </a:r>
          </a:p>
        </p:txBody>
      </p:sp>
      <p:sp>
        <p:nvSpPr>
          <p:cNvPr id="51" name="Sun 50">
            <a:extLst>
              <a:ext uri="{FF2B5EF4-FFF2-40B4-BE49-F238E27FC236}">
                <a16:creationId xmlns:a16="http://schemas.microsoft.com/office/drawing/2014/main" id="{81FAE38C-76AB-BD49-8685-91FEBC597DAF}"/>
              </a:ext>
            </a:extLst>
          </p:cNvPr>
          <p:cNvSpPr/>
          <p:nvPr/>
        </p:nvSpPr>
        <p:spPr>
          <a:xfrm>
            <a:off x="7584707" y="4200255"/>
            <a:ext cx="495170" cy="481619"/>
          </a:xfrm>
          <a:prstGeom prst="sun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C000"/>
              </a:solidFill>
            </a:endParaRPr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35034B7B-FEC8-E242-B2E1-35A6338A4763}"/>
              </a:ext>
            </a:extLst>
          </p:cNvPr>
          <p:cNvGrpSpPr/>
          <p:nvPr/>
        </p:nvGrpSpPr>
        <p:grpSpPr>
          <a:xfrm>
            <a:off x="8530245" y="217640"/>
            <a:ext cx="4928955" cy="2079742"/>
            <a:chOff x="8530245" y="217640"/>
            <a:chExt cx="4928955" cy="2079742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F6EC42E2-4678-774A-8A29-99D075F3430F}"/>
                </a:ext>
              </a:extLst>
            </p:cNvPr>
            <p:cNvSpPr txBox="1"/>
            <p:nvPr/>
          </p:nvSpPr>
          <p:spPr>
            <a:xfrm>
              <a:off x="11104472" y="1906535"/>
              <a:ext cx="23547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Horizon</a:t>
              </a:r>
            </a:p>
          </p:txBody>
        </p:sp>
        <p:sp>
          <p:nvSpPr>
            <p:cNvPr id="33" name="Arc 32">
              <a:extLst>
                <a:ext uri="{FF2B5EF4-FFF2-40B4-BE49-F238E27FC236}">
                  <a16:creationId xmlns:a16="http://schemas.microsoft.com/office/drawing/2014/main" id="{87574F6F-A431-374A-9BBC-AFA9BF83C2AE}"/>
                </a:ext>
              </a:extLst>
            </p:cNvPr>
            <p:cNvSpPr/>
            <p:nvPr/>
          </p:nvSpPr>
          <p:spPr>
            <a:xfrm>
              <a:off x="9322960" y="1868188"/>
              <a:ext cx="272827" cy="309089"/>
            </a:xfrm>
            <a:prstGeom prst="arc">
              <a:avLst/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b="1" dirty="0"/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7E5DC804-5E8A-8944-B21B-2C0DCFDAA0BC}"/>
                </a:ext>
              </a:extLst>
            </p:cNvPr>
            <p:cNvSpPr txBox="1"/>
            <p:nvPr/>
          </p:nvSpPr>
          <p:spPr>
            <a:xfrm>
              <a:off x="9516855" y="1625950"/>
              <a:ext cx="26234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Max Altitude Angle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04B1018B-4F3E-6B43-B9E7-9CD31D7BE343}"/>
                </a:ext>
              </a:extLst>
            </p:cNvPr>
            <p:cNvSpPr txBox="1"/>
            <p:nvPr/>
          </p:nvSpPr>
          <p:spPr>
            <a:xfrm>
              <a:off x="9207421" y="415603"/>
              <a:ext cx="239669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90</a:t>
              </a:r>
              <a:r>
                <a:rPr lang="en-US" baseline="30000" dirty="0"/>
                <a:t>o</a:t>
              </a:r>
              <a:endParaRPr lang="en-US" dirty="0"/>
            </a:p>
          </p:txBody>
        </p: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0B5DC302-FBA0-5A44-A9F6-348CC4AAC8C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408379" y="600269"/>
              <a:ext cx="496017" cy="1366813"/>
            </a:xfrm>
            <a:prstGeom prst="line">
              <a:avLst/>
            </a:prstGeom>
            <a:ln>
              <a:prstDash val="sys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E85D1B2E-ADF6-1F4A-95A5-F9D557F1901D}"/>
                </a:ext>
              </a:extLst>
            </p:cNvPr>
            <p:cNvSpPr txBox="1"/>
            <p:nvPr/>
          </p:nvSpPr>
          <p:spPr>
            <a:xfrm>
              <a:off x="10884974" y="1928050"/>
              <a:ext cx="4596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0</a:t>
              </a:r>
              <a:r>
                <a:rPr lang="en-US" baseline="30000" dirty="0"/>
                <a:t>o</a:t>
              </a:r>
              <a:endParaRPr lang="en-US" dirty="0"/>
            </a:p>
          </p:txBody>
        </p: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07DB7D7F-693A-1343-80CD-A60BA248F208}"/>
                </a:ext>
              </a:extLst>
            </p:cNvPr>
            <p:cNvCxnSpPr>
              <a:cxnSpLocks/>
            </p:cNvCxnSpPr>
            <p:nvPr/>
          </p:nvCxnSpPr>
          <p:spPr>
            <a:xfrm>
              <a:off x="9364825" y="2010112"/>
              <a:ext cx="1520148" cy="0"/>
            </a:xfrm>
            <a:prstGeom prst="line">
              <a:avLst/>
            </a:prstGeom>
            <a:ln>
              <a:prstDash val="sys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048738D0-0E00-7E40-B32B-65612AC3D061}"/>
                </a:ext>
              </a:extLst>
            </p:cNvPr>
            <p:cNvSpPr txBox="1"/>
            <p:nvPr/>
          </p:nvSpPr>
          <p:spPr>
            <a:xfrm>
              <a:off x="8530245" y="217640"/>
              <a:ext cx="23547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Directly above</a:t>
              </a:r>
            </a:p>
          </p:txBody>
        </p:sp>
        <p:sp>
          <p:nvSpPr>
            <p:cNvPr id="52" name="Arc 51">
              <a:extLst>
                <a:ext uri="{FF2B5EF4-FFF2-40B4-BE49-F238E27FC236}">
                  <a16:creationId xmlns:a16="http://schemas.microsoft.com/office/drawing/2014/main" id="{138BC610-C519-BD42-954C-398F0BE4D43A}"/>
                </a:ext>
              </a:extLst>
            </p:cNvPr>
            <p:cNvSpPr/>
            <p:nvPr/>
          </p:nvSpPr>
          <p:spPr>
            <a:xfrm rot="19989395">
              <a:off x="9282612" y="1656078"/>
              <a:ext cx="272827" cy="309089"/>
            </a:xfrm>
            <a:prstGeom prst="arc">
              <a:avLst>
                <a:gd name="adj1" fmla="val 16893132"/>
                <a:gd name="adj2" fmla="val 20128660"/>
              </a:avLst>
            </a:prstGeom>
            <a:ln w="28575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b="1" dirty="0"/>
            </a:p>
          </p:txBody>
        </p: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2341D11-4436-0447-80A3-31CDF13675E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390664" y="347975"/>
              <a:ext cx="0" cy="1641820"/>
            </a:xfrm>
            <a:prstGeom prst="line">
              <a:avLst/>
            </a:prstGeom>
            <a:ln>
              <a:prstDash val="sysDash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0" name="Smiley Face 49">
              <a:extLst>
                <a:ext uri="{FF2B5EF4-FFF2-40B4-BE49-F238E27FC236}">
                  <a16:creationId xmlns:a16="http://schemas.microsoft.com/office/drawing/2014/main" id="{1304A4B5-A251-EF40-A4E7-E1FE4A541D0C}"/>
                </a:ext>
              </a:extLst>
            </p:cNvPr>
            <p:cNvSpPr/>
            <p:nvPr/>
          </p:nvSpPr>
          <p:spPr>
            <a:xfrm>
              <a:off x="9354116" y="1868188"/>
              <a:ext cx="92084" cy="121607"/>
            </a:xfrm>
            <a:prstGeom prst="smileyFace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AD95F451-A108-BD47-8E96-24C5D8506E89}"/>
                </a:ext>
              </a:extLst>
            </p:cNvPr>
            <p:cNvSpPr txBox="1"/>
            <p:nvPr/>
          </p:nvSpPr>
          <p:spPr>
            <a:xfrm>
              <a:off x="9318554" y="1276277"/>
              <a:ext cx="26234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37071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44" grpId="0"/>
      <p:bldP spid="5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02351"/>
            <a:ext cx="10515600" cy="1325563"/>
          </a:xfrm>
        </p:spPr>
        <p:txBody>
          <a:bodyPr/>
          <a:lstStyle/>
          <a:p>
            <a:r>
              <a:rPr lang="en-US" dirty="0"/>
              <a:t>Sun Angle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53987"/>
            <a:ext cx="10515600" cy="50660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Washington, DC is located at </a:t>
            </a:r>
            <a:r>
              <a:rPr lang="en-US" dirty="0">
                <a:solidFill>
                  <a:srgbClr val="00B050"/>
                </a:solidFill>
              </a:rPr>
              <a:t>39</a:t>
            </a:r>
            <a:r>
              <a:rPr lang="en-US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ᵒ </a:t>
            </a:r>
            <a:r>
              <a:rPr lang="en-US" dirty="0">
                <a:solidFill>
                  <a:srgbClr val="00B050"/>
                </a:solidFill>
                <a:cs typeface="Times New Roman" panose="02020603050405020304" pitchFamily="18" charset="0"/>
              </a:rPr>
              <a:t>N</a:t>
            </a:r>
            <a:r>
              <a:rPr lang="en-US" dirty="0">
                <a:solidFill>
                  <a:schemeClr val="tx1"/>
                </a:solidFill>
                <a:cs typeface="Times New Roman" panose="02020603050405020304" pitchFamily="18" charset="0"/>
              </a:rPr>
              <a:t>. Determine the maximum altitude of the sun during the </a:t>
            </a:r>
            <a:r>
              <a:rPr lang="en-US" b="1" dirty="0">
                <a:solidFill>
                  <a:schemeClr val="tx1"/>
                </a:solidFill>
                <a:cs typeface="Times New Roman" panose="02020603050405020304" pitchFamily="18" charset="0"/>
              </a:rPr>
              <a:t>winter solstice and fall/spring equinox </a:t>
            </a:r>
          </a:p>
          <a:p>
            <a:pPr marL="349250" lvl="1" indent="0">
              <a:buNone/>
            </a:pPr>
            <a:endParaRPr lang="en-US" b="1" dirty="0">
              <a:cs typeface="Times New Roman" panose="02020603050405020304" pitchFamily="18" charset="0"/>
            </a:endParaRPr>
          </a:p>
          <a:p>
            <a:pPr marL="349250" lvl="1" indent="0">
              <a:buNone/>
            </a:pPr>
            <a:r>
              <a:rPr lang="en-US" b="1" u="sng" dirty="0">
                <a:solidFill>
                  <a:srgbClr val="09213B"/>
                </a:solidFill>
                <a:cs typeface="Times New Roman" panose="02020603050405020304" pitchFamily="18" charset="0"/>
                <a:sym typeface="Wingdings"/>
              </a:rPr>
              <a:t>Fall and Spring equinox </a:t>
            </a:r>
            <a:r>
              <a:rPr lang="en-US" b="1" dirty="0">
                <a:solidFill>
                  <a:srgbClr val="09213B"/>
                </a:solidFill>
                <a:cs typeface="Times New Roman" panose="02020603050405020304" pitchFamily="18" charset="0"/>
                <a:sym typeface="Wingdings"/>
              </a:rPr>
              <a:t>sun is at equator (</a:t>
            </a:r>
            <a:r>
              <a:rPr lang="en-US" b="1" dirty="0">
                <a:solidFill>
                  <a:srgbClr val="7030A0"/>
                </a:solidFill>
                <a:cs typeface="Times New Roman" panose="02020603050405020304" pitchFamily="18" charset="0"/>
                <a:sym typeface="Wingdings"/>
              </a:rPr>
              <a:t>0</a:t>
            </a:r>
            <a:r>
              <a:rPr lang="en-US" b="1" baseline="30000" dirty="0">
                <a:solidFill>
                  <a:srgbClr val="7030A0"/>
                </a:solidFill>
                <a:cs typeface="Times New Roman" panose="02020603050405020304" pitchFamily="18" charset="0"/>
                <a:sym typeface="Wingdings"/>
              </a:rPr>
              <a:t>o</a:t>
            </a:r>
            <a:r>
              <a:rPr lang="en-US" b="1" dirty="0">
                <a:solidFill>
                  <a:srgbClr val="09213B"/>
                </a:solidFill>
                <a:cs typeface="Times New Roman" panose="02020603050405020304" pitchFamily="18" charset="0"/>
                <a:sym typeface="Wingdings"/>
              </a:rPr>
              <a:t>N)</a:t>
            </a:r>
          </a:p>
          <a:p>
            <a:pPr marL="457200" lvl="1" indent="0">
              <a:buNone/>
            </a:pPr>
            <a:r>
              <a:rPr lang="en-US" b="1" dirty="0">
                <a:solidFill>
                  <a:srgbClr val="09213B"/>
                </a:solidFill>
                <a:cs typeface="Times New Roman" panose="02020603050405020304" pitchFamily="18" charset="0"/>
              </a:rPr>
              <a:t>Latitude difference: D = [</a:t>
            </a:r>
            <a:r>
              <a:rPr lang="en-US" b="1" dirty="0">
                <a:solidFill>
                  <a:srgbClr val="00B050"/>
                </a:solidFill>
                <a:cs typeface="Times New Roman" panose="02020603050405020304" pitchFamily="18" charset="0"/>
              </a:rPr>
              <a:t>39°</a:t>
            </a:r>
            <a:r>
              <a:rPr lang="en-US" b="1" dirty="0">
                <a:solidFill>
                  <a:srgbClr val="09213B"/>
                </a:solidFill>
                <a:cs typeface="Times New Roman" panose="02020603050405020304" pitchFamily="18" charset="0"/>
              </a:rPr>
              <a:t> - </a:t>
            </a:r>
            <a:r>
              <a:rPr lang="en-US" b="1" dirty="0">
                <a:solidFill>
                  <a:srgbClr val="7030A0"/>
                </a:solidFill>
                <a:cs typeface="Times New Roman" panose="02020603050405020304" pitchFamily="18" charset="0"/>
              </a:rPr>
              <a:t>0°</a:t>
            </a:r>
            <a:r>
              <a:rPr lang="en-US" b="1" dirty="0">
                <a:solidFill>
                  <a:srgbClr val="09213B"/>
                </a:solidFill>
                <a:cs typeface="Times New Roman" panose="02020603050405020304" pitchFamily="18" charset="0"/>
              </a:rPr>
              <a:t>]= 39°</a:t>
            </a:r>
          </a:p>
          <a:p>
            <a:pPr marL="457200" lvl="1" indent="0">
              <a:buNone/>
            </a:pPr>
            <a:r>
              <a:rPr lang="en-US" b="1" dirty="0">
                <a:solidFill>
                  <a:srgbClr val="09213B"/>
                </a:solidFill>
                <a:cs typeface="Times New Roman" panose="02020603050405020304" pitchFamily="18" charset="0"/>
              </a:rPr>
              <a:t>Max Altitude:   </a:t>
            </a:r>
            <a:r>
              <a:rPr lang="en-US" b="1" dirty="0">
                <a:solidFill>
                  <a:srgbClr val="0070C0"/>
                </a:solidFill>
                <a:cs typeface="Times New Roman" panose="02020603050405020304" pitchFamily="18" charset="0"/>
              </a:rPr>
              <a:t>90° - D </a:t>
            </a:r>
            <a:r>
              <a:rPr lang="en-US" b="1" dirty="0">
                <a:solidFill>
                  <a:srgbClr val="09213B"/>
                </a:solidFill>
                <a:cs typeface="Times New Roman" panose="02020603050405020304" pitchFamily="18" charset="0"/>
              </a:rPr>
              <a:t>= </a:t>
            </a:r>
            <a:r>
              <a:rPr lang="en-US" b="1" dirty="0">
                <a:solidFill>
                  <a:srgbClr val="09213B"/>
                </a:solidFill>
                <a:cs typeface="Times New Roman" panose="02020603050405020304" pitchFamily="18" charset="0"/>
                <a:sym typeface="Wingdings"/>
              </a:rPr>
              <a:t> [90° - 39°] = </a:t>
            </a:r>
            <a:r>
              <a:rPr lang="en-US" b="1" dirty="0">
                <a:solidFill>
                  <a:srgbClr val="0070C0"/>
                </a:solidFill>
                <a:cs typeface="Times New Roman" panose="02020603050405020304" pitchFamily="18" charset="0"/>
                <a:sym typeface="Wingdings"/>
              </a:rPr>
              <a:t>51°</a:t>
            </a:r>
            <a:endParaRPr lang="en-US" b="1" dirty="0">
              <a:solidFill>
                <a:srgbClr val="0070C0"/>
              </a:solidFill>
              <a:cs typeface="Times New Roman" panose="02020603050405020304" pitchFamily="18" charset="0"/>
            </a:endParaRPr>
          </a:p>
          <a:p>
            <a:pPr marL="349250" lvl="1" indent="0">
              <a:buNone/>
            </a:pPr>
            <a:endParaRPr lang="en-US" b="1" dirty="0">
              <a:cs typeface="Times New Roman" panose="02020603050405020304" pitchFamily="18" charset="0"/>
            </a:endParaRPr>
          </a:p>
          <a:p>
            <a:pPr marL="349250" lvl="1" indent="0">
              <a:buNone/>
            </a:pPr>
            <a:r>
              <a:rPr lang="en-US" b="1" u="sng" dirty="0">
                <a:solidFill>
                  <a:srgbClr val="09213B"/>
                </a:solidFill>
                <a:cs typeface="Times New Roman" panose="02020603050405020304" pitchFamily="18" charset="0"/>
              </a:rPr>
              <a:t>Winter solstice</a:t>
            </a:r>
            <a:r>
              <a:rPr lang="en-US" b="1" dirty="0">
                <a:solidFill>
                  <a:srgbClr val="09213B"/>
                </a:solidFill>
                <a:cs typeface="Times New Roman" panose="02020603050405020304" pitchFamily="18" charset="0"/>
              </a:rPr>
              <a:t> sun is overhead </a:t>
            </a:r>
          </a:p>
          <a:p>
            <a:pPr marL="349250" lvl="1" indent="0">
              <a:buNone/>
            </a:pPr>
            <a:r>
              <a:rPr lang="en-US" b="1" dirty="0">
                <a:solidFill>
                  <a:srgbClr val="09213B"/>
                </a:solidFill>
                <a:cs typeface="Times New Roman" panose="02020603050405020304" pitchFamily="18" charset="0"/>
              </a:rPr>
              <a:t>at </a:t>
            </a:r>
            <a:r>
              <a:rPr lang="en-US" b="1" dirty="0">
                <a:solidFill>
                  <a:srgbClr val="7030A0"/>
                </a:solidFill>
                <a:cs typeface="Times New Roman" panose="02020603050405020304" pitchFamily="18" charset="0"/>
              </a:rPr>
              <a:t>23.5°S</a:t>
            </a:r>
            <a:r>
              <a:rPr lang="en-US" b="1" dirty="0">
                <a:solidFill>
                  <a:srgbClr val="09213B"/>
                </a:solidFill>
                <a:cs typeface="Times New Roman" panose="02020603050405020304" pitchFamily="18" charset="0"/>
              </a:rPr>
              <a:t> latitude (farthest South)</a:t>
            </a:r>
          </a:p>
          <a:p>
            <a:pPr marL="457200" lvl="1" indent="0">
              <a:buNone/>
            </a:pPr>
            <a:r>
              <a:rPr lang="en-US" b="1" dirty="0">
                <a:solidFill>
                  <a:srgbClr val="09213B"/>
                </a:solidFill>
                <a:cs typeface="Times New Roman" panose="02020603050405020304" pitchFamily="18" charset="0"/>
              </a:rPr>
              <a:t>Latitude difference: D = [</a:t>
            </a:r>
            <a:r>
              <a:rPr lang="en-US" b="1" dirty="0">
                <a:solidFill>
                  <a:srgbClr val="00B050"/>
                </a:solidFill>
                <a:cs typeface="Times New Roman" panose="02020603050405020304" pitchFamily="18" charset="0"/>
              </a:rPr>
              <a:t>39° </a:t>
            </a:r>
            <a:r>
              <a:rPr lang="en-US" b="1" dirty="0">
                <a:solidFill>
                  <a:srgbClr val="09213B"/>
                </a:solidFill>
                <a:cs typeface="Times New Roman" panose="02020603050405020304" pitchFamily="18" charset="0"/>
              </a:rPr>
              <a:t>- </a:t>
            </a:r>
            <a:r>
              <a:rPr lang="en-US" b="1" dirty="0">
                <a:solidFill>
                  <a:srgbClr val="7030A0"/>
                </a:solidFill>
                <a:cs typeface="Times New Roman" panose="02020603050405020304" pitchFamily="18" charset="0"/>
              </a:rPr>
              <a:t>(-23.5°)</a:t>
            </a:r>
            <a:r>
              <a:rPr lang="en-US" b="1" dirty="0">
                <a:cs typeface="Times New Roman" panose="02020603050405020304" pitchFamily="18" charset="0"/>
              </a:rPr>
              <a:t>] </a:t>
            </a:r>
            <a:r>
              <a:rPr lang="en-US" b="1" dirty="0">
                <a:solidFill>
                  <a:srgbClr val="09213B"/>
                </a:solidFill>
                <a:cs typeface="Times New Roman" panose="02020603050405020304" pitchFamily="18" charset="0"/>
              </a:rPr>
              <a:t>= 62.5°</a:t>
            </a:r>
          </a:p>
          <a:p>
            <a:pPr marL="457200" lvl="1" indent="0">
              <a:buNone/>
            </a:pPr>
            <a:r>
              <a:rPr lang="en-US" b="1" dirty="0">
                <a:solidFill>
                  <a:srgbClr val="09213B"/>
                </a:solidFill>
                <a:cs typeface="Times New Roman" panose="02020603050405020304" pitchFamily="18" charset="0"/>
              </a:rPr>
              <a:t>Max Altitude:   </a:t>
            </a:r>
            <a:r>
              <a:rPr lang="en-US" b="1" dirty="0">
                <a:solidFill>
                  <a:srgbClr val="0070C0"/>
                </a:solidFill>
                <a:cs typeface="Times New Roman" panose="02020603050405020304" pitchFamily="18" charset="0"/>
              </a:rPr>
              <a:t>90° - D </a:t>
            </a:r>
            <a:r>
              <a:rPr lang="en-US" b="1" dirty="0">
                <a:solidFill>
                  <a:srgbClr val="09213B"/>
                </a:solidFill>
                <a:cs typeface="Times New Roman" panose="02020603050405020304" pitchFamily="18" charset="0"/>
              </a:rPr>
              <a:t>= </a:t>
            </a:r>
            <a:r>
              <a:rPr lang="en-US" b="1" dirty="0">
                <a:solidFill>
                  <a:srgbClr val="09213B"/>
                </a:solidFill>
                <a:cs typeface="Times New Roman" panose="02020603050405020304" pitchFamily="18" charset="0"/>
                <a:sym typeface="Wingdings"/>
              </a:rPr>
              <a:t> [90° - 62.5°] = </a:t>
            </a:r>
            <a:r>
              <a:rPr lang="en-US" b="1" dirty="0">
                <a:solidFill>
                  <a:srgbClr val="0070C0"/>
                </a:solidFill>
                <a:cs typeface="Times New Roman" panose="02020603050405020304" pitchFamily="18" charset="0"/>
                <a:sym typeface="Wingdings"/>
              </a:rPr>
              <a:t>27.5°</a:t>
            </a:r>
          </a:p>
          <a:p>
            <a:pPr marL="349250" lvl="1" indent="0">
              <a:buNone/>
            </a:pPr>
            <a:endParaRPr lang="en-US" b="1" dirty="0">
              <a:solidFill>
                <a:srgbClr val="09213B"/>
              </a:solidFill>
              <a:cs typeface="Times New Roman" panose="02020603050405020304" pitchFamily="18" charset="0"/>
              <a:sym typeface="Wingdings"/>
            </a:endParaRPr>
          </a:p>
          <a:p>
            <a:pPr marL="0" indent="0">
              <a:buNone/>
            </a:pPr>
            <a:endParaRPr lang="en-US" b="1" dirty="0">
              <a:solidFill>
                <a:srgbClr val="FF0000"/>
              </a:solidFill>
              <a:cs typeface="Times New Roman" panose="02020603050405020304" pitchFamily="18" charset="0"/>
              <a:sym typeface="Wingdings"/>
            </a:endParaRPr>
          </a:p>
          <a:p>
            <a:pPr marL="349250" lvl="1" indent="0">
              <a:buNone/>
            </a:pPr>
            <a:endParaRPr lang="en-US" b="1" dirty="0">
              <a:solidFill>
                <a:schemeClr val="tx2"/>
              </a:solidFill>
              <a:cs typeface="Times New Roman" panose="02020603050405020304" pitchFamily="18" charset="0"/>
            </a:endParaRPr>
          </a:p>
          <a:p>
            <a:pPr lvl="1">
              <a:buFontTx/>
              <a:buChar char="-"/>
            </a:pPr>
            <a:endParaRPr lang="en-US" b="1" dirty="0">
              <a:cs typeface="Times New Roman" panose="02020603050405020304" pitchFamily="18" charset="0"/>
            </a:endParaRPr>
          </a:p>
          <a:p>
            <a:pPr lvl="1">
              <a:buFontTx/>
              <a:buChar char="-"/>
            </a:pPr>
            <a:endParaRPr lang="en-US" b="1" dirty="0">
              <a:cs typeface="Times New Roman" panose="02020603050405020304" pitchFamily="18" charset="0"/>
            </a:endParaRPr>
          </a:p>
          <a:p>
            <a:pPr lvl="1">
              <a:buFontTx/>
              <a:buChar char="-"/>
            </a:pPr>
            <a:endParaRPr lang="en-US" b="1" dirty="0">
              <a:cs typeface="Times New Roman" panose="02020603050405020304" pitchFamily="18" charset="0"/>
            </a:endParaRPr>
          </a:p>
          <a:p>
            <a:pPr marL="349250" lvl="1" indent="0">
              <a:buNone/>
            </a:pPr>
            <a:endParaRPr lang="en-US" b="1" dirty="0"/>
          </a:p>
        </p:txBody>
      </p:sp>
      <p:pic>
        <p:nvPicPr>
          <p:cNvPr id="3074" name="Picture 2" descr="http://www.washingtonpost.com/blogs/federal-eye/files/2013/01/Snow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0302" y="2299487"/>
            <a:ext cx="2539993" cy="157013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ight Arrow 3">
            <a:extLst>
              <a:ext uri="{FF2B5EF4-FFF2-40B4-BE49-F238E27FC236}">
                <a16:creationId xmlns:a16="http://schemas.microsoft.com/office/drawing/2014/main" id="{9117D44D-27E6-7C41-B3C8-C841F88BE7BE}"/>
              </a:ext>
            </a:extLst>
          </p:cNvPr>
          <p:cNvSpPr/>
          <p:nvPr/>
        </p:nvSpPr>
        <p:spPr>
          <a:xfrm rot="8197519">
            <a:off x="5563440" y="4541694"/>
            <a:ext cx="530752" cy="235028"/>
          </a:xfrm>
          <a:prstGeom prst="rightArrow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7030A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BF5C91B-6BD9-E146-899B-BBC509D2586B}"/>
              </a:ext>
            </a:extLst>
          </p:cNvPr>
          <p:cNvSpPr txBox="1"/>
          <p:nvPr/>
        </p:nvSpPr>
        <p:spPr>
          <a:xfrm>
            <a:off x="5941995" y="3997321"/>
            <a:ext cx="50019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7030A0"/>
                </a:solidFill>
              </a:rPr>
              <a:t>Negative for Southern Latitudes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2CF2FF8-5F90-8247-AE52-3099B3659CA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7986" y="4458986"/>
            <a:ext cx="3810804" cy="208876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54430AC-183A-2548-A012-B32A5CCB670B}"/>
              </a:ext>
            </a:extLst>
          </p:cNvPr>
          <p:cNvSpPr txBox="1"/>
          <p:nvPr/>
        </p:nvSpPr>
        <p:spPr>
          <a:xfrm>
            <a:off x="6411890" y="522269"/>
            <a:ext cx="73616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0070C0"/>
                </a:solidFill>
              </a:rPr>
              <a:t>Max Altitude Angle  = 90</a:t>
            </a:r>
            <a:r>
              <a:rPr lang="en-US" sz="3600" baseline="30000" dirty="0">
                <a:solidFill>
                  <a:srgbClr val="0070C0"/>
                </a:solidFill>
              </a:rPr>
              <a:t>o</a:t>
            </a:r>
            <a:r>
              <a:rPr lang="en-US" sz="3600" dirty="0">
                <a:solidFill>
                  <a:srgbClr val="0070C0"/>
                </a:solidFill>
              </a:rPr>
              <a:t> - D</a:t>
            </a:r>
          </a:p>
        </p:txBody>
      </p:sp>
    </p:spTree>
    <p:extLst>
      <p:ext uri="{BB962C8B-B14F-4D97-AF65-F5344CB8AC3E}">
        <p14:creationId xmlns:p14="http://schemas.microsoft.com/office/powerpoint/2010/main" val="3794210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B3B0B76E-C7EC-D449-994E-4D34FEBFFE16}"/>
              </a:ext>
            </a:extLst>
          </p:cNvPr>
          <p:cNvSpPr txBox="1">
            <a:spLocks/>
          </p:cNvSpPr>
          <p:nvPr/>
        </p:nvSpPr>
        <p:spPr>
          <a:xfrm>
            <a:off x="265323" y="-231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/>
              <a:t>Problem 3.1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A22CA11-E81D-5848-97F2-96085B9F690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5714" y="273696"/>
            <a:ext cx="4020151" cy="226133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FC836E7-CB3C-364C-B1A9-68B96C55A272}"/>
              </a:ext>
            </a:extLst>
          </p:cNvPr>
          <p:cNvSpPr txBox="1"/>
          <p:nvPr/>
        </p:nvSpPr>
        <p:spPr>
          <a:xfrm>
            <a:off x="565917" y="1151953"/>
            <a:ext cx="63806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What is the max altitude of Sun in State College?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DBE8822-755D-4141-BA6A-3D0ACA664468}"/>
              </a:ext>
            </a:extLst>
          </p:cNvPr>
          <p:cNvSpPr/>
          <p:nvPr/>
        </p:nvSpPr>
        <p:spPr>
          <a:xfrm>
            <a:off x="565917" y="1750201"/>
            <a:ext cx="657803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Look up online the nearest whole degree of latitude (</a:t>
            </a:r>
            <a:r>
              <a:rPr lang="en-US" sz="2400" baseline="30000" dirty="0" err="1"/>
              <a:t>o</a:t>
            </a:r>
            <a:r>
              <a:rPr lang="en-US" sz="2400" dirty="0" err="1"/>
              <a:t>N</a:t>
            </a:r>
            <a:r>
              <a:rPr lang="en-US" sz="2400" dirty="0"/>
              <a:t>) </a:t>
            </a:r>
            <a:r>
              <a:rPr lang="en-US" sz="2400" dirty="0">
                <a:cs typeface="Times New Roman" panose="02020603050405020304" pitchFamily="18" charset="0"/>
              </a:rPr>
              <a:t>for State College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cs typeface="Times New Roman" panose="02020603050405020304" pitchFamily="18" charset="0"/>
              </a:rPr>
              <a:t>3 calculations: equinox (spring/fall) , summer solstice, and winter solstice</a:t>
            </a:r>
          </a:p>
          <a:p>
            <a:endParaRPr lang="en-US" sz="2400" dirty="0">
              <a:cs typeface="Times New Roman" panose="020206030504050203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980D387-32CA-784C-960B-CFE6536438FC}"/>
              </a:ext>
            </a:extLst>
          </p:cNvPr>
          <p:cNvSpPr/>
          <p:nvPr/>
        </p:nvSpPr>
        <p:spPr>
          <a:xfrm>
            <a:off x="159387" y="3506549"/>
            <a:ext cx="678715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cs typeface="Times New Roman" panose="02020603050405020304" pitchFamily="18" charset="0"/>
            </a:endParaRPr>
          </a:p>
          <a:p>
            <a:r>
              <a:rPr lang="en-US" sz="2400" dirty="0">
                <a:cs typeface="Times New Roman" panose="02020603050405020304" pitchFamily="18" charset="0"/>
              </a:rPr>
              <a:t>	</a:t>
            </a:r>
            <a:r>
              <a:rPr lang="en-US" sz="2400" b="1" dirty="0">
                <a:cs typeface="Times New Roman" panose="02020603050405020304" pitchFamily="18" charset="0"/>
              </a:rPr>
              <a:t>Hint </a:t>
            </a:r>
            <a:r>
              <a:rPr lang="en-US" sz="2400" dirty="0">
                <a:cs typeface="Times New Roman" panose="02020603050405020304" pitchFamily="18" charset="0"/>
              </a:rPr>
              <a:t>- where the sun is overhead during the 	Solstices and Equinoxes? </a:t>
            </a:r>
          </a:p>
          <a:p>
            <a:r>
              <a:rPr lang="en-US" sz="2400" dirty="0">
                <a:cs typeface="Times New Roman" panose="02020603050405020304" pitchFamily="18" charset="0"/>
              </a:rPr>
              <a:t>	At the equator? In the southern hemisphere? 	In the northern hemisphere?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2FB79A8-0A5B-094B-96BB-B647E8F204C3}"/>
              </a:ext>
            </a:extLst>
          </p:cNvPr>
          <p:cNvSpPr/>
          <p:nvPr/>
        </p:nvSpPr>
        <p:spPr>
          <a:xfrm>
            <a:off x="565917" y="5695664"/>
            <a:ext cx="99653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cs typeface="Times New Roman" panose="02020603050405020304" pitchFamily="18" charset="0"/>
              </a:rPr>
              <a:t>Consider the sign (+/-) of latitude in northern and southern hemispheres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400" dirty="0">
              <a:cs typeface="Times New Roman" panose="02020603050405020304" pitchFamily="18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898C498-39B5-B64B-BDE2-408FAD83C5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6750" y="2767885"/>
            <a:ext cx="4193962" cy="2177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11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7802" y="2210634"/>
            <a:ext cx="7448796" cy="4351338"/>
          </a:xfrm>
        </p:spPr>
        <p:txBody>
          <a:bodyPr>
            <a:normAutofit/>
          </a:bodyPr>
          <a:lstStyle/>
          <a:p>
            <a:r>
              <a:rPr lang="en-US" sz="2400" dirty="0"/>
              <a:t>What’s the seasonality and climatology of the cities?</a:t>
            </a:r>
          </a:p>
          <a:p>
            <a:r>
              <a:rPr lang="en-US" sz="2400" dirty="0"/>
              <a:t>Consider:</a:t>
            </a:r>
          </a:p>
          <a:p>
            <a:pPr lvl="1"/>
            <a:r>
              <a:rPr lang="en-US" dirty="0"/>
              <a:t>Latitude – warmer locations closer to equator</a:t>
            </a:r>
          </a:p>
          <a:p>
            <a:pPr lvl="1"/>
            <a:r>
              <a:rPr lang="en-US" dirty="0"/>
              <a:t>Proximity to body of water (or not)</a:t>
            </a:r>
          </a:p>
          <a:p>
            <a:pPr lvl="1"/>
            <a:r>
              <a:rPr lang="en-US" dirty="0"/>
              <a:t>Elevation – higher elevations tend to be cooler</a:t>
            </a:r>
          </a:p>
          <a:p>
            <a:pPr marL="457200" lvl="1" indent="0">
              <a:buNone/>
            </a:pPr>
            <a:endParaRPr lang="en-US" dirty="0"/>
          </a:p>
          <a:p>
            <a:pPr marL="457200" lvl="1" indent="0">
              <a:buNone/>
            </a:pPr>
            <a:r>
              <a:rPr lang="en-US" b="1" dirty="0"/>
              <a:t>Hint - </a:t>
            </a:r>
            <a:r>
              <a:rPr lang="en-US" dirty="0"/>
              <a:t>Look at a map of the U.S. and find these cities 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DC0CDEF-F043-B84A-ADD5-E9AF1B76EF93}"/>
              </a:ext>
            </a:extLst>
          </p:cNvPr>
          <p:cNvSpPr txBox="1">
            <a:spLocks/>
          </p:cNvSpPr>
          <p:nvPr/>
        </p:nvSpPr>
        <p:spPr>
          <a:xfrm>
            <a:off x="265323" y="-231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/>
              <a:t>Problem 3.4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CDDDF5A-288F-5149-A23A-BB839D49D469}"/>
              </a:ext>
            </a:extLst>
          </p:cNvPr>
          <p:cNvSpPr txBox="1"/>
          <p:nvPr/>
        </p:nvSpPr>
        <p:spPr>
          <a:xfrm>
            <a:off x="565916" y="1151953"/>
            <a:ext cx="76636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Given Jan and July average temperatures (</a:t>
            </a:r>
            <a:r>
              <a:rPr lang="en-US" sz="2400" b="1" baseline="30000" dirty="0" err="1"/>
              <a:t>o</a:t>
            </a:r>
            <a:r>
              <a:rPr lang="en-US" sz="2400" b="1" dirty="0" err="1"/>
              <a:t>F</a:t>
            </a:r>
            <a:r>
              <a:rPr lang="en-US" sz="2400" b="1" dirty="0"/>
              <a:t>) for 4 cities. Match the cities to the data.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0B62870-8C12-644B-B3F3-B2A51630FB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6661" y="660469"/>
            <a:ext cx="4129924" cy="2459686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7F98A131-E23B-B441-BA12-44ACBDC1F2BA}"/>
              </a:ext>
            </a:extLst>
          </p:cNvPr>
          <p:cNvSpPr/>
          <p:nvPr/>
        </p:nvSpPr>
        <p:spPr>
          <a:xfrm>
            <a:off x="8066598" y="3298274"/>
            <a:ext cx="336340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0070C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Dallas, TX</a:t>
            </a:r>
          </a:p>
          <a:p>
            <a:r>
              <a:rPr lang="en-US" sz="2400" b="1" dirty="0">
                <a:solidFill>
                  <a:srgbClr val="0070C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Fargo, ND</a:t>
            </a:r>
          </a:p>
          <a:p>
            <a:r>
              <a:rPr lang="en-US" sz="2400" b="1" dirty="0">
                <a:solidFill>
                  <a:srgbClr val="0070C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Portland, OR</a:t>
            </a:r>
          </a:p>
          <a:p>
            <a:r>
              <a:rPr lang="en-US" sz="2400" b="1" dirty="0">
                <a:solidFill>
                  <a:srgbClr val="0070C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West Palm Beach, FL</a:t>
            </a:r>
            <a:r>
              <a:rPr lang="en-US" sz="2400" dirty="0">
                <a:solidFill>
                  <a:srgbClr val="2A2A2A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  <a:r>
              <a:rPr lang="en-US" sz="2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34098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1700" y="1837553"/>
            <a:ext cx="10223500" cy="2173288"/>
          </a:xfrm>
        </p:spPr>
        <p:txBody>
          <a:bodyPr/>
          <a:lstStyle/>
          <a:p>
            <a:r>
              <a:rPr lang="en-US" sz="2400" dirty="0"/>
              <a:t>Similar to last question, so use the same considerations</a:t>
            </a:r>
          </a:p>
          <a:p>
            <a:r>
              <a:rPr lang="en-US" sz="2400" dirty="0"/>
              <a:t>Latitude is no longer an issue (all cities are at same latitude)</a:t>
            </a:r>
          </a:p>
          <a:p>
            <a:r>
              <a:rPr lang="en-US" sz="2400" dirty="0"/>
              <a:t>Wind direction will play a larger factor</a:t>
            </a:r>
          </a:p>
          <a:p>
            <a:pPr marL="457200" lvl="1" indent="0">
              <a:buNone/>
            </a:pPr>
            <a:r>
              <a:rPr lang="en-US" b="1" dirty="0"/>
              <a:t>Hint –</a:t>
            </a:r>
            <a:r>
              <a:rPr lang="en-US" dirty="0"/>
              <a:t> is the wind coming off the water or the land (look at a map)</a:t>
            </a:r>
          </a:p>
          <a:p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E964AD36-C206-8E4A-8CE7-A420855B3D85}"/>
              </a:ext>
            </a:extLst>
          </p:cNvPr>
          <p:cNvSpPr txBox="1">
            <a:spLocks/>
          </p:cNvSpPr>
          <p:nvPr/>
        </p:nvSpPr>
        <p:spPr>
          <a:xfrm>
            <a:off x="265323" y="-231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/>
              <a:t>Problem 3.6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9DB2DA1-AFA8-AE44-9FCE-B0C348447759}"/>
              </a:ext>
            </a:extLst>
          </p:cNvPr>
          <p:cNvSpPr txBox="1"/>
          <p:nvPr/>
        </p:nvSpPr>
        <p:spPr>
          <a:xfrm>
            <a:off x="565916" y="1151953"/>
            <a:ext cx="116260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Given Jan and July average temperatures (</a:t>
            </a:r>
            <a:r>
              <a:rPr lang="en-US" sz="2400" b="1" baseline="30000" dirty="0" err="1"/>
              <a:t>o</a:t>
            </a:r>
            <a:r>
              <a:rPr lang="en-US" sz="2400" b="1" dirty="0" err="1"/>
              <a:t>F</a:t>
            </a:r>
            <a:r>
              <a:rPr lang="en-US" sz="2400" b="1" dirty="0"/>
              <a:t>) for 3 cities. Match the cities to the data.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249BECF-4751-2240-B212-88AB26B8BD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3400" y="4010841"/>
            <a:ext cx="8712200" cy="217805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F3328F76-BE1D-A643-ABEB-A0DB899611AB}"/>
              </a:ext>
            </a:extLst>
          </p:cNvPr>
          <p:cNvSpPr/>
          <p:nvPr/>
        </p:nvSpPr>
        <p:spPr>
          <a:xfrm>
            <a:off x="9158437" y="1877351"/>
            <a:ext cx="271432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0070C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New York, NY</a:t>
            </a:r>
          </a:p>
          <a:p>
            <a:r>
              <a:rPr lang="en-US" sz="2400" b="1" dirty="0">
                <a:solidFill>
                  <a:srgbClr val="0070C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Omaha, NE</a:t>
            </a:r>
          </a:p>
          <a:p>
            <a:r>
              <a:rPr lang="en-US" sz="2400" b="1" dirty="0">
                <a:solidFill>
                  <a:srgbClr val="0070C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Eureka, CA</a:t>
            </a:r>
            <a:r>
              <a:rPr lang="en-US" dirty="0">
                <a:solidFill>
                  <a:srgbClr val="2A2A2A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29545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269FADE9-4F08-5D48-B229-F70937BDAEFD}"/>
              </a:ext>
            </a:extLst>
          </p:cNvPr>
          <p:cNvSpPr txBox="1">
            <a:spLocks/>
          </p:cNvSpPr>
          <p:nvPr/>
        </p:nvSpPr>
        <p:spPr>
          <a:xfrm>
            <a:off x="265323" y="-231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/>
              <a:t>Problem 3.9</a:t>
            </a:r>
          </a:p>
        </p:txBody>
      </p:sp>
      <p:pic>
        <p:nvPicPr>
          <p:cNvPr id="8" name="Picture 7" descr="https://s3.amazonaws.com/webcom2public.greatrivertech.net/pennstateu/nesegrenci/chapter3exercise/Replacement_3_38.png">
            <a:extLst>
              <a:ext uri="{FF2B5EF4-FFF2-40B4-BE49-F238E27FC236}">
                <a16:creationId xmlns:a16="http://schemas.microsoft.com/office/drawing/2014/main" id="{E9373F66-22BA-314C-850A-F2512E5C4937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3315" y="2814254"/>
            <a:ext cx="6962274" cy="4043746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1C5C2E3-0231-364F-BED5-DB5ABDA58614}"/>
              </a:ext>
            </a:extLst>
          </p:cNvPr>
          <p:cNvSpPr/>
          <p:nvPr/>
        </p:nvSpPr>
        <p:spPr>
          <a:xfrm>
            <a:off x="4876800" y="2417540"/>
            <a:ext cx="756986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2A2A2A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Isopleths of the annual range in surface temperature </a:t>
            </a:r>
            <a:endParaRPr lang="en-US" sz="2400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E719273D-787E-5D4A-90E1-8F434C2E4F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5322" y="1491252"/>
            <a:ext cx="11349161" cy="1616007"/>
          </a:xfrm>
        </p:spPr>
        <p:txBody>
          <a:bodyPr>
            <a:normAutofit/>
          </a:bodyPr>
          <a:lstStyle/>
          <a:p>
            <a:pPr marL="457200" indent="-457200">
              <a:buAutoNum type="alphaLcParenR"/>
            </a:pPr>
            <a:r>
              <a:rPr lang="en-US" sz="2400" dirty="0"/>
              <a:t>Label the continents, oceans, and Sahara Desert</a:t>
            </a:r>
          </a:p>
          <a:p>
            <a:pPr marL="514350" indent="-514350">
              <a:buFont typeface="Arial" panose="020B0604020202020204" pitchFamily="34" charset="0"/>
              <a:buAutoNum type="alphaLcParenR"/>
            </a:pPr>
            <a:r>
              <a:rPr lang="en-US" sz="2400" dirty="0"/>
              <a:t>Explain your reasoning for part (a)</a:t>
            </a:r>
          </a:p>
          <a:p>
            <a:pPr marL="0" indent="0">
              <a:buNone/>
            </a:pPr>
            <a:endParaRPr lang="en-US" sz="3800" dirty="0"/>
          </a:p>
          <a:p>
            <a:pPr marL="514350" indent="-514350">
              <a:buAutoNum type="alphaLcParenR"/>
            </a:pPr>
            <a:endParaRPr lang="en-US" sz="24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3E56F44-E3DD-1B41-87FC-F9CC2E7239CC}"/>
              </a:ext>
            </a:extLst>
          </p:cNvPr>
          <p:cNvSpPr/>
          <p:nvPr/>
        </p:nvSpPr>
        <p:spPr>
          <a:xfrm>
            <a:off x="5939903" y="3855210"/>
            <a:ext cx="1828800" cy="29003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North America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D819D33-3D4F-0543-9632-00E217F7C312}"/>
              </a:ext>
            </a:extLst>
          </p:cNvPr>
          <p:cNvSpPr/>
          <p:nvPr/>
        </p:nvSpPr>
        <p:spPr>
          <a:xfrm>
            <a:off x="363580" y="2642702"/>
            <a:ext cx="4611477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Think about the same guidelines used in problems 3.4 and 3.6</a:t>
            </a:r>
          </a:p>
          <a:p>
            <a:endParaRPr lang="en-US" sz="2400" dirty="0"/>
          </a:p>
          <a:p>
            <a:r>
              <a:rPr lang="en-US" sz="2400" dirty="0"/>
              <a:t>c.) Look for largest isopleths for the largest seasonality</a:t>
            </a:r>
          </a:p>
          <a:p>
            <a:endParaRPr lang="en-US" sz="2400" dirty="0"/>
          </a:p>
          <a:p>
            <a:r>
              <a:rPr lang="en-US" sz="2400" b="1" dirty="0"/>
              <a:t>+2 Bonus points!</a:t>
            </a:r>
          </a:p>
          <a:p>
            <a:r>
              <a:rPr lang="en-US" sz="2400" dirty="0"/>
              <a:t>Relate your answer to the answer of Problem 2.7</a:t>
            </a:r>
          </a:p>
        </p:txBody>
      </p:sp>
    </p:spTree>
    <p:extLst>
      <p:ext uri="{BB962C8B-B14F-4D97-AF65-F5344CB8AC3E}">
        <p14:creationId xmlns:p14="http://schemas.microsoft.com/office/powerpoint/2010/main" val="3016596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6513</TotalTime>
  <Words>910</Words>
  <Application>Microsoft Office PowerPoint</Application>
  <PresentationFormat>Widescreen</PresentationFormat>
  <Paragraphs>148</Paragraphs>
  <Slides>15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Arial</vt:lpstr>
      <vt:lpstr>Calibri</vt:lpstr>
      <vt:lpstr>Calibri Light</vt:lpstr>
      <vt:lpstr>Century Gothic</vt:lpstr>
      <vt:lpstr>Times New Roman</vt:lpstr>
      <vt:lpstr>Wingdings</vt:lpstr>
      <vt:lpstr>Wingdings 2</vt:lpstr>
      <vt:lpstr>Office Theme</vt:lpstr>
      <vt:lpstr>Lab #2</vt:lpstr>
      <vt:lpstr>Office Hour Reminder</vt:lpstr>
      <vt:lpstr>Problem 2.7</vt:lpstr>
      <vt:lpstr>Problem 2.10</vt:lpstr>
      <vt:lpstr>Problem 2.10</vt:lpstr>
      <vt:lpstr>Problem 2.11</vt:lpstr>
      <vt:lpstr>Problem 2.11</vt:lpstr>
      <vt:lpstr>PowerPoint Presentation</vt:lpstr>
      <vt:lpstr>PowerPoint Presentation</vt:lpstr>
      <vt:lpstr>PowerPoint Presentation</vt:lpstr>
      <vt:lpstr>Sun Angle Example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Meteo 003: Lab 2</dc:title>
  <dc:creator>Microsoft account</dc:creator>
  <cp:lastModifiedBy>wjs1</cp:lastModifiedBy>
  <cp:revision>114</cp:revision>
  <dcterms:created xsi:type="dcterms:W3CDTF">2015-09-08T00:57:33Z</dcterms:created>
  <dcterms:modified xsi:type="dcterms:W3CDTF">2018-09-03T20:16:42Z</dcterms:modified>
</cp:coreProperties>
</file>