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8" r:id="rId3"/>
    <p:sldId id="257" r:id="rId4"/>
    <p:sldId id="270" r:id="rId5"/>
    <p:sldId id="259" r:id="rId6"/>
    <p:sldId id="260" r:id="rId7"/>
    <p:sldId id="261" r:id="rId8"/>
    <p:sldId id="262" r:id="rId9"/>
    <p:sldId id="272" r:id="rId10"/>
    <p:sldId id="271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06"/>
    <p:restoredTop sz="94681"/>
  </p:normalViewPr>
  <p:slideViewPr>
    <p:cSldViewPr>
      <p:cViewPr varScale="1">
        <p:scale>
          <a:sx n="101" d="100"/>
          <a:sy n="101" d="100"/>
        </p:scale>
        <p:origin x="1740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1D8718-14E0-B440-9889-E17494FC60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9EADE-7E57-C645-AEFC-312AEC312B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CFB8CF-C9F4-B844-8C00-5CD7AB7E6368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5A19A4-A97D-6E45-BFF5-CFDDDB6D494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B9F035-54CA-5442-AB38-72216980BF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E79465-DC48-2841-99D8-3E0BBBF69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270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CCEBA-7E11-7049-864D-AA781E225A85}" type="datetimeFigureOut">
              <a:rPr lang="en-US" smtClean="0"/>
              <a:t>9/10/2018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59CF1-4946-FF4F-ABEC-6100BC0FA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050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359CF1-4946-FF4F-ABEC-6100BC0FA1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68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Temperature Increase</a:t>
            </a:r>
            <a:r>
              <a:rPr lang="en-US" baseline="0" dirty="0"/>
              <a:t>, equilibrium vapor pressure becomes larger while vapor pressure remains the same </a:t>
            </a:r>
            <a:r>
              <a:rPr lang="en-US" baseline="0" dirty="0">
                <a:sym typeface="Wingdings"/>
              </a:rPr>
              <a:t> so RH becomes smaller</a:t>
            </a:r>
          </a:p>
          <a:p>
            <a:endParaRPr lang="en-US" baseline="0" dirty="0">
              <a:sym typeface="Wingdings"/>
            </a:endParaRPr>
          </a:p>
          <a:p>
            <a:r>
              <a:rPr lang="en-US" baseline="0" dirty="0">
                <a:sym typeface="Wingdings"/>
              </a:rPr>
              <a:t>As Temperature decreases,  equilibrium vapor pressure becomes smaller while vapor pressure remains the same  RH becomes larger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59CF1-4946-FF4F-ABEC-6100BC0FA1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33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59CF1-4946-FF4F-ABEC-6100BC0FA1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07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9mb/0.75</a:t>
            </a:r>
            <a:r>
              <a:rPr lang="en-US" baseline="0" dirty="0"/>
              <a:t> = 12mb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359CF1-4946-FF4F-ABEC-6100BC0FA1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3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66B0B8E-CED1-458F-8519-89746946080F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85EBEACA-5A8D-4D4E-8CC1-4ECFC26932C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295400"/>
            <a:ext cx="6498158" cy="1724867"/>
          </a:xfrm>
        </p:spPr>
        <p:txBody>
          <a:bodyPr>
            <a:normAutofit/>
          </a:bodyPr>
          <a:lstStyle/>
          <a:p>
            <a:r>
              <a:rPr lang="en-US" sz="6600" dirty="0"/>
              <a:t>Lab 3</a:t>
            </a:r>
            <a:br>
              <a:rPr lang="en-US" sz="6600" dirty="0"/>
            </a:br>
            <a:r>
              <a:rPr lang="en-US" sz="4000" dirty="0"/>
              <a:t>Due Fri, Sept 14th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4D46DA-42D3-084C-A3B5-1970B70A77A7}"/>
              </a:ext>
            </a:extLst>
          </p:cNvPr>
          <p:cNvSpPr/>
          <p:nvPr/>
        </p:nvSpPr>
        <p:spPr>
          <a:xfrm>
            <a:off x="1763179" y="3200400"/>
            <a:ext cx="556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Century Gothic"/>
                <a:cs typeface="Century Gothic"/>
              </a:rPr>
              <a:t>Assignment Summary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Century Gothic"/>
                <a:cs typeface="Century Gothic"/>
              </a:rPr>
              <a:t>Chapter 3:  (13 a-e), 14, 15, 16</a:t>
            </a:r>
          </a:p>
          <a:p>
            <a:pPr algn="ctr"/>
            <a:r>
              <a:rPr lang="en-US" sz="2400" dirty="0">
                <a:solidFill>
                  <a:schemeClr val="accent1"/>
                </a:solidFill>
                <a:latin typeface="Century Gothic"/>
                <a:cs typeface="Century Gothic"/>
              </a:rPr>
              <a:t>Chapter 4:  (1 </a:t>
            </a:r>
            <a:r>
              <a:rPr lang="en-US" sz="2400" dirty="0" err="1">
                <a:solidFill>
                  <a:schemeClr val="accent1"/>
                </a:solidFill>
                <a:latin typeface="Century Gothic"/>
                <a:cs typeface="Century Gothic"/>
              </a:rPr>
              <a:t>a,b</a:t>
            </a:r>
            <a:r>
              <a:rPr lang="en-US" sz="2400" dirty="0">
                <a:solidFill>
                  <a:schemeClr val="accent1"/>
                </a:solidFill>
                <a:latin typeface="Century Gothic"/>
                <a:cs typeface="Century Gothic"/>
              </a:rPr>
              <a:t> ), 4, 6, 8 </a:t>
            </a:r>
          </a:p>
        </p:txBody>
      </p:sp>
    </p:spTree>
    <p:extLst>
      <p:ext uri="{BB962C8B-B14F-4D97-AF65-F5344CB8AC3E}">
        <p14:creationId xmlns:p14="http://schemas.microsoft.com/office/powerpoint/2010/main" val="167571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49275" y="-457200"/>
            <a:ext cx="8042276" cy="1336956"/>
          </a:xfrm>
        </p:spPr>
        <p:txBody>
          <a:bodyPr/>
          <a:lstStyle/>
          <a:p>
            <a:pPr algn="l"/>
            <a:r>
              <a:rPr lang="en-US" dirty="0"/>
              <a:t>Problem 3.13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49274" y="990600"/>
            <a:ext cx="8289926" cy="5486400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Five questions that explore the effect of large bodies of water on surface air temperature</a:t>
            </a:r>
          </a:p>
          <a:p>
            <a:pPr lvl="1">
              <a:lnSpc>
                <a:spcPct val="150000"/>
              </a:lnSpc>
            </a:pPr>
            <a:r>
              <a:rPr lang="en-US" dirty="0">
                <a:solidFill>
                  <a:schemeClr val="tx1"/>
                </a:solidFill>
              </a:rPr>
              <a:t>Water has a high heat capacity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à"/>
            </a:pPr>
            <a:r>
              <a:rPr lang="en-US" sz="1900" dirty="0">
                <a:solidFill>
                  <a:schemeClr val="tx1"/>
                </a:solidFill>
                <a:sym typeface="Wingdings" pitchFamily="2" charset="2"/>
              </a:rPr>
              <a:t>Lots of energy must be added to water to raise its temperature.</a:t>
            </a:r>
          </a:p>
          <a:p>
            <a:pPr lvl="3">
              <a:lnSpc>
                <a:spcPct val="150000"/>
              </a:lnSpc>
              <a:buFont typeface="Wingdings" pitchFamily="2" charset="2"/>
              <a:buChar char="à"/>
            </a:pPr>
            <a:r>
              <a:rPr lang="en-US" sz="1900" dirty="0">
                <a:solidFill>
                  <a:schemeClr val="tx1"/>
                </a:solidFill>
              </a:rPr>
              <a:t>Change in temperature is therefore slow to </a:t>
            </a:r>
            <a:r>
              <a:rPr lang="en-US" sz="1900" dirty="0" smtClean="0">
                <a:solidFill>
                  <a:schemeClr val="tx1"/>
                </a:solidFill>
              </a:rPr>
              <a:t>respond.</a:t>
            </a:r>
            <a:endParaRPr lang="en-US" sz="1900" dirty="0">
              <a:solidFill>
                <a:schemeClr val="tx1"/>
              </a:solidFill>
            </a:endParaRPr>
          </a:p>
          <a:p>
            <a:pPr lvl="3">
              <a:lnSpc>
                <a:spcPct val="150000"/>
              </a:lnSpc>
              <a:buFont typeface="Wingdings" pitchFamily="2" charset="2"/>
              <a:buChar char="à"/>
            </a:pPr>
            <a:r>
              <a:rPr lang="en-US" sz="1900" dirty="0">
                <a:solidFill>
                  <a:schemeClr val="tx1"/>
                </a:solidFill>
              </a:rPr>
              <a:t>Large bodies of water moderate temperature (i.e., reduce the seasonality of an area) </a:t>
            </a:r>
          </a:p>
          <a:p>
            <a:pPr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Must also consider prevailing wind direction!</a:t>
            </a:r>
          </a:p>
          <a:p>
            <a:pPr lvl="1">
              <a:lnSpc>
                <a:spcPct val="150000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In general, winds blow across the country from 		</a:t>
            </a:r>
            <a:r>
              <a:rPr lang="en-US" b="1" i="1" dirty="0">
                <a:solidFill>
                  <a:schemeClr val="tx1"/>
                </a:solidFill>
              </a:rPr>
              <a:t>west to east</a:t>
            </a:r>
          </a:p>
        </p:txBody>
      </p:sp>
    </p:spTree>
    <p:extLst>
      <p:ext uri="{BB962C8B-B14F-4D97-AF65-F5344CB8AC3E}">
        <p14:creationId xmlns:p14="http://schemas.microsoft.com/office/powerpoint/2010/main" val="141377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06824"/>
          </a:xfrm>
        </p:spPr>
        <p:txBody>
          <a:bodyPr/>
          <a:lstStyle/>
          <a:p>
            <a:pPr algn="l"/>
            <a:r>
              <a:rPr lang="en-US" dirty="0"/>
              <a:t>Problem 3.13e </a:t>
            </a:r>
          </a:p>
        </p:txBody>
      </p:sp>
      <p:pic>
        <p:nvPicPr>
          <p:cNvPr id="5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463" b="463"/>
          <a:stretch>
            <a:fillRect/>
          </a:stretch>
        </p:blipFill>
        <p:spPr>
          <a:xfrm>
            <a:off x="5303210" y="2337335"/>
            <a:ext cx="3565192" cy="4032062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053464-E03C-124C-A59B-C179D3F7A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275" y="1011682"/>
            <a:ext cx="8042276" cy="80257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Consider the direction of ocean currents and what water temperature they carry.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A220C6-325A-EE45-B250-F7EC9E6190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362200"/>
            <a:ext cx="4751071" cy="33851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352B99-0448-7A41-A7AE-16FDD67CEB34}"/>
              </a:ext>
            </a:extLst>
          </p:cNvPr>
          <p:cNvSpPr txBox="1"/>
          <p:nvPr/>
        </p:nvSpPr>
        <p:spPr>
          <a:xfrm>
            <a:off x="1371600" y="1911539"/>
            <a:ext cx="3198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Major Ocean Currents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7D5C08-8717-6447-881D-FC86BF77EA81}"/>
              </a:ext>
            </a:extLst>
          </p:cNvPr>
          <p:cNvSpPr txBox="1"/>
          <p:nvPr/>
        </p:nvSpPr>
        <p:spPr>
          <a:xfrm>
            <a:off x="5486399" y="1911539"/>
            <a:ext cx="3198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Water Surface Temperature</a:t>
            </a:r>
          </a:p>
        </p:txBody>
      </p:sp>
    </p:spTree>
    <p:extLst>
      <p:ext uri="{BB962C8B-B14F-4D97-AF65-F5344CB8AC3E}">
        <p14:creationId xmlns:p14="http://schemas.microsoft.com/office/powerpoint/2010/main" val="51400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83024"/>
          </a:xfrm>
        </p:spPr>
        <p:txBody>
          <a:bodyPr/>
          <a:lstStyle/>
          <a:p>
            <a:pPr algn="l"/>
            <a:r>
              <a:rPr lang="en-US" dirty="0"/>
              <a:t>Problem 3.14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EC053464-E03C-124C-A59B-C179D3F7A93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685800" y="1295400"/>
                <a:ext cx="8077200" cy="5867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What is the Environmental Lapse Rate?</a:t>
                </a:r>
              </a:p>
              <a:p>
                <a:pPr lvl="2"/>
                <a:r>
                  <a:rPr lang="en-US" sz="2000" dirty="0">
                    <a:solidFill>
                      <a:schemeClr val="tx1"/>
                    </a:solidFill>
                  </a:rPr>
                  <a:t>Rate at which the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temperature decreases with height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685800" lvl="2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	 </a:t>
                </a:r>
                <a:r>
                  <a:rPr lang="en-US" sz="2000" b="1" dirty="0">
                    <a:solidFill>
                      <a:schemeClr val="accent1"/>
                    </a:solidFill>
                  </a:rPr>
                  <a:t>-3.6ºF per 1,000 ft.</a:t>
                </a:r>
                <a:endParaRPr lang="en-US" dirty="0">
                  <a:solidFill>
                    <a:schemeClr val="accent1"/>
                  </a:solidFill>
                </a:endParaRPr>
              </a:p>
              <a:p>
                <a:pPr marL="0" indent="0">
                  <a:buNone/>
                </a:pPr>
                <a:r>
                  <a:rPr lang="en-US" u="sng" dirty="0">
                    <a:solidFill>
                      <a:schemeClr val="tx1"/>
                    </a:solidFill>
                  </a:rPr>
                  <a:t>Example: 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Suppose you are at the base of Mt. Washington where it is 80ºF.  What would be the </a:t>
                </a:r>
                <a:r>
                  <a:rPr lang="en-US" b="1" dirty="0">
                    <a:solidFill>
                      <a:schemeClr val="tx1"/>
                    </a:solidFill>
                  </a:rPr>
                  <a:t>temperature at the peak </a:t>
                </a:r>
                <a:r>
                  <a:rPr lang="en-US" dirty="0">
                    <a:solidFill>
                      <a:schemeClr val="tx1"/>
                    </a:solidFill>
                  </a:rPr>
                  <a:t>where elevation is 6,289 </a:t>
                </a:r>
                <a:r>
                  <a:rPr lang="en-US" dirty="0" err="1">
                    <a:solidFill>
                      <a:schemeClr val="tx1"/>
                    </a:solidFill>
                  </a:rPr>
                  <a:t>ft</a:t>
                </a:r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−3.6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1000 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𝑓𝑡</m:t>
                        </m:r>
                      </m:den>
                    </m:f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6289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𝑓𝑡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=−22.6°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−22.6°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=57.4°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chemeClr val="tx1"/>
                    </a:solidFill>
                  </a:rPr>
                  <a:t>It’s 57.4 ºF at the peak.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EC053464-E03C-124C-A59B-C179D3F7A9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685800" y="1295400"/>
                <a:ext cx="8077200" cy="5867400"/>
              </a:xfrm>
              <a:blipFill>
                <a:blip r:embed="rId3"/>
                <a:stretch>
                  <a:fillRect l="-1099" t="-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A98C675-A946-DE45-A9B8-95458FD8A0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95"/>
          <a:stretch/>
        </p:blipFill>
        <p:spPr>
          <a:xfrm>
            <a:off x="5410200" y="4419600"/>
            <a:ext cx="3276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22" y="533400"/>
            <a:ext cx="8042276" cy="578224"/>
          </a:xfrm>
        </p:spPr>
        <p:txBody>
          <a:bodyPr/>
          <a:lstStyle/>
          <a:p>
            <a:pPr algn="l"/>
            <a:r>
              <a:rPr lang="en-US" dirty="0"/>
              <a:t>Problem 3.15 </a:t>
            </a:r>
            <a:r>
              <a:rPr lang="en-US" dirty="0" err="1"/>
              <a:t>a,b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8700"/>
            <a:ext cx="5257800" cy="4829724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Compute the average diurnal range for each city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4925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1.) Calculate the </a:t>
            </a:r>
            <a:r>
              <a:rPr lang="en-US" sz="2000" b="1" dirty="0">
                <a:solidFill>
                  <a:schemeClr val="tx1"/>
                </a:solidFill>
              </a:rPr>
              <a:t>difference</a:t>
            </a:r>
            <a:r>
              <a:rPr lang="en-US" sz="2000" dirty="0">
                <a:solidFill>
                  <a:schemeClr val="tx1"/>
                </a:solidFill>
              </a:rPr>
              <a:t> between max and min for each year (this is the diurnal range).</a:t>
            </a:r>
          </a:p>
          <a:p>
            <a:pPr marL="34925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2.) Take the </a:t>
            </a:r>
            <a:r>
              <a:rPr lang="en-US" sz="2000" b="1" dirty="0">
                <a:solidFill>
                  <a:schemeClr val="tx1"/>
                </a:solidFill>
              </a:rPr>
              <a:t>average</a:t>
            </a:r>
            <a:r>
              <a:rPr lang="en-US" sz="2000" dirty="0">
                <a:solidFill>
                  <a:schemeClr val="tx1"/>
                </a:solidFill>
              </a:rPr>
              <a:t> of all the differences you calculated. 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Which city has more clouds?</a:t>
            </a:r>
          </a:p>
          <a:p>
            <a:pPr marL="336550" lvl="1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Think about how clouds effect max and min temperatures</a:t>
            </a:r>
          </a:p>
          <a:p>
            <a:pPr marL="349250" lvl="1" indent="0">
              <a:buNone/>
            </a:pPr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8D9F84-1024-8B4F-8B64-6EFCF2A77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167833"/>
              </p:ext>
            </p:extLst>
          </p:nvPr>
        </p:nvGraphicFramePr>
        <p:xfrm>
          <a:off x="5257800" y="1035169"/>
          <a:ext cx="3514075" cy="4745032"/>
        </p:xfrm>
        <a:graphic>
          <a:graphicData uri="http://schemas.openxmlformats.org/drawingml/2006/table">
            <a:tbl>
              <a:tblPr/>
              <a:tblGrid>
                <a:gridCol w="702815">
                  <a:extLst>
                    <a:ext uri="{9D8B030D-6E8A-4147-A177-3AD203B41FA5}">
                      <a16:colId xmlns:a16="http://schemas.microsoft.com/office/drawing/2014/main" val="218641063"/>
                    </a:ext>
                  </a:extLst>
                </a:gridCol>
                <a:gridCol w="702815">
                  <a:extLst>
                    <a:ext uri="{9D8B030D-6E8A-4147-A177-3AD203B41FA5}">
                      <a16:colId xmlns:a16="http://schemas.microsoft.com/office/drawing/2014/main" val="1777940589"/>
                    </a:ext>
                  </a:extLst>
                </a:gridCol>
                <a:gridCol w="702815">
                  <a:extLst>
                    <a:ext uri="{9D8B030D-6E8A-4147-A177-3AD203B41FA5}">
                      <a16:colId xmlns:a16="http://schemas.microsoft.com/office/drawing/2014/main" val="3462397147"/>
                    </a:ext>
                  </a:extLst>
                </a:gridCol>
                <a:gridCol w="702815">
                  <a:extLst>
                    <a:ext uri="{9D8B030D-6E8A-4147-A177-3AD203B41FA5}">
                      <a16:colId xmlns:a16="http://schemas.microsoft.com/office/drawing/2014/main" val="2479384926"/>
                    </a:ext>
                  </a:extLst>
                </a:gridCol>
                <a:gridCol w="702815">
                  <a:extLst>
                    <a:ext uri="{9D8B030D-6E8A-4147-A177-3AD203B41FA5}">
                      <a16:colId xmlns:a16="http://schemas.microsoft.com/office/drawing/2014/main" val="3714917495"/>
                    </a:ext>
                  </a:extLst>
                </a:gridCol>
              </a:tblGrid>
              <a:tr h="562323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 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Albuquerque, NM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Atlanta, GA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75237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 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Max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Min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Max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Min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523993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2001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91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62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83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66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230864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2002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93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65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85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67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077377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2003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88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83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66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151073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2004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89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83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68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748090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2005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89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84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67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952044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2006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91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65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87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67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156258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2007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90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62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90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69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186919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2008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91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62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90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69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4706837"/>
                  </a:ext>
                </a:extLst>
              </a:tr>
              <a:tr h="321921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2009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86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89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70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9813457"/>
                  </a:ext>
                </a:extLst>
              </a:tr>
              <a:tr h="669700">
                <a:tc>
                  <a:txBody>
                    <a:bodyPr/>
                    <a:lstStyle/>
                    <a:p>
                      <a:r>
                        <a:rPr lang="en-US" sz="1700" dirty="0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2010</a:t>
                      </a:r>
                    </a:p>
                  </a:txBody>
                  <a:tcPr marL="43926" marR="43926" marT="43926" marB="439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92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>
                          <a:solidFill>
                            <a:srgbClr val="414964"/>
                          </a:solidFill>
                          <a:effectLst/>
                        </a:rPr>
                        <a:t>64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91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1700" dirty="0">
                          <a:solidFill>
                            <a:srgbClr val="414964"/>
                          </a:solidFill>
                          <a:effectLst/>
                        </a:rPr>
                        <a:t>72</a:t>
                      </a:r>
                    </a:p>
                  </a:txBody>
                  <a:tcPr marL="43926" marR="43926" marT="43926" marB="43926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93034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A56D06DE-AD38-C14B-BF48-5B68EDCAF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422" y="4569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94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06824"/>
          </a:xfrm>
        </p:spPr>
        <p:txBody>
          <a:bodyPr/>
          <a:lstStyle/>
          <a:p>
            <a:pPr algn="l"/>
            <a:r>
              <a:rPr lang="en-US" dirty="0"/>
              <a:t>Problem 3.16 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4B2766-DC3D-3D42-937E-4BA17B1C0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10" y="1349772"/>
            <a:ext cx="4112503" cy="3429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B1734E8-EBEF-6E44-BE97-BBB0DDCF8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342450"/>
            <a:ext cx="4212465" cy="3417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DC586A-7914-A045-81D5-ACA5748F1A9B}"/>
              </a:ext>
            </a:extLst>
          </p:cNvPr>
          <p:cNvSpPr txBox="1"/>
          <p:nvPr/>
        </p:nvSpPr>
        <p:spPr>
          <a:xfrm>
            <a:off x="838200" y="990600"/>
            <a:ext cx="3198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Maximum Temperature (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44EA9-392F-174E-A0D4-043D10F0A1FE}"/>
              </a:ext>
            </a:extLst>
          </p:cNvPr>
          <p:cNvSpPr txBox="1"/>
          <p:nvPr/>
        </p:nvSpPr>
        <p:spPr>
          <a:xfrm>
            <a:off x="5002625" y="990600"/>
            <a:ext cx="3198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Snow Cover (inches)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7A95112-6EB7-E443-AC19-A6A784DCE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1313" y="4953000"/>
            <a:ext cx="8458200" cy="1400724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Isopleth MAP A. (Remember to label)</a:t>
            </a:r>
          </a:p>
        </p:txBody>
      </p:sp>
    </p:spTree>
    <p:extLst>
      <p:ext uri="{BB962C8B-B14F-4D97-AF65-F5344CB8AC3E}">
        <p14:creationId xmlns:p14="http://schemas.microsoft.com/office/powerpoint/2010/main" val="37087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30624"/>
          </a:xfrm>
        </p:spPr>
        <p:txBody>
          <a:bodyPr/>
          <a:lstStyle/>
          <a:p>
            <a:pPr algn="l"/>
            <a:r>
              <a:rPr lang="en-US" dirty="0"/>
              <a:t>Problem 3.16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990600"/>
            <a:ext cx="8042276" cy="4953001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Why is there a large temperature gradient?</a:t>
            </a:r>
          </a:p>
          <a:p>
            <a:pPr marL="349250" lvl="1" indent="0">
              <a:buNone/>
            </a:pPr>
            <a:r>
              <a:rPr lang="en-US" dirty="0">
                <a:solidFill>
                  <a:schemeClr val="tx1"/>
                </a:solidFill>
              </a:rPr>
              <a:t>Think about the </a:t>
            </a:r>
            <a:r>
              <a:rPr lang="en-US" b="1" dirty="0">
                <a:solidFill>
                  <a:schemeClr val="tx1"/>
                </a:solidFill>
              </a:rPr>
              <a:t>albedo of snow.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Albedo- amount of solar energy reflected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B0B75D-20C9-DB4F-840A-4E22D8734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971800"/>
            <a:ext cx="3429000" cy="3706586"/>
          </a:xfrm>
          <a:prstGeom prst="rect">
            <a:avLst/>
          </a:prstGeom>
        </p:spPr>
      </p:pic>
      <p:sp>
        <p:nvSpPr>
          <p:cNvPr id="6" name="Sun 5">
            <a:extLst>
              <a:ext uri="{FF2B5EF4-FFF2-40B4-BE49-F238E27FC236}">
                <a16:creationId xmlns:a16="http://schemas.microsoft.com/office/drawing/2014/main" id="{5E9F3CBB-BA27-0645-92C1-A996B905FBAF}"/>
              </a:ext>
            </a:extLst>
          </p:cNvPr>
          <p:cNvSpPr/>
          <p:nvPr/>
        </p:nvSpPr>
        <p:spPr>
          <a:xfrm>
            <a:off x="3048000" y="2590800"/>
            <a:ext cx="762000" cy="762000"/>
          </a:xfrm>
          <a:prstGeom prst="sun">
            <a:avLst>
              <a:gd name="adj" fmla="val 30875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84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52400"/>
            <a:ext cx="9220200" cy="914400"/>
          </a:xfrm>
        </p:spPr>
        <p:txBody>
          <a:bodyPr/>
          <a:lstStyle/>
          <a:p>
            <a:pPr algn="l"/>
            <a:r>
              <a:rPr lang="en-US" dirty="0"/>
              <a:t>Problem 4.1a: </a:t>
            </a:r>
            <a:r>
              <a:rPr lang="en-US" sz="3600" dirty="0"/>
              <a:t>Relative Humidity (RH)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920" y="1657139"/>
            <a:ext cx="8742680" cy="17718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Vapor Pressure: </a:t>
            </a:r>
            <a:r>
              <a:rPr lang="en-US" dirty="0">
                <a:solidFill>
                  <a:schemeClr val="tx1"/>
                </a:solidFill>
              </a:rPr>
              <a:t>Pressure resulting from evaporation of a liquid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Equilibrium Vapor Pressure: </a:t>
            </a:r>
            <a:r>
              <a:rPr lang="en-US" dirty="0">
                <a:solidFill>
                  <a:schemeClr val="tx1"/>
                </a:solidFill>
              </a:rPr>
              <a:t>Pressure when there are equal rates of evaporation and condensation</a:t>
            </a:r>
          </a:p>
          <a:p>
            <a:pPr lvl="1"/>
            <a:r>
              <a:rPr lang="en-US" i="1" dirty="0">
                <a:solidFill>
                  <a:schemeClr val="tx1"/>
                </a:solidFill>
              </a:rPr>
              <a:t>Increases as temperature increases </a:t>
            </a:r>
            <a:r>
              <a:rPr lang="en-US" dirty="0">
                <a:solidFill>
                  <a:schemeClr val="tx1"/>
                </a:solidFill>
              </a:rPr>
              <a:t>(more water vapor can be in the air at higher temperatures).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E9DDAA1-95D0-7744-B8EA-BA4A6B830106}"/>
                  </a:ext>
                </a:extLst>
              </p:cNvPr>
              <p:cNvSpPr txBox="1"/>
              <p:nvPr/>
            </p:nvSpPr>
            <p:spPr>
              <a:xfrm>
                <a:off x="1350677" y="889475"/>
                <a:ext cx="5984843" cy="5250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𝐑𝐇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𝐯𝐚𝐩𝐨𝐫</m:t>
                          </m:r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𝐩𝐫𝐞𝐬𝐬𝐮𝐫𝐞</m:t>
                          </m:r>
                        </m:num>
                        <m:den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𝐞𝐪𝐮𝐢𝐥𝐢𝐛𝐫𝐢𝐮𝐦</m:t>
                          </m:r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𝐬𝐚𝐭𝐮𝐫𝐚𝐭𝐢𝐨𝐧</m:t>
                              </m:r>
                            </m:e>
                          </m:d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𝐯𝐚𝐩𝐨𝐫</m:t>
                          </m:r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𝐩𝐫𝐞𝐬𝐬𝐮𝐫𝐞</m:t>
                          </m:r>
                        </m:den>
                      </m:f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E9DDAA1-95D0-7744-B8EA-BA4A6B830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0677" y="889475"/>
                <a:ext cx="5984843" cy="525016"/>
              </a:xfrm>
              <a:prstGeom prst="rect">
                <a:avLst/>
              </a:prstGeom>
              <a:blipFill>
                <a:blip r:embed="rId3"/>
                <a:stretch>
                  <a:fillRect t="-16667" r="-211" b="-2142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FB8152D6-D12F-7A4D-9E1D-2E67C5FDFCD6}"/>
              </a:ext>
            </a:extLst>
          </p:cNvPr>
          <p:cNvSpPr/>
          <p:nvPr/>
        </p:nvSpPr>
        <p:spPr>
          <a:xfrm>
            <a:off x="248920" y="3756237"/>
            <a:ext cx="8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Relative Humidity depends on the air temperature.</a:t>
            </a:r>
          </a:p>
          <a:p>
            <a:r>
              <a:rPr lang="en-US" dirty="0"/>
              <a:t>Assume the dew-point is constant (vapor pressure will not change)</a:t>
            </a:r>
          </a:p>
          <a:p>
            <a:r>
              <a:rPr lang="en-US" dirty="0"/>
              <a:t>	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Increase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temperature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→ </a:t>
            </a:r>
            <a:r>
              <a:rPr lang="en-US" b="1" dirty="0">
                <a:solidFill>
                  <a:schemeClr val="accent6"/>
                </a:solidFill>
              </a:rPr>
              <a:t>Decrease relative humidity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64C83930-A1B8-D748-870B-945D18B8E7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564148" y="4800600"/>
            <a:ext cx="3370543" cy="184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8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-152400"/>
            <a:ext cx="9220200" cy="914400"/>
          </a:xfrm>
        </p:spPr>
        <p:txBody>
          <a:bodyPr/>
          <a:lstStyle/>
          <a:p>
            <a:pPr algn="l"/>
            <a:r>
              <a:rPr lang="en-US" dirty="0"/>
              <a:t>Problem 4.1b: </a:t>
            </a:r>
            <a:r>
              <a:rPr lang="en-US" sz="3600" dirty="0"/>
              <a:t>Dew-Point Depression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920" y="1143000"/>
            <a:ext cx="8742680" cy="177186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Dew-Point: </a:t>
            </a:r>
            <a:r>
              <a:rPr lang="en-US" dirty="0">
                <a:solidFill>
                  <a:schemeClr val="tx1"/>
                </a:solidFill>
              </a:rPr>
              <a:t>Temperature at which air must cool to reach saturation (saturation is when RH = 100%)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Dew-Point Depression: </a:t>
            </a:r>
            <a:r>
              <a:rPr lang="en-US" dirty="0">
                <a:solidFill>
                  <a:schemeClr val="tx1"/>
                </a:solidFill>
              </a:rPr>
              <a:t>Difference between the air temperature and dew point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		DP Depression = Air Temp – DP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63E16E-FBDC-0C41-80A1-EA11A6267F48}"/>
              </a:ext>
            </a:extLst>
          </p:cNvPr>
          <p:cNvSpPr txBox="1">
            <a:spLocks/>
          </p:cNvSpPr>
          <p:nvPr/>
        </p:nvSpPr>
        <p:spPr>
          <a:xfrm>
            <a:off x="243840" y="3581400"/>
            <a:ext cx="8742680" cy="1771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1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b="1" dirty="0">
                <a:solidFill>
                  <a:schemeClr val="tx1"/>
                </a:solidFill>
              </a:rPr>
              <a:t>b.) What is the relationship between dew-point depression and relative humidity?</a:t>
            </a:r>
          </a:p>
          <a:p>
            <a:pPr marL="0" indent="0">
              <a:buFont typeface="Wingdings 2" pitchFamily="18" charset="2"/>
              <a:buNone/>
            </a:pPr>
            <a:r>
              <a:rPr lang="en-US" dirty="0">
                <a:solidFill>
                  <a:schemeClr val="tx1"/>
                </a:solidFill>
              </a:rPr>
              <a:t>As dew-point depression _________, relative humidity ________.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60E046-7CC7-EA47-B49E-43473C440EF0}"/>
              </a:ext>
            </a:extLst>
          </p:cNvPr>
          <p:cNvSpPr/>
          <p:nvPr/>
        </p:nvSpPr>
        <p:spPr>
          <a:xfrm>
            <a:off x="2819400" y="4800600"/>
            <a:ext cx="22715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(decreases/increases)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627776-58A6-7F4F-B686-17D1EB9F75C7}"/>
              </a:ext>
            </a:extLst>
          </p:cNvPr>
          <p:cNvSpPr/>
          <p:nvPr/>
        </p:nvSpPr>
        <p:spPr>
          <a:xfrm>
            <a:off x="5902960" y="4800600"/>
            <a:ext cx="22715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(decreases/increases)</a:t>
            </a:r>
          </a:p>
        </p:txBody>
      </p:sp>
    </p:spTree>
    <p:extLst>
      <p:ext uri="{BB962C8B-B14F-4D97-AF65-F5344CB8AC3E}">
        <p14:creationId xmlns:p14="http://schemas.microsoft.com/office/powerpoint/2010/main" val="187609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06824"/>
          </a:xfrm>
        </p:spPr>
        <p:txBody>
          <a:bodyPr/>
          <a:lstStyle/>
          <a:p>
            <a:pPr algn="l"/>
            <a:r>
              <a:rPr lang="en-US" dirty="0"/>
              <a:t>Problem 4.4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066800"/>
            <a:ext cx="8915400" cy="37338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Why is the atmosphere to blame for making concrete floors wet in the absence of a climate control system?</a:t>
            </a:r>
          </a:p>
          <a:p>
            <a:pPr marL="349250" lvl="1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349250" lvl="1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Hints: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Concrete takes longer to heat up than air.</a:t>
            </a:r>
          </a:p>
          <a:p>
            <a:pPr lvl="1"/>
            <a:r>
              <a:rPr lang="en-US" sz="2400" dirty="0">
                <a:solidFill>
                  <a:schemeClr val="tx1"/>
                </a:solidFill>
              </a:rPr>
              <a:t>Will the concrete have a lower temperature than the dew-point? If so, what happens?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BA04-D47B-6E4E-BD61-252ED72D97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648200"/>
            <a:ext cx="3048000" cy="201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9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042276" cy="730624"/>
          </a:xfrm>
        </p:spPr>
        <p:txBody>
          <a:bodyPr/>
          <a:lstStyle/>
          <a:p>
            <a:pPr algn="l"/>
            <a:r>
              <a:rPr lang="en-US" dirty="0"/>
              <a:t>Problem 4.6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042276" cy="5105400"/>
          </a:xfrm>
        </p:spPr>
        <p:txBody>
          <a:bodyPr>
            <a:normAutofit/>
          </a:bodyPr>
          <a:lstStyle/>
          <a:p>
            <a:pPr marL="514350" indent="-457200"/>
            <a:r>
              <a:rPr lang="en-US" dirty="0">
                <a:solidFill>
                  <a:schemeClr val="tx1"/>
                </a:solidFill>
              </a:rPr>
              <a:t>Given 2 out of 3 variables (RH, vapor pressure, and equilibrium vapor pressure), you will solve for missing variable.</a:t>
            </a:r>
          </a:p>
          <a:p>
            <a:pPr marL="57150" indent="0">
              <a:buNone/>
            </a:pPr>
            <a:endParaRPr lang="en-US" u="sng" dirty="0"/>
          </a:p>
          <a:p>
            <a:pPr marL="57150" indent="0">
              <a:buNone/>
            </a:pPr>
            <a:r>
              <a:rPr lang="en-US" u="sng" dirty="0">
                <a:solidFill>
                  <a:schemeClr val="tx1"/>
                </a:solidFill>
              </a:rPr>
              <a:t>Example</a:t>
            </a:r>
          </a:p>
          <a:p>
            <a:pPr marL="57150" indent="0">
              <a:buNone/>
            </a:pPr>
            <a:r>
              <a:rPr lang="en-US" dirty="0">
                <a:solidFill>
                  <a:schemeClr val="tx1"/>
                </a:solidFill>
              </a:rPr>
              <a:t>	Given: RH = 75% and Vapor Pressure = 9mb</a:t>
            </a:r>
          </a:p>
          <a:p>
            <a:pPr marL="57150" indent="0">
              <a:buNone/>
            </a:pPr>
            <a:r>
              <a:rPr lang="en-US" dirty="0">
                <a:solidFill>
                  <a:schemeClr val="tx1"/>
                </a:solidFill>
              </a:rPr>
              <a:t>	What’s the Eq. Vapor Pressure = ?</a:t>
            </a:r>
          </a:p>
          <a:p>
            <a:pPr marL="5715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Solution: </a:t>
            </a:r>
          </a:p>
          <a:p>
            <a:pPr marL="5715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1. Rearrange equation for </a:t>
            </a:r>
            <a:r>
              <a:rPr lang="en-US" sz="2000" dirty="0" err="1">
                <a:solidFill>
                  <a:schemeClr val="tx1"/>
                </a:solidFill>
              </a:rPr>
              <a:t>Eq</a:t>
            </a:r>
            <a:r>
              <a:rPr lang="en-US" sz="2000" dirty="0">
                <a:solidFill>
                  <a:schemeClr val="tx1"/>
                </a:solidFill>
              </a:rPr>
              <a:t> VP.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66E313-2757-4848-886D-71F8774B2621}"/>
                  </a:ext>
                </a:extLst>
              </p:cNvPr>
              <p:cNvSpPr txBox="1"/>
              <p:nvPr/>
            </p:nvSpPr>
            <p:spPr>
              <a:xfrm>
                <a:off x="1562116" y="2438400"/>
                <a:ext cx="5984843" cy="52501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𝐑𝐇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𝐯𝐚𝐩𝐨𝐫</m:t>
                          </m:r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𝐩𝐫𝐞𝐬𝐬𝐮𝐫𝐞</m:t>
                          </m:r>
                        </m:num>
                        <m:den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𝐞𝐪𝐮𝐢𝐥𝐢𝐛𝐫𝐢𝐮𝐦</m:t>
                          </m:r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ctrlPr>
                                <a:rPr lang="en-US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𝐬𝐚𝐭𝐮𝐫𝐚𝐭𝐢𝐨𝐧</m:t>
                              </m:r>
                            </m:e>
                          </m:d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𝐯𝐚𝐩𝐨𝐫</m:t>
                          </m:r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𝐩𝐫𝐞𝐬𝐬𝐮𝐫𝐞</m:t>
                          </m:r>
                        </m:den>
                      </m:f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US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666E313-2757-4848-886D-71F8774B2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16" y="2438400"/>
                <a:ext cx="5984843" cy="525016"/>
              </a:xfrm>
              <a:prstGeom prst="rect">
                <a:avLst/>
              </a:prstGeom>
              <a:blipFill>
                <a:blip r:embed="rId3"/>
                <a:stretch>
                  <a:fillRect t="-19512" b="-2195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17C9F6B-FAFA-5843-99BF-B80507E232D1}"/>
                  </a:ext>
                </a:extLst>
              </p:cNvPr>
              <p:cNvSpPr/>
              <p:nvPr/>
            </p:nvSpPr>
            <p:spPr>
              <a:xfrm>
                <a:off x="5105399" y="4884731"/>
                <a:ext cx="2957861" cy="6198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𝑽𝑷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𝐯𝐚𝐩𝐨𝐫</m:t>
                          </m:r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𝐩𝐫𝐞𝐬𝐬𝐮𝐫𝐞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𝐑𝐇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17C9F6B-FAFA-5843-99BF-B80507E232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99" y="4884731"/>
                <a:ext cx="2957861" cy="619850"/>
              </a:xfrm>
              <a:prstGeom prst="rect">
                <a:avLst/>
              </a:prstGeom>
              <a:blipFill>
                <a:blip r:embed="rId4"/>
                <a:stretch>
                  <a:fillRect t="-8163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700DC22-B6D3-B843-928D-ABDA334B3B95}"/>
                  </a:ext>
                </a:extLst>
              </p:cNvPr>
              <p:cNvSpPr/>
              <p:nvPr/>
            </p:nvSpPr>
            <p:spPr>
              <a:xfrm>
                <a:off x="5110479" y="5504581"/>
                <a:ext cx="2289409" cy="667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𝑽𝑷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𝐦𝐛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𝟕𝟓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𝟏𝟎𝟎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700DC22-B6D3-B843-928D-ABDA334B3B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0479" y="5504581"/>
                <a:ext cx="2289409" cy="667619"/>
              </a:xfrm>
              <a:prstGeom prst="rect">
                <a:avLst/>
              </a:prstGeom>
              <a:blipFill>
                <a:blip r:embed="rId5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A8A0727-C431-364D-AB07-BE9CF5BCF996}"/>
                  </a:ext>
                </a:extLst>
              </p:cNvPr>
              <p:cNvSpPr/>
              <p:nvPr/>
            </p:nvSpPr>
            <p:spPr>
              <a:xfrm>
                <a:off x="5105399" y="6247510"/>
                <a:ext cx="197522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𝑬𝒒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𝑽𝑷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𝐦𝐛</m:t>
                      </m:r>
                      <m:r>
                        <a:rPr lang="en-US" b="1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A8A0727-C431-364D-AB07-BE9CF5BCF9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399" y="6247510"/>
                <a:ext cx="1975221" cy="369332"/>
              </a:xfrm>
              <a:prstGeom prst="rect">
                <a:avLst/>
              </a:prstGeom>
              <a:blipFill>
                <a:blip r:embed="rId6"/>
                <a:stretch>
                  <a:fillRect b="-17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25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3810000" cy="838200"/>
          </a:xfrm>
        </p:spPr>
        <p:txBody>
          <a:bodyPr/>
          <a:lstStyle/>
          <a:p>
            <a:pPr algn="l"/>
            <a:r>
              <a:rPr lang="en-US" dirty="0"/>
              <a:t>Problem 4.8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22212"/>
            <a:ext cx="8229600" cy="3554788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>
                <a:solidFill>
                  <a:schemeClr val="tx1"/>
                </a:solidFill>
              </a:rPr>
              <a:t>Given two parcels of air with equal volumes (therefore can simply compare their masses)</a:t>
            </a:r>
          </a:p>
          <a:p>
            <a:r>
              <a:rPr lang="en-US" sz="2600" dirty="0">
                <a:solidFill>
                  <a:schemeClr val="tx1"/>
                </a:solidFill>
              </a:rPr>
              <a:t>What is the molecular masses of O</a:t>
            </a:r>
            <a:r>
              <a:rPr lang="en-US" sz="2600" baseline="-25000" dirty="0">
                <a:solidFill>
                  <a:schemeClr val="tx1"/>
                </a:solidFill>
              </a:rPr>
              <a:t>2</a:t>
            </a:r>
            <a:r>
              <a:rPr lang="en-US" sz="2600" dirty="0">
                <a:solidFill>
                  <a:schemeClr val="tx1"/>
                </a:solidFill>
              </a:rPr>
              <a:t>?  N</a:t>
            </a:r>
            <a:r>
              <a:rPr lang="en-US" sz="2600" baseline="-25000" dirty="0">
                <a:solidFill>
                  <a:schemeClr val="tx1"/>
                </a:solidFill>
              </a:rPr>
              <a:t>2</a:t>
            </a:r>
            <a:r>
              <a:rPr lang="en-US" sz="2600" dirty="0">
                <a:solidFill>
                  <a:schemeClr val="tx1"/>
                </a:solidFill>
              </a:rPr>
              <a:t>?  H</a:t>
            </a:r>
            <a:r>
              <a:rPr lang="en-US" sz="2600" baseline="-25000" dirty="0">
                <a:solidFill>
                  <a:schemeClr val="tx1"/>
                </a:solidFill>
              </a:rPr>
              <a:t>2</a:t>
            </a:r>
            <a:r>
              <a:rPr lang="en-US" sz="2600" dirty="0">
                <a:solidFill>
                  <a:schemeClr val="tx1"/>
                </a:solidFill>
              </a:rPr>
              <a:t>O?</a:t>
            </a:r>
          </a:p>
          <a:p>
            <a:pPr marL="0" lvl="1" indent="0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None/>
            </a:pPr>
            <a:r>
              <a:rPr lang="en-US" sz="2400" dirty="0">
                <a:solidFill>
                  <a:schemeClr val="tx1"/>
                </a:solidFill>
              </a:rPr>
              <a:t>Ex). Molecular mass of H</a:t>
            </a:r>
            <a:r>
              <a:rPr lang="en-US" sz="2400" baseline="-25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O</a:t>
            </a:r>
          </a:p>
          <a:p>
            <a:pPr marL="968375" lvl="3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Oxygen = 16 AMU;      Hydrogen = 1 AMU</a:t>
            </a:r>
          </a:p>
          <a:p>
            <a:pPr marL="968375" lvl="3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H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r>
              <a:rPr lang="en-US" sz="2000" dirty="0">
                <a:solidFill>
                  <a:schemeClr val="tx1"/>
                </a:solidFill>
              </a:rPr>
              <a:t>O = 2 Hydrogen + 1 Oxygen </a:t>
            </a:r>
          </a:p>
          <a:p>
            <a:pPr marL="968375" lvl="3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tx1"/>
                </a:solidFill>
              </a:rPr>
              <a:t>(2 x 1 AMU) + (16 AMU) = 18AMU</a:t>
            </a:r>
          </a:p>
          <a:p>
            <a:pPr marL="469900" indent="-457200"/>
            <a:r>
              <a:rPr lang="en-US" sz="2600" dirty="0">
                <a:solidFill>
                  <a:schemeClr val="tx1"/>
                </a:solidFill>
              </a:rPr>
              <a:t>Find the </a:t>
            </a:r>
            <a:r>
              <a:rPr lang="en-US" sz="2600" b="1" dirty="0">
                <a:solidFill>
                  <a:schemeClr val="tx1"/>
                </a:solidFill>
              </a:rPr>
              <a:t>total mass </a:t>
            </a:r>
            <a:r>
              <a:rPr lang="en-US" sz="2600" dirty="0">
                <a:solidFill>
                  <a:schemeClr val="tx1"/>
                </a:solidFill>
              </a:rPr>
              <a:t>of the dry &amp; moist parcel, and compare.</a:t>
            </a:r>
          </a:p>
          <a:p>
            <a:pPr marL="457200" lvl="1" indent="0">
              <a:buNone/>
            </a:pPr>
            <a:endParaRPr lang="en-US" sz="24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01DB11-7132-314A-A002-26C7209C9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430139"/>
              </p:ext>
            </p:extLst>
          </p:nvPr>
        </p:nvGraphicFramePr>
        <p:xfrm>
          <a:off x="4953000" y="1006019"/>
          <a:ext cx="4076700" cy="1478280"/>
        </p:xfrm>
        <a:graphic>
          <a:graphicData uri="http://schemas.openxmlformats.org/drawingml/2006/table">
            <a:tbl>
              <a:tblPr/>
              <a:tblGrid>
                <a:gridCol w="2038350">
                  <a:extLst>
                    <a:ext uri="{9D8B030D-6E8A-4147-A177-3AD203B41FA5}">
                      <a16:colId xmlns:a16="http://schemas.microsoft.com/office/drawing/2014/main" val="1904538156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1550968072"/>
                    </a:ext>
                  </a:extLst>
                </a:gridCol>
              </a:tblGrid>
              <a:tr h="333827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Atom (symbol)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2F354B"/>
                          </a:solidFill>
                          <a:effectLst/>
                          <a:latin typeface="Fjalla One"/>
                        </a:rPr>
                        <a:t>Mass (amu)</a:t>
                      </a: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3302563"/>
                  </a:ext>
                </a:extLst>
              </a:tr>
              <a:tr h="333827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solidFill>
                            <a:srgbClr val="414964"/>
                          </a:solidFill>
                          <a:effectLst/>
                        </a:rPr>
                        <a:t>Oxygen (O)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solidFill>
                            <a:srgbClr val="414964"/>
                          </a:solidFill>
                          <a:effectLst/>
                        </a:rPr>
                        <a:t>16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3776877"/>
                  </a:ext>
                </a:extLst>
              </a:tr>
              <a:tr h="333827"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solidFill>
                            <a:srgbClr val="414964"/>
                          </a:solidFill>
                          <a:effectLst/>
                        </a:rPr>
                        <a:t>Nitrogen (N)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solidFill>
                            <a:srgbClr val="414964"/>
                          </a:solidFill>
                          <a:effectLst/>
                        </a:rPr>
                        <a:t>14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546321"/>
                  </a:ext>
                </a:extLst>
              </a:tr>
              <a:tr h="333827">
                <a:tc>
                  <a:txBody>
                    <a:bodyPr/>
                    <a:lstStyle/>
                    <a:p>
                      <a:pPr fontAlgn="t"/>
                      <a:r>
                        <a:rPr lang="en-US">
                          <a:solidFill>
                            <a:srgbClr val="414964"/>
                          </a:solidFill>
                          <a:effectLst/>
                        </a:rPr>
                        <a:t>Hydrogen (H)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dirty="0">
                          <a:solidFill>
                            <a:srgbClr val="414964"/>
                          </a:solidFill>
                          <a:effectLst/>
                        </a:rPr>
                        <a:t>1</a:t>
                      </a: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3841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29270BEE-9FFD-AE43-845E-A202EAA02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1" y="10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C2BFE6-7118-BF42-B66F-4CE13C37E5D4}"/>
              </a:ext>
            </a:extLst>
          </p:cNvPr>
          <p:cNvSpPr/>
          <p:nvPr/>
        </p:nvSpPr>
        <p:spPr>
          <a:xfrm>
            <a:off x="233680" y="1021259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b="1" dirty="0"/>
              <a:t>Is moist air less dense or more dense than dry air?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471F716-000A-2B43-8187-E80D2ECA7E65}"/>
                  </a:ext>
                </a:extLst>
              </p:cNvPr>
              <p:cNvSpPr/>
              <p:nvPr/>
            </p:nvSpPr>
            <p:spPr>
              <a:xfrm>
                <a:off x="914400" y="2017118"/>
                <a:ext cx="2590581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𝐃𝐞𝐧𝐬𝐢𝐭𝐲</m:t>
                      </m:r>
                      <m:r>
                        <a:rPr lang="en-US" sz="2000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𝐌𝐚𝐬𝐬</m:t>
                          </m:r>
                        </m:num>
                        <m:den>
                          <m:r>
                            <a:rPr lang="en-US" sz="2000" b="1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𝐕𝐨𝐥𝐮𝐦𝐞</m:t>
                          </m:r>
                        </m:den>
                      </m:f>
                      <m:r>
                        <a:rPr lang="en-US" sz="2000" b="1" i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471F716-000A-2B43-8187-E80D2ECA7E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017118"/>
                <a:ext cx="2590581" cy="668516"/>
              </a:xfrm>
              <a:prstGeom prst="rect">
                <a:avLst/>
              </a:prstGeom>
              <a:blipFill>
                <a:blip r:embed="rId2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994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824</TotalTime>
  <Words>698</Words>
  <Application>Microsoft Office PowerPoint</Application>
  <PresentationFormat>On-screen Show (4:3)</PresentationFormat>
  <Paragraphs>159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Cambria Math</vt:lpstr>
      <vt:lpstr>Century Gothic</vt:lpstr>
      <vt:lpstr>Fjalla One</vt:lpstr>
      <vt:lpstr>News Gothic MT</vt:lpstr>
      <vt:lpstr>Wingdings</vt:lpstr>
      <vt:lpstr>Wingdings 2</vt:lpstr>
      <vt:lpstr>Breeze</vt:lpstr>
      <vt:lpstr>Lab 3 Due Fri, Sept 14th</vt:lpstr>
      <vt:lpstr>Problem 3.13</vt:lpstr>
      <vt:lpstr>Problem 3.13e </vt:lpstr>
      <vt:lpstr>Problem 3.14 </vt:lpstr>
      <vt:lpstr>Problem 3.15 a,b</vt:lpstr>
      <vt:lpstr>Problem 3.16 a</vt:lpstr>
      <vt:lpstr>Problem 3.16</vt:lpstr>
      <vt:lpstr>Problem 4.1a: Relative Humidity (RH)</vt:lpstr>
      <vt:lpstr>Problem 4.1b: Dew-Point Depression</vt:lpstr>
      <vt:lpstr>Problem 4.4</vt:lpstr>
      <vt:lpstr>Problem 4.6</vt:lpstr>
      <vt:lpstr>Problem 4.8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 Lab 3 Due Friday September 18</dc:title>
  <dc:creator>Zach</dc:creator>
  <cp:lastModifiedBy>wjs1</cp:lastModifiedBy>
  <cp:revision>77</cp:revision>
  <cp:lastPrinted>2018-09-07T17:38:51Z</cp:lastPrinted>
  <dcterms:created xsi:type="dcterms:W3CDTF">2015-09-13T23:34:46Z</dcterms:created>
  <dcterms:modified xsi:type="dcterms:W3CDTF">2018-09-10T18:05:47Z</dcterms:modified>
</cp:coreProperties>
</file>