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57" r:id="rId3"/>
    <p:sldId id="268" r:id="rId4"/>
    <p:sldId id="258" r:id="rId5"/>
    <p:sldId id="269" r:id="rId6"/>
    <p:sldId id="273" r:id="rId7"/>
    <p:sldId id="259" r:id="rId8"/>
    <p:sldId id="261" r:id="rId9"/>
    <p:sldId id="270" r:id="rId10"/>
    <p:sldId id="263" r:id="rId11"/>
    <p:sldId id="271" r:id="rId12"/>
    <p:sldId id="272" r:id="rId13"/>
    <p:sldId id="26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46" autoAdjust="0"/>
    <p:restoredTop sz="95665" autoAdjust="0"/>
  </p:normalViewPr>
  <p:slideViewPr>
    <p:cSldViewPr snapToGrid="0">
      <p:cViewPr varScale="1">
        <p:scale>
          <a:sx n="102" d="100"/>
          <a:sy n="102" d="100"/>
        </p:scale>
        <p:origin x="63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C8028A-7466-9949-AA6A-12EC4C64FCE4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A69FAC-733B-5043-9D57-538F01A01C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0590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Part b</a:t>
            </a:r>
            <a:r>
              <a:rPr lang="en-US" baseline="0" dirty="0"/>
              <a:t> - Increasing pressure raises boiling point which allows you to cook at temps higher than 212 </a:t>
            </a:r>
          </a:p>
          <a:p>
            <a:r>
              <a:rPr lang="en-US" baseline="0" dirty="0"/>
              <a:t> Part c – water boils at lower temp, so egg might not be fully cooked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A69FAC-733B-5043-9D57-538F01A01CB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4305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A69FAC-733B-5043-9D57-538F01A01CB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656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70888" y="1295401"/>
            <a:ext cx="8650224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5" y="1524000"/>
            <a:ext cx="8664211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63895" y="3299013"/>
            <a:ext cx="8664212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3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AE62D-2EC5-4949-B938-6E73963CEDCD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EA4F-DD42-4419-99DF-8DD18F5012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AE62D-2EC5-4949-B938-6E73963CEDCD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EA4F-DD42-4419-99DF-8DD18F5012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718" y="3352802"/>
            <a:ext cx="11222567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4718" y="4771030"/>
            <a:ext cx="11222567" cy="972671"/>
          </a:xfrm>
        </p:spPr>
        <p:txBody>
          <a:bodyPr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AE62D-2EC5-4949-B938-6E73963CEDCD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EA4F-DD42-4419-99DF-8DD18F5012C2}" type="slidenum">
              <a:rPr lang="en-US" smtClean="0"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494640" y="363538"/>
            <a:ext cx="1120272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2403145"/>
            <a:ext cx="10742084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3736006"/>
            <a:ext cx="10742084" cy="1500187"/>
          </a:xfrm>
        </p:spPr>
        <p:txBody>
          <a:bodyPr anchor="t" anchorCtr="0">
            <a:normAutofit/>
          </a:bodyPr>
          <a:lstStyle>
            <a:lvl1pPr marL="0" indent="0" algn="ctr">
              <a:spcBef>
                <a:spcPts val="300"/>
              </a:spcBef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AE62D-2EC5-4949-B938-6E73963CEDCD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EA4F-DD42-4419-99DF-8DD18F5012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2367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4761" y="1600201"/>
            <a:ext cx="512064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AE62D-2EC5-4949-B938-6E73963CEDCD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EA4F-DD42-4419-99DF-8DD18F5012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2365" y="107576"/>
            <a:ext cx="10723035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5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2365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4760" y="1453225"/>
            <a:ext cx="5120640" cy="750887"/>
          </a:xfrm>
        </p:spPr>
        <p:txBody>
          <a:bodyPr anchor="b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4760" y="2347416"/>
            <a:ext cx="512064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AE62D-2EC5-4949-B938-6E73963CEDCD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EA4F-DD42-4419-99DF-8DD18F5012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AE62D-2EC5-4949-B938-6E73963CEDCD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EA4F-DD42-4419-99DF-8DD18F5012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AE62D-2EC5-4949-B938-6E73963CEDCD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EA4F-DD42-4419-99DF-8DD18F5012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9" y="611872"/>
            <a:ext cx="512064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765" y="368300"/>
            <a:ext cx="512064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9" y="1787856"/>
            <a:ext cx="5120640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AE62D-2EC5-4949-B938-6E73963CEDCD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EA4F-DD42-4419-99DF-8DD18F5012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198" y="611872"/>
            <a:ext cx="5439393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1198" y="1787856"/>
            <a:ext cx="5439393" cy="3720152"/>
          </a:xfrm>
        </p:spPr>
        <p:txBody>
          <a:bodyPr>
            <a:normAutofit/>
          </a:bodyPr>
          <a:lstStyle>
            <a:lvl1pPr marL="0" indent="0" algn="ctr">
              <a:spcBef>
                <a:spcPts val="6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AE62D-2EC5-4949-B938-6E73963CEDCD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EA4F-DD42-4419-99DF-8DD18F5012C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6787489" y="359393"/>
            <a:ext cx="48768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AE62D-2EC5-4949-B938-6E73963CEDCD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EA4F-DD42-4419-99DF-8DD18F5012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26389" y="368301"/>
            <a:ext cx="2032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2365" y="368301"/>
            <a:ext cx="8919635" cy="5575300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7AE62D-2EC5-4949-B938-6E73963CEDCD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69EA4F-DD42-4419-99DF-8DD18F5012C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2367" y="107576"/>
            <a:ext cx="10723035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2367" y="1600201"/>
            <a:ext cx="10723035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06447" y="6275669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AD7AE62D-2EC5-4949-B938-6E73963CEDCD}" type="datetimeFigureOut">
              <a:rPr lang="en-US" smtClean="0"/>
              <a:t>9/27/2018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2611" y="6275669"/>
            <a:ext cx="64545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30541" y="6275669"/>
            <a:ext cx="132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CB69EA4F-DD42-4419-99DF-8DD18F5012C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828800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1177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398713" indent="-282575" algn="l" defTabSz="914400" rtl="0" eaLnBrk="1" latinLnBrk="0" hangingPunct="1">
        <a:spcBef>
          <a:spcPct val="20000"/>
        </a:spcBef>
        <a:buClr>
          <a:schemeClr val="accent2"/>
        </a:buClr>
        <a:buSzPct val="110000"/>
        <a:buFont typeface="Wingdings 2" pitchFamily="18" charset="2"/>
        <a:buChar char="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689225" indent="-282575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"/>
        <a:defRPr lang="en-US" sz="1800" kern="120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63895" y="1696995"/>
            <a:ext cx="8664211" cy="860854"/>
          </a:xfrm>
        </p:spPr>
        <p:txBody>
          <a:bodyPr/>
          <a:lstStyle/>
          <a:p>
            <a:r>
              <a:rPr lang="en-US" b="1" dirty="0" err="1"/>
              <a:t>Meteo</a:t>
            </a:r>
            <a:r>
              <a:rPr lang="en-US" b="1" dirty="0"/>
              <a:t> 003: Lab 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89EC0F-57BA-428E-BDC9-F28FA2A322F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3895" y="2892812"/>
            <a:ext cx="8664212" cy="2653334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entury Gothic"/>
                <a:cs typeface="Century Gothic"/>
              </a:rPr>
              <a:t>Chapter 6:  (11 a-d)  (18 </a:t>
            </a:r>
            <a:r>
              <a:rPr lang="en-US" sz="2800" dirty="0" err="1">
                <a:solidFill>
                  <a:srgbClr val="000000"/>
                </a:solidFill>
                <a:latin typeface="Century Gothic"/>
                <a:cs typeface="Century Gothic"/>
              </a:rPr>
              <a:t>a,b,c</a:t>
            </a:r>
            <a:r>
              <a:rPr lang="en-US" sz="2800" dirty="0">
                <a:solidFill>
                  <a:srgbClr val="000000"/>
                </a:solidFill>
                <a:latin typeface="Century Gothic"/>
                <a:cs typeface="Century Gothic"/>
              </a:rPr>
              <a:t>) (24 a-b) </a:t>
            </a:r>
          </a:p>
          <a:p>
            <a:r>
              <a:rPr lang="en-US" sz="2800" dirty="0">
                <a:solidFill>
                  <a:srgbClr val="000000"/>
                </a:solidFill>
                <a:latin typeface="Century Gothic"/>
                <a:cs typeface="Century Gothic"/>
              </a:rPr>
              <a:t>Chapter 7:  (1 a-c )  (2 b-c)  (9 a-b)  (10 a-b)</a:t>
            </a:r>
          </a:p>
          <a:p>
            <a:r>
              <a:rPr lang="en-US" sz="2800" dirty="0">
                <a:solidFill>
                  <a:srgbClr val="000000"/>
                </a:solidFill>
                <a:latin typeface="Century Gothic"/>
                <a:cs typeface="Century Gothic"/>
              </a:rPr>
              <a:t>Chapter 8: (2 a-d)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222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338E0C-19DB-AE4B-AF4C-51C7A11305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692" y="1284387"/>
            <a:ext cx="4508628" cy="336865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620" y="0"/>
            <a:ext cx="10723035" cy="719461"/>
          </a:xfrm>
        </p:spPr>
        <p:txBody>
          <a:bodyPr/>
          <a:lstStyle/>
          <a:p>
            <a:pPr algn="l"/>
            <a:r>
              <a:rPr lang="en-US" dirty="0"/>
              <a:t>6.11 (a-b) Constant Pressure Maps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7528" y="966346"/>
            <a:ext cx="6451045" cy="16374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a) Centers of </a:t>
            </a: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high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>
                <a:solidFill>
                  <a:schemeClr val="accent6"/>
                </a:solidFill>
              </a:rPr>
              <a:t>low</a:t>
            </a:r>
            <a:r>
              <a:rPr lang="en-US" sz="2800" dirty="0">
                <a:solidFill>
                  <a:schemeClr val="tx1"/>
                </a:solidFill>
              </a:rPr>
              <a:t>) pressure </a:t>
            </a:r>
          </a:p>
          <a:p>
            <a:pPr marL="793750" lvl="1" indent="-457200">
              <a:buFont typeface="Wingdings" pitchFamily="2" charset="2"/>
              <a:buChar char="à"/>
            </a:pPr>
            <a:r>
              <a:rPr lang="en-US" sz="2800" dirty="0">
                <a:solidFill>
                  <a:schemeClr val="tx1"/>
                </a:solidFill>
              </a:rPr>
              <a:t>pressure </a:t>
            </a:r>
            <a:r>
              <a:rPr lang="en-US" sz="28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decreases</a:t>
            </a:r>
            <a:r>
              <a:rPr lang="en-US" sz="2800" dirty="0">
                <a:solidFill>
                  <a:schemeClr val="tx1"/>
                </a:solidFill>
              </a:rPr>
              <a:t> (</a:t>
            </a:r>
            <a:r>
              <a:rPr lang="en-US" sz="2800" dirty="0">
                <a:solidFill>
                  <a:schemeClr val="accent6"/>
                </a:solidFill>
              </a:rPr>
              <a:t>increases</a:t>
            </a:r>
            <a:r>
              <a:rPr lang="en-US" sz="2800" dirty="0">
                <a:solidFill>
                  <a:schemeClr val="tx1"/>
                </a:solidFill>
              </a:rPr>
              <a:t>) as you go out of the center.</a:t>
            </a:r>
          </a:p>
          <a:p>
            <a:pPr marL="457200" indent="-457200">
              <a:buAutoNum type="alphaLcParenR"/>
            </a:pPr>
            <a:endParaRPr lang="en-US" sz="2000" dirty="0"/>
          </a:p>
          <a:p>
            <a:pPr marL="457200" indent="-457200">
              <a:buAutoNum type="alphaLcParenR"/>
            </a:pPr>
            <a:endParaRPr lang="en-US" sz="20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8174E8A-4A95-1E42-B3E2-48C75D54F2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01" t="4111" r="2238" b="6542"/>
          <a:stretch/>
        </p:blipFill>
        <p:spPr>
          <a:xfrm>
            <a:off x="4641831" y="2850642"/>
            <a:ext cx="1937288" cy="19527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9D31F56-72B7-AB45-8627-48060A6E557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26" t="4111" r="34593" b="6542"/>
          <a:stretch/>
        </p:blipFill>
        <p:spPr>
          <a:xfrm>
            <a:off x="1330047" y="2751990"/>
            <a:ext cx="1995992" cy="1952787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BE77123-F9F0-F043-9CC5-CC5C7F5994C3}"/>
              </a:ext>
            </a:extLst>
          </p:cNvPr>
          <p:cNvSpPr/>
          <p:nvPr/>
        </p:nvSpPr>
        <p:spPr>
          <a:xfrm>
            <a:off x="751484" y="4853010"/>
            <a:ext cx="3522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accent6"/>
                </a:solidFill>
              </a:rPr>
              <a:t>Trough </a:t>
            </a:r>
            <a:r>
              <a:rPr lang="en-US" sz="2400" dirty="0"/>
              <a:t>- elongated region of low pressure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F3A640-B73E-1E44-B363-B843B06CAB6A}"/>
              </a:ext>
            </a:extLst>
          </p:cNvPr>
          <p:cNvSpPr/>
          <p:nvPr/>
        </p:nvSpPr>
        <p:spPr>
          <a:xfrm>
            <a:off x="4273828" y="4853010"/>
            <a:ext cx="35026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chemeClr val="tx2">
                    <a:lumMod val="75000"/>
                    <a:lumOff val="25000"/>
                  </a:schemeClr>
                </a:solidFill>
              </a:rPr>
              <a:t>Ridge</a:t>
            </a:r>
            <a:r>
              <a:rPr lang="en-US" sz="2400" dirty="0"/>
              <a:t> – elongated region of high pressure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21AFF5C-6549-4245-BB32-29729711CC14}"/>
              </a:ext>
            </a:extLst>
          </p:cNvPr>
          <p:cNvSpPr/>
          <p:nvPr/>
        </p:nvSpPr>
        <p:spPr>
          <a:xfrm flipH="1">
            <a:off x="277527" y="2751990"/>
            <a:ext cx="57487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b) </a:t>
            </a:r>
          </a:p>
        </p:txBody>
      </p:sp>
    </p:spTree>
    <p:extLst>
      <p:ext uri="{BB962C8B-B14F-4D97-AF65-F5344CB8AC3E}">
        <p14:creationId xmlns:p14="http://schemas.microsoft.com/office/powerpoint/2010/main" val="2097208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3620" y="0"/>
            <a:ext cx="10723035" cy="719461"/>
          </a:xfrm>
        </p:spPr>
        <p:txBody>
          <a:bodyPr/>
          <a:lstStyle/>
          <a:p>
            <a:pPr algn="l"/>
            <a:r>
              <a:rPr lang="en-US" dirty="0"/>
              <a:t>6.11 (c-d) Wind Flow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42" y="719460"/>
            <a:ext cx="7456011" cy="59612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c)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tx1"/>
                </a:solidFill>
              </a:rPr>
              <a:t>At high altitudes</a:t>
            </a:r>
            <a:r>
              <a:rPr lang="en-US" dirty="0">
                <a:solidFill>
                  <a:schemeClr val="tx1"/>
                </a:solidFill>
              </a:rPr>
              <a:t> the air flows </a:t>
            </a:r>
            <a:r>
              <a:rPr lang="en-US" b="1" dirty="0">
                <a:solidFill>
                  <a:schemeClr val="tx1"/>
                </a:solidFill>
              </a:rPr>
              <a:t>parallel to isobars </a:t>
            </a:r>
            <a:r>
              <a:rPr lang="en-US" dirty="0">
                <a:solidFill>
                  <a:schemeClr val="tx1"/>
                </a:solidFill>
              </a:rPr>
              <a:t>with </a:t>
            </a:r>
            <a:r>
              <a:rPr lang="en-US" b="1" dirty="0">
                <a:solidFill>
                  <a:schemeClr val="accent6"/>
                </a:solidFill>
              </a:rPr>
              <a:t>low pressure </a:t>
            </a:r>
            <a:r>
              <a:rPr lang="en-US" b="1" dirty="0">
                <a:solidFill>
                  <a:schemeClr val="tx1"/>
                </a:solidFill>
              </a:rPr>
              <a:t>to its left </a:t>
            </a:r>
            <a:r>
              <a:rPr lang="en-US" dirty="0">
                <a:solidFill>
                  <a:schemeClr val="tx1"/>
                </a:solidFill>
              </a:rPr>
              <a:t>(see top diagram). 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This is due to the PGF &amp; Coriolis balancing each other. We call this the GEOSTROPHIC WIND.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u="sng" dirty="0">
                <a:solidFill>
                  <a:schemeClr val="tx1"/>
                </a:solidFill>
              </a:rPr>
              <a:t>Closer to the surface </a:t>
            </a:r>
            <a:r>
              <a:rPr lang="en-US" dirty="0">
                <a:solidFill>
                  <a:schemeClr val="tx1"/>
                </a:solidFill>
              </a:rPr>
              <a:t>there is friction, which slows the wind down &amp; reduces the contribution from Coriolis (see bottom diagram).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PGF wins out and the air crosses isobars	    towards low pressure (at </a:t>
            </a:r>
            <a:r>
              <a:rPr lang="en-US" b="1" dirty="0">
                <a:solidFill>
                  <a:schemeClr val="tx1"/>
                </a:solidFill>
                <a:sym typeface="Wingdings" pitchFamily="2" charset="2"/>
              </a:rPr>
              <a:t>roughly 30º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)</a:t>
            </a: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d) Tighter isobars (greater PGF), create a fast wind</a:t>
            </a:r>
            <a:r>
              <a:rPr lang="en-US" dirty="0"/>
              <a:t>. </a:t>
            </a:r>
            <a:r>
              <a:rPr lang="en-US" dirty="0">
                <a:solidFill>
                  <a:schemeClr val="tx1"/>
                </a:solidFill>
              </a:rPr>
              <a:t>(assuming no change in friction)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F53747-C48F-464A-A002-65B0A71F08B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0195"/>
          <a:stretch/>
        </p:blipFill>
        <p:spPr>
          <a:xfrm>
            <a:off x="7463457" y="1238332"/>
            <a:ext cx="4728543" cy="184583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428379-7404-2845-8BA6-25960B13D5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3139"/>
          <a:stretch/>
        </p:blipFill>
        <p:spPr>
          <a:xfrm>
            <a:off x="7479744" y="3409627"/>
            <a:ext cx="4728543" cy="1736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991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833" y="53862"/>
            <a:ext cx="10932888" cy="663755"/>
          </a:xfrm>
        </p:spPr>
        <p:txBody>
          <a:bodyPr/>
          <a:lstStyle/>
          <a:p>
            <a:pPr algn="l"/>
            <a:r>
              <a:rPr lang="en-US" dirty="0"/>
              <a:t>6.18 (a-c) Boiling Point of Water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0534" y="1370001"/>
            <a:ext cx="7201466" cy="62678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a) Pressure increases the deeper into the ocean</a:t>
            </a:r>
          </a:p>
          <a:p>
            <a:pPr marL="679450" lvl="1" indent="-342900"/>
            <a:r>
              <a:rPr lang="en-US" dirty="0">
                <a:solidFill>
                  <a:schemeClr val="tx1"/>
                </a:solidFill>
              </a:rPr>
              <a:t>How does this affect the boiling point?</a:t>
            </a:r>
          </a:p>
          <a:p>
            <a:pPr marL="336550" lvl="1" indent="0">
              <a:buNone/>
            </a:pPr>
            <a:r>
              <a:rPr lang="en-US" b="1" dirty="0">
                <a:solidFill>
                  <a:schemeClr val="tx1"/>
                </a:solidFill>
              </a:rPr>
              <a:t>Higher Pressure = Higher Boiling Point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b) Same concept as part a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c) How does pressure change at higher altitudes? </a:t>
            </a:r>
          </a:p>
        </p:txBody>
      </p:sp>
      <p:pic>
        <p:nvPicPr>
          <p:cNvPr id="1026" name="Picture 2" descr="http://media.web.britannica.com/eb-media/42/110442-004-59FAAB73.g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6530"/>
            <a:ext cx="4973348" cy="5235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931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955" y="144898"/>
            <a:ext cx="10389723" cy="682416"/>
          </a:xfrm>
        </p:spPr>
        <p:txBody>
          <a:bodyPr/>
          <a:lstStyle/>
          <a:p>
            <a:pPr algn="l"/>
            <a:r>
              <a:rPr lang="en-US" dirty="0"/>
              <a:t>6.24 (a-b) How to Read a </a:t>
            </a:r>
            <a:r>
              <a:rPr lang="en-US" dirty="0" err="1"/>
              <a:t>Meteogram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D8A260-7884-484F-9447-69EC7B1E3D59}"/>
              </a:ext>
            </a:extLst>
          </p:cNvPr>
          <p:cNvSpPr/>
          <p:nvPr/>
        </p:nvSpPr>
        <p:spPr>
          <a:xfrm>
            <a:off x="10353372" y="2028741"/>
            <a:ext cx="1627323" cy="6509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Relative Humidity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BBD90EC-A601-F44E-97FA-7681E6E403B5}"/>
              </a:ext>
            </a:extLst>
          </p:cNvPr>
          <p:cNvSpPr/>
          <p:nvPr/>
        </p:nvSpPr>
        <p:spPr>
          <a:xfrm>
            <a:off x="10431783" y="4225476"/>
            <a:ext cx="1627323" cy="6509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Visibility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D2A5F83-8B3F-E042-9984-9560E541C8AE}"/>
              </a:ext>
            </a:extLst>
          </p:cNvPr>
          <p:cNvSpPr/>
          <p:nvPr/>
        </p:nvSpPr>
        <p:spPr>
          <a:xfrm>
            <a:off x="530943" y="5013498"/>
            <a:ext cx="1627323" cy="6509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Altimeter Pressure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66EE6F1-DFD7-8F42-B060-8CC25D162412}"/>
              </a:ext>
            </a:extLst>
          </p:cNvPr>
          <p:cNvSpPr/>
          <p:nvPr/>
        </p:nvSpPr>
        <p:spPr>
          <a:xfrm>
            <a:off x="530947" y="1084883"/>
            <a:ext cx="1627323" cy="6509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Surface Temperature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99A401A-50FD-954F-8F33-5842C371C63B}"/>
              </a:ext>
            </a:extLst>
          </p:cNvPr>
          <p:cNvSpPr/>
          <p:nvPr/>
        </p:nvSpPr>
        <p:spPr>
          <a:xfrm>
            <a:off x="530946" y="1934514"/>
            <a:ext cx="1627323" cy="6509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Dew-Point Temperature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12C1D9-F324-3E48-AFD8-D219B4811D27}"/>
              </a:ext>
            </a:extLst>
          </p:cNvPr>
          <p:cNvSpPr/>
          <p:nvPr/>
        </p:nvSpPr>
        <p:spPr>
          <a:xfrm>
            <a:off x="5828783" y="6110351"/>
            <a:ext cx="2199339" cy="6509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Date / Time (UTZ)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AA0CC4-0B23-3D45-8A23-5091BA4FDF22}"/>
              </a:ext>
            </a:extLst>
          </p:cNvPr>
          <p:cNvSpPr/>
          <p:nvPr/>
        </p:nvSpPr>
        <p:spPr>
          <a:xfrm>
            <a:off x="530943" y="3708865"/>
            <a:ext cx="1627323" cy="65092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Cloud Base Height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B3717E7-A9A3-E141-88C4-5A448247C433}"/>
              </a:ext>
            </a:extLst>
          </p:cNvPr>
          <p:cNvSpPr/>
          <p:nvPr/>
        </p:nvSpPr>
        <p:spPr>
          <a:xfrm>
            <a:off x="376428" y="2679669"/>
            <a:ext cx="2785226" cy="934968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Precipitation</a:t>
            </a:r>
          </a:p>
          <a:p>
            <a:pPr algn="ctr"/>
            <a:r>
              <a:rPr lang="en-US" dirty="0"/>
              <a:t>Max Wind Gust</a:t>
            </a:r>
          </a:p>
          <a:p>
            <a:pPr algn="ctr"/>
            <a:r>
              <a:rPr lang="en-US" dirty="0"/>
              <a:t>Wind Direction/Speed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05F1DEF-02DF-4142-8FD5-01F7107B64AA}"/>
              </a:ext>
            </a:extLst>
          </p:cNvPr>
          <p:cNvCxnSpPr>
            <a:cxnSpLocks/>
            <a:stCxn id="10" idx="3"/>
          </p:cNvCxnSpPr>
          <p:nvPr/>
        </p:nvCxnSpPr>
        <p:spPr>
          <a:xfrm>
            <a:off x="2158270" y="1410347"/>
            <a:ext cx="1078899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1A3B4C78-AA91-E148-9722-A12444C8B496}"/>
              </a:ext>
            </a:extLst>
          </p:cNvPr>
          <p:cNvCxnSpPr>
            <a:cxnSpLocks/>
          </p:cNvCxnSpPr>
          <p:nvPr/>
        </p:nvCxnSpPr>
        <p:spPr>
          <a:xfrm flipV="1">
            <a:off x="2158270" y="1735811"/>
            <a:ext cx="1003384" cy="3228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5E5F656-9AA0-1E46-973E-BD7D5FEE4D0B}"/>
              </a:ext>
            </a:extLst>
          </p:cNvPr>
          <p:cNvCxnSpPr>
            <a:cxnSpLocks/>
          </p:cNvCxnSpPr>
          <p:nvPr/>
        </p:nvCxnSpPr>
        <p:spPr>
          <a:xfrm flipV="1">
            <a:off x="2157303" y="3946508"/>
            <a:ext cx="1003384" cy="3228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17005B4D-AF27-F140-A94F-8FACD0262934}"/>
              </a:ext>
            </a:extLst>
          </p:cNvPr>
          <p:cNvCxnSpPr>
            <a:cxnSpLocks/>
          </p:cNvCxnSpPr>
          <p:nvPr/>
        </p:nvCxnSpPr>
        <p:spPr>
          <a:xfrm flipV="1">
            <a:off x="2079859" y="4923094"/>
            <a:ext cx="1003384" cy="322881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463EA94E-9ADF-2149-BB9F-0B358B98C6FB}"/>
              </a:ext>
            </a:extLst>
          </p:cNvPr>
          <p:cNvCxnSpPr>
            <a:cxnSpLocks/>
          </p:cNvCxnSpPr>
          <p:nvPr/>
        </p:nvCxnSpPr>
        <p:spPr>
          <a:xfrm flipH="1" flipV="1">
            <a:off x="10353372" y="3828081"/>
            <a:ext cx="593547" cy="4024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AA24CA13-F780-CD4D-A6C9-D1CDA8A10CDB}"/>
              </a:ext>
            </a:extLst>
          </p:cNvPr>
          <p:cNvCxnSpPr>
            <a:cxnSpLocks/>
          </p:cNvCxnSpPr>
          <p:nvPr/>
        </p:nvCxnSpPr>
        <p:spPr>
          <a:xfrm flipH="1" flipV="1">
            <a:off x="10277857" y="1646359"/>
            <a:ext cx="593547" cy="4024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Picture 31" descr="https://s3.amazonaws.com/webcom2public.greatrivertech.net/pennstateu/nesegrenci/chapter6exercise/ch6exerciseslondonfront.gif">
            <a:extLst>
              <a:ext uri="{FF2B5EF4-FFF2-40B4-BE49-F238E27FC236}">
                <a16:creationId xmlns:a16="http://schemas.microsoft.com/office/drawing/2014/main" id="{158EF0A5-BAAC-5947-8A9B-8A4CEA776EC3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2" t="-194" r="22" b="67722"/>
          <a:stretch/>
        </p:blipFill>
        <p:spPr bwMode="auto">
          <a:xfrm>
            <a:off x="3222380" y="1083808"/>
            <a:ext cx="7040688" cy="1598907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Picture 32" descr="https://s3.amazonaws.com/webcom2public.greatrivertech.net/pennstateu/nesegrenci/chapter6exercise/ch6exerciseslondonfront.gif">
            <a:extLst>
              <a:ext uri="{FF2B5EF4-FFF2-40B4-BE49-F238E27FC236}">
                <a16:creationId xmlns:a16="http://schemas.microsoft.com/office/drawing/2014/main" id="{B6B26CA5-57CE-C740-84F3-B4B040A48FC8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83" b="48164"/>
          <a:stretch/>
        </p:blipFill>
        <p:spPr bwMode="auto">
          <a:xfrm>
            <a:off x="3237169" y="2786126"/>
            <a:ext cx="7040688" cy="9036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Picture 33" descr="https://s3.amazonaws.com/webcom2public.greatrivertech.net/pennstateu/nesegrenci/chapter6exercise/ch6exerciseslondonfront.gif">
            <a:extLst>
              <a:ext uri="{FF2B5EF4-FFF2-40B4-BE49-F238E27FC236}">
                <a16:creationId xmlns:a16="http://schemas.microsoft.com/office/drawing/2014/main" id="{A3FFA8AA-10EF-9A4A-8BEC-D6866D37E8ED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14" t="50457" r="1114" b="26518"/>
          <a:stretch/>
        </p:blipFill>
        <p:spPr bwMode="auto">
          <a:xfrm>
            <a:off x="3160687" y="3621012"/>
            <a:ext cx="7040688" cy="1133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Picture 34" descr="https://s3.amazonaws.com/webcom2public.greatrivertech.net/pennstateu/nesegrenci/chapter6exercise/ch6exerciseslondonfront.gif">
            <a:extLst>
              <a:ext uri="{FF2B5EF4-FFF2-40B4-BE49-F238E27FC236}">
                <a16:creationId xmlns:a16="http://schemas.microsoft.com/office/drawing/2014/main" id="{F065C272-B797-9E45-B8AA-954C4C417735}"/>
              </a:ext>
            </a:extLst>
          </p:cNvPr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984" t="72213" r="1984" b="-2118"/>
          <a:stretch/>
        </p:blipFill>
        <p:spPr bwMode="auto">
          <a:xfrm>
            <a:off x="3097345" y="4665874"/>
            <a:ext cx="7040688" cy="147256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B29BE52-7ED1-7540-93BD-19F00A9A022D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6928453" y="5833784"/>
            <a:ext cx="495235" cy="27656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5535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0955" y="144898"/>
            <a:ext cx="10389723" cy="682416"/>
          </a:xfrm>
        </p:spPr>
        <p:txBody>
          <a:bodyPr/>
          <a:lstStyle/>
          <a:p>
            <a:pPr algn="l"/>
            <a:r>
              <a:rPr lang="en-US" dirty="0"/>
              <a:t>6.24 (a-b) </a:t>
            </a:r>
            <a:r>
              <a:rPr lang="en-US" dirty="0" err="1"/>
              <a:t>Meteograms</a:t>
            </a:r>
            <a:r>
              <a:rPr lang="en-US" dirty="0"/>
              <a:t> and Fronts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0955" y="1156996"/>
            <a:ext cx="6861292" cy="5926493"/>
          </a:xfrm>
        </p:spPr>
        <p:txBody>
          <a:bodyPr>
            <a:normAutofit/>
          </a:bodyPr>
          <a:lstStyle/>
          <a:p>
            <a:pPr marL="457200" indent="-457200">
              <a:buAutoNum type="alphaLcParenR"/>
            </a:pPr>
            <a:r>
              <a:rPr lang="en-US" dirty="0">
                <a:solidFill>
                  <a:schemeClr val="tx1"/>
                </a:solidFill>
              </a:rPr>
              <a:t>Fronts are associated with: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 change in pressure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A shift in the wind direction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Temperature and dew point changes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Precipitation (usually precedes the passage of the front)</a:t>
            </a:r>
          </a:p>
          <a:p>
            <a:pPr marL="457200" indent="-457200">
              <a:buAutoNum type="alphaLcParenR"/>
            </a:pPr>
            <a:r>
              <a:rPr lang="en-US" dirty="0">
                <a:solidFill>
                  <a:schemeClr val="tx1"/>
                </a:solidFill>
              </a:rPr>
              <a:t>To determine the type of front, look at the wind direction before &amp; after its passage, as well as, the temperature before &amp; after.</a:t>
            </a:r>
          </a:p>
          <a:p>
            <a:pPr marL="679450" lvl="1" indent="-342900"/>
            <a:r>
              <a:rPr lang="en-US" b="1" dirty="0">
                <a:solidFill>
                  <a:schemeClr val="tx1"/>
                </a:solidFill>
              </a:rPr>
              <a:t>Is it a </a:t>
            </a:r>
            <a:r>
              <a:rPr lang="en-US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cold </a:t>
            </a:r>
            <a:r>
              <a:rPr lang="en-US" b="1" dirty="0">
                <a:solidFill>
                  <a:schemeClr val="tx1"/>
                </a:solidFill>
              </a:rPr>
              <a:t>or </a:t>
            </a:r>
            <a:r>
              <a:rPr lang="en-US" b="1" dirty="0">
                <a:solidFill>
                  <a:schemeClr val="accent6"/>
                </a:solidFill>
              </a:rPr>
              <a:t>warm</a:t>
            </a:r>
            <a:r>
              <a:rPr lang="en-US" b="1" dirty="0">
                <a:solidFill>
                  <a:schemeClr val="tx1"/>
                </a:solidFill>
              </a:rPr>
              <a:t> front?</a:t>
            </a:r>
          </a:p>
        </p:txBody>
      </p:sp>
      <p:pic>
        <p:nvPicPr>
          <p:cNvPr id="4" name="Picture 3" descr="https://s3.amazonaws.com/webcom2public.greatrivertech.net/pennstateu/nesegrenci/chapter6exercise/ch6exerciseslondonfront.gif">
            <a:extLst>
              <a:ext uri="{FF2B5EF4-FFF2-40B4-BE49-F238E27FC236}">
                <a16:creationId xmlns:a16="http://schemas.microsoft.com/office/drawing/2014/main" id="{40DD467D-072E-224B-B34F-DB52F4EB807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3942" y="1156996"/>
            <a:ext cx="4951627" cy="327971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424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00565"/>
            <a:ext cx="12475633" cy="800604"/>
          </a:xfrm>
        </p:spPr>
        <p:txBody>
          <a:bodyPr/>
          <a:lstStyle/>
          <a:p>
            <a:pPr algn="l"/>
            <a:r>
              <a:rPr lang="en-US" dirty="0"/>
              <a:t>7.1 (a-c) Height &amp; Constant-Pressure Maps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285" y="1328577"/>
            <a:ext cx="6868972" cy="4343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a) Hint: Pressure decreases with altitude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b) Hint: Be careful because the contour intervals for each map are not the same!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c) Geostrophic winds are parallel to the isobars with lower heights to the left of the wind direction.  </a:t>
            </a:r>
          </a:p>
          <a:p>
            <a:r>
              <a:rPr lang="en-US" dirty="0">
                <a:solidFill>
                  <a:schemeClr val="tx1"/>
                </a:solidFill>
              </a:rPr>
              <a:t>How does the spacing of isobars relate to wind speed?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A24727-8E41-F649-A273-CF9539695B1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760"/>
          <a:stretch/>
        </p:blipFill>
        <p:spPr>
          <a:xfrm>
            <a:off x="7260257" y="1955284"/>
            <a:ext cx="4728543" cy="186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028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4" y="-296755"/>
            <a:ext cx="10515600" cy="1325563"/>
          </a:xfrm>
        </p:spPr>
        <p:txBody>
          <a:bodyPr/>
          <a:lstStyle/>
          <a:p>
            <a:pPr algn="l"/>
            <a:r>
              <a:rPr lang="en-US" dirty="0"/>
              <a:t>7.2 (b-c) Wind and Height Maps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4051" y="1254936"/>
            <a:ext cx="6919365" cy="455422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b) Which pressure level is closer to the ground:  850 </a:t>
            </a:r>
            <a:r>
              <a:rPr lang="en-US" dirty="0" err="1">
                <a:solidFill>
                  <a:schemeClr val="tx1"/>
                </a:solidFill>
              </a:rPr>
              <a:t>mb</a:t>
            </a:r>
            <a:r>
              <a:rPr lang="en-US" dirty="0">
                <a:solidFill>
                  <a:schemeClr val="tx1"/>
                </a:solidFill>
              </a:rPr>
              <a:t> or 925 </a:t>
            </a:r>
            <a:r>
              <a:rPr lang="en-US" dirty="0" err="1">
                <a:solidFill>
                  <a:schemeClr val="tx1"/>
                </a:solidFill>
              </a:rPr>
              <a:t>mb</a:t>
            </a:r>
            <a:r>
              <a:rPr lang="en-US" dirty="0">
                <a:solidFill>
                  <a:schemeClr val="tx1"/>
                </a:solidFill>
              </a:rPr>
              <a:t>?</a:t>
            </a:r>
          </a:p>
          <a:p>
            <a:r>
              <a:rPr lang="en-US" dirty="0">
                <a:solidFill>
                  <a:schemeClr val="tx1"/>
                </a:solidFill>
              </a:rPr>
              <a:t>How does wind direction and speed change the higher you go in the atmosphere? Why? Think about one force in particular!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c) </a:t>
            </a:r>
            <a:r>
              <a:rPr lang="en-US" b="1" dirty="0">
                <a:solidFill>
                  <a:schemeClr val="tx1"/>
                </a:solidFill>
              </a:rPr>
              <a:t>Buys-Ballot’s Law</a:t>
            </a:r>
            <a:r>
              <a:rPr lang="en-US" dirty="0">
                <a:solidFill>
                  <a:schemeClr val="tx1"/>
                </a:solidFill>
              </a:rPr>
              <a:t>: lower heights are to the left of wind (in NH). </a:t>
            </a:r>
          </a:p>
          <a:p>
            <a:pPr>
              <a:buFontTx/>
              <a:buChar char="-"/>
            </a:pPr>
            <a:endParaRPr lang="en-US" sz="2800" dirty="0"/>
          </a:p>
          <a:p>
            <a:pPr>
              <a:buFontTx/>
              <a:buChar char="-"/>
            </a:pP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3161" y="4692316"/>
            <a:ext cx="4581144" cy="2165684"/>
          </a:xfrm>
          <a:prstGeom prst="rect">
            <a:avLst/>
          </a:prstGeom>
        </p:spPr>
      </p:pic>
      <p:pic>
        <p:nvPicPr>
          <p:cNvPr id="6" name="Picture 5" descr="https://s3.amazonaws.com/webcom2public.greatrivertech.net/pennstateu/nesegrenci/chapter7exercise/Replacement_7_43a.png">
            <a:extLst>
              <a:ext uri="{FF2B5EF4-FFF2-40B4-BE49-F238E27FC236}">
                <a16:creationId xmlns:a16="http://schemas.microsoft.com/office/drawing/2014/main" id="{A45D8E77-BA47-5444-898B-D1031CD5DCA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899" y="1028808"/>
            <a:ext cx="3173128" cy="23282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7" name="Picture 6" descr="https://s3.amazonaws.com/webcom2public.greatrivertech.net/pennstateu/nesegrenci/chapter7exercise/Replacement_7_43b.png">
            <a:extLst>
              <a:ext uri="{FF2B5EF4-FFF2-40B4-BE49-F238E27FC236}">
                <a16:creationId xmlns:a16="http://schemas.microsoft.com/office/drawing/2014/main" id="{5E8EE2A1-825A-1F4C-A73E-B7483515016A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899" y="3821685"/>
            <a:ext cx="3173128" cy="246634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val="26788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594" y="-390056"/>
            <a:ext cx="12367306" cy="1325563"/>
          </a:xfrm>
        </p:spPr>
        <p:txBody>
          <a:bodyPr/>
          <a:lstStyle/>
          <a:p>
            <a:pPr algn="l"/>
            <a:r>
              <a:rPr lang="en-US" dirty="0"/>
              <a:t>7.9 (a-b) Pressure Levels and Temperature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9886" y="3441370"/>
            <a:ext cx="7879666" cy="455422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If a column of air is heated, it will expand.</a:t>
            </a:r>
          </a:p>
          <a:p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The heights of constant pressure surfaces are directly proportional to the temperature of the column.</a:t>
            </a:r>
            <a:endParaRPr lang="en-US" dirty="0">
              <a:solidFill>
                <a:schemeClr val="tx1"/>
              </a:solidFill>
            </a:endParaRPr>
          </a:p>
          <a:p>
            <a:pPr>
              <a:buFontTx/>
              <a:buChar char="-"/>
            </a:pPr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6ED87767-E377-9345-8CFB-D75C4170AA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296184"/>
              </p:ext>
            </p:extLst>
          </p:nvPr>
        </p:nvGraphicFramePr>
        <p:xfrm>
          <a:off x="3969886" y="1424292"/>
          <a:ext cx="7209632" cy="1528292"/>
        </p:xfrm>
        <a:graphic>
          <a:graphicData uri="http://schemas.openxmlformats.org/drawingml/2006/table">
            <a:tbl>
              <a:tblPr firstRow="1" firstCol="1" bandRow="1"/>
              <a:tblGrid>
                <a:gridCol w="1802408">
                  <a:extLst>
                    <a:ext uri="{9D8B030D-6E8A-4147-A177-3AD203B41FA5}">
                      <a16:colId xmlns:a16="http://schemas.microsoft.com/office/drawing/2014/main" val="2989010465"/>
                    </a:ext>
                  </a:extLst>
                </a:gridCol>
                <a:gridCol w="1802408">
                  <a:extLst>
                    <a:ext uri="{9D8B030D-6E8A-4147-A177-3AD203B41FA5}">
                      <a16:colId xmlns:a16="http://schemas.microsoft.com/office/drawing/2014/main" val="3062832967"/>
                    </a:ext>
                  </a:extLst>
                </a:gridCol>
                <a:gridCol w="1802408">
                  <a:extLst>
                    <a:ext uri="{9D8B030D-6E8A-4147-A177-3AD203B41FA5}">
                      <a16:colId xmlns:a16="http://schemas.microsoft.com/office/drawing/2014/main" val="2838462866"/>
                    </a:ext>
                  </a:extLst>
                </a:gridCol>
                <a:gridCol w="1802408">
                  <a:extLst>
                    <a:ext uri="{9D8B030D-6E8A-4147-A177-3AD203B41FA5}">
                      <a16:colId xmlns:a16="http://schemas.microsoft.com/office/drawing/2014/main" val="12020677"/>
                    </a:ext>
                  </a:extLst>
                </a:gridCol>
              </a:tblGrid>
              <a:tr h="3064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100" dirty="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>
                        <a:lnSpc>
                          <a:spcPts val="1435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50" b="1">
                          <a:solidFill>
                            <a:srgbClr val="2F354B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      Height (m)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500116"/>
                  </a:ext>
                </a:extLst>
              </a:tr>
              <a:tr h="30545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Pressure Level (mb)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Location 1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Location 2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Location 3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2175720"/>
                  </a:ext>
                </a:extLst>
              </a:tr>
              <a:tr h="30545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1570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1480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0536908"/>
                  </a:ext>
                </a:extLst>
              </a:tr>
              <a:tr h="30545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5900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5500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5750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1826920"/>
                  </a:ext>
                </a:extLst>
              </a:tr>
              <a:tr h="30545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9690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9050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rgbClr val="414964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9400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625" marR="47625" marT="47625" marB="47625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2A3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F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929914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31D2970F-E6E3-BF44-B43D-9791ED7433CC}"/>
              </a:ext>
            </a:extLst>
          </p:cNvPr>
          <p:cNvSpPr/>
          <p:nvPr/>
        </p:nvSpPr>
        <p:spPr>
          <a:xfrm>
            <a:off x="1018204" y="1441521"/>
            <a:ext cx="1587500" cy="5109101"/>
          </a:xfrm>
          <a:prstGeom prst="rect">
            <a:avLst/>
          </a:prstGeom>
          <a:scene3d>
            <a:camera prst="isometricLeftDown"/>
            <a:lightRig rig="threePt" dir="t"/>
          </a:scene3d>
          <a:sp3d extrusionH="88900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1BCAA53-507A-B94B-BB2B-4449FF92263E}"/>
              </a:ext>
            </a:extLst>
          </p:cNvPr>
          <p:cNvSpPr/>
          <p:nvPr/>
        </p:nvSpPr>
        <p:spPr>
          <a:xfrm>
            <a:off x="276341" y="4059461"/>
            <a:ext cx="1587500" cy="2616200"/>
          </a:xfrm>
          <a:prstGeom prst="rect">
            <a:avLst/>
          </a:prstGeom>
          <a:solidFill>
            <a:schemeClr val="accent1"/>
          </a:solidFill>
          <a:scene3d>
            <a:camera prst="isometricLeftDown">
              <a:rot lat="2100000" lon="2700000" rev="0"/>
            </a:camera>
            <a:lightRig rig="threePt" dir="t"/>
          </a:scene3d>
          <a:sp3d extrusionH="889000" prstMaterial="dkEdge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A653D78-5292-5B40-A976-CA9370D35101}"/>
              </a:ext>
            </a:extLst>
          </p:cNvPr>
          <p:cNvSpPr txBox="1"/>
          <p:nvPr/>
        </p:nvSpPr>
        <p:spPr>
          <a:xfrm rot="18092707">
            <a:off x="173944" y="4807770"/>
            <a:ext cx="2086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Cold Air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9213EB-E10A-2243-B9AA-6F5A1FBF8463}"/>
              </a:ext>
            </a:extLst>
          </p:cNvPr>
          <p:cNvSpPr txBox="1"/>
          <p:nvPr/>
        </p:nvSpPr>
        <p:spPr>
          <a:xfrm rot="17369261">
            <a:off x="768626" y="2481260"/>
            <a:ext cx="2086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</a:rPr>
              <a:t>Warm Air</a:t>
            </a:r>
          </a:p>
        </p:txBody>
      </p:sp>
    </p:spTree>
    <p:extLst>
      <p:ext uri="{BB962C8B-B14F-4D97-AF65-F5344CB8AC3E}">
        <p14:creationId xmlns:p14="http://schemas.microsoft.com/office/powerpoint/2010/main" val="4097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1" grpId="0" animBg="1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555" y="107576"/>
            <a:ext cx="10723035" cy="705224"/>
          </a:xfrm>
        </p:spPr>
        <p:txBody>
          <a:bodyPr/>
          <a:lstStyle/>
          <a:p>
            <a:pPr algn="l"/>
            <a:r>
              <a:rPr lang="en-US" dirty="0"/>
              <a:t>7.10 (a-b) How winds impact flights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700" y="1217694"/>
            <a:ext cx="6087825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a) Mark the centers of </a:t>
            </a:r>
            <a:r>
              <a:rPr lang="en-US" b="1" dirty="0">
                <a:solidFill>
                  <a:schemeClr val="tx1"/>
                </a:solidFill>
              </a:rPr>
              <a:t>Highs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b="1" dirty="0">
                <a:solidFill>
                  <a:schemeClr val="tx1"/>
                </a:solidFill>
              </a:rPr>
              <a:t>Lows</a:t>
            </a:r>
            <a:r>
              <a:rPr lang="en-US" dirty="0">
                <a:solidFill>
                  <a:schemeClr val="tx1"/>
                </a:solidFill>
              </a:rPr>
              <a:t>. </a:t>
            </a:r>
          </a:p>
          <a:p>
            <a:pPr marL="793750" lvl="1" indent="-457200"/>
            <a:r>
              <a:rPr lang="en-US" dirty="0">
                <a:solidFill>
                  <a:schemeClr val="tx1"/>
                </a:solidFill>
              </a:rPr>
              <a:t>How do the winds blow at the 250mb level? Is there strong/weak friction?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b) Is it faster going from Paris to Moscow or the other direction?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Use your answer from part (a) 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Consider whether the pilot would have a headwind (flying against the wind) or a tailwind (with the wind).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0E7EC00-E039-304F-A8CA-6977E90FD3BA}"/>
              </a:ext>
            </a:extLst>
          </p:cNvPr>
          <p:cNvGrpSpPr/>
          <p:nvPr/>
        </p:nvGrpSpPr>
        <p:grpSpPr>
          <a:xfrm>
            <a:off x="6531350" y="1309473"/>
            <a:ext cx="5437993" cy="4330700"/>
            <a:chOff x="6431114" y="812800"/>
            <a:chExt cx="5600700" cy="4165600"/>
          </a:xfrm>
        </p:grpSpPr>
        <p:pic>
          <p:nvPicPr>
            <p:cNvPr id="5" name="Picture 4" descr="https://s3.amazonaws.com/webcom2public.greatrivertech.net/pennstateu/nesegrenci/chapter7exercise/Replacement_7_50.gif">
              <a:extLst>
                <a:ext uri="{FF2B5EF4-FFF2-40B4-BE49-F238E27FC236}">
                  <a16:creationId xmlns:a16="http://schemas.microsoft.com/office/drawing/2014/main" id="{BDB32C90-C180-6B47-8DB6-880E3B120C5E}"/>
                </a:ext>
              </a:extLst>
            </p:cNvPr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31114" y="812800"/>
              <a:ext cx="5600700" cy="41656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BED7B5-4208-7542-9DA7-5C69AD8B76C9}"/>
                </a:ext>
              </a:extLst>
            </p:cNvPr>
            <p:cNvSpPr txBox="1"/>
            <p:nvPr/>
          </p:nvSpPr>
          <p:spPr>
            <a:xfrm>
              <a:off x="9994900" y="2286000"/>
              <a:ext cx="1676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Moscow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26505C4B-B2F2-CD4F-8831-553BDE6484AC}"/>
                </a:ext>
              </a:extLst>
            </p:cNvPr>
            <p:cNvSpPr txBox="1"/>
            <p:nvPr/>
          </p:nvSpPr>
          <p:spPr>
            <a:xfrm>
              <a:off x="7555064" y="3136900"/>
              <a:ext cx="1676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Paris</a:t>
              </a:r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481D8660-B495-FB4F-92DA-ACA98B8BBB9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88" r="15156"/>
          <a:stretch/>
        </p:blipFill>
        <p:spPr>
          <a:xfrm>
            <a:off x="9882036" y="744095"/>
            <a:ext cx="2055933" cy="18629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A6CEC0F-B6DD-8A47-A644-FE0B0F3AC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948" y="4667001"/>
            <a:ext cx="1491549" cy="1985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09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096" y="0"/>
            <a:ext cx="10723035" cy="794467"/>
          </a:xfrm>
        </p:spPr>
        <p:txBody>
          <a:bodyPr/>
          <a:lstStyle/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dirty="0"/>
              <a:t>8.2 (a-b) Stability concepts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554" y="794468"/>
            <a:ext cx="6840716" cy="5682440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a) A cloud will form when the parcel temperature has drops to the dew point.</a:t>
            </a:r>
          </a:p>
          <a:p>
            <a:r>
              <a:rPr lang="en-US" dirty="0">
                <a:solidFill>
                  <a:schemeClr val="tx1"/>
                </a:solidFill>
              </a:rPr>
              <a:t>Before the cloud forms, the air is unsaturated.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en-US" b="1" dirty="0">
                <a:solidFill>
                  <a:schemeClr val="tx1"/>
                </a:solidFill>
                <a:sym typeface="Wingdings" panose="05000000000000000000" pitchFamily="2" charset="2"/>
              </a:rPr>
              <a:t>Unsaturated air cools at 10°C for each km it rises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.  (1 km = 1000 m).</a:t>
            </a:r>
          </a:p>
          <a:p>
            <a:pPr lvl="1">
              <a:buFont typeface="Wingdings" panose="05000000000000000000" pitchFamily="2" charset="2"/>
              <a:buChar char="à"/>
            </a:pP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How many kilometers does the parcel need to rise for </a:t>
            </a:r>
            <a:r>
              <a:rPr lang="en-US" dirty="0" err="1">
                <a:solidFill>
                  <a:schemeClr val="tx1"/>
                </a:solidFill>
                <a:sym typeface="Wingdings" panose="05000000000000000000" pitchFamily="2" charset="2"/>
              </a:rPr>
              <a:t>T</a:t>
            </a:r>
            <a:r>
              <a:rPr lang="en-US" baseline="-25000" dirty="0" err="1">
                <a:solidFill>
                  <a:schemeClr val="tx1"/>
                </a:solidFill>
                <a:sym typeface="Wingdings" panose="05000000000000000000" pitchFamily="2" charset="2"/>
              </a:rPr>
              <a:t>parcel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= </a:t>
            </a:r>
            <a:r>
              <a:rPr lang="en-US" dirty="0" err="1">
                <a:solidFill>
                  <a:schemeClr val="tx1"/>
                </a:solidFill>
                <a:sym typeface="Wingdings" panose="05000000000000000000" pitchFamily="2" charset="2"/>
              </a:rPr>
              <a:t>T</a:t>
            </a:r>
            <a:r>
              <a:rPr lang="en-US" baseline="-25000" dirty="0" err="1">
                <a:solidFill>
                  <a:schemeClr val="tx1"/>
                </a:solidFill>
                <a:sym typeface="Wingdings" panose="05000000000000000000" pitchFamily="2" charset="2"/>
              </a:rPr>
              <a:t>dew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?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b) What’s </a:t>
            </a:r>
            <a:r>
              <a:rPr lang="en-US" dirty="0" err="1">
                <a:solidFill>
                  <a:schemeClr val="tx1"/>
                </a:solidFill>
                <a:sym typeface="Wingdings" panose="05000000000000000000" pitchFamily="2" charset="2"/>
              </a:rPr>
              <a:t>T</a:t>
            </a:r>
            <a:r>
              <a:rPr lang="en-US" baseline="-25000" dirty="0" err="1">
                <a:solidFill>
                  <a:schemeClr val="tx1"/>
                </a:solidFill>
                <a:sym typeface="Wingdings" panose="05000000000000000000" pitchFamily="2" charset="2"/>
              </a:rPr>
              <a:t>parcel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at the top of the mountain?</a:t>
            </a:r>
          </a:p>
          <a:p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Note that the parcel is already at the height you found in part (a). How much further does it have to rise to reach the top?</a:t>
            </a:r>
          </a:p>
          <a:p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Parcel starts at temperature </a:t>
            </a:r>
            <a:r>
              <a:rPr lang="en-US" b="1" dirty="0" err="1">
                <a:solidFill>
                  <a:schemeClr val="tx1"/>
                </a:solidFill>
              </a:rPr>
              <a:t>T</a:t>
            </a:r>
            <a:r>
              <a:rPr lang="en-US" b="1" baseline="-25000" dirty="0" err="1">
                <a:solidFill>
                  <a:schemeClr val="tx1"/>
                </a:solidFill>
              </a:rPr>
              <a:t>parcel</a:t>
            </a:r>
            <a:r>
              <a:rPr lang="en-US" b="1" dirty="0">
                <a:solidFill>
                  <a:schemeClr val="tx1"/>
                </a:solidFill>
              </a:rPr>
              <a:t> = 10</a:t>
            </a:r>
            <a:r>
              <a:rPr lang="en-US" b="1" baseline="30000" dirty="0">
                <a:solidFill>
                  <a:schemeClr val="tx1"/>
                </a:solidFill>
              </a:rPr>
              <a:t>o</a:t>
            </a:r>
            <a:r>
              <a:rPr lang="en-US" b="1" dirty="0">
                <a:solidFill>
                  <a:schemeClr val="tx1"/>
                </a:solidFill>
              </a:rPr>
              <a:t>C.</a:t>
            </a:r>
            <a:endParaRPr lang="en-US" dirty="0">
              <a:solidFill>
                <a:schemeClr val="tx1"/>
              </a:solidFill>
              <a:sym typeface="Wingdings" panose="05000000000000000000" pitchFamily="2" charset="2"/>
            </a:endParaRPr>
          </a:p>
          <a:p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Once the temperature drops to the dew point, the air is now saturated and will only </a:t>
            </a:r>
            <a:r>
              <a:rPr lang="en-US" b="1" dirty="0">
                <a:solidFill>
                  <a:schemeClr val="tx1"/>
                </a:solidFill>
                <a:sym typeface="Wingdings" panose="05000000000000000000" pitchFamily="2" charset="2"/>
              </a:rPr>
              <a:t>cool 6°C for each km it rises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7676F4-8591-6D48-B0F2-53E0912105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9827" y="1081214"/>
            <a:ext cx="4901514" cy="3676136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534C6F3-C14A-9040-8C95-1EB7A07956D0}"/>
              </a:ext>
            </a:extLst>
          </p:cNvPr>
          <p:cNvCxnSpPr/>
          <p:nvPr/>
        </p:nvCxnSpPr>
        <p:spPr>
          <a:xfrm>
            <a:off x="9255211" y="1705230"/>
            <a:ext cx="0" cy="2570206"/>
          </a:xfrm>
          <a:prstGeom prst="straightConnector1">
            <a:avLst/>
          </a:prstGeom>
          <a:ln w="762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4CC627E-FD6C-AA4A-BC3B-3C652D64A549}"/>
              </a:ext>
            </a:extLst>
          </p:cNvPr>
          <p:cNvSpPr txBox="1"/>
          <p:nvPr/>
        </p:nvSpPr>
        <p:spPr>
          <a:xfrm>
            <a:off x="8241957" y="1229192"/>
            <a:ext cx="222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2.5 km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0ADBCD01-D335-6F46-98DA-1056492BDD6B}"/>
              </a:ext>
            </a:extLst>
          </p:cNvPr>
          <p:cNvSpPr/>
          <p:nvPr/>
        </p:nvSpPr>
        <p:spPr>
          <a:xfrm>
            <a:off x="6682259" y="2335426"/>
            <a:ext cx="2283941" cy="494267"/>
          </a:xfrm>
          <a:prstGeom prst="cloud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4E1DBF-03A2-F845-8DA9-852BFFE2BA20}"/>
              </a:ext>
            </a:extLst>
          </p:cNvPr>
          <p:cNvSpPr txBox="1"/>
          <p:nvPr/>
        </p:nvSpPr>
        <p:spPr>
          <a:xfrm>
            <a:off x="9967784" y="1081214"/>
            <a:ext cx="222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T</a:t>
            </a:r>
            <a:r>
              <a:rPr lang="en-US" sz="2800" b="1" baseline="-25000" dirty="0" err="1"/>
              <a:t>env</a:t>
            </a:r>
            <a:r>
              <a:rPr lang="en-US" sz="2800" b="1" dirty="0"/>
              <a:t> = 0</a:t>
            </a:r>
            <a:r>
              <a:rPr lang="en-US" sz="2800" b="1" baseline="30000" dirty="0"/>
              <a:t>o</a:t>
            </a:r>
            <a:r>
              <a:rPr lang="en-US" sz="2800" b="1" dirty="0"/>
              <a:t>C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8C9599-483B-0A47-AA73-6BAEE2FF8973}"/>
              </a:ext>
            </a:extLst>
          </p:cNvPr>
          <p:cNvSpPr txBox="1"/>
          <p:nvPr/>
        </p:nvSpPr>
        <p:spPr>
          <a:xfrm>
            <a:off x="7164173" y="4874823"/>
            <a:ext cx="31990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/>
              <a:t>T</a:t>
            </a:r>
            <a:r>
              <a:rPr lang="en-US" sz="2800" b="1" baseline="-25000" dirty="0" err="1"/>
              <a:t>parcel</a:t>
            </a:r>
            <a:r>
              <a:rPr lang="en-US" sz="2800" b="1" dirty="0"/>
              <a:t> = 16</a:t>
            </a:r>
            <a:r>
              <a:rPr lang="en-US" sz="2800" b="1" baseline="30000" dirty="0"/>
              <a:t>o</a:t>
            </a:r>
            <a:r>
              <a:rPr lang="en-US" sz="2800" b="1" dirty="0"/>
              <a:t>C</a:t>
            </a:r>
          </a:p>
          <a:p>
            <a:r>
              <a:rPr lang="en-US" sz="2800" b="1" dirty="0" err="1"/>
              <a:t>T</a:t>
            </a:r>
            <a:r>
              <a:rPr lang="en-US" sz="2800" b="1" baseline="-25000" dirty="0" err="1"/>
              <a:t>dew</a:t>
            </a:r>
            <a:r>
              <a:rPr lang="en-US" sz="2800" b="1" dirty="0"/>
              <a:t> = 10</a:t>
            </a:r>
            <a:r>
              <a:rPr lang="en-US" sz="2800" b="1" baseline="30000" dirty="0"/>
              <a:t>o</a:t>
            </a:r>
            <a:r>
              <a:rPr lang="en-US" sz="2800" b="1" dirty="0"/>
              <a:t>C</a:t>
            </a:r>
          </a:p>
          <a:p>
            <a:endParaRPr lang="en-US" sz="2800" b="1" dirty="0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95D2E64D-616B-CF4C-AAF2-20F150D2CCB1}"/>
              </a:ext>
            </a:extLst>
          </p:cNvPr>
          <p:cNvCxnSpPr>
            <a:cxnSpLocks/>
          </p:cNvCxnSpPr>
          <p:nvPr/>
        </p:nvCxnSpPr>
        <p:spPr>
          <a:xfrm>
            <a:off x="8592065" y="2829693"/>
            <a:ext cx="0" cy="1400431"/>
          </a:xfrm>
          <a:prstGeom prst="straightConnector1">
            <a:avLst/>
          </a:prstGeom>
          <a:ln w="76200" cap="flat" cmpd="sng" algn="ctr">
            <a:solidFill>
              <a:schemeClr val="tx1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8597FBAB-32DF-E64A-B9FF-58511D3A8350}"/>
              </a:ext>
            </a:extLst>
          </p:cNvPr>
          <p:cNvSpPr txBox="1"/>
          <p:nvPr/>
        </p:nvSpPr>
        <p:spPr>
          <a:xfrm>
            <a:off x="7854092" y="2315457"/>
            <a:ext cx="222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? km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53A9334-1958-5C4C-9B7C-38EBC3EC02DE}"/>
              </a:ext>
            </a:extLst>
          </p:cNvPr>
          <p:cNvSpPr/>
          <p:nvPr/>
        </p:nvSpPr>
        <p:spPr>
          <a:xfrm>
            <a:off x="7164173" y="3793524"/>
            <a:ext cx="576305" cy="481912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362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 C 0.00027 -0.03495 0.0004 -0.06991 0.00092 -0.10463 C 0.00105 -0.11134 0.0017 -0.11806 0.00196 -0.12454 C 0.00235 -0.13426 0.00248 -0.14375 0.003 -0.15347 C 0.00352 -0.16505 0.00443 -0.16898 0.00599 -0.18056 C 0.00638 -0.18287 0.00652 -0.18542 0.00704 -0.18773 C 0.0073 -0.18958 0.00769 -0.1912 0.00808 -0.19306 C 0.01107 -0.21227 0.00625 -0.18542 0.01107 -0.21111 L 0.01211 -0.21644 " pathEditMode="relative" ptsTypes="AAAAAAAAAA">
                                      <p:cBhvr>
                                        <p:cTn id="2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animBg="1"/>
      <p:bldP spid="10" grpId="0"/>
      <p:bldP spid="12" grpId="0"/>
      <p:bldP spid="15" grpId="0"/>
      <p:bldP spid="16" grpId="0" animBg="1"/>
      <p:bldP spid="16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096" y="1248032"/>
            <a:ext cx="12061446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c) Is the parcel </a:t>
            </a:r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</a:rPr>
              <a:t>negatively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or</a:t>
            </a:r>
            <a:r>
              <a:rPr lang="en-US" dirty="0"/>
              <a:t>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positively</a:t>
            </a:r>
            <a:r>
              <a:rPr lang="en-US" dirty="0"/>
              <a:t> </a:t>
            </a:r>
            <a:r>
              <a:rPr lang="en-US" dirty="0">
                <a:solidFill>
                  <a:schemeClr val="tx1"/>
                </a:solidFill>
              </a:rPr>
              <a:t>buoyant?</a:t>
            </a:r>
          </a:p>
          <a:p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An air parcel is </a:t>
            </a:r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negatively buoyant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if it is </a:t>
            </a:r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cooler than its surroundings</a:t>
            </a:r>
            <a:r>
              <a:rPr lang="en-US" dirty="0">
                <a:sym typeface="Wingdings" panose="05000000000000000000" pitchFamily="2" charset="2"/>
              </a:rPr>
              <a:t>. 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Negatively buoyant air wants to </a:t>
            </a:r>
            <a:r>
              <a:rPr lang="en-US" dirty="0">
                <a:solidFill>
                  <a:schemeClr val="tx2">
                    <a:lumMod val="50000"/>
                    <a:lumOff val="50000"/>
                  </a:schemeClr>
                </a:solidFill>
                <a:sym typeface="Wingdings" panose="05000000000000000000" pitchFamily="2" charset="2"/>
              </a:rPr>
              <a:t>sink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 back down.</a:t>
            </a:r>
          </a:p>
          <a:p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An air parcel is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positively buoyant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if it is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warmer than its surroundings</a:t>
            </a:r>
            <a:r>
              <a:rPr lang="en-US" dirty="0">
                <a:sym typeface="Wingdings" panose="05000000000000000000" pitchFamily="2" charset="2"/>
              </a:rPr>
              <a:t>.  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Positively buoyant air wants to continue to </a:t>
            </a:r>
            <a:r>
              <a:rPr lang="en-US" dirty="0">
                <a:solidFill>
                  <a:schemeClr val="accent6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rise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.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d) What is its final temperature if it descends the 2.5km down the mountain?</a:t>
            </a:r>
          </a:p>
          <a:p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For this part, start with the temperature you calculated in part b) for the parcel at the top of the mountain.  </a:t>
            </a:r>
          </a:p>
          <a:p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This air is now unsaturated so it will </a:t>
            </a:r>
            <a:r>
              <a:rPr lang="en-US" b="1" dirty="0">
                <a:solidFill>
                  <a:schemeClr val="tx1"/>
                </a:solidFill>
                <a:sym typeface="Wingdings" panose="05000000000000000000" pitchFamily="2" charset="2"/>
              </a:rPr>
              <a:t>warm at 10°C for each km it sinks</a:t>
            </a:r>
            <a:r>
              <a:rPr lang="en-US" dirty="0">
                <a:solidFill>
                  <a:schemeClr val="tx1"/>
                </a:solidFill>
                <a:sym typeface="Wingdings" panose="05000000000000000000" pitchFamily="2" charset="2"/>
              </a:rPr>
              <a:t>.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65C417D-C862-014B-9CC8-8BA4E83D1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096" y="0"/>
            <a:ext cx="10723035" cy="794467"/>
          </a:xfrm>
        </p:spPr>
        <p:txBody>
          <a:bodyPr/>
          <a:lstStyle/>
          <a:p>
            <a:pPr algn="l"/>
            <a:r>
              <a:rPr lang="en-US" dirty="0"/>
              <a:t/>
            </a:r>
            <a:br>
              <a:rPr lang="en-US" dirty="0"/>
            </a:br>
            <a:r>
              <a:rPr lang="en-US" dirty="0"/>
              <a:t>8.2 (c-d) Stability concepts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D835A39-B12F-5D44-BA83-09AEFBA8C4CB}"/>
              </a:ext>
            </a:extLst>
          </p:cNvPr>
          <p:cNvSpPr/>
          <p:nvPr/>
        </p:nvSpPr>
        <p:spPr>
          <a:xfrm>
            <a:off x="8600303" y="304558"/>
            <a:ext cx="2829697" cy="143338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F39E925E-723B-4441-8675-4D5B5BD339F0}"/>
              </a:ext>
            </a:extLst>
          </p:cNvPr>
          <p:cNvSpPr/>
          <p:nvPr/>
        </p:nvSpPr>
        <p:spPr>
          <a:xfrm>
            <a:off x="8600302" y="780294"/>
            <a:ext cx="576305" cy="481912"/>
          </a:xfrm>
          <a:prstGeom prst="ellipse">
            <a:avLst/>
          </a:prstGeom>
          <a:solidFill>
            <a:schemeClr val="tx2">
              <a:lumMod val="50000"/>
              <a:lumOff val="5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CC136F3-F6D9-F549-86A0-14C61DBFD0CF}"/>
              </a:ext>
            </a:extLst>
          </p:cNvPr>
          <p:cNvSpPr/>
          <p:nvPr/>
        </p:nvSpPr>
        <p:spPr>
          <a:xfrm>
            <a:off x="8600303" y="794467"/>
            <a:ext cx="576305" cy="48191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374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2.59259E-6 L 3.54167E-6 0.00023 C 0.04726 0.00695 -0.00756 -0.00069 0.11237 0.00347 C 0.11406 0.00347 0.11849 0.0081 0.11953 0.0088 C 0.12695 0.01459 0.11679 0.00394 0.12864 0.01783 C 0.12968 0.01922 0.13086 0.01991 0.13164 0.02153 L 0.13776 0.03241 C 0.1388 0.03426 0.13945 0.03658 0.14075 0.03773 C 0.14218 0.03889 0.14362 0.03982 0.14479 0.04144 C 0.14596 0.04283 0.14674 0.04514 0.14791 0.04676 C 0.14882 0.04815 0.15 0.04908 0.15091 0.05047 C 0.15195 0.05209 0.15286 0.05417 0.1539 0.05579 C 0.15651 0.05972 0.15703 0.05949 0.16002 0.06135 C 0.16484 0.0669 0.16119 0.06343 0.16718 0.06667 C 0.16914 0.06783 0.17109 0.06945 0.17317 0.07037 C 0.17708 0.07176 0.18307 0.07338 0.18737 0.0757 C 0.18841 0.07616 0.18945 0.07685 0.19049 0.07755 C 0.19297 0.08449 0.19244 0.08079 0.19244 0.08843 " pathEditMode="relative" rAng="0" ptsTypes="AAAAAAAAAAAAAAAAAA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622" y="44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4.07407E-6 L 3.54167E-6 0.00023 C 0.00299 0.00046 0.00599 0.00115 0.00911 0.00162 C 0.01406 0.00254 0.01927 0.00254 0.02422 0.00347 C 0.02565 0.0037 0.02695 0.00486 0.02838 0.00532 C 0.03073 0.00601 0.03307 0.00671 0.03541 0.00717 C 0.04075 0.00787 0.04622 0.00833 0.05169 0.00902 C 0.06015 0.00833 0.06849 0.0081 0.07695 0.00717 C 0.08346 0.00648 0.0845 0.00532 0.09023 0.00347 C 0.09244 0.00277 0.09882 0.00115 0.1013 4.07407E-6 C 0.10338 -0.00116 0.10742 -0.00371 0.10742 -0.00348 C 0.11705 -0.02107 0.10468 -0.00047 0.11354 -0.01088 C 0.11471 -0.01227 0.11549 -0.01459 0.11653 -0.01644 C 0.11784 -0.01829 0.11914 -0.01991 0.12057 -0.02176 C 0.12252 -0.02431 0.12669 -0.02894 0.12669 -0.02871 C 0.12734 -0.03079 0.12786 -0.03287 0.12864 -0.03426 C 0.1332 -0.04237 0.1306 -0.03311 0.13476 -0.04329 C 0.13945 -0.0551 0.13385 -0.04699 0.13984 -0.05417 C 0.14166 -0.05903 0.14218 -0.06135 0.14492 -0.06505 C 0.14687 -0.0676 0.14922 -0.06922 0.15104 -0.07223 C 0.15195 -0.07408 0.15286 -0.07593 0.15403 -0.07755 C 0.15599 -0.08033 0.15807 -0.08241 0.16015 -0.08473 L 0.16315 -0.08843 L 0.16627 -0.0919 " pathEditMode="relative" rAng="0" ptsTypes="AAAAAAAAAAAAAAAAAAAAAAAA">
                                      <p:cBhvr>
                                        <p:cTn id="3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07" y="-4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8" grpId="1" animBg="1"/>
      <p:bldP spid="9" grpId="1" animBg="1"/>
      <p:bldP spid="9" grpId="2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925" y="476261"/>
            <a:ext cx="10515600" cy="760235"/>
          </a:xfrm>
        </p:spPr>
        <p:txBody>
          <a:bodyPr>
            <a:normAutofit fontScale="90000"/>
          </a:bodyPr>
          <a:lstStyle/>
          <a:p>
            <a:r>
              <a:rPr lang="en-US" dirty="0"/>
              <a:t>Due Friday, October 5</a:t>
            </a:r>
            <a:r>
              <a:rPr lang="en-US" baseline="30000" dirty="0"/>
              <a:t>th</a:t>
            </a:r>
            <a:r>
              <a:rPr lang="en-US" dirty="0"/>
              <a:t> in Class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925" y="1650283"/>
            <a:ext cx="10751246" cy="4351338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Century Gothic"/>
                <a:cs typeface="Century Gothic"/>
              </a:rPr>
              <a:t>Office hours: Thursday 9:30-10:30AM in 606B Walker</a:t>
            </a:r>
          </a:p>
          <a:p>
            <a:r>
              <a:rPr lang="en-US" b="1" dirty="0">
                <a:solidFill>
                  <a:srgbClr val="000000"/>
                </a:solidFill>
                <a:latin typeface="Century Gothic"/>
                <a:cs typeface="Century Gothic"/>
              </a:rPr>
              <a:t>Email me (kar5469@psu.edu) if you have any questions!</a:t>
            </a:r>
            <a:endParaRPr lang="en-US" b="1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endParaRPr lang="en-US" sz="1800" b="1" dirty="0">
              <a:solidFill>
                <a:srgbClr val="FF0000"/>
              </a:solidFill>
              <a:latin typeface="Century Gothic"/>
              <a:cs typeface="Century Gothic"/>
            </a:endParaRPr>
          </a:p>
          <a:p>
            <a:r>
              <a:rPr lang="en-US" sz="2000" b="1" dirty="0">
                <a:solidFill>
                  <a:srgbClr val="000000"/>
                </a:solidFill>
                <a:latin typeface="Century Gothic"/>
                <a:cs typeface="Century Gothic"/>
              </a:rPr>
              <a:t>LAB #5</a:t>
            </a:r>
            <a:r>
              <a:rPr lang="en-US" sz="2000" b="1" dirty="0">
                <a:solidFill>
                  <a:srgbClr val="FF0000"/>
                </a:solidFill>
                <a:latin typeface="Century Gothic"/>
                <a:cs typeface="Century Gothic"/>
              </a:rPr>
              <a:t> </a:t>
            </a:r>
            <a:r>
              <a:rPr lang="en-US" sz="2000" b="1" dirty="0">
                <a:solidFill>
                  <a:srgbClr val="000000"/>
                </a:solidFill>
                <a:latin typeface="Century Gothic"/>
                <a:cs typeface="Century Gothic"/>
              </a:rPr>
              <a:t>Assignment Summary</a:t>
            </a:r>
          </a:p>
          <a:p>
            <a:r>
              <a:rPr lang="en-US" sz="2000" dirty="0">
                <a:solidFill>
                  <a:srgbClr val="000000"/>
                </a:solidFill>
                <a:latin typeface="Century Gothic"/>
                <a:cs typeface="Century Gothic"/>
              </a:rPr>
              <a:t>Chapter 6:  (11 a-d)  (18 </a:t>
            </a:r>
            <a:r>
              <a:rPr lang="en-US" sz="2000" dirty="0" err="1">
                <a:solidFill>
                  <a:srgbClr val="000000"/>
                </a:solidFill>
                <a:latin typeface="Century Gothic"/>
                <a:cs typeface="Century Gothic"/>
              </a:rPr>
              <a:t>a,b,c</a:t>
            </a:r>
            <a:r>
              <a:rPr lang="en-US" sz="2000" dirty="0">
                <a:solidFill>
                  <a:srgbClr val="000000"/>
                </a:solidFill>
                <a:latin typeface="Century Gothic"/>
                <a:cs typeface="Century Gothic"/>
              </a:rPr>
              <a:t>) (24 a-b) </a:t>
            </a:r>
          </a:p>
          <a:p>
            <a:r>
              <a:rPr lang="en-US" sz="2000" dirty="0">
                <a:solidFill>
                  <a:srgbClr val="000000"/>
                </a:solidFill>
                <a:latin typeface="Century Gothic"/>
                <a:cs typeface="Century Gothic"/>
              </a:rPr>
              <a:t>Chapter 7:  (1 a-c )  (2 b-c)  (9 a-b)  (10 a-b)</a:t>
            </a:r>
          </a:p>
          <a:p>
            <a:r>
              <a:rPr lang="en-US" sz="2000" dirty="0">
                <a:solidFill>
                  <a:srgbClr val="000000"/>
                </a:solidFill>
                <a:latin typeface="Century Gothic"/>
                <a:cs typeface="Century Gothic"/>
              </a:rPr>
              <a:t>Chapter 8: (2 a-d)</a:t>
            </a:r>
          </a:p>
          <a:p>
            <a:pPr marL="0" indent="0">
              <a:buNone/>
            </a:pPr>
            <a:endParaRPr lang="en-US" b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19736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News Gothic MT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122</TotalTime>
  <Words>970</Words>
  <Application>Microsoft Office PowerPoint</Application>
  <PresentationFormat>Widescreen</PresentationFormat>
  <Paragraphs>114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Arial</vt:lpstr>
      <vt:lpstr>Calibri</vt:lpstr>
      <vt:lpstr>Century Gothic</vt:lpstr>
      <vt:lpstr>News Gothic MT</vt:lpstr>
      <vt:lpstr>Times New Roman</vt:lpstr>
      <vt:lpstr>Wingdings</vt:lpstr>
      <vt:lpstr>Wingdings 2</vt:lpstr>
      <vt:lpstr>Breeze</vt:lpstr>
      <vt:lpstr>Meteo 003: Lab 5</vt:lpstr>
      <vt:lpstr>6.11 (a-b) Constant Pressure Maps</vt:lpstr>
      <vt:lpstr>6.11 (c-d) Wind Flow</vt:lpstr>
      <vt:lpstr>6.18 (a-c) Boiling Point of Water</vt:lpstr>
      <vt:lpstr>6.24 (a-b) How to Read a Meteogram</vt:lpstr>
      <vt:lpstr>6.24 (a-b) Meteograms and Fronts</vt:lpstr>
      <vt:lpstr>7.1 (a-c) Height &amp; Constant-Pressure Maps</vt:lpstr>
      <vt:lpstr>7.2 (b-c) Wind and Height Maps</vt:lpstr>
      <vt:lpstr>7.9 (a-b) Pressure Levels and Temperature</vt:lpstr>
      <vt:lpstr>7.10 (a-b) How winds impact flights</vt:lpstr>
      <vt:lpstr> 8.2 (a-b) Stability concepts</vt:lpstr>
      <vt:lpstr> 8.2 (c-d) Stability concepts</vt:lpstr>
      <vt:lpstr>Due Friday, October 5th in Class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Meteo 003: Lab 5</dc:title>
  <dc:creator>Microsoft account</dc:creator>
  <cp:lastModifiedBy>wjs1</cp:lastModifiedBy>
  <cp:revision>97</cp:revision>
  <dcterms:created xsi:type="dcterms:W3CDTF">2015-10-04T21:35:41Z</dcterms:created>
  <dcterms:modified xsi:type="dcterms:W3CDTF">2018-09-27T19:24:21Z</dcterms:modified>
</cp:coreProperties>
</file>