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69" r:id="rId3"/>
    <p:sldId id="270" r:id="rId4"/>
    <p:sldId id="271" r:id="rId5"/>
    <p:sldId id="257" r:id="rId6"/>
    <p:sldId id="272" r:id="rId7"/>
    <p:sldId id="273" r:id="rId8"/>
    <p:sldId id="274" r:id="rId9"/>
    <p:sldId id="264" r:id="rId10"/>
    <p:sldId id="27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368952-1D35-450C-AC78-DE85F91646C5}">
          <p14:sldIdLst>
            <p14:sldId id="256"/>
            <p14:sldId id="269"/>
            <p14:sldId id="270"/>
            <p14:sldId id="271"/>
            <p14:sldId id="257"/>
            <p14:sldId id="272"/>
            <p14:sldId id="273"/>
            <p14:sldId id="274"/>
            <p14:sldId id="264"/>
            <p14:sldId id="27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5" autoAdjust="0"/>
    <p:restoredTop sz="90545" autoAdjust="0"/>
  </p:normalViewPr>
  <p:slideViewPr>
    <p:cSldViewPr snapToGrid="0">
      <p:cViewPr varScale="1">
        <p:scale>
          <a:sx n="96" d="100"/>
          <a:sy n="96" d="100"/>
        </p:scale>
        <p:origin x="1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F2D7D-6CB5-3B48-8614-8DDC1DA0812E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F2DBC-CE4E-3D4A-85B8-D121B0FB1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66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F2DBC-CE4E-3D4A-85B8-D121B0FB1A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83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F2DBC-CE4E-3D4A-85B8-D121B0FB1A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81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F2DBC-CE4E-3D4A-85B8-D121B0FB1A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9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m/s = 20*T</a:t>
            </a:r>
            <a:r>
              <a:rPr lang="en-US" baseline="0" dirty="0"/>
              <a:t> (plug in temperature and distance and solve for time (seconds)).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F2DBC-CE4E-3D4A-85B8-D121B0FB1A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51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7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2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1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8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7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3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4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6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9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ACE73-E378-4B3A-AA78-2B53237BE649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33347-EAC0-4239-8BBC-9AA6191C5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586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jpg"/><Relationship Id="rId4" Type="http://schemas.openxmlformats.org/officeDocument/2006/relationships/image" Target="../media/image16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3254" y="1104433"/>
            <a:ext cx="8048746" cy="1104002"/>
          </a:xfrm>
        </p:spPr>
        <p:txBody>
          <a:bodyPr/>
          <a:lstStyle/>
          <a:p>
            <a:r>
              <a:rPr lang="en-US" b="1" dirty="0" err="1"/>
              <a:t>Meteo</a:t>
            </a:r>
            <a:r>
              <a:rPr lang="en-US" b="1" dirty="0"/>
              <a:t> 003: Lab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7764" y="2531164"/>
            <a:ext cx="5522259" cy="1655762"/>
          </a:xfrm>
        </p:spPr>
        <p:txBody>
          <a:bodyPr/>
          <a:lstStyle/>
          <a:p>
            <a:pPr algn="l"/>
            <a:r>
              <a:rPr lang="en-US" dirty="0"/>
              <a:t>Chapter 7: 12(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  <a:p>
            <a:pPr algn="l"/>
            <a:r>
              <a:rPr lang="en-US" dirty="0"/>
              <a:t>Chapter 8: 1(</a:t>
            </a:r>
            <a:r>
              <a:rPr lang="en-US" dirty="0" err="1"/>
              <a:t>a,b,c</a:t>
            </a:r>
            <a:r>
              <a:rPr lang="en-US" dirty="0"/>
              <a:t>), 2(</a:t>
            </a:r>
            <a:r>
              <a:rPr lang="en-US" dirty="0" err="1"/>
              <a:t>a,b</a:t>
            </a:r>
            <a:r>
              <a:rPr lang="en-US" dirty="0"/>
              <a:t>), 9(</a:t>
            </a:r>
            <a:r>
              <a:rPr lang="en-US" dirty="0" err="1"/>
              <a:t>a,b</a:t>
            </a:r>
            <a:r>
              <a:rPr lang="en-US" dirty="0"/>
              <a:t>), 11(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  <a:p>
            <a:pPr algn="l"/>
            <a:r>
              <a:rPr lang="en-US" dirty="0"/>
              <a:t>Chapter 9: 2, 6(</a:t>
            </a:r>
            <a:r>
              <a:rPr lang="en-US" dirty="0" err="1"/>
              <a:t>a,b</a:t>
            </a:r>
            <a:r>
              <a:rPr lang="en-US" dirty="0"/>
              <a:t>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1CE7BA-71B1-0E49-9AA4-1CF627859C34}"/>
              </a:ext>
            </a:extLst>
          </p:cNvPr>
          <p:cNvSpPr txBox="1">
            <a:spLocks/>
          </p:cNvSpPr>
          <p:nvPr/>
        </p:nvSpPr>
        <p:spPr>
          <a:xfrm>
            <a:off x="3381254" y="4968221"/>
            <a:ext cx="8048746" cy="11040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Due: Fri, Oct 12 in Class</a:t>
            </a:r>
          </a:p>
        </p:txBody>
      </p:sp>
    </p:spTree>
    <p:extLst>
      <p:ext uri="{BB962C8B-B14F-4D97-AF65-F5344CB8AC3E}">
        <p14:creationId xmlns:p14="http://schemas.microsoft.com/office/powerpoint/2010/main" val="341157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03C6-2522-2040-A2EC-EA97E3788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92710"/>
          </a:xfrm>
        </p:spPr>
        <p:txBody>
          <a:bodyPr>
            <a:normAutofit fontScale="90000"/>
          </a:bodyPr>
          <a:lstStyle/>
          <a:p>
            <a:r>
              <a:rPr lang="en-US" dirty="0"/>
              <a:t>7.12 Heights on Pressure Surfaces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B506D5-7FE3-9540-96EA-7A2EE5191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599" y="1092074"/>
            <a:ext cx="7334871" cy="4660278"/>
          </a:xfr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9AF188F-6FBD-6E4E-BFAF-E52F4E5D8D0F}"/>
              </a:ext>
            </a:extLst>
          </p:cNvPr>
          <p:cNvSpPr txBox="1"/>
          <p:nvPr/>
        </p:nvSpPr>
        <p:spPr>
          <a:xfrm>
            <a:off x="430306" y="1283814"/>
            <a:ext cx="37813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Pressure Surfaces slope downward from low latitudes (equator) to high latitudes (poles) because temperature decreases.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61BE2F-FBE4-C446-A544-E26B76832844}"/>
              </a:ext>
            </a:extLst>
          </p:cNvPr>
          <p:cNvSpPr txBox="1">
            <a:spLocks/>
          </p:cNvSpPr>
          <p:nvPr/>
        </p:nvSpPr>
        <p:spPr>
          <a:xfrm>
            <a:off x="430306" y="4536141"/>
            <a:ext cx="33190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a.) compute the slope of each pressure surface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D370175-A548-5A42-9BFE-811EA4CBB525}"/>
              </a:ext>
            </a:extLst>
          </p:cNvPr>
          <p:cNvGrpSpPr/>
          <p:nvPr/>
        </p:nvGrpSpPr>
        <p:grpSpPr>
          <a:xfrm>
            <a:off x="8234083" y="3227295"/>
            <a:ext cx="1766047" cy="2241176"/>
            <a:chOff x="8234083" y="3227295"/>
            <a:chExt cx="1766047" cy="224117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71A09B-7871-244A-B173-3B59A14FF397}"/>
                </a:ext>
              </a:extLst>
            </p:cNvPr>
            <p:cNvSpPr/>
            <p:nvPr/>
          </p:nvSpPr>
          <p:spPr>
            <a:xfrm>
              <a:off x="8435790" y="5002306"/>
              <a:ext cx="1362635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25 </a:t>
              </a:r>
              <a:r>
                <a:rPr lang="en-US" sz="3600" baseline="30000" dirty="0" err="1"/>
                <a:t>o</a:t>
              </a:r>
              <a:r>
                <a:rPr lang="en-US" sz="3600" dirty="0" err="1"/>
                <a:t>N</a:t>
              </a:r>
              <a:endParaRPr lang="en-US" sz="360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3F7BAD-B444-1544-889B-3924CC4631E8}"/>
                </a:ext>
              </a:extLst>
            </p:cNvPr>
            <p:cNvCxnSpPr/>
            <p:nvPr/>
          </p:nvCxnSpPr>
          <p:spPr>
            <a:xfrm>
              <a:off x="9045389" y="3227295"/>
              <a:ext cx="0" cy="1775011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F8327E-5516-624C-BC1A-5831F7A9F2AE}"/>
                </a:ext>
              </a:extLst>
            </p:cNvPr>
            <p:cNvSpPr/>
            <p:nvPr/>
          </p:nvSpPr>
          <p:spPr>
            <a:xfrm>
              <a:off x="8234083" y="3633695"/>
              <a:ext cx="1766047" cy="55581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1540 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FB0FCC-28B7-8947-9859-78BFABCAB41F}"/>
              </a:ext>
            </a:extLst>
          </p:cNvPr>
          <p:cNvGrpSpPr/>
          <p:nvPr/>
        </p:nvGrpSpPr>
        <p:grpSpPr>
          <a:xfrm>
            <a:off x="5643285" y="3789085"/>
            <a:ext cx="1766047" cy="1679386"/>
            <a:chOff x="5643285" y="3789085"/>
            <a:chExt cx="1766047" cy="167938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877231-F2B9-5D41-B172-E53EC35836B2}"/>
                </a:ext>
              </a:extLst>
            </p:cNvPr>
            <p:cNvSpPr/>
            <p:nvPr/>
          </p:nvSpPr>
          <p:spPr>
            <a:xfrm>
              <a:off x="5827060" y="5002306"/>
              <a:ext cx="1362635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70 </a:t>
              </a:r>
              <a:r>
                <a:rPr lang="en-US" sz="3600" baseline="30000" dirty="0" err="1"/>
                <a:t>o</a:t>
              </a:r>
              <a:r>
                <a:rPr lang="en-US" sz="3600" dirty="0" err="1"/>
                <a:t>N</a:t>
              </a:r>
              <a:endParaRPr lang="en-US" sz="36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EA78F22-B7A0-9B47-9492-197627749964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6508377" y="3789085"/>
              <a:ext cx="1" cy="1213221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36668AE-7F47-D243-A151-CC3885452B1B}"/>
                </a:ext>
              </a:extLst>
            </p:cNvPr>
            <p:cNvSpPr/>
            <p:nvPr/>
          </p:nvSpPr>
          <p:spPr>
            <a:xfrm>
              <a:off x="5643285" y="4054069"/>
              <a:ext cx="1766047" cy="55581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1360 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6B4717C-676C-9140-A6FB-162D363D9EBD}"/>
              </a:ext>
            </a:extLst>
          </p:cNvPr>
          <p:cNvGrpSpPr/>
          <p:nvPr/>
        </p:nvGrpSpPr>
        <p:grpSpPr>
          <a:xfrm>
            <a:off x="4053979" y="1702858"/>
            <a:ext cx="7752539" cy="3989729"/>
            <a:chOff x="4053979" y="1702858"/>
            <a:chExt cx="7752539" cy="398972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E98DEF-8697-DF4D-A050-9CDD7764051D}"/>
                </a:ext>
              </a:extLst>
            </p:cNvPr>
            <p:cNvSpPr/>
            <p:nvPr/>
          </p:nvSpPr>
          <p:spPr>
            <a:xfrm>
              <a:off x="9045389" y="4536141"/>
              <a:ext cx="2761129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Equator →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BE1F56-57A3-D04F-BBCC-3BCB125742FC}"/>
                </a:ext>
              </a:extLst>
            </p:cNvPr>
            <p:cNvSpPr/>
            <p:nvPr/>
          </p:nvSpPr>
          <p:spPr>
            <a:xfrm>
              <a:off x="4053979" y="4609881"/>
              <a:ext cx="2761129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← N. Pole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6C0537B-19E4-574B-8EF2-9A353E684F2B}"/>
                </a:ext>
              </a:extLst>
            </p:cNvPr>
            <p:cNvSpPr/>
            <p:nvPr/>
          </p:nvSpPr>
          <p:spPr>
            <a:xfrm>
              <a:off x="6432178" y="5226422"/>
              <a:ext cx="2761129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Latitude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6B31594-B8DE-F246-9DF3-DC6AF429388E}"/>
                </a:ext>
              </a:extLst>
            </p:cNvPr>
            <p:cNvSpPr/>
            <p:nvPr/>
          </p:nvSpPr>
          <p:spPr>
            <a:xfrm rot="16200000">
              <a:off x="3033437" y="2850340"/>
              <a:ext cx="2761129" cy="466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Height (m)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56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B0965-3228-9D4B-9ACB-E2FF5CE6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9" y="839508"/>
            <a:ext cx="4504765" cy="48726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a.) example for 850-mb level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4A944BD-6942-B44C-BEBB-DCDA1B3B08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7.12 Heights on Pressure Surfaces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EF3ECA6-6EC1-5846-AA3C-52BE308201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9623" y="1546531"/>
                <a:ext cx="4549589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3200" dirty="0"/>
                  <a:t>Slope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Change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height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change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distance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EF3ECA6-6EC1-5846-AA3C-52BE30820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23" y="1546531"/>
                <a:ext cx="4549589" cy="1141691"/>
              </a:xfrm>
              <a:prstGeom prst="rect">
                <a:avLst/>
              </a:prstGeom>
              <a:blipFill>
                <a:blip r:embed="rId3"/>
                <a:stretch>
                  <a:fillRect l="-3343" t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9120CC1-8127-2A4B-A258-68F1036780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8670" y="2461785"/>
                <a:ext cx="7570695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3200" dirty="0"/>
                  <a:t>Slope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Height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at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25</m:t>
                        </m:r>
                        <m:r>
                          <m:rPr>
                            <m:sty m:val="p"/>
                          </m:rPr>
                          <a:rPr lang="en-US" sz="3200" b="0" i="0" baseline="30000" smtClean="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en-US" sz="3200" b="0" i="0" baseline="3000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Height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at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70</m:t>
                        </m:r>
                        <m:r>
                          <m:rPr>
                            <m:sty m:val="p"/>
                          </m:rPr>
                          <a:rPr lang="en-US" sz="3200" b="0" i="0" baseline="30000" smtClean="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Distance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between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latitudes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99120CC1-8127-2A4B-A258-68F103678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70" y="2461785"/>
                <a:ext cx="7570695" cy="1141691"/>
              </a:xfrm>
              <a:prstGeom prst="rect">
                <a:avLst/>
              </a:prstGeom>
              <a:blipFill>
                <a:blip r:embed="rId4"/>
                <a:stretch>
                  <a:fillRect l="-2010" t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8D9B506-1675-7348-ABB4-9FF865BC96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8669" y="3467282"/>
                <a:ext cx="7570695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3200" dirty="0"/>
                  <a:t>Slope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1540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−1360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m:rPr>
                            <m:sty m:val="p"/>
                          </m:rPr>
                          <a:rPr lang="en-US" sz="3200" baseline="3000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−70</m:t>
                        </m:r>
                        <m:r>
                          <m:rPr>
                            <m:sty m:val="p"/>
                          </m:rPr>
                          <a:rPr lang="en-US" sz="3200" baseline="30000">
                            <a:latin typeface="Cambria Math" panose="02040503050406030204" pitchFamily="18" charset="0"/>
                          </a:rPr>
                          <m:t>o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8D9B506-1675-7348-ABB4-9FF865BC9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9" y="3467282"/>
                <a:ext cx="7570695" cy="1141691"/>
              </a:xfrm>
              <a:prstGeom prst="rect">
                <a:avLst/>
              </a:prstGeom>
              <a:blipFill>
                <a:blip r:embed="rId5"/>
                <a:stretch>
                  <a:fillRect l="-2010" t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FC1EEE-A543-FC45-A4A1-8000FF9EA817}"/>
              </a:ext>
            </a:extLst>
          </p:cNvPr>
          <p:cNvSpPr/>
          <p:nvPr/>
        </p:nvSpPr>
        <p:spPr>
          <a:xfrm>
            <a:off x="6660421" y="3866020"/>
            <a:ext cx="3778556" cy="781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  <a:r>
              <a:rPr lang="en-US" sz="3200" baseline="30000" dirty="0"/>
              <a:t>o</a:t>
            </a:r>
            <a:r>
              <a:rPr lang="en-US" sz="3200" dirty="0"/>
              <a:t> latitude = 111 km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E8F75EB-B905-DD4D-BE19-40DD98D84EC4}"/>
              </a:ext>
            </a:extLst>
          </p:cNvPr>
          <p:cNvCxnSpPr>
            <a:cxnSpLocks/>
          </p:cNvCxnSpPr>
          <p:nvPr/>
        </p:nvCxnSpPr>
        <p:spPr>
          <a:xfrm flipH="1">
            <a:off x="4177553" y="3428629"/>
            <a:ext cx="2017127" cy="35617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EA60FFC-EA27-F448-A90E-C03C2BD747CC}"/>
              </a:ext>
            </a:extLst>
          </p:cNvPr>
          <p:cNvSpPr txBox="1">
            <a:spLocks/>
          </p:cNvSpPr>
          <p:nvPr/>
        </p:nvSpPr>
        <p:spPr>
          <a:xfrm>
            <a:off x="6440786" y="3173142"/>
            <a:ext cx="4504765" cy="4872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1"/>
                </a:solidFill>
              </a:rPr>
              <a:t>We need units of m per 100km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D6A3BD3-8960-8641-BB74-2C1F477B20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9271" y="4911914"/>
                <a:ext cx="4504765" cy="4872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US" baseline="3000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70</m:t>
                    </m:r>
                    <m:r>
                      <m:rPr>
                        <m:sty m:val="p"/>
                      </m:rPr>
                      <a:rPr lang="en-US" baseline="3000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r>
                  <a:rPr lang="en-US" dirty="0"/>
                  <a:t> = -45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aseline="3000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D6A3BD3-8960-8641-BB74-2C1F477B2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9271" y="4911914"/>
                <a:ext cx="4504765" cy="487268"/>
              </a:xfrm>
              <a:prstGeom prst="rect">
                <a:avLst/>
              </a:prstGeom>
              <a:blipFill>
                <a:blip r:embed="rId6"/>
                <a:stretch>
                  <a:fillRect l="-562" t="-20513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BB00533-A59D-024B-BF7D-2B59569D13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9270" y="5399182"/>
                <a:ext cx="4504765" cy="4872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-45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aseline="3000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r>
                  <a:rPr lang="en-US" dirty="0"/>
                  <a:t> * 111 km = -4,995 km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6BB00533-A59D-024B-BF7D-2B59569D1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9270" y="5399182"/>
                <a:ext cx="4504765" cy="487268"/>
              </a:xfrm>
              <a:prstGeom prst="rect">
                <a:avLst/>
              </a:prstGeom>
              <a:blipFill>
                <a:blip r:embed="rId7"/>
                <a:stretch>
                  <a:fillRect l="-2809" t="-175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7702404-7E3F-AB4C-B8EB-1A68740706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529" y="4508752"/>
                <a:ext cx="7570695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3200" dirty="0" smtClean="0"/>
                  <a:t>Slope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180 (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−49.95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km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∗100) </m:t>
                        </m:r>
                      </m:den>
                    </m:f>
                  </m:oMath>
                </a14:m>
                <a:r>
                  <a:rPr 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7702404-7E3F-AB4C-B8EB-1A6874070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29" y="4508752"/>
                <a:ext cx="7570695" cy="1141691"/>
              </a:xfrm>
              <a:prstGeom prst="rect">
                <a:avLst/>
              </a:prstGeom>
              <a:blipFill>
                <a:blip r:embed="rId8"/>
                <a:stretch>
                  <a:fillRect l="-2013" t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533F1FA-7A43-304A-95E0-9E527D7294EC}"/>
              </a:ext>
            </a:extLst>
          </p:cNvPr>
          <p:cNvSpPr txBox="1">
            <a:spLocks/>
          </p:cNvSpPr>
          <p:nvPr/>
        </p:nvSpPr>
        <p:spPr>
          <a:xfrm>
            <a:off x="7189269" y="5892317"/>
            <a:ext cx="4504765" cy="4872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-4,995 / 100 = -49.95 </a:t>
            </a:r>
            <a:r>
              <a:rPr lang="en-US" dirty="0"/>
              <a:t>(</a:t>
            </a:r>
            <a:r>
              <a:rPr lang="en-US" dirty="0" smtClean="0"/>
              <a:t>km*100</a:t>
            </a:r>
            <a:r>
              <a:rPr lang="en-US" dirty="0"/>
              <a:t>)</a:t>
            </a:r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9270150-CF68-3640-8516-6F7E76801F5A}"/>
              </a:ext>
            </a:extLst>
          </p:cNvPr>
          <p:cNvGrpSpPr/>
          <p:nvPr/>
        </p:nvGrpSpPr>
        <p:grpSpPr>
          <a:xfrm>
            <a:off x="6194680" y="232820"/>
            <a:ext cx="5109883" cy="2758991"/>
            <a:chOff x="5898776" y="3801035"/>
            <a:chExt cx="5109883" cy="275899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E88F384-2843-E241-BEDB-D08F78FCC434}"/>
                </a:ext>
              </a:extLst>
            </p:cNvPr>
            <p:cNvGrpSpPr/>
            <p:nvPr/>
          </p:nvGrpSpPr>
          <p:grpSpPr>
            <a:xfrm>
              <a:off x="6687675" y="5038568"/>
              <a:ext cx="1976648" cy="1521458"/>
              <a:chOff x="5643285" y="3789085"/>
              <a:chExt cx="1766047" cy="167938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07D8F34-1C9C-1643-92AD-D8473B196618}"/>
                  </a:ext>
                </a:extLst>
              </p:cNvPr>
              <p:cNvSpPr/>
              <p:nvPr/>
            </p:nvSpPr>
            <p:spPr>
              <a:xfrm>
                <a:off x="5827060" y="5002306"/>
                <a:ext cx="1362635" cy="4661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accent1"/>
                    </a:solidFill>
                  </a:rPr>
                  <a:t>70</a:t>
                </a:r>
                <a:r>
                  <a:rPr lang="en-US" sz="3600" dirty="0"/>
                  <a:t> </a:t>
                </a:r>
                <a:r>
                  <a:rPr lang="en-US" sz="3600" baseline="30000" dirty="0" err="1">
                    <a:solidFill>
                      <a:schemeClr val="accent1"/>
                    </a:solidFill>
                  </a:rPr>
                  <a:t>o</a:t>
                </a:r>
                <a:r>
                  <a:rPr lang="en-US" sz="3600" dirty="0" err="1">
                    <a:solidFill>
                      <a:schemeClr val="accent1"/>
                    </a:solidFill>
                  </a:rPr>
                  <a:t>N</a:t>
                </a:r>
                <a:endParaRPr lang="en-US" sz="36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6039B694-C3E8-D849-A00D-CC54A9F51FDF}"/>
                  </a:ext>
                </a:extLst>
              </p:cNvPr>
              <p:cNvCxnSpPr>
                <a:cxnSpLocks/>
                <a:endCxn id="29" idx="0"/>
              </p:cNvCxnSpPr>
              <p:nvPr/>
            </p:nvCxnSpPr>
            <p:spPr>
              <a:xfrm>
                <a:off x="6508377" y="3789085"/>
                <a:ext cx="1" cy="1213221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0C82BD0-48E1-E741-A843-124C4E39BB9B}"/>
                  </a:ext>
                </a:extLst>
              </p:cNvPr>
              <p:cNvSpPr/>
              <p:nvPr/>
            </p:nvSpPr>
            <p:spPr>
              <a:xfrm>
                <a:off x="5643285" y="4054069"/>
                <a:ext cx="1766047" cy="555812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1360 m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D08B996-1344-754A-B9CA-0B6AB5072F27}"/>
                </a:ext>
              </a:extLst>
            </p:cNvPr>
            <p:cNvGrpSpPr/>
            <p:nvPr/>
          </p:nvGrpSpPr>
          <p:grpSpPr>
            <a:xfrm>
              <a:off x="8749553" y="4318850"/>
              <a:ext cx="1766047" cy="2241176"/>
              <a:chOff x="8234083" y="3227295"/>
              <a:chExt cx="1766047" cy="2241176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15359A2-97C9-A645-B0E5-039B30701521}"/>
                  </a:ext>
                </a:extLst>
              </p:cNvPr>
              <p:cNvSpPr/>
              <p:nvPr/>
            </p:nvSpPr>
            <p:spPr>
              <a:xfrm>
                <a:off x="8435790" y="5002306"/>
                <a:ext cx="1362635" cy="4661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accent1"/>
                    </a:solidFill>
                  </a:rPr>
                  <a:t>25 </a:t>
                </a:r>
                <a:r>
                  <a:rPr lang="en-US" sz="3600" baseline="30000" dirty="0" err="1">
                    <a:solidFill>
                      <a:schemeClr val="accent1"/>
                    </a:solidFill>
                  </a:rPr>
                  <a:t>o</a:t>
                </a:r>
                <a:r>
                  <a:rPr lang="en-US" sz="3600" dirty="0" err="1">
                    <a:solidFill>
                      <a:schemeClr val="accent1"/>
                    </a:solidFill>
                  </a:rPr>
                  <a:t>N</a:t>
                </a:r>
                <a:endParaRPr lang="en-US" sz="36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95A0BAED-5380-774B-ABF0-3F9F590670D0}"/>
                  </a:ext>
                </a:extLst>
              </p:cNvPr>
              <p:cNvCxnSpPr/>
              <p:nvPr/>
            </p:nvCxnSpPr>
            <p:spPr>
              <a:xfrm>
                <a:off x="9045389" y="3227295"/>
                <a:ext cx="0" cy="1775011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82FAD9B-9768-DD47-8031-BEAA3AFF2FD2}"/>
                  </a:ext>
                </a:extLst>
              </p:cNvPr>
              <p:cNvSpPr/>
              <p:nvPr/>
            </p:nvSpPr>
            <p:spPr>
              <a:xfrm>
                <a:off x="8234083" y="3633695"/>
                <a:ext cx="1766047" cy="555812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1540 m</a:t>
                </a: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D263CE5-43CB-3244-9132-167315D4A8D8}"/>
                </a:ext>
              </a:extLst>
            </p:cNvPr>
            <p:cNvCxnSpPr/>
            <p:nvPr/>
          </p:nvCxnSpPr>
          <p:spPr>
            <a:xfrm flipV="1">
              <a:off x="5898776" y="3801035"/>
              <a:ext cx="5109883" cy="1541930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98A1128F-B673-FA4A-8D02-D6F9D537A27A}"/>
              </a:ext>
            </a:extLst>
          </p:cNvPr>
          <p:cNvSpPr txBox="1">
            <a:spLocks/>
          </p:cNvSpPr>
          <p:nvPr/>
        </p:nvSpPr>
        <p:spPr>
          <a:xfrm>
            <a:off x="228668" y="5650443"/>
            <a:ext cx="7570695" cy="11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Slope = -3.6 m per 100 km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83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9" grpId="0"/>
      <p:bldP spid="10" grpId="0" animBg="1"/>
      <p:bldP spid="15" grpId="0"/>
      <p:bldP spid="18" grpId="0" build="p"/>
      <p:bldP spid="20" grpId="0" build="p"/>
      <p:bldP spid="22" grpId="0"/>
      <p:bldP spid="24" grpId="0" build="p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A944BD-6942-B44C-BEBB-DCDA1B3B08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7.12 Heights on Pressure Surfaces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26CF7C9-70F1-A747-8FA0-6E8E6B100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9" y="839508"/>
            <a:ext cx="7557186" cy="487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b.) what level does the slope reach at maximum?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B52B2B0-4C85-254B-913F-9FC45415BBCA}"/>
              </a:ext>
            </a:extLst>
          </p:cNvPr>
          <p:cNvSpPr txBox="1">
            <a:spLocks/>
          </p:cNvSpPr>
          <p:nvPr/>
        </p:nvSpPr>
        <p:spPr>
          <a:xfrm>
            <a:off x="947986" y="1473574"/>
            <a:ext cx="9824397" cy="4872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your answers from part (a) to determine the level with the greatest slope 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C978337-9A67-C845-BEFF-49E1C4D9D980}"/>
              </a:ext>
            </a:extLst>
          </p:cNvPr>
          <p:cNvSpPr txBox="1">
            <a:spLocks/>
          </p:cNvSpPr>
          <p:nvPr/>
        </p:nvSpPr>
        <p:spPr>
          <a:xfrm>
            <a:off x="246529" y="2290463"/>
            <a:ext cx="7557186" cy="487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What about the wind speed at this level?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E92A6A-8632-D845-AFF1-05995EF87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145" y="3026308"/>
            <a:ext cx="6942585" cy="33023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19B7C5E-A361-2845-A8E9-2D0055171EC3}"/>
              </a:ext>
            </a:extLst>
          </p:cNvPr>
          <p:cNvSpPr txBox="1"/>
          <p:nvPr/>
        </p:nvSpPr>
        <p:spPr>
          <a:xfrm>
            <a:off x="388307" y="3280223"/>
            <a:ext cx="48694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bigger the difference in pressure or height (i.e. the bigger the slope), the wind speed is _______ </a:t>
            </a:r>
          </a:p>
          <a:p>
            <a:r>
              <a:rPr lang="en-US" sz="2800" dirty="0"/>
              <a:t>[faster or slower?].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F4E71C-62F9-B945-81A0-1E5331B9A094}"/>
              </a:ext>
            </a:extLst>
          </p:cNvPr>
          <p:cNvSpPr txBox="1"/>
          <p:nvPr/>
        </p:nvSpPr>
        <p:spPr>
          <a:xfrm>
            <a:off x="1841326" y="4572000"/>
            <a:ext cx="1327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FASTER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ABDFC1-EF0E-7547-90C6-6845079A686A}"/>
              </a:ext>
            </a:extLst>
          </p:cNvPr>
          <p:cNvSpPr/>
          <p:nvPr/>
        </p:nvSpPr>
        <p:spPr>
          <a:xfrm rot="16200000">
            <a:off x="5876857" y="4338917"/>
            <a:ext cx="4319882" cy="466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Increasing wind speed →</a:t>
            </a:r>
          </a:p>
        </p:txBody>
      </p:sp>
    </p:spTree>
    <p:extLst>
      <p:ext uri="{BB962C8B-B14F-4D97-AF65-F5344CB8AC3E}">
        <p14:creationId xmlns:p14="http://schemas.microsoft.com/office/powerpoint/2010/main" val="224051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32" grpId="0" build="p"/>
      <p:bldP spid="37" grpId="0" build="p"/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0BC969-94C7-D441-A73C-46DAED87809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8.1 Environmental Lapse Rate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4C8C7D-11F1-7848-B324-B24F84369A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9" r="27626"/>
          <a:stretch/>
        </p:blipFill>
        <p:spPr>
          <a:xfrm>
            <a:off x="9761950" y="0"/>
            <a:ext cx="2430050" cy="6858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EC7EF1F-4B4F-7F48-98A9-C62C17F41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9" y="839508"/>
            <a:ext cx="7557186" cy="487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a.) environmental lapse rate of each layer?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2B95F0-B05D-7E40-9E08-84571FEAF4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381536"/>
                <a:ext cx="9761950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3200" dirty="0" smtClean="0"/>
                  <a:t>Lapse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Change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temperature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from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bottom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to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top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layer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thickness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layer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2B95F0-B05D-7E40-9E08-84571FEAF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81536"/>
                <a:ext cx="9761950" cy="1141691"/>
              </a:xfrm>
              <a:prstGeom prst="rect">
                <a:avLst/>
              </a:prstGeom>
              <a:blipFill>
                <a:blip r:embed="rId3"/>
                <a:stretch>
                  <a:fillRect l="-1562" t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0B9D0A9-3EDC-724A-B607-FCBE0E26ED98}"/>
              </a:ext>
            </a:extLst>
          </p:cNvPr>
          <p:cNvSpPr txBox="1">
            <a:spLocks/>
          </p:cNvSpPr>
          <p:nvPr/>
        </p:nvSpPr>
        <p:spPr>
          <a:xfrm>
            <a:off x="280072" y="1532200"/>
            <a:ext cx="9344092" cy="487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u="sng" dirty="0"/>
              <a:t>Lapse rate</a:t>
            </a:r>
            <a:r>
              <a:rPr lang="en-US" dirty="0"/>
              <a:t>: change in temperature with altitude (units: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/m)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E0C47F-BC51-B149-B244-4482068E8093}"/>
              </a:ext>
            </a:extLst>
          </p:cNvPr>
          <p:cNvSpPr txBox="1"/>
          <p:nvPr/>
        </p:nvSpPr>
        <p:spPr>
          <a:xfrm>
            <a:off x="216051" y="3645074"/>
            <a:ext cx="236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EXAMPLE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D363CE1-8DE5-2943-A6A4-B57B8BC5E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222639"/>
              </p:ext>
            </p:extLst>
          </p:nvPr>
        </p:nvGraphicFramePr>
        <p:xfrm>
          <a:off x="6527477" y="3430034"/>
          <a:ext cx="3003463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493">
                  <a:extLst>
                    <a:ext uri="{9D8B030D-6E8A-4147-A177-3AD203B41FA5}">
                      <a16:colId xmlns:a16="http://schemas.microsoft.com/office/drawing/2014/main" val="1455866266"/>
                    </a:ext>
                  </a:extLst>
                </a:gridCol>
                <a:gridCol w="1463970">
                  <a:extLst>
                    <a:ext uri="{9D8B030D-6E8A-4147-A177-3AD203B41FA5}">
                      <a16:colId xmlns:a16="http://schemas.microsoft.com/office/drawing/2014/main" val="3232833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Height Above Ground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Temperature (</a:t>
                      </a:r>
                      <a:r>
                        <a:rPr lang="en-US" baseline="30000" dirty="0" err="1"/>
                        <a:t>o</a:t>
                      </a:r>
                      <a:r>
                        <a:rPr lang="en-US" dirty="0" err="1"/>
                        <a:t>C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8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2500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59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459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406F1E35-3EE5-AF43-B4F1-EF8E0C367F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0072" y="4336742"/>
                <a:ext cx="7570695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3200" dirty="0"/>
                  <a:t>Lapse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13 </m:t>
                        </m:r>
                        <m:r>
                          <m:rPr>
                            <m:sty m:val="p"/>
                          </m:rPr>
                          <a:rPr lang="en-US" sz="3200" b="0" i="0" baseline="30000" smtClean="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− 9 </m:t>
                        </m:r>
                        <m:r>
                          <m:rPr>
                            <m:sty m:val="p"/>
                          </m:rPr>
                          <a:rPr lang="en-US" sz="3200" baseline="3000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|2500 −3000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406F1E35-3EE5-AF43-B4F1-EF8E0C367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72" y="4336742"/>
                <a:ext cx="7570695" cy="1141691"/>
              </a:xfrm>
              <a:prstGeom prst="rect">
                <a:avLst/>
              </a:prstGeom>
              <a:blipFill>
                <a:blip r:embed="rId4"/>
                <a:stretch>
                  <a:fillRect l="-1843" t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E40E5F60-4BEE-E54A-AF3D-97588A7D27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80480" y="4343024"/>
                <a:ext cx="1636410" cy="11416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32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 4</m:t>
                        </m:r>
                        <m:r>
                          <a:rPr lang="en-US" sz="32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3200" baseline="3000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500 </m:t>
                        </m:r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den>
                    </m:f>
                  </m:oMath>
                </a14:m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E40E5F60-4BEE-E54A-AF3D-97588A7D2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480" y="4343024"/>
                <a:ext cx="1636410" cy="1141691"/>
              </a:xfrm>
              <a:prstGeom prst="rect">
                <a:avLst/>
              </a:prstGeom>
              <a:blipFill>
                <a:blip r:embed="rId5"/>
                <a:stretch>
                  <a:fillRect l="-9302" t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4D228E6-11FC-FA43-A022-4A0D6AC3C1CB}"/>
              </a:ext>
            </a:extLst>
          </p:cNvPr>
          <p:cNvSpPr txBox="1">
            <a:spLocks/>
          </p:cNvSpPr>
          <p:nvPr/>
        </p:nvSpPr>
        <p:spPr>
          <a:xfrm>
            <a:off x="246529" y="5646880"/>
            <a:ext cx="7570695" cy="11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Lapse Rate = 8 </a:t>
            </a:r>
            <a:r>
              <a:rPr lang="en-US" sz="3200" b="1" baseline="30000" dirty="0" err="1">
                <a:solidFill>
                  <a:schemeClr val="accent1"/>
                </a:solidFill>
              </a:rPr>
              <a:t>o</a:t>
            </a:r>
            <a:r>
              <a:rPr lang="en-US" sz="3200" b="1" dirty="0" err="1">
                <a:solidFill>
                  <a:schemeClr val="accent1"/>
                </a:solidFill>
              </a:rPr>
              <a:t>C</a:t>
            </a:r>
            <a:r>
              <a:rPr lang="en-US" sz="3200" b="1" dirty="0">
                <a:solidFill>
                  <a:schemeClr val="accent1"/>
                </a:solidFill>
              </a:rPr>
              <a:t>/km 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EDDA12-7EFD-3E4E-B181-A7DDB1AA324D}"/>
              </a:ext>
            </a:extLst>
          </p:cNvPr>
          <p:cNvCxnSpPr>
            <a:cxnSpLocks/>
          </p:cNvCxnSpPr>
          <p:nvPr/>
        </p:nvCxnSpPr>
        <p:spPr>
          <a:xfrm flipH="1" flipV="1">
            <a:off x="5821522" y="5094947"/>
            <a:ext cx="782753" cy="38348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3DFEA-7CAB-F545-ACF3-1021B4EF589B}"/>
              </a:ext>
            </a:extLst>
          </p:cNvPr>
          <p:cNvSpPr/>
          <p:nvPr/>
        </p:nvSpPr>
        <p:spPr>
          <a:xfrm>
            <a:off x="6518172" y="5363727"/>
            <a:ext cx="2598104" cy="872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Convert 1000m = 1km</a:t>
            </a:r>
          </a:p>
        </p:txBody>
      </p:sp>
    </p:spTree>
    <p:extLst>
      <p:ext uri="{BB962C8B-B14F-4D97-AF65-F5344CB8AC3E}">
        <p14:creationId xmlns:p14="http://schemas.microsoft.com/office/powerpoint/2010/main" val="251288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  <p:bldP spid="13" grpId="0"/>
      <p:bldP spid="14" grpId="0"/>
      <p:bldP spid="17" grpId="0"/>
      <p:bldP spid="18" grpId="0"/>
      <p:bldP spid="19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E09890-F57D-2A4B-ADB9-A6C63039BA1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8.1 Environmental Lapse Rate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46206B-ACDF-864F-9B03-DE29EEF02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9" y="839508"/>
            <a:ext cx="8258644" cy="4872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b.) is the layer stable, unstable, or conditionally unstable?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7B839F-1B26-C441-8491-3753E5D3A0E1}"/>
              </a:ext>
            </a:extLst>
          </p:cNvPr>
          <p:cNvSpPr txBox="1">
            <a:spLocks/>
          </p:cNvSpPr>
          <p:nvPr/>
        </p:nvSpPr>
        <p:spPr>
          <a:xfrm>
            <a:off x="790100" y="1459966"/>
            <a:ext cx="9383898" cy="7536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Compare the environmental lapse rate to the dry adiabatic lapse rate (10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/km) and moist adiabatic lapse rates (6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/km)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BCDEEE7-0528-B74B-8EE2-A67A98800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547304"/>
              </p:ext>
            </p:extLst>
          </p:nvPr>
        </p:nvGraphicFramePr>
        <p:xfrm>
          <a:off x="1295012" y="2498758"/>
          <a:ext cx="10342020" cy="252271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37863">
                  <a:extLst>
                    <a:ext uri="{9D8B030D-6E8A-4147-A177-3AD203B41FA5}">
                      <a16:colId xmlns:a16="http://schemas.microsoft.com/office/drawing/2014/main" val="3628010861"/>
                    </a:ext>
                  </a:extLst>
                </a:gridCol>
                <a:gridCol w="5473874">
                  <a:extLst>
                    <a:ext uri="{9D8B030D-6E8A-4147-A177-3AD203B41FA5}">
                      <a16:colId xmlns:a16="http://schemas.microsoft.com/office/drawing/2014/main" val="1442628473"/>
                    </a:ext>
                  </a:extLst>
                </a:gridCol>
                <a:gridCol w="2930283">
                  <a:extLst>
                    <a:ext uri="{9D8B030D-6E8A-4147-A177-3AD203B41FA5}">
                      <a16:colId xmlns:a16="http://schemas.microsoft.com/office/drawing/2014/main" val="1749147636"/>
                    </a:ext>
                  </a:extLst>
                </a:gridCol>
              </a:tblGrid>
              <a:tr h="849876">
                <a:tc>
                  <a:txBody>
                    <a:bodyPr/>
                    <a:lstStyle/>
                    <a:p>
                      <a:r>
                        <a:rPr lang="en-US" sz="2400" b="1" dirty="0"/>
                        <a:t>Stable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Enviro Lapse Rate &lt; 6ᵒC/km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Parcel will </a:t>
                      </a:r>
                      <a:r>
                        <a:rPr lang="en-US" sz="2400" b="0" dirty="0" smtClean="0"/>
                        <a:t>sink (if displaced)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38205"/>
                  </a:ext>
                </a:extLst>
              </a:tr>
              <a:tr h="849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Conditionally Unstable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6ᵒC/km &lt; Enviro Lapse Rate   &lt; 10ᵒC/km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Parcel could rise if it becomes saturated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24038"/>
                  </a:ext>
                </a:extLst>
              </a:tr>
              <a:tr h="809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Unstable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Enviro Lapse Rate &gt; 10ᵒC/km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Parcel will </a:t>
                      </a:r>
                      <a:r>
                        <a:rPr lang="en-US" sz="2400" dirty="0" smtClean="0"/>
                        <a:t>rise (if displaced)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60860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7C75AC8-3D72-2042-A47B-5257A91AE525}"/>
              </a:ext>
            </a:extLst>
          </p:cNvPr>
          <p:cNvSpPr txBox="1">
            <a:spLocks/>
          </p:cNvSpPr>
          <p:nvPr/>
        </p:nvSpPr>
        <p:spPr>
          <a:xfrm>
            <a:off x="1295012" y="5689377"/>
            <a:ext cx="5364004" cy="1141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Enviro Lapse Rate = 8 </a:t>
            </a:r>
            <a:r>
              <a:rPr lang="en-US" b="1" baseline="30000" dirty="0" err="1">
                <a:solidFill>
                  <a:schemeClr val="accent1"/>
                </a:solidFill>
              </a:rPr>
              <a:t>o</a:t>
            </a:r>
            <a:r>
              <a:rPr lang="en-US" b="1" dirty="0" err="1">
                <a:solidFill>
                  <a:schemeClr val="accent1"/>
                </a:solidFill>
              </a:rPr>
              <a:t>C</a:t>
            </a:r>
            <a:r>
              <a:rPr lang="en-US" b="1" dirty="0">
                <a:solidFill>
                  <a:schemeClr val="accent1"/>
                </a:solidFill>
              </a:rPr>
              <a:t>/km 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B9261D-4E10-E545-A7B9-8DC3EBD77C79}"/>
              </a:ext>
            </a:extLst>
          </p:cNvPr>
          <p:cNvSpPr/>
          <p:nvPr/>
        </p:nvSpPr>
        <p:spPr>
          <a:xfrm>
            <a:off x="6051503" y="5396447"/>
            <a:ext cx="4464097" cy="1104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 6 </a:t>
            </a:r>
            <a:r>
              <a:rPr lang="en-US" sz="2500" b="1" baseline="30000" dirty="0" err="1">
                <a:solidFill>
                  <a:schemeClr val="bg1"/>
                </a:solidFill>
              </a:rPr>
              <a:t>o</a:t>
            </a:r>
            <a:r>
              <a:rPr lang="en-US" sz="2500" b="1" dirty="0" err="1">
                <a:solidFill>
                  <a:schemeClr val="bg1"/>
                </a:solidFill>
              </a:rPr>
              <a:t>C</a:t>
            </a:r>
            <a:r>
              <a:rPr lang="en-US" sz="2500" b="1" dirty="0">
                <a:solidFill>
                  <a:schemeClr val="bg1"/>
                </a:solidFill>
              </a:rPr>
              <a:t>/km &lt; </a:t>
            </a:r>
            <a:r>
              <a:rPr lang="en-US" sz="2500" b="1" dirty="0">
                <a:solidFill>
                  <a:srgbClr val="7030A0"/>
                </a:solidFill>
              </a:rPr>
              <a:t>8 </a:t>
            </a:r>
            <a:r>
              <a:rPr lang="en-US" sz="2500" b="1" baseline="30000" dirty="0" err="1">
                <a:solidFill>
                  <a:srgbClr val="7030A0"/>
                </a:solidFill>
              </a:rPr>
              <a:t>o</a:t>
            </a:r>
            <a:r>
              <a:rPr lang="en-US" sz="2500" b="1" dirty="0" err="1">
                <a:solidFill>
                  <a:srgbClr val="7030A0"/>
                </a:solidFill>
              </a:rPr>
              <a:t>C</a:t>
            </a:r>
            <a:r>
              <a:rPr lang="en-US" sz="2500" b="1" dirty="0">
                <a:solidFill>
                  <a:srgbClr val="7030A0"/>
                </a:solidFill>
              </a:rPr>
              <a:t>/km </a:t>
            </a:r>
            <a:r>
              <a:rPr lang="en-US" sz="2500" b="1" dirty="0">
                <a:solidFill>
                  <a:schemeClr val="bg1"/>
                </a:solidFill>
              </a:rPr>
              <a:t>&lt; 10 </a:t>
            </a:r>
            <a:r>
              <a:rPr lang="en-US" sz="2500" b="1" baseline="30000" dirty="0" err="1">
                <a:solidFill>
                  <a:schemeClr val="bg1"/>
                </a:solidFill>
              </a:rPr>
              <a:t>o</a:t>
            </a:r>
            <a:r>
              <a:rPr lang="en-US" sz="2500" b="1" dirty="0" err="1">
                <a:solidFill>
                  <a:schemeClr val="bg1"/>
                </a:solidFill>
              </a:rPr>
              <a:t>C</a:t>
            </a:r>
            <a:r>
              <a:rPr lang="en-US" sz="2500" b="1" dirty="0">
                <a:solidFill>
                  <a:schemeClr val="bg1"/>
                </a:solidFill>
              </a:rPr>
              <a:t>/km</a:t>
            </a:r>
          </a:p>
          <a:p>
            <a:pPr algn="ctr"/>
            <a:r>
              <a:rPr lang="en-US" sz="3200" b="1" dirty="0">
                <a:solidFill>
                  <a:schemeClr val="accent4"/>
                </a:solidFill>
              </a:rPr>
              <a:t>Conditionally Unstable </a:t>
            </a:r>
            <a:endParaRPr lang="en-US" sz="3200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93D4E-E75A-6449-B43B-192A65B3A5AF}"/>
              </a:ext>
            </a:extLst>
          </p:cNvPr>
          <p:cNvSpPr txBox="1"/>
          <p:nvPr/>
        </p:nvSpPr>
        <p:spPr>
          <a:xfrm>
            <a:off x="516676" y="5166157"/>
            <a:ext cx="236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61193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2" grpId="0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E09890-F57D-2A4B-ADB9-A6C63039BA1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8.1 Environmental Lapse Rate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46206B-ACDF-864F-9B03-DE29EEF02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8" y="839508"/>
            <a:ext cx="11937124" cy="487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c.) Check stability assuming both dry adiabatic and moist adiabatic ascent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3DBD3D-0EF5-8948-925D-868AA27340EA}"/>
              </a:ext>
            </a:extLst>
          </p:cNvPr>
          <p:cNvSpPr txBox="1">
            <a:spLocks/>
          </p:cNvSpPr>
          <p:nvPr/>
        </p:nvSpPr>
        <p:spPr>
          <a:xfrm>
            <a:off x="471995" y="1411110"/>
            <a:ext cx="10876586" cy="487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7547C5-BB9F-0341-9B99-C47804428905}"/>
              </a:ext>
            </a:extLst>
          </p:cNvPr>
          <p:cNvSpPr txBox="1"/>
          <p:nvPr/>
        </p:nvSpPr>
        <p:spPr>
          <a:xfrm>
            <a:off x="4165951" y="1451836"/>
            <a:ext cx="564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Dry Adiabatic Lapse Rate = -10 </a:t>
            </a:r>
            <a:r>
              <a:rPr lang="en-US" sz="2800" baseline="30000" dirty="0" err="1"/>
              <a:t>o</a:t>
            </a:r>
            <a:r>
              <a:rPr lang="en-US" sz="2800" dirty="0" err="1"/>
              <a:t>C</a:t>
            </a:r>
            <a:r>
              <a:rPr lang="en-US" sz="2800" dirty="0"/>
              <a:t>/km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A6C86A-8C5D-3945-A475-9ADB5C612AEE}"/>
              </a:ext>
            </a:extLst>
          </p:cNvPr>
          <p:cNvSpPr txBox="1"/>
          <p:nvPr/>
        </p:nvSpPr>
        <p:spPr>
          <a:xfrm>
            <a:off x="4715518" y="2003519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Parcel lifted 0.5km, so it cools by -5</a:t>
            </a:r>
            <a:r>
              <a:rPr lang="en-US" sz="2800" baseline="30000" dirty="0"/>
              <a:t>o</a:t>
            </a:r>
            <a:r>
              <a:rPr lang="en-US" sz="2800" dirty="0"/>
              <a:t>C.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7B973B-8D94-744E-8B64-065A61153C77}"/>
              </a:ext>
            </a:extLst>
          </p:cNvPr>
          <p:cNvSpPr txBox="1"/>
          <p:nvPr/>
        </p:nvSpPr>
        <p:spPr>
          <a:xfrm>
            <a:off x="4715518" y="2555202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Temperature at top of layer is 8</a:t>
            </a:r>
            <a:r>
              <a:rPr lang="en-US" sz="2800" baseline="30000" dirty="0"/>
              <a:t>o</a:t>
            </a:r>
            <a:r>
              <a:rPr lang="en-US" sz="2800" dirty="0"/>
              <a:t>C. (13-5)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E65D8B-09A8-1F4A-A8B5-A1794D167D3D}"/>
              </a:ext>
            </a:extLst>
          </p:cNvPr>
          <p:cNvSpPr txBox="1"/>
          <p:nvPr/>
        </p:nvSpPr>
        <p:spPr>
          <a:xfrm>
            <a:off x="4715518" y="3092967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</a:t>
            </a:r>
            <a:r>
              <a:rPr lang="en-US" sz="2800" baseline="30000" dirty="0"/>
              <a:t>o</a:t>
            </a:r>
            <a:r>
              <a:rPr lang="en-US" sz="2800" dirty="0"/>
              <a:t>C &lt; 9</a:t>
            </a:r>
            <a:r>
              <a:rPr lang="en-US" sz="2800" baseline="30000" dirty="0"/>
              <a:t>o</a:t>
            </a:r>
            <a:r>
              <a:rPr lang="en-US" sz="2800" dirty="0"/>
              <a:t>C. </a:t>
            </a:r>
            <a:r>
              <a:rPr lang="en-US" sz="2800" dirty="0">
                <a:solidFill>
                  <a:schemeClr val="accent4"/>
                </a:solidFill>
              </a:rPr>
              <a:t>Negatively buoyant </a:t>
            </a:r>
            <a:r>
              <a:rPr lang="en-US" sz="2800" dirty="0"/>
              <a:t>(sinks)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A34103-F20D-CE47-B183-6914F71E85C0}"/>
              </a:ext>
            </a:extLst>
          </p:cNvPr>
          <p:cNvGrpSpPr/>
          <p:nvPr/>
        </p:nvGrpSpPr>
        <p:grpSpPr>
          <a:xfrm>
            <a:off x="59471" y="1921919"/>
            <a:ext cx="4002069" cy="3609735"/>
            <a:chOff x="59471" y="1921919"/>
            <a:chExt cx="4002069" cy="360973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9019FD-F604-0E49-811C-77AF2F4557AA}"/>
                </a:ext>
              </a:extLst>
            </p:cNvPr>
            <p:cNvSpPr txBox="1"/>
            <p:nvPr/>
          </p:nvSpPr>
          <p:spPr>
            <a:xfrm>
              <a:off x="2609621" y="5008434"/>
              <a:ext cx="10103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13 </a:t>
              </a:r>
              <a:r>
                <a:rPr lang="en-US" sz="2800" baseline="30000" dirty="0" err="1"/>
                <a:t>o</a:t>
              </a:r>
              <a:r>
                <a:rPr lang="en-US" sz="2800" dirty="0" err="1"/>
                <a:t>C</a:t>
              </a:r>
              <a:endParaRPr lang="en-US" sz="2800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11C4FD0-3136-324E-976E-C9DA5593BEE6}"/>
                </a:ext>
              </a:extLst>
            </p:cNvPr>
            <p:cNvGrpSpPr/>
            <p:nvPr/>
          </p:nvGrpSpPr>
          <p:grpSpPr>
            <a:xfrm>
              <a:off x="59471" y="1921919"/>
              <a:ext cx="4002069" cy="3325982"/>
              <a:chOff x="59471" y="1921919"/>
              <a:chExt cx="4002069" cy="3325982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F50CD3B-897F-474D-B44C-D829A0C9D5D3}"/>
                  </a:ext>
                </a:extLst>
              </p:cNvPr>
              <p:cNvSpPr/>
              <p:nvPr/>
            </p:nvSpPr>
            <p:spPr>
              <a:xfrm>
                <a:off x="2038582" y="2236076"/>
                <a:ext cx="1991639" cy="2760223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2A24474F-05AA-FB41-86A9-14CB2A4A2F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0657" y="2226068"/>
                <a:ext cx="2830883" cy="0"/>
              </a:xfrm>
              <a:prstGeom prst="line">
                <a:avLst/>
              </a:prstGeom>
              <a:ln w="762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E76A901-09AB-A648-930A-A37CDDA003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0656" y="4986291"/>
                <a:ext cx="2830883" cy="0"/>
              </a:xfrm>
              <a:prstGeom prst="line">
                <a:avLst/>
              </a:prstGeom>
              <a:ln w="76200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39323B-0737-0445-86E8-A8C0A25B9ACA}"/>
                  </a:ext>
                </a:extLst>
              </p:cNvPr>
              <p:cNvSpPr txBox="1"/>
              <p:nvPr/>
            </p:nvSpPr>
            <p:spPr>
              <a:xfrm>
                <a:off x="59472" y="1921919"/>
                <a:ext cx="23423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3000m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C54EC0-0EF0-B84A-862E-FA9B82BFCAE2}"/>
                  </a:ext>
                </a:extLst>
              </p:cNvPr>
              <p:cNvSpPr txBox="1"/>
              <p:nvPr/>
            </p:nvSpPr>
            <p:spPr>
              <a:xfrm>
                <a:off x="59471" y="4724681"/>
                <a:ext cx="23423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2500m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DFF2039-B0DF-A94F-A46F-1AD46AA3E65B}"/>
                  </a:ext>
                </a:extLst>
              </p:cNvPr>
              <p:cNvSpPr/>
              <p:nvPr/>
            </p:nvSpPr>
            <p:spPr>
              <a:xfrm>
                <a:off x="2484270" y="4155044"/>
                <a:ext cx="1135693" cy="83625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parcel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2CD99CC-F09E-404C-B78D-3AF463519AFC}"/>
                  </a:ext>
                </a:extLst>
              </p:cNvPr>
              <p:cNvSpPr txBox="1"/>
              <p:nvPr/>
            </p:nvSpPr>
            <p:spPr>
              <a:xfrm>
                <a:off x="2723879" y="2240145"/>
                <a:ext cx="10156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9</a:t>
                </a:r>
                <a:r>
                  <a:rPr lang="en-US" sz="2800" baseline="30000" dirty="0"/>
                  <a:t>o</a:t>
                </a:r>
                <a:r>
                  <a:rPr lang="en-US" sz="2800" dirty="0"/>
                  <a:t>C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E6C4B109-2181-7F48-8494-FD468C1554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034400" y="3290057"/>
                <a:ext cx="1" cy="753752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F7DD83A-7EF2-264F-BB8E-B865AD250A87}"/>
              </a:ext>
            </a:extLst>
          </p:cNvPr>
          <p:cNvSpPr txBox="1"/>
          <p:nvPr/>
        </p:nvSpPr>
        <p:spPr>
          <a:xfrm>
            <a:off x="1230654" y="5428868"/>
            <a:ext cx="2927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the parcel starts at 13</a:t>
            </a:r>
            <a:r>
              <a:rPr lang="en-US" sz="2800" baseline="30000" dirty="0"/>
              <a:t>o</a:t>
            </a:r>
            <a:r>
              <a:rPr lang="en-US" sz="2800" dirty="0"/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AC2B99-8DBD-E447-B610-BB0C9B5A4E10}"/>
              </a:ext>
            </a:extLst>
          </p:cNvPr>
          <p:cNvSpPr txBox="1"/>
          <p:nvPr/>
        </p:nvSpPr>
        <p:spPr>
          <a:xfrm>
            <a:off x="4165951" y="3939851"/>
            <a:ext cx="7696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Moist Adiabatic Lapse Rate = -6 </a:t>
            </a:r>
            <a:r>
              <a:rPr lang="en-US" sz="2800" baseline="30000" dirty="0" err="1"/>
              <a:t>o</a:t>
            </a:r>
            <a:r>
              <a:rPr lang="en-US" sz="2800" dirty="0" err="1"/>
              <a:t>C</a:t>
            </a:r>
            <a:r>
              <a:rPr lang="en-US" sz="2800" dirty="0"/>
              <a:t>/km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AFA602-CBD6-004C-ADDC-3784D0666E27}"/>
              </a:ext>
            </a:extLst>
          </p:cNvPr>
          <p:cNvSpPr txBox="1"/>
          <p:nvPr/>
        </p:nvSpPr>
        <p:spPr>
          <a:xfrm>
            <a:off x="4715518" y="4485214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Parcel lifted 0.5km, so it cools by -3</a:t>
            </a:r>
            <a:r>
              <a:rPr lang="en-US" sz="2800" baseline="30000" dirty="0"/>
              <a:t>o</a:t>
            </a:r>
            <a:r>
              <a:rPr lang="en-US" sz="2800" dirty="0"/>
              <a:t>C.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6B3C0D-591B-234E-B405-DA40767F72E7}"/>
              </a:ext>
            </a:extLst>
          </p:cNvPr>
          <p:cNvSpPr txBox="1"/>
          <p:nvPr/>
        </p:nvSpPr>
        <p:spPr>
          <a:xfrm>
            <a:off x="4715518" y="4972133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Temperature at top of layer is 10</a:t>
            </a:r>
            <a:r>
              <a:rPr lang="en-US" sz="2800" baseline="30000" dirty="0"/>
              <a:t>o</a:t>
            </a:r>
            <a:r>
              <a:rPr lang="en-US" sz="2800" dirty="0"/>
              <a:t>C. (13-3)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B3BD78-D986-1147-8150-11853404F82A}"/>
              </a:ext>
            </a:extLst>
          </p:cNvPr>
          <p:cNvSpPr txBox="1"/>
          <p:nvPr/>
        </p:nvSpPr>
        <p:spPr>
          <a:xfrm>
            <a:off x="4715518" y="5495353"/>
            <a:ext cx="625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</a:t>
            </a:r>
            <a:r>
              <a:rPr lang="en-US" sz="2800" baseline="30000" dirty="0"/>
              <a:t>o</a:t>
            </a:r>
            <a:r>
              <a:rPr lang="en-US" sz="2800" dirty="0"/>
              <a:t>C &gt; 9</a:t>
            </a:r>
            <a:r>
              <a:rPr lang="en-US" sz="2800" baseline="30000" dirty="0"/>
              <a:t>o</a:t>
            </a:r>
            <a:r>
              <a:rPr lang="en-US" sz="2800" dirty="0"/>
              <a:t>C. </a:t>
            </a:r>
            <a:r>
              <a:rPr lang="en-US" sz="2800" dirty="0">
                <a:solidFill>
                  <a:schemeClr val="accent4"/>
                </a:solidFill>
              </a:rPr>
              <a:t>Positively buoyant </a:t>
            </a:r>
            <a:r>
              <a:rPr lang="en-US" sz="2800" dirty="0"/>
              <a:t>(rises)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90CF25-AC8E-754A-86E3-8382E15F92EE}"/>
              </a:ext>
            </a:extLst>
          </p:cNvPr>
          <p:cNvSpPr txBox="1"/>
          <p:nvPr/>
        </p:nvSpPr>
        <p:spPr>
          <a:xfrm>
            <a:off x="4484318" y="6059809"/>
            <a:ext cx="7214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VERDICT: Conditionally Unstable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870514-BA73-1A44-8EE3-EF73D4D4F31B}"/>
              </a:ext>
            </a:extLst>
          </p:cNvPr>
          <p:cNvSpPr txBox="1"/>
          <p:nvPr/>
        </p:nvSpPr>
        <p:spPr>
          <a:xfrm>
            <a:off x="471995" y="1366710"/>
            <a:ext cx="236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6986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20" grpId="0"/>
      <p:bldP spid="21" grpId="0"/>
      <p:bldP spid="22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194D0A7-D5D4-F84F-84CF-5FF3A01C6A57}"/>
              </a:ext>
            </a:extLst>
          </p:cNvPr>
          <p:cNvSpPr/>
          <p:nvPr/>
        </p:nvSpPr>
        <p:spPr>
          <a:xfrm>
            <a:off x="267159" y="701457"/>
            <a:ext cx="7085619" cy="1878905"/>
          </a:xfrm>
          <a:prstGeom prst="rect">
            <a:avLst/>
          </a:prstGeom>
          <a:solidFill>
            <a:srgbClr val="FFFFFF">
              <a:alpha val="31373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11C358E-F26E-C34C-89EA-E6E44517E38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8.7 Environmental Lapse Rate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220A26-74E2-2A44-836E-3F700CC28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872" y="174607"/>
            <a:ext cx="3870542" cy="2581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6B827F-BC2C-BE40-A597-856704A20E22}"/>
              </a:ext>
            </a:extLst>
          </p:cNvPr>
          <p:cNvSpPr txBox="1"/>
          <p:nvPr/>
        </p:nvSpPr>
        <p:spPr>
          <a:xfrm>
            <a:off x="388307" y="701457"/>
            <a:ext cx="8192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Cabin air pressure = 820mb, at altitude 1.8 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89D496-E47A-B846-8906-1953FFEE291C}"/>
              </a:ext>
            </a:extLst>
          </p:cNvPr>
          <p:cNvSpPr txBox="1"/>
          <p:nvPr/>
        </p:nvSpPr>
        <p:spPr>
          <a:xfrm>
            <a:off x="388307" y="1224677"/>
            <a:ext cx="81920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You’re on a plane at altitude = 9.5km</a:t>
            </a:r>
          </a:p>
          <a:p>
            <a:r>
              <a:rPr lang="en-US" sz="2800" dirty="0"/>
              <a:t>Outside Air Pressure = 300mb</a:t>
            </a:r>
          </a:p>
          <a:p>
            <a:r>
              <a:rPr lang="en-US" sz="2800" dirty="0"/>
              <a:t>Outside Temperature = -40</a:t>
            </a:r>
            <a:r>
              <a:rPr lang="en-US" sz="2800" baseline="30000" dirty="0"/>
              <a:t>o</a:t>
            </a:r>
            <a:r>
              <a:rPr lang="en-US" sz="2800" dirty="0"/>
              <a:t>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C1A231-4768-0D41-B567-93E5A5E06BC6}"/>
              </a:ext>
            </a:extLst>
          </p:cNvPr>
          <p:cNvSpPr/>
          <p:nvPr/>
        </p:nvSpPr>
        <p:spPr>
          <a:xfrm>
            <a:off x="267159" y="2764953"/>
            <a:ext cx="107431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a.) What is the temperature when the air is pressurized?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Think of an air parcel </a:t>
            </a:r>
            <a:r>
              <a:rPr lang="en-US" sz="2800" dirty="0">
                <a:solidFill>
                  <a:schemeClr val="accent4"/>
                </a:solidFill>
              </a:rPr>
              <a:t>descending from </a:t>
            </a:r>
            <a:r>
              <a:rPr lang="en-US" sz="2800" b="1" dirty="0">
                <a:solidFill>
                  <a:schemeClr val="accent4"/>
                </a:solidFill>
              </a:rPr>
              <a:t>9.5km (at -40</a:t>
            </a:r>
            <a:r>
              <a:rPr lang="en-US" sz="2800" b="1" baseline="30000" dirty="0">
                <a:solidFill>
                  <a:schemeClr val="accent4"/>
                </a:solidFill>
              </a:rPr>
              <a:t>o</a:t>
            </a:r>
            <a:r>
              <a:rPr lang="en-US" sz="2800" b="1" dirty="0">
                <a:solidFill>
                  <a:schemeClr val="accent4"/>
                </a:solidFill>
              </a:rPr>
              <a:t>C) to 1.8km</a:t>
            </a:r>
            <a:r>
              <a:rPr lang="en-US" sz="2800" dirty="0"/>
              <a:t>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Parcel will </a:t>
            </a:r>
            <a:r>
              <a:rPr lang="en-US" sz="2800" u="sng" dirty="0"/>
              <a:t>warm</a:t>
            </a:r>
            <a:r>
              <a:rPr lang="en-US" sz="2800" dirty="0"/>
              <a:t> at dry adiabatic lapse rate (10</a:t>
            </a:r>
            <a:r>
              <a:rPr lang="en-US" sz="2800" baseline="30000" dirty="0"/>
              <a:t>o</a:t>
            </a:r>
            <a:r>
              <a:rPr lang="en-US" sz="2800" dirty="0"/>
              <a:t>C/km)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Calculate the temperature change in that descent using the dry adiabatic lapse rate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76AF66-09A5-CF44-8A6A-3CAE5DFEFF88}"/>
              </a:ext>
            </a:extLst>
          </p:cNvPr>
          <p:cNvSpPr/>
          <p:nvPr/>
        </p:nvSpPr>
        <p:spPr>
          <a:xfrm>
            <a:off x="388307" y="5011722"/>
            <a:ext cx="10743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b.) Would the air need to be heated or cooled to be comfortable?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Is the temperature from (a) comfortable? Compare to the average room temperature, 20</a:t>
            </a:r>
            <a:r>
              <a:rPr lang="en-US" sz="2800" baseline="30000" dirty="0"/>
              <a:t>o</a:t>
            </a:r>
            <a:r>
              <a:rPr lang="en-US" sz="2800" dirty="0"/>
              <a:t>C-25</a:t>
            </a:r>
            <a:r>
              <a:rPr lang="en-US" sz="2800" baseline="30000" dirty="0"/>
              <a:t>o</a:t>
            </a:r>
            <a:r>
              <a:rPr lang="en-US" sz="2800" dirty="0"/>
              <a:t>C [68</a:t>
            </a:r>
            <a:r>
              <a:rPr lang="en-US" sz="2800" baseline="30000" dirty="0"/>
              <a:t>o</a:t>
            </a:r>
            <a:r>
              <a:rPr lang="en-US" sz="2800" dirty="0"/>
              <a:t>F – 77</a:t>
            </a:r>
            <a:r>
              <a:rPr lang="en-US" sz="2800" baseline="30000" dirty="0"/>
              <a:t>o</a:t>
            </a:r>
            <a:r>
              <a:rPr lang="en-US" sz="2800" dirty="0"/>
              <a:t>F].</a:t>
            </a:r>
          </a:p>
        </p:txBody>
      </p:sp>
    </p:spTree>
    <p:extLst>
      <p:ext uri="{BB962C8B-B14F-4D97-AF65-F5344CB8AC3E}">
        <p14:creationId xmlns:p14="http://schemas.microsoft.com/office/powerpoint/2010/main" val="399793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2300" y="722236"/>
            <a:ext cx="6469481" cy="2821784"/>
          </a:xfrm>
        </p:spPr>
        <p:txBody>
          <a:bodyPr>
            <a:normAutofit/>
          </a:bodyPr>
          <a:lstStyle/>
          <a:p>
            <a:r>
              <a:rPr lang="en-US" dirty="0"/>
              <a:t>Look at the image for reference</a:t>
            </a:r>
          </a:p>
          <a:p>
            <a:r>
              <a:rPr lang="en-US" dirty="0"/>
              <a:t>Cloud appearance gives clues to stability: </a:t>
            </a:r>
          </a:p>
          <a:p>
            <a:pPr lvl="1"/>
            <a:r>
              <a:rPr lang="en-US" dirty="0"/>
              <a:t>Bubbly (cumulus) = stable or unstable?</a:t>
            </a:r>
          </a:p>
          <a:p>
            <a:pPr lvl="1"/>
            <a:r>
              <a:rPr lang="en-US" dirty="0"/>
              <a:t>Flat (stratus) = stable or unstable?</a:t>
            </a:r>
          </a:p>
          <a:p>
            <a:r>
              <a:rPr lang="en-US" dirty="0"/>
              <a:t>Is fog and haze more likely to form in unstable or stable layers?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FBD853-FCF1-E846-AF3A-2D96DF288E6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8.9 Stability</a:t>
            </a:r>
          </a:p>
        </p:txBody>
      </p:sp>
      <p:pic>
        <p:nvPicPr>
          <p:cNvPr id="10" name="Picture 9" descr="https://s3.amazonaws.com/webcom2public.greatrivertech.net/pennstateu/nesegrenci/chapter8exercise/ch8exercisesmarinelayer1.jpg">
            <a:extLst>
              <a:ext uri="{FF2B5EF4-FFF2-40B4-BE49-F238E27FC236}">
                <a16:creationId xmlns:a16="http://schemas.microsoft.com/office/drawing/2014/main" id="{F47B9359-04C0-C84A-88EC-26CFE34529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77" y="1016982"/>
            <a:ext cx="4797468" cy="390622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8848E5-E7DE-AF4B-8075-24DFD6978672}"/>
              </a:ext>
            </a:extLst>
          </p:cNvPr>
          <p:cNvSpPr/>
          <p:nvPr/>
        </p:nvSpPr>
        <p:spPr>
          <a:xfrm>
            <a:off x="874832" y="1135377"/>
            <a:ext cx="4158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Marine Layer: shallow deck of low clouds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A48424-1EF0-5E40-81B3-4582A8A25589}"/>
              </a:ext>
            </a:extLst>
          </p:cNvPr>
          <p:cNvSpPr/>
          <p:nvPr/>
        </p:nvSpPr>
        <p:spPr>
          <a:xfrm>
            <a:off x="499009" y="5247483"/>
            <a:ext cx="4853836" cy="1190896"/>
          </a:xfrm>
          <a:prstGeom prst="rect">
            <a:avLst/>
          </a:prstGeom>
          <a:solidFill>
            <a:srgbClr val="FFFFFF">
              <a:alpha val="31373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0561EB-3288-694D-97BF-92B8F965EC34}"/>
              </a:ext>
            </a:extLst>
          </p:cNvPr>
          <p:cNvSpPr txBox="1"/>
          <p:nvPr/>
        </p:nvSpPr>
        <p:spPr>
          <a:xfrm>
            <a:off x="676405" y="5385965"/>
            <a:ext cx="52859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Water Temperature = 60-65</a:t>
            </a:r>
            <a:r>
              <a:rPr lang="en-US" sz="2800" baseline="30000" dirty="0"/>
              <a:t>o</a:t>
            </a:r>
            <a:r>
              <a:rPr lang="en-US" sz="2800" dirty="0"/>
              <a:t>F</a:t>
            </a:r>
          </a:p>
          <a:p>
            <a:r>
              <a:rPr lang="en-US" sz="2800" dirty="0"/>
              <a:t>Inland Temperature = 75-80</a:t>
            </a:r>
            <a:r>
              <a:rPr lang="en-US" sz="2800" baseline="30000" dirty="0"/>
              <a:t>o</a:t>
            </a:r>
            <a:r>
              <a:rPr lang="en-US" sz="2800" dirty="0"/>
              <a:t>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4D0CF-4F38-DE4E-8A9D-4B463A78C1A9}"/>
              </a:ext>
            </a:extLst>
          </p:cNvPr>
          <p:cNvSpPr/>
          <p:nvPr/>
        </p:nvSpPr>
        <p:spPr>
          <a:xfrm>
            <a:off x="5471884" y="199016"/>
            <a:ext cx="6281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a.) Is the Marine Layer stable or unstable?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458229-2828-8F4D-BE5C-3E319A7551A4}"/>
              </a:ext>
            </a:extLst>
          </p:cNvPr>
          <p:cNvSpPr/>
          <p:nvPr/>
        </p:nvSpPr>
        <p:spPr>
          <a:xfrm>
            <a:off x="5471883" y="3535968"/>
            <a:ext cx="5500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b.) Is there a temperature inversion?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7266C4-8C57-8641-AD09-2B4A91B06B83}"/>
              </a:ext>
            </a:extLst>
          </p:cNvPr>
          <p:cNvSpPr/>
          <p:nvPr/>
        </p:nvSpPr>
        <p:spPr>
          <a:xfrm>
            <a:off x="5988167" y="4230712"/>
            <a:ext cx="49853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Temperature inversion: </a:t>
            </a:r>
            <a:r>
              <a:rPr lang="en-US" sz="2800" dirty="0"/>
              <a:t>temperature INCREASES with altitude (opposite of normal)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56EB02-93CB-7F47-B17D-4F798A76BF28}"/>
              </a:ext>
            </a:extLst>
          </p:cNvPr>
          <p:cNvSpPr/>
          <p:nvPr/>
        </p:nvSpPr>
        <p:spPr>
          <a:xfrm>
            <a:off x="5396357" y="5834532"/>
            <a:ext cx="6795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Check the temperature column of the chart</a:t>
            </a:r>
          </a:p>
        </p:txBody>
      </p:sp>
    </p:spTree>
    <p:extLst>
      <p:ext uri="{BB962C8B-B14F-4D97-AF65-F5344CB8AC3E}">
        <p14:creationId xmlns:p14="http://schemas.microsoft.com/office/powerpoint/2010/main" val="19672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5" grpId="0"/>
      <p:bldP spid="1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FBD853-FCF1-E846-AF3A-2D96DF288E6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8.11 Satellite Imagery</a:t>
            </a:r>
          </a:p>
        </p:txBody>
      </p:sp>
      <p:pic>
        <p:nvPicPr>
          <p:cNvPr id="17" name="Picture 16" descr="https://s3.amazonaws.com/webcom2public.greatrivertech.net/pennstateu/nesegrenci/chapter8exercise/Replacement_8_65.png">
            <a:extLst>
              <a:ext uri="{FF2B5EF4-FFF2-40B4-BE49-F238E27FC236}">
                <a16:creationId xmlns:a16="http://schemas.microsoft.com/office/drawing/2014/main" id="{878D890C-B7B8-4147-AF2F-25362FE5F24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339" y="2556867"/>
            <a:ext cx="5410381" cy="403696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3AC0670-7389-304D-AA8F-81D0547F3E7C}"/>
              </a:ext>
            </a:extLst>
          </p:cNvPr>
          <p:cNvSpPr/>
          <p:nvPr/>
        </p:nvSpPr>
        <p:spPr>
          <a:xfrm>
            <a:off x="210953" y="862895"/>
            <a:ext cx="7467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a.) Describe where there are clouds and no clouds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6C7A5E-DEEC-EE49-A078-B46BC4D48FDE}"/>
              </a:ext>
            </a:extLst>
          </p:cNvPr>
          <p:cNvSpPr/>
          <p:nvPr/>
        </p:nvSpPr>
        <p:spPr>
          <a:xfrm>
            <a:off x="210953" y="2033647"/>
            <a:ext cx="6933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b.) Time of day (morning/afternoon)? Season?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34E329-4060-594E-ABF8-BEDDB3F41915}"/>
              </a:ext>
            </a:extLst>
          </p:cNvPr>
          <p:cNvSpPr/>
          <p:nvPr/>
        </p:nvSpPr>
        <p:spPr>
          <a:xfrm>
            <a:off x="483412" y="1317466"/>
            <a:ext cx="7649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Clouds show up as white blobs on visible imagery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A20467-08C2-034E-BC13-2E1A0205416C}"/>
              </a:ext>
            </a:extLst>
          </p:cNvPr>
          <p:cNvSpPr/>
          <p:nvPr/>
        </p:nvSpPr>
        <p:spPr>
          <a:xfrm>
            <a:off x="210953" y="2793702"/>
            <a:ext cx="62155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Think about the temperature difference of the water and land during the seasons. Would temperature impact cloud formation?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clouds are “convective cumulus”. What does this say about stability?  What time of day would these clouds appear?</a:t>
            </a:r>
          </a:p>
        </p:txBody>
      </p:sp>
    </p:spTree>
    <p:extLst>
      <p:ext uri="{BB962C8B-B14F-4D97-AF65-F5344CB8AC3E}">
        <p14:creationId xmlns:p14="http://schemas.microsoft.com/office/powerpoint/2010/main" val="378247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-ipad.lisisoft.com/imgmic/2/5/2553-1-celsius-kelvin-fahrenhe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919" y="2790856"/>
            <a:ext cx="3081714" cy="308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E96277F-5CC0-DA4D-9392-14AFD8948ED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9.2 Speed of Sound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9E81CD-9109-614E-845B-8FF977B33AB0}"/>
              </a:ext>
            </a:extLst>
          </p:cNvPr>
          <p:cNvSpPr/>
          <p:nvPr/>
        </p:nvSpPr>
        <p:spPr>
          <a:xfrm>
            <a:off x="210953" y="862895"/>
            <a:ext cx="8492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Speed of sound depends, in part, on the air temperature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D83406A-77FD-124F-8F9D-BDB3E4203143}"/>
                  </a:ext>
                </a:extLst>
              </p:cNvPr>
              <p:cNvSpPr/>
              <p:nvPr/>
            </p:nvSpPr>
            <p:spPr>
              <a:xfrm>
                <a:off x="585129" y="1490296"/>
                <a:ext cx="7626988" cy="10774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𝑆𝑜𝑢𝑛𝑑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=20∗</m:t>
                      </m:r>
                      <m:rad>
                        <m:radPr>
                          <m:degHide m:val="on"/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*this is an approximate equation, so units do not work out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D83406A-77FD-124F-8F9D-BDB3E42031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29" y="1490296"/>
                <a:ext cx="7626988" cy="1077411"/>
              </a:xfrm>
              <a:prstGeom prst="rect">
                <a:avLst/>
              </a:prstGeom>
              <a:blipFill>
                <a:blip r:embed="rId4"/>
                <a:stretch>
                  <a:fillRect l="-1495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CFA70684-B7BA-964A-9955-951E61684947}"/>
              </a:ext>
            </a:extLst>
          </p:cNvPr>
          <p:cNvSpPr/>
          <p:nvPr/>
        </p:nvSpPr>
        <p:spPr>
          <a:xfrm>
            <a:off x="210953" y="2724171"/>
            <a:ext cx="7484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Q: Estimate the amount of time that would elapse between seeing lightning and hearing thunder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79CB8B-7514-F048-9F90-EE6AD842E1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919" y="370431"/>
            <a:ext cx="2929701" cy="219727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4AFFB1B-F802-674B-AA6F-43430196F53D}"/>
              </a:ext>
            </a:extLst>
          </p:cNvPr>
          <p:cNvSpPr/>
          <p:nvPr/>
        </p:nvSpPr>
        <p:spPr>
          <a:xfrm>
            <a:off x="656376" y="3689782"/>
            <a:ext cx="7484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First convert from Fahrenheit to Kelvin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Use the chart to the right →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7C142E-2B53-3646-AB50-3CA367D3F55D}"/>
              </a:ext>
            </a:extLst>
          </p:cNvPr>
          <p:cNvSpPr/>
          <p:nvPr/>
        </p:nvSpPr>
        <p:spPr>
          <a:xfrm>
            <a:off x="585129" y="4655393"/>
            <a:ext cx="7484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Plug into equation to solve for speed of light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59D11D-6F80-0F42-A9E0-97FAF06B4A1C}"/>
                  </a:ext>
                </a:extLst>
              </p:cNvPr>
              <p:cNvSpPr/>
              <p:nvPr/>
            </p:nvSpPr>
            <p:spPr>
              <a:xfrm>
                <a:off x="1830832" y="5489356"/>
                <a:ext cx="4516959" cy="77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Time Elapsed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Distance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Speed</m:t>
                        </m:r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Light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59D11D-6F80-0F42-A9E0-97FAF06B4A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832" y="5489356"/>
                <a:ext cx="4516959" cy="773866"/>
              </a:xfrm>
              <a:prstGeom prst="rect">
                <a:avLst/>
              </a:prstGeom>
              <a:blipFill>
                <a:blip r:embed="rId6"/>
                <a:stretch>
                  <a:fillRect l="-30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32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0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013" y="4988795"/>
            <a:ext cx="11362588" cy="1869205"/>
          </a:xfrm>
        </p:spPr>
        <p:txBody>
          <a:bodyPr>
            <a:normAutofit/>
          </a:bodyPr>
          <a:lstStyle/>
          <a:p>
            <a:r>
              <a:rPr lang="en-US" dirty="0"/>
              <a:t>The relative humidity below the cloud base is &lt;100%, so what will happen to the raindrops as they </a:t>
            </a:r>
            <a:r>
              <a:rPr lang="en-US" dirty="0" smtClean="0"/>
              <a:t>fall, especially if </a:t>
            </a:r>
            <a:r>
              <a:rPr lang="en-US" dirty="0"/>
              <a:t>cloud base is very high and raindrops fall a long way through dry (unsaturated) </a:t>
            </a:r>
            <a:r>
              <a:rPr lang="en-US" dirty="0" smtClean="0"/>
              <a:t>air?</a:t>
            </a:r>
            <a:endParaRPr lang="en-US" dirty="0"/>
          </a:p>
        </p:txBody>
      </p:sp>
      <p:pic>
        <p:nvPicPr>
          <p:cNvPr id="4100" name="Picture 4" descr="http://www.abc.net.au/news/image/4463224-3x2-940x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697" y="346355"/>
            <a:ext cx="4029516" cy="268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695A23-ED5A-BB41-96E9-66A3D3A807F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69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9.6 Thunderstorm Concepts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3ABD6B-81A3-D640-9197-6F8A80B8ECD3}"/>
              </a:ext>
            </a:extLst>
          </p:cNvPr>
          <p:cNvSpPr/>
          <p:nvPr/>
        </p:nvSpPr>
        <p:spPr>
          <a:xfrm>
            <a:off x="210953" y="862895"/>
            <a:ext cx="6227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a.) Calculate the height of the cloud base.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0C28E-2C52-5E45-90C0-AB60E4DCB2BA}"/>
              </a:ext>
            </a:extLst>
          </p:cNvPr>
          <p:cNvSpPr/>
          <p:nvPr/>
        </p:nvSpPr>
        <p:spPr>
          <a:xfrm>
            <a:off x="443014" y="1556300"/>
            <a:ext cx="6251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rising unsaturated parcel cools at the dry adiabatic lapse rate (10</a:t>
            </a:r>
            <a:r>
              <a:rPr lang="en-US" sz="2800" baseline="30000" dirty="0"/>
              <a:t>o</a:t>
            </a:r>
            <a:r>
              <a:rPr lang="en-US" sz="2800" dirty="0"/>
              <a:t>C/km)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7AB1E-2D55-7740-B89E-ECC8D43F551B}"/>
              </a:ext>
            </a:extLst>
          </p:cNvPr>
          <p:cNvSpPr/>
          <p:nvPr/>
        </p:nvSpPr>
        <p:spPr>
          <a:xfrm>
            <a:off x="443013" y="2557074"/>
            <a:ext cx="67169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height of the cloud base is where the parcel temperature falls to the dew point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03AB04-0E3A-F442-BDE5-E33C1625C3DB}"/>
              </a:ext>
            </a:extLst>
          </p:cNvPr>
          <p:cNvSpPr/>
          <p:nvPr/>
        </p:nvSpPr>
        <p:spPr>
          <a:xfrm>
            <a:off x="210952" y="3778163"/>
            <a:ext cx="1159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b.) What 2 cities would have the most forest fires triggered by thunderstorms?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C6C6BF3-320B-B741-A98A-4687DF047EFD}"/>
              </a:ext>
            </a:extLst>
          </p:cNvPr>
          <p:cNvSpPr txBox="1">
            <a:spLocks/>
          </p:cNvSpPr>
          <p:nvPr/>
        </p:nvSpPr>
        <p:spPr>
          <a:xfrm>
            <a:off x="443013" y="4374771"/>
            <a:ext cx="9701650" cy="540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Think about the rainfall that would put out the fires </a:t>
            </a:r>
          </a:p>
        </p:txBody>
      </p:sp>
    </p:spTree>
    <p:extLst>
      <p:ext uri="{BB962C8B-B14F-4D97-AF65-F5344CB8AC3E}">
        <p14:creationId xmlns:p14="http://schemas.microsoft.com/office/powerpoint/2010/main" val="186185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43378" y="79006"/>
            <a:ext cx="7949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Lab #6 – Due Friday October 12</a:t>
            </a:r>
            <a:r>
              <a:rPr lang="en-US" sz="4000" baseline="30000" dirty="0"/>
              <a:t>th</a:t>
            </a:r>
            <a:r>
              <a:rPr lang="en-US" sz="4000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E052C3-904E-F745-B912-C72E95266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29" y="1086679"/>
            <a:ext cx="10751246" cy="4358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Century Gothic"/>
                <a:cs typeface="Century Gothic"/>
              </a:rPr>
              <a:t>This </a:t>
            </a:r>
            <a:r>
              <a:rPr lang="en-US" b="1" dirty="0">
                <a:latin typeface="Century Gothic"/>
                <a:cs typeface="Century Gothic"/>
              </a:rPr>
              <a:t>lab has a lot of calculations. Show your work, always</a:t>
            </a:r>
            <a:r>
              <a:rPr lang="en-US" b="1" dirty="0" smtClean="0">
                <a:latin typeface="Century Gothic"/>
                <a:cs typeface="Century Gothic"/>
              </a:rPr>
              <a:t>!</a:t>
            </a:r>
          </a:p>
          <a:p>
            <a:pPr marL="0" indent="0">
              <a:buNone/>
            </a:pPr>
            <a:endParaRPr lang="en-US" b="1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b="1" dirty="0" smtClean="0">
                <a:latin typeface="Century Gothic"/>
                <a:cs typeface="Century Gothic"/>
              </a:rPr>
              <a:t>Office </a:t>
            </a:r>
            <a:r>
              <a:rPr lang="en-US" b="1" dirty="0">
                <a:latin typeface="Century Gothic"/>
                <a:cs typeface="Century Gothic"/>
              </a:rPr>
              <a:t>hours: Thursday 9:30-10:30AM in 606B </a:t>
            </a:r>
            <a:r>
              <a:rPr lang="en-US" b="1" dirty="0" smtClean="0">
                <a:latin typeface="Century Gothic"/>
                <a:cs typeface="Century Gothic"/>
              </a:rPr>
              <a:t>Walker</a:t>
            </a:r>
          </a:p>
          <a:p>
            <a:pPr marL="0" indent="0">
              <a:buNone/>
            </a:pPr>
            <a:endParaRPr lang="en-US" b="1" dirty="0"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b="1" dirty="0" smtClean="0">
                <a:latin typeface="Century Gothic"/>
                <a:cs typeface="Century Gothic"/>
              </a:rPr>
              <a:t>Email </a:t>
            </a:r>
            <a:r>
              <a:rPr lang="en-US" b="1" dirty="0">
                <a:latin typeface="Century Gothic"/>
                <a:cs typeface="Century Gothic"/>
              </a:rPr>
              <a:t>me (kar5469@psu.edu) if you have any questions!</a:t>
            </a:r>
          </a:p>
          <a:p>
            <a:pPr marL="0" indent="0">
              <a:buNone/>
            </a:pPr>
            <a:endParaRPr lang="en-US" b="1" dirty="0">
              <a:latin typeface="Century Gothic"/>
              <a:cs typeface="Century Gothic"/>
            </a:endParaRPr>
          </a:p>
          <a:p>
            <a:endParaRPr lang="en-US" dirty="0"/>
          </a:p>
        </p:txBody>
      </p:sp>
      <p:pic>
        <p:nvPicPr>
          <p:cNvPr id="4" name="Picture 2" descr="http://img-ipad.lisisoft.com/imgmic/2/5/2553-1-celsius-kelvin-fahrenhe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995" y="3776286"/>
            <a:ext cx="3081714" cy="308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294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1237</TotalTime>
  <Words>1034</Words>
  <Application>Microsoft Office PowerPoint</Application>
  <PresentationFormat>Widescreen</PresentationFormat>
  <Paragraphs>146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Century Gothic</vt:lpstr>
      <vt:lpstr>Office Theme</vt:lpstr>
      <vt:lpstr>Meteo 003: Lab 6</vt:lpstr>
      <vt:lpstr>7.12 Heights on Pressure Surfaces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Pennsylvania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003: Lab 6</dc:title>
  <dc:creator>Joshua R Gugel</dc:creator>
  <cp:lastModifiedBy>wjs1</cp:lastModifiedBy>
  <cp:revision>106</cp:revision>
  <dcterms:created xsi:type="dcterms:W3CDTF">2015-10-11T20:53:04Z</dcterms:created>
  <dcterms:modified xsi:type="dcterms:W3CDTF">2018-10-05T11:13:41Z</dcterms:modified>
</cp:coreProperties>
</file>