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9" r:id="rId3"/>
    <p:sldId id="270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68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50"/>
    <p:restoredTop sz="94681"/>
  </p:normalViewPr>
  <p:slideViewPr>
    <p:cSldViewPr>
      <p:cViewPr varScale="1">
        <p:scale>
          <a:sx n="101" d="100"/>
          <a:sy n="101" d="100"/>
        </p:scale>
        <p:origin x="153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24E53B-0224-F94E-B8D0-215A60C48246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A31629-0BAC-3744-B690-3C880A24D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79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263B621-20CE-084C-9818-9D986744B528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D8334C-860C-A94C-A084-F7885951AF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A) 1/0.4 = 2.5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8334C-860C-A94C-A084-F7885951AF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8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6B0B8E-CED1-458F-8519-89746946080F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Nf_aOjo0L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ammb.cira.colostate.edu/products/tc_realtime/loop.asp?product=4kmirimg&amp;storm_identifier=SH132011&amp;starting_image=2011SH13_4KMIRIMG_201102130900.GIF&amp;ending_image=2011SH13_4KMIRIMG_201102140230.GIF" TargetMode="Externa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219200"/>
            <a:ext cx="6498158" cy="1724867"/>
          </a:xfrm>
        </p:spPr>
        <p:txBody>
          <a:bodyPr>
            <a:normAutofit/>
          </a:bodyPr>
          <a:lstStyle/>
          <a:p>
            <a:r>
              <a:rPr lang="en-US" sz="6000" dirty="0" err="1"/>
              <a:t>Meteo</a:t>
            </a:r>
            <a:r>
              <a:rPr lang="en-US" sz="6000" dirty="0"/>
              <a:t> 003 Lab 7</a:t>
            </a:r>
            <a:br>
              <a:rPr lang="en-US" sz="6000" dirty="0"/>
            </a:br>
            <a:r>
              <a:rPr lang="en-US" sz="3600" dirty="0"/>
              <a:t>Due Friday, October 19</a:t>
            </a:r>
            <a:r>
              <a:rPr lang="en-US" sz="3600" baseline="30000" dirty="0"/>
              <a:t>th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200400"/>
            <a:ext cx="8382000" cy="175260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9.3(a-c), 9.12, 9.16</a:t>
            </a:r>
          </a:p>
          <a:p>
            <a:r>
              <a:rPr lang="en-US" sz="2000" dirty="0">
                <a:solidFill>
                  <a:schemeClr val="tx1"/>
                </a:solidFill>
              </a:rPr>
              <a:t>10.1(a-b), 10.2b, 10.3, 10.7(a-b)</a:t>
            </a:r>
          </a:p>
          <a:p>
            <a:r>
              <a:rPr lang="en-US" sz="2000" dirty="0">
                <a:solidFill>
                  <a:schemeClr val="tx1"/>
                </a:solidFill>
              </a:rPr>
              <a:t>11.1(a-c)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41D48-AB42-CC4E-B4E2-D36E5F1F62B6}"/>
              </a:ext>
            </a:extLst>
          </p:cNvPr>
          <p:cNvSpPr txBox="1"/>
          <p:nvPr/>
        </p:nvSpPr>
        <p:spPr>
          <a:xfrm>
            <a:off x="1866900" y="5156002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EXAM NEXT WEEK!</a:t>
            </a:r>
          </a:p>
        </p:txBody>
      </p:sp>
    </p:spTree>
    <p:extLst>
      <p:ext uri="{BB962C8B-B14F-4D97-AF65-F5344CB8AC3E}">
        <p14:creationId xmlns:p14="http://schemas.microsoft.com/office/powerpoint/2010/main" val="167571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7391400" cy="730624"/>
          </a:xfrm>
        </p:spPr>
        <p:txBody>
          <a:bodyPr/>
          <a:lstStyle/>
          <a:p>
            <a:r>
              <a:rPr lang="en-US" dirty="0"/>
              <a:t>9.3(a-c) -Thunderstorms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14400"/>
                <a:ext cx="8042276" cy="6172200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en-US" dirty="0"/>
                  <a:t>Average occurrence of thunderstorms</a:t>
                </a:r>
              </a:p>
              <a:p>
                <a:pPr lvl="1"/>
                <a:r>
                  <a:rPr lang="en-US" dirty="0"/>
                  <a:t>Ex: April sees an average of 0.2 thunderstorm days.</a:t>
                </a:r>
              </a:p>
              <a:p>
                <a:pPr marL="349250" lvl="1" indent="0">
                  <a:buNone/>
                </a:pPr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0.2=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inverse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is 5.</a:t>
                </a:r>
              </a:p>
              <a:p>
                <a:pPr lvl="1"/>
                <a:r>
                  <a:rPr lang="en-US" dirty="0"/>
                  <a:t>Thus San Francisco gets an April thunderstorm, on average, once every 5 years.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dirty="0"/>
                  <a:t>Use your answer to part a)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dirty="0"/>
                  <a:t>Think about ways to destabilize the troposphere:</a:t>
                </a:r>
              </a:p>
              <a:p>
                <a:pPr lvl="1"/>
                <a:r>
                  <a:rPr lang="en-US" dirty="0"/>
                  <a:t>Heat below or cool above (both will increase environmental lapse rate).</a:t>
                </a:r>
              </a:p>
              <a:p>
                <a:pPr lvl="1"/>
                <a:r>
                  <a:rPr lang="en-US" dirty="0"/>
                  <a:t>Look at climatology map to determine which situation occurred</a:t>
                </a:r>
              </a:p>
              <a:p>
                <a:pPr marL="457200" indent="-457200">
                  <a:buFont typeface="+mj-lt"/>
                  <a:buAutoNum type="alphaLcParenR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14400"/>
                <a:ext cx="8042276" cy="6172200"/>
              </a:xfrm>
              <a:blipFill>
                <a:blip r:embed="rId3"/>
                <a:stretch>
                  <a:fillRect l="-1262" t="-1646" r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724400" cy="758732"/>
          </a:xfrm>
        </p:spPr>
        <p:txBody>
          <a:bodyPr/>
          <a:lstStyle/>
          <a:p>
            <a:r>
              <a:rPr lang="en-US" dirty="0"/>
              <a:t>9.12 - Hail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438400"/>
            <a:ext cx="8042276" cy="4495800"/>
          </a:xfrm>
        </p:spPr>
        <p:txBody>
          <a:bodyPr/>
          <a:lstStyle/>
          <a:p>
            <a:pPr lvl="1"/>
            <a:r>
              <a:rPr lang="en-US" dirty="0"/>
              <a:t>Use [cm] for the diameter units in your initial calculation</a:t>
            </a:r>
          </a:p>
          <a:p>
            <a:pPr lvl="1"/>
            <a:r>
              <a:rPr lang="en-US" dirty="0"/>
              <a:t>Units of calculated terminal velocity are [cm/s]</a:t>
            </a:r>
          </a:p>
          <a:p>
            <a:pPr lvl="1"/>
            <a:r>
              <a:rPr lang="en-US" i="1" dirty="0"/>
              <a:t>Don’t forget to convert your answers to mph!</a:t>
            </a:r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3233D5-3929-7843-9BB1-8003423EE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29092"/>
              </p:ext>
            </p:extLst>
          </p:nvPr>
        </p:nvGraphicFramePr>
        <p:xfrm>
          <a:off x="6803687" y="152400"/>
          <a:ext cx="2286000" cy="2003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3895790356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11678509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Object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Approximate Diameter (cm)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193965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939207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Golf ball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827100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Baseball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489832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Softball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756762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Large hailstone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27409218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A9DB7A-96CF-5444-95D7-BC3EA394DCF8}"/>
                  </a:ext>
                </a:extLst>
              </p:cNvPr>
              <p:cNvSpPr txBox="1"/>
              <p:nvPr/>
            </p:nvSpPr>
            <p:spPr>
              <a:xfrm>
                <a:off x="533400" y="4172040"/>
                <a:ext cx="7891006" cy="575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𝐴𝑛𝑠𝑤𝑒𝑟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           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3600 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h𝑟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2.54 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𝑓𝑜𝑜𝑡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𝑖𝑛𝑐h𝑒𝑠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𝑚𝑖𝑙𝑒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5280 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𝑓𝑒𝑒𝑡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𝐴𝑛𝑠𝑤𝑒𝑟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𝑚𝑖𝑙𝑒𝑠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h𝑜𝑢𝑟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CA9DB7A-96CF-5444-95D7-BC3EA394D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172040"/>
                <a:ext cx="7891006" cy="575157"/>
              </a:xfrm>
              <a:prstGeom prst="rect">
                <a:avLst/>
              </a:prstGeom>
              <a:blipFill>
                <a:blip r:embed="rId2"/>
                <a:stretch>
                  <a:fillRect l="-482" t="-869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736917-CEE2-744A-8D5B-B2D76032FF97}"/>
              </a:ext>
            </a:extLst>
          </p:cNvPr>
          <p:cNvCxnSpPr/>
          <p:nvPr/>
        </p:nvCxnSpPr>
        <p:spPr>
          <a:xfrm flipV="1">
            <a:off x="1752600" y="4572000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F0D57A-8069-7D4A-A504-9F74D88E3845}"/>
              </a:ext>
            </a:extLst>
          </p:cNvPr>
          <p:cNvCxnSpPr/>
          <p:nvPr/>
        </p:nvCxnSpPr>
        <p:spPr>
          <a:xfrm flipV="1">
            <a:off x="2667000" y="4267200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90503F-22D6-3B4B-8670-3431814BBEEE}"/>
              </a:ext>
            </a:extLst>
          </p:cNvPr>
          <p:cNvCxnSpPr/>
          <p:nvPr/>
        </p:nvCxnSpPr>
        <p:spPr>
          <a:xfrm flipV="1">
            <a:off x="3581400" y="4572000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FD1230-DC02-974C-A23A-5877F7925A2A}"/>
              </a:ext>
            </a:extLst>
          </p:cNvPr>
          <p:cNvCxnSpPr/>
          <p:nvPr/>
        </p:nvCxnSpPr>
        <p:spPr>
          <a:xfrm flipV="1">
            <a:off x="1676400" y="4257720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21E5E0-F8B8-7E4B-A6FE-2B0C81FFC673}"/>
              </a:ext>
            </a:extLst>
          </p:cNvPr>
          <p:cNvCxnSpPr>
            <a:cxnSpLocks/>
          </p:cNvCxnSpPr>
          <p:nvPr/>
        </p:nvCxnSpPr>
        <p:spPr>
          <a:xfrm flipV="1">
            <a:off x="4572000" y="4572000"/>
            <a:ext cx="4572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9B1307-62FC-444E-BFAD-8FE3ADB79E71}"/>
              </a:ext>
            </a:extLst>
          </p:cNvPr>
          <p:cNvCxnSpPr/>
          <p:nvPr/>
        </p:nvCxnSpPr>
        <p:spPr>
          <a:xfrm flipV="1">
            <a:off x="3429000" y="4247841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7D03EC-5EA4-464B-A8FE-7AFE4A540564}"/>
              </a:ext>
            </a:extLst>
          </p:cNvPr>
          <p:cNvCxnSpPr>
            <a:cxnSpLocks/>
          </p:cNvCxnSpPr>
          <p:nvPr/>
        </p:nvCxnSpPr>
        <p:spPr>
          <a:xfrm flipV="1">
            <a:off x="5867400" y="4573166"/>
            <a:ext cx="4572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BAAE265-2F16-4748-A37E-A60804F9AB3A}"/>
              </a:ext>
            </a:extLst>
          </p:cNvPr>
          <p:cNvCxnSpPr/>
          <p:nvPr/>
        </p:nvCxnSpPr>
        <p:spPr>
          <a:xfrm flipV="1">
            <a:off x="4572000" y="4264357"/>
            <a:ext cx="304800" cy="1143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896F11C8-32A3-8E4B-933F-7354E539FF83}"/>
              </a:ext>
            </a:extLst>
          </p:cNvPr>
          <p:cNvSpPr/>
          <p:nvPr/>
        </p:nvSpPr>
        <p:spPr>
          <a:xfrm>
            <a:off x="5715000" y="4136577"/>
            <a:ext cx="533400" cy="304800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D4F2A8D-7395-784E-A1FF-F5365ED9D154}"/>
              </a:ext>
            </a:extLst>
          </p:cNvPr>
          <p:cNvSpPr/>
          <p:nvPr/>
        </p:nvSpPr>
        <p:spPr>
          <a:xfrm>
            <a:off x="2476500" y="4495800"/>
            <a:ext cx="384176" cy="285750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CE468A-BCFD-174F-8BD7-03D34979F81E}"/>
                  </a:ext>
                </a:extLst>
              </p:cNvPr>
              <p:cNvSpPr txBox="1"/>
              <p:nvPr/>
            </p:nvSpPr>
            <p:spPr>
              <a:xfrm>
                <a:off x="251070" y="1157055"/>
                <a:ext cx="6403997" cy="47878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𝑇𝑒𝑟𝑚𝑖𝑛𝑎𝑙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𝑉𝑒𝑙𝑜𝑐𝑖𝑡𝑦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=1750∗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𝐷𝑖𝑎𝑚𝑒𝑡𝑒𝑟</m:t>
                          </m:r>
                        </m:e>
                      </m:ra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2CE468A-BCFD-174F-8BD7-03D34979F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70" y="1157055"/>
                <a:ext cx="6403997" cy="478785"/>
              </a:xfrm>
              <a:prstGeom prst="rect">
                <a:avLst/>
              </a:prstGeom>
              <a:blipFill>
                <a:blip r:embed="rId3"/>
                <a:stretch>
                  <a:fillRect l="-594" r="-396" b="-333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324B8A0-FB06-2844-BB5F-E72704E406D1}"/>
              </a:ext>
            </a:extLst>
          </p:cNvPr>
          <p:cNvSpPr txBox="1"/>
          <p:nvPr/>
        </p:nvSpPr>
        <p:spPr>
          <a:xfrm>
            <a:off x="3238500" y="5247543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cm/s = 0.02236 mph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DFA1C0-27DE-B64B-9D4C-D2A5292AB2BB}"/>
              </a:ext>
            </a:extLst>
          </p:cNvPr>
          <p:cNvSpPr txBox="1"/>
          <p:nvPr/>
        </p:nvSpPr>
        <p:spPr>
          <a:xfrm>
            <a:off x="1070043" y="172211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Units? cm/s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37F8C1-0505-7A49-AE78-4616BD5079F2}"/>
              </a:ext>
            </a:extLst>
          </p:cNvPr>
          <p:cNvSpPr txBox="1"/>
          <p:nvPr/>
        </p:nvSpPr>
        <p:spPr>
          <a:xfrm>
            <a:off x="5105400" y="168383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Units? cm</a:t>
            </a:r>
          </a:p>
        </p:txBody>
      </p:sp>
    </p:spTree>
    <p:extLst>
      <p:ext uri="{BB962C8B-B14F-4D97-AF65-F5344CB8AC3E}">
        <p14:creationId xmlns:p14="http://schemas.microsoft.com/office/powerpoint/2010/main" val="259010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18" grpId="1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902" y="152400"/>
            <a:ext cx="5057498" cy="682532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9.1</a:t>
            </a:r>
            <a:r>
              <a:rPr lang="en-US" sz="4400" b="0" dirty="0"/>
              <a:t>6 - Convection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1" t="3662" r="18383" b="6179"/>
          <a:stretch/>
        </p:blipFill>
        <p:spPr>
          <a:xfrm rot="5400000">
            <a:off x="661700" y="870958"/>
            <a:ext cx="3221183" cy="3754873"/>
          </a:xfrm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4343400" y="1371600"/>
            <a:ext cx="4648199" cy="34341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Match locations to descriptions </a:t>
            </a:r>
          </a:p>
          <a:p>
            <a:r>
              <a:rPr lang="en-US" dirty="0"/>
              <a:t>Visible satellite image, white patches correspond to clouds</a:t>
            </a:r>
          </a:p>
          <a:p>
            <a:r>
              <a:rPr lang="en-US" dirty="0"/>
              <a:t>Note location of the Appalachian Mountains</a:t>
            </a:r>
          </a:p>
          <a:p>
            <a:r>
              <a:rPr lang="en-US" dirty="0"/>
              <a:t>Image was taken in July, lakes relatively cool compared to 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37"/>
          <a:stretch/>
        </p:blipFill>
        <p:spPr>
          <a:xfrm>
            <a:off x="408709" y="4197927"/>
            <a:ext cx="37338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25"/>
            <a:ext cx="4800600" cy="987332"/>
          </a:xfrm>
        </p:spPr>
        <p:txBody>
          <a:bodyPr/>
          <a:lstStyle/>
          <a:p>
            <a:r>
              <a:rPr lang="en-US" dirty="0"/>
              <a:t>10.1(a-b) - ITCZ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3" y="1295400"/>
            <a:ext cx="4390417" cy="5058928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000" dirty="0"/>
              <a:t>ITCZ (Intertropical Convergence Zone): Elongated area that separates the trade winds in the Northern Hemisphere from their counterparts in the southern hemisphere</a:t>
            </a:r>
          </a:p>
          <a:p>
            <a:r>
              <a:rPr lang="en-US" sz="2000" dirty="0"/>
              <a:t>The ITCZ tends to follow the sun’s direct rays</a:t>
            </a:r>
          </a:p>
          <a:p>
            <a:r>
              <a:rPr lang="en-US" sz="2000" dirty="0"/>
              <a:t>Land heats more intensely than water, less land means more even distribution of heating.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660" y="3429000"/>
            <a:ext cx="4644108" cy="3088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B84D72-032A-F74D-8D92-B2DE2FB9F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376" y="1004727"/>
            <a:ext cx="4124676" cy="23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4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28" y="152400"/>
            <a:ext cx="6701872" cy="758732"/>
          </a:xfrm>
        </p:spPr>
        <p:txBody>
          <a:bodyPr/>
          <a:lstStyle/>
          <a:p>
            <a:r>
              <a:rPr lang="en-US" dirty="0"/>
              <a:t>10.2 (b) – Trade Winds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143000"/>
            <a:ext cx="5288280" cy="30741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the contour map to help explain precipitation pattern</a:t>
            </a:r>
          </a:p>
          <a:p>
            <a:pPr lvl="1"/>
            <a:r>
              <a:rPr lang="en-US" dirty="0"/>
              <a:t>Prevailing low level winds are from what direction?</a:t>
            </a:r>
          </a:p>
          <a:p>
            <a:pPr lvl="1"/>
            <a:r>
              <a:rPr lang="en-US" dirty="0"/>
              <a:t>Precipitation pattern of the windward vs leeward side of a mountain</a:t>
            </a:r>
          </a:p>
        </p:txBody>
      </p:sp>
      <p:pic>
        <p:nvPicPr>
          <p:cNvPr id="5" name="Picture 4" descr="http://rainfall.geography.hawaii.edu/assets/images/mean_ann_rf_statemm.jpg">
            <a:extLst>
              <a:ext uri="{FF2B5EF4-FFF2-40B4-BE49-F238E27FC236}">
                <a16:creationId xmlns:a16="http://schemas.microsoft.com/office/drawing/2014/main" id="{4805FAC1-2344-FC4B-8A89-BC39FA1AF80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" y="3375725"/>
            <a:ext cx="4343400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s://upload.wikimedia.org/wikipedia/commons/thumb/d/d8/Hawaii_Island_topographic_map-fr.svg/1243px-Hawaii_Island_topographic_map-fr.svg.png">
            <a:extLst>
              <a:ext uri="{FF2B5EF4-FFF2-40B4-BE49-F238E27FC236}">
                <a16:creationId xmlns:a16="http://schemas.microsoft.com/office/drawing/2014/main" id="{F00357BC-5FEA-FE4F-BF24-AB01F0836D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82" y="1067901"/>
            <a:ext cx="29718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7FED79-29D5-764F-9A4D-B78AAAD8C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429000"/>
            <a:ext cx="4481286" cy="332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6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7010400" cy="762000"/>
          </a:xfrm>
        </p:spPr>
        <p:txBody>
          <a:bodyPr/>
          <a:lstStyle/>
          <a:p>
            <a:r>
              <a:rPr lang="en-US" dirty="0"/>
              <a:t>10.3 – El Niño / La Niña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36" y="1600200"/>
            <a:ext cx="5105400" cy="4693024"/>
          </a:xfrm>
        </p:spPr>
        <p:txBody>
          <a:bodyPr>
            <a:normAutofit/>
          </a:bodyPr>
          <a:lstStyle/>
          <a:p>
            <a:r>
              <a:rPr lang="en-US" dirty="0"/>
              <a:t>El Niño: Anomalously warm (warmer than normal) waters in the equatorial central and eastern Pacific</a:t>
            </a:r>
          </a:p>
          <a:p>
            <a:r>
              <a:rPr lang="en-US" dirty="0"/>
              <a:t>La Niña: Anomalously cold waters in the equatorial central and eastern Pacific</a:t>
            </a:r>
          </a:p>
          <a:p>
            <a:r>
              <a:rPr lang="en-US" dirty="0"/>
              <a:t>Neutral (“La Nada”): Somewhere in between, neutral or average Pacific temperatures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425" y="1752600"/>
            <a:ext cx="3893575" cy="355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5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36" y="152400"/>
            <a:ext cx="7432964" cy="762000"/>
          </a:xfrm>
        </p:spPr>
        <p:txBody>
          <a:bodyPr/>
          <a:lstStyle/>
          <a:p>
            <a:r>
              <a:rPr lang="en-US" dirty="0"/>
              <a:t>10.7(a-b) – Ekman Spiral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4726296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Most of an iceberg is actually underneath the surface of the water.</a:t>
            </a:r>
          </a:p>
          <a:p>
            <a:r>
              <a:rPr lang="en-US" dirty="0"/>
              <a:t>For this question, consider the concept of Ekman transport:</a:t>
            </a:r>
          </a:p>
          <a:p>
            <a:pPr lvl="1"/>
            <a:r>
              <a:rPr lang="en-US" dirty="0"/>
              <a:t>Wind, through friction, creates a surface current that flows to the right of the wind (in NH) due to Coriolis Effect.</a:t>
            </a:r>
          </a:p>
          <a:p>
            <a:pPr lvl="1"/>
            <a:r>
              <a:rPr lang="en-US" dirty="0"/>
              <a:t>This surface current applies a force to the layer of water below it.  The moving deeper layer is deflected to the right of the surface current.</a:t>
            </a:r>
          </a:p>
          <a:p>
            <a:pPr lvl="1"/>
            <a:r>
              <a:rPr lang="en-US" dirty="0"/>
              <a:t>Each subsequent layer of water will be deflected to the right of the layer above it.</a:t>
            </a:r>
          </a:p>
          <a:p>
            <a:pPr lvl="1"/>
            <a:r>
              <a:rPr lang="en-US" dirty="0"/>
              <a:t>Net result: Water spirals as you go deeper.  Net transport of water is 90 degrees to the right of the wind in NH.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E54B0-BACD-0347-82E3-AD04E7115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1" y="966033"/>
            <a:ext cx="3124200" cy="2081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800F1C-8738-BE4A-AA6E-493461543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296" y="3048000"/>
            <a:ext cx="4417704" cy="346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p Arrow 16">
            <a:extLst>
              <a:ext uri="{FF2B5EF4-FFF2-40B4-BE49-F238E27FC236}">
                <a16:creationId xmlns:a16="http://schemas.microsoft.com/office/drawing/2014/main" id="{1C67CB0E-B282-F749-8BFF-DC4D98D024BB}"/>
              </a:ext>
            </a:extLst>
          </p:cNvPr>
          <p:cNvSpPr/>
          <p:nvPr/>
        </p:nvSpPr>
        <p:spPr>
          <a:xfrm rot="5400000">
            <a:off x="1644217" y="2581672"/>
            <a:ext cx="529461" cy="18825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F4F25-6AD4-8F4A-BD05-231B7FE8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2422525" cy="834932"/>
          </a:xfrm>
        </p:spPr>
        <p:txBody>
          <a:bodyPr/>
          <a:lstStyle/>
          <a:p>
            <a:r>
              <a:rPr lang="en-US" dirty="0"/>
              <a:t>11.1 (a)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B44A44-4BE8-5146-8424-3F46051E9B5E}"/>
              </a:ext>
            </a:extLst>
          </p:cNvPr>
          <p:cNvGrpSpPr/>
          <p:nvPr/>
        </p:nvGrpSpPr>
        <p:grpSpPr>
          <a:xfrm>
            <a:off x="1524000" y="1524000"/>
            <a:ext cx="5011374" cy="4224635"/>
            <a:chOff x="1596261" y="1447800"/>
            <a:chExt cx="5011374" cy="422463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6A3131B-5078-2340-A277-ACC7F60C74AF}"/>
                </a:ext>
              </a:extLst>
            </p:cNvPr>
            <p:cNvSpPr/>
            <p:nvPr/>
          </p:nvSpPr>
          <p:spPr>
            <a:xfrm>
              <a:off x="3494345" y="2819400"/>
              <a:ext cx="1524000" cy="12954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CDF3C63-44D4-7D4C-9A62-6E6ED6921E75}"/>
                </a:ext>
              </a:extLst>
            </p:cNvPr>
            <p:cNvSpPr/>
            <p:nvPr/>
          </p:nvSpPr>
          <p:spPr>
            <a:xfrm>
              <a:off x="2993617" y="2362200"/>
              <a:ext cx="2525455" cy="22098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154E0B3-A9C5-E946-8AE4-8CD18BF51DE6}"/>
                </a:ext>
              </a:extLst>
            </p:cNvPr>
            <p:cNvSpPr/>
            <p:nvPr/>
          </p:nvSpPr>
          <p:spPr>
            <a:xfrm>
              <a:off x="2438400" y="1905000"/>
              <a:ext cx="3657600" cy="32004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B43C4A-2BEF-054C-97C8-06ECDE2DB6D2}"/>
                </a:ext>
              </a:extLst>
            </p:cNvPr>
            <p:cNvSpPr/>
            <p:nvPr/>
          </p:nvSpPr>
          <p:spPr>
            <a:xfrm>
              <a:off x="1905000" y="1447800"/>
              <a:ext cx="4702635" cy="422463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4CD487-0397-864B-9561-8E00E9947C74}"/>
                </a:ext>
              </a:extLst>
            </p:cNvPr>
            <p:cNvSpPr/>
            <p:nvPr/>
          </p:nvSpPr>
          <p:spPr>
            <a:xfrm>
              <a:off x="3962400" y="2971800"/>
              <a:ext cx="57740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0" dirty="0">
                  <a:ln/>
                  <a:solidFill>
                    <a:srgbClr val="FF0000"/>
                  </a:solidFill>
                  <a:effectLst/>
                </a:rPr>
                <a:t>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192DA7-7BA5-3C4E-9EC4-53D61F829425}"/>
                </a:ext>
              </a:extLst>
            </p:cNvPr>
            <p:cNvSpPr txBox="1"/>
            <p:nvPr/>
          </p:nvSpPr>
          <p:spPr>
            <a:xfrm>
              <a:off x="3152934" y="3468235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940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4A9096-F1F8-8A4E-85F1-46B25821E960}"/>
                </a:ext>
              </a:extLst>
            </p:cNvPr>
            <p:cNvSpPr txBox="1"/>
            <p:nvPr/>
          </p:nvSpPr>
          <p:spPr>
            <a:xfrm>
              <a:off x="1596261" y="2905773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952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CF9706-8D4B-0140-8688-A0602BE19BF0}"/>
                </a:ext>
              </a:extLst>
            </p:cNvPr>
            <p:cNvSpPr txBox="1"/>
            <p:nvPr/>
          </p:nvSpPr>
          <p:spPr>
            <a:xfrm>
              <a:off x="2076157" y="3375451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948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340D05-22F4-3B4B-BBCD-27ECD732C3CA}"/>
                </a:ext>
              </a:extLst>
            </p:cNvPr>
            <p:cNvSpPr txBox="1"/>
            <p:nvPr/>
          </p:nvSpPr>
          <p:spPr>
            <a:xfrm>
              <a:off x="2635259" y="3011035"/>
              <a:ext cx="617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944</a:t>
              </a:r>
            </a:p>
          </p:txBody>
        </p:sp>
      </p:grpSp>
      <p:sp>
        <p:nvSpPr>
          <p:cNvPr id="15" name="Up Arrow 14">
            <a:extLst>
              <a:ext uri="{FF2B5EF4-FFF2-40B4-BE49-F238E27FC236}">
                <a16:creationId xmlns:a16="http://schemas.microsoft.com/office/drawing/2014/main" id="{6EE8EA48-2FB3-534B-B67C-AF7EB3CF7148}"/>
              </a:ext>
            </a:extLst>
          </p:cNvPr>
          <p:cNvSpPr/>
          <p:nvPr/>
        </p:nvSpPr>
        <p:spPr>
          <a:xfrm>
            <a:off x="3914109" y="4800600"/>
            <a:ext cx="529461" cy="1752994"/>
          </a:xfrm>
          <a:prstGeom prst="upArrow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</a:schemeClr>
              </a:gs>
              <a:gs pos="69000">
                <a:schemeClr val="accent1">
                  <a:tint val="80000"/>
                  <a:shade val="100000"/>
                  <a:satMod val="150000"/>
                </a:schemeClr>
              </a:gs>
              <a:gs pos="100000">
                <a:schemeClr val="accent1">
                  <a:tint val="50000"/>
                  <a:shade val="100000"/>
                  <a:satMod val="150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5E62BCF9-C869-CD4A-9863-ACA27939B4F0}"/>
              </a:ext>
            </a:extLst>
          </p:cNvPr>
          <p:cNvSpPr/>
          <p:nvPr/>
        </p:nvSpPr>
        <p:spPr>
          <a:xfrm rot="10800000">
            <a:off x="3885963" y="633207"/>
            <a:ext cx="529461" cy="163071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C24A02A9-76A9-5141-8B78-EE70F044D829}"/>
              </a:ext>
            </a:extLst>
          </p:cNvPr>
          <p:cNvSpPr/>
          <p:nvPr/>
        </p:nvSpPr>
        <p:spPr>
          <a:xfrm rot="16200000">
            <a:off x="6222463" y="2547836"/>
            <a:ext cx="529461" cy="1882501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5A4701-71F5-984A-A52F-BE5D70BB0BFD}"/>
              </a:ext>
            </a:extLst>
          </p:cNvPr>
          <p:cNvSpPr txBox="1"/>
          <p:nvPr/>
        </p:nvSpPr>
        <p:spPr>
          <a:xfrm>
            <a:off x="2562998" y="163383"/>
            <a:ext cx="637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consider a hurricane in the Northern Hemisphere 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ABE706C-FF56-6D47-878E-4CEF098D2CD4}"/>
              </a:ext>
            </a:extLst>
          </p:cNvPr>
          <p:cNvSpPr txBox="1"/>
          <p:nvPr/>
        </p:nvSpPr>
        <p:spPr>
          <a:xfrm>
            <a:off x="142984" y="1096566"/>
            <a:ext cx="2134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PGF directs the air inward perpendicular to isobars.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78155D-638B-7742-BA6F-AE16472272EF}"/>
              </a:ext>
            </a:extLst>
          </p:cNvPr>
          <p:cNvSpPr txBox="1"/>
          <p:nvPr/>
        </p:nvSpPr>
        <p:spPr>
          <a:xfrm>
            <a:off x="92502" y="5638800"/>
            <a:ext cx="4097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2) Coriolis Effect deflects the air to the right of the moving air, but friction slows the wind &amp; reduces that effect.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F98FC8-C03F-DB41-BB34-31FEEE8F501F}"/>
              </a:ext>
            </a:extLst>
          </p:cNvPr>
          <p:cNvSpPr txBox="1"/>
          <p:nvPr/>
        </p:nvSpPr>
        <p:spPr>
          <a:xfrm>
            <a:off x="4962799" y="5882669"/>
            <a:ext cx="409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Now you try for the Southern Hemisphere …</a:t>
            </a:r>
          </a:p>
        </p:txBody>
      </p:sp>
      <p:sp>
        <p:nvSpPr>
          <p:cNvPr id="29" name="Action Button: Forward or Next 28">
            <a:hlinkClick r:id="rId2" highlightClick="1"/>
            <a:extLst>
              <a:ext uri="{FF2B5EF4-FFF2-40B4-BE49-F238E27FC236}">
                <a16:creationId xmlns:a16="http://schemas.microsoft.com/office/drawing/2014/main" id="{EC3A18E9-0153-0A4B-951F-321D96A29E85}"/>
              </a:ext>
            </a:extLst>
          </p:cNvPr>
          <p:cNvSpPr/>
          <p:nvPr/>
        </p:nvSpPr>
        <p:spPr>
          <a:xfrm>
            <a:off x="6781800" y="1295400"/>
            <a:ext cx="1066800" cy="457200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0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86A8E-6A54-9149-BCD9-7D7E2291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7467600" cy="682532"/>
          </a:xfrm>
        </p:spPr>
        <p:txBody>
          <a:bodyPr/>
          <a:lstStyle/>
          <a:p>
            <a:r>
              <a:rPr lang="en-US" dirty="0"/>
              <a:t>11.1 (b-c) – Storm Surge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BBD9A-7B79-9945-98FA-A9E04906C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2273"/>
            <a:ext cx="9220200" cy="4343400"/>
          </a:xfrm>
        </p:spPr>
        <p:txBody>
          <a:bodyPr/>
          <a:lstStyle/>
          <a:p>
            <a:r>
              <a:rPr lang="en-US" dirty="0"/>
              <a:t>Storm Surge:</a:t>
            </a:r>
          </a:p>
          <a:p>
            <a:pPr lvl="1"/>
            <a:r>
              <a:rPr lang="en-US" dirty="0"/>
              <a:t>A rise in sea level due to storm winds pushing the water towards the shore.  Lower pressure plays a small role.</a:t>
            </a:r>
          </a:p>
          <a:p>
            <a:pPr lvl="1"/>
            <a:r>
              <a:rPr lang="en-US" dirty="0"/>
              <a:t>The deadliest aspect of a hurricane.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2A6EE-257F-CC48-A5EA-9330307C4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710" y="3429000"/>
            <a:ext cx="4493838" cy="2995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064B58-18DE-7F42-B442-2F8327091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9" y="3429000"/>
            <a:ext cx="4495801" cy="299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5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F262B-F734-F143-9ACA-742E455A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10001" cy="762000"/>
          </a:xfrm>
        </p:spPr>
        <p:txBody>
          <a:bodyPr/>
          <a:lstStyle/>
          <a:p>
            <a:r>
              <a:rPr lang="en-US" dirty="0"/>
              <a:t>11.1 (b-c)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E0AF5-6B53-6E48-AF72-5CAE4D020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6200"/>
            <a:ext cx="4114800" cy="352896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D55B413-00D2-054A-9619-FA621EF44143}"/>
              </a:ext>
            </a:extLst>
          </p:cNvPr>
          <p:cNvSpPr txBox="1">
            <a:spLocks/>
          </p:cNvSpPr>
          <p:nvPr/>
        </p:nvSpPr>
        <p:spPr>
          <a:xfrm>
            <a:off x="228600" y="990600"/>
            <a:ext cx="4343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which of these 4 quadrants would storm surge be highest?  </a:t>
            </a:r>
          </a:p>
          <a:p>
            <a:r>
              <a:rPr lang="en-US" dirty="0"/>
              <a:t>Consider rotation of storm.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959AA2-4C2F-F249-97C7-8F6C76648C8E}"/>
              </a:ext>
            </a:extLst>
          </p:cNvPr>
          <p:cNvSpPr txBox="1">
            <a:spLocks/>
          </p:cNvSpPr>
          <p:nvPr/>
        </p:nvSpPr>
        <p:spPr>
          <a:xfrm>
            <a:off x="202660" y="3505200"/>
            <a:ext cx="4724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But this question requires you to look at a Southern Hemisphere storm (Cyclone </a:t>
            </a:r>
            <a:r>
              <a:rPr lang="en-US" dirty="0" err="1"/>
              <a:t>Bingiza</a:t>
            </a:r>
            <a:r>
              <a:rPr lang="en-US" dirty="0"/>
              <a:t>, Feb 2011).</a:t>
            </a:r>
          </a:p>
          <a:p>
            <a:r>
              <a:rPr lang="en-US" dirty="0"/>
              <a:t>Refer to this </a:t>
            </a:r>
            <a:r>
              <a:rPr lang="en-US" dirty="0">
                <a:hlinkClick r:id="rId3"/>
              </a:rPr>
              <a:t>loop</a:t>
            </a:r>
            <a:r>
              <a:rPr lang="en-US" dirty="0"/>
              <a:t>.</a:t>
            </a:r>
          </a:p>
        </p:txBody>
      </p:sp>
      <p:pic>
        <p:nvPicPr>
          <p:cNvPr id="9" name="Picture 8" descr="http://rammb.cira.colostate.edu/products/tc_realtime/products/storms/2011SH13/4KMIRIMG/2011SH13_4KMIRIMG_201102140230.GIF">
            <a:extLst>
              <a:ext uri="{FF2B5EF4-FFF2-40B4-BE49-F238E27FC236}">
                <a16:creationId xmlns:a16="http://schemas.microsoft.com/office/drawing/2014/main" id="{21238BA2-F9C2-0245-B7F5-DBA0D438875A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3"/>
          <a:stretch/>
        </p:blipFill>
        <p:spPr bwMode="auto">
          <a:xfrm>
            <a:off x="5029200" y="3605165"/>
            <a:ext cx="4105072" cy="3060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94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Lab 7: Due Fri, October 19th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686800" cy="449579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entury Gothic"/>
                <a:cs typeface="Century Gothic"/>
              </a:rPr>
              <a:t>Office hours: Thursday 9:30 – 10:30am in Walker 606B</a:t>
            </a:r>
          </a:p>
          <a:p>
            <a:r>
              <a:rPr lang="en-US" b="1" dirty="0">
                <a:solidFill>
                  <a:srgbClr val="000000"/>
                </a:solidFill>
                <a:latin typeface="Century Gothic"/>
                <a:cs typeface="Century Gothic"/>
              </a:rPr>
              <a:t>Email me (kar5469@psu.edu) if you have questions!</a:t>
            </a: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566F0F-4E7F-4F45-8D2B-0B7159ADF365}"/>
              </a:ext>
            </a:extLst>
          </p:cNvPr>
          <p:cNvSpPr/>
          <p:nvPr/>
        </p:nvSpPr>
        <p:spPr>
          <a:xfrm>
            <a:off x="3048000" y="3810000"/>
            <a:ext cx="51069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9.3(a-c), 9.12, 9.16</a:t>
            </a:r>
          </a:p>
          <a:p>
            <a:r>
              <a:rPr lang="en-US" dirty="0"/>
              <a:t>10.1(a-b), 10.2b, 10.3, 10.7(a-b)</a:t>
            </a:r>
          </a:p>
          <a:p>
            <a:r>
              <a:rPr lang="en-US" dirty="0"/>
              <a:t>11.1(a-c)</a:t>
            </a:r>
          </a:p>
        </p:txBody>
      </p:sp>
    </p:spTree>
    <p:extLst>
      <p:ext uri="{BB962C8B-B14F-4D97-AF65-F5344CB8AC3E}">
        <p14:creationId xmlns:p14="http://schemas.microsoft.com/office/powerpoint/2010/main" val="2317190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709</TotalTime>
  <Words>609</Words>
  <Application>Microsoft Office PowerPoint</Application>
  <PresentationFormat>On-screen Show (4:3)</PresentationFormat>
  <Paragraphs>87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 Math</vt:lpstr>
      <vt:lpstr>Century Gothic</vt:lpstr>
      <vt:lpstr>News Gothic MT</vt:lpstr>
      <vt:lpstr>Times New Roman</vt:lpstr>
      <vt:lpstr>Wingdings 2</vt:lpstr>
      <vt:lpstr>Breeze</vt:lpstr>
      <vt:lpstr>Meteo 003 Lab 7 Due Friday, October 19th</vt:lpstr>
      <vt:lpstr>9.3(a-c) -Thunderstorms</vt:lpstr>
      <vt:lpstr>9.12 - Hail</vt:lpstr>
      <vt:lpstr>9.16 - Convection</vt:lpstr>
      <vt:lpstr>10.1(a-b) - ITCZ</vt:lpstr>
      <vt:lpstr>10.2 (b) – Trade Winds</vt:lpstr>
      <vt:lpstr>10.3 – El Niño / La Niña</vt:lpstr>
      <vt:lpstr>10.7(a-b) – Ekman Spiral</vt:lpstr>
      <vt:lpstr>11.1 (a)</vt:lpstr>
      <vt:lpstr>11.1 (b-c) – Storm Surge</vt:lpstr>
      <vt:lpstr>11.1 (b-c)</vt:lpstr>
      <vt:lpstr>Lab 7: Due Fri, October 19th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 Lab 3 Due Friday September 18</dc:title>
  <dc:creator>Zach</dc:creator>
  <cp:lastModifiedBy>wjs1</cp:lastModifiedBy>
  <cp:revision>93</cp:revision>
  <cp:lastPrinted>2018-10-12T19:13:33Z</cp:lastPrinted>
  <dcterms:created xsi:type="dcterms:W3CDTF">2015-09-13T23:34:46Z</dcterms:created>
  <dcterms:modified xsi:type="dcterms:W3CDTF">2018-10-15T14:33:59Z</dcterms:modified>
</cp:coreProperties>
</file>