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341" r:id="rId1"/>
  </p:sldMasterIdLst>
  <p:notesMasterIdLst>
    <p:notesMasterId r:id="rId15"/>
  </p:notesMasterIdLst>
  <p:sldIdLst>
    <p:sldId id="256" r:id="rId2"/>
    <p:sldId id="269" r:id="rId3"/>
    <p:sldId id="257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E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4"/>
    <p:restoredTop sz="91963"/>
  </p:normalViewPr>
  <p:slideViewPr>
    <p:cSldViewPr snapToGrid="0" snapToObjects="1">
      <p:cViewPr varScale="1">
        <p:scale>
          <a:sx n="98" d="100"/>
          <a:sy n="98" d="100"/>
        </p:scale>
        <p:origin x="40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7B152-1FE0-834A-88F9-80D5506D02E4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CC15BB-0630-CF4F-A4EC-C05A2C5FA5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498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1Temp = 50 degrees</a:t>
            </a:r>
          </a:p>
          <a:p>
            <a:r>
              <a:rPr lang="en-US" dirty="0"/>
              <a:t>Wind speed = 10 knots</a:t>
            </a:r>
          </a:p>
          <a:p>
            <a:r>
              <a:rPr lang="en-US" dirty="0"/>
              <a:t>Cold advection</a:t>
            </a:r>
          </a:p>
          <a:p>
            <a:r>
              <a:rPr lang="en-US" dirty="0"/>
              <a:t>Decrease in temperature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C15BB-0630-CF4F-A4EC-C05A2C5FA5E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37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1Temp = 50 degrees</a:t>
            </a:r>
          </a:p>
          <a:p>
            <a:r>
              <a:rPr lang="en-US" dirty="0"/>
              <a:t>Wind speed = 10 knots</a:t>
            </a:r>
          </a:p>
          <a:p>
            <a:r>
              <a:rPr lang="en-US" dirty="0"/>
              <a:t>Cold advection</a:t>
            </a:r>
          </a:p>
          <a:p>
            <a:r>
              <a:rPr lang="en-US" dirty="0"/>
              <a:t>Decrease in temperature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C15BB-0630-CF4F-A4EC-C05A2C5FA5E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44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8AC6-29A4-C54F-8972-BA58A73E868F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56DF3-A732-B047-8268-F00A63243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14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8AC6-29A4-C54F-8972-BA58A73E868F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56DF3-A732-B047-8268-F00A63243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739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8AC6-29A4-C54F-8972-BA58A73E868F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56DF3-A732-B047-8268-F00A63243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362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8AC6-29A4-C54F-8972-BA58A73E868F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56DF3-A732-B047-8268-F00A63243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4108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8AC6-29A4-C54F-8972-BA58A73E868F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56DF3-A732-B047-8268-F00A63243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899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8AC6-29A4-C54F-8972-BA58A73E868F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56DF3-A732-B047-8268-F00A63243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165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8AC6-29A4-C54F-8972-BA58A73E868F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56DF3-A732-B047-8268-F00A63243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16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8AC6-29A4-C54F-8972-BA58A73E868F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56DF3-A732-B047-8268-F00A63243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292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8AC6-29A4-C54F-8972-BA58A73E868F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56DF3-A732-B047-8268-F00A63243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068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8AC6-29A4-C54F-8972-BA58A73E868F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56DF3-A732-B047-8268-F00A63243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18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8AC6-29A4-C54F-8972-BA58A73E868F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56DF3-A732-B047-8268-F00A63243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380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F8AC6-29A4-C54F-8972-BA58A73E868F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456DF3-A732-B047-8268-F00A63243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664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2" r:id="rId1"/>
    <p:sldLayoutId id="2147484343" r:id="rId2"/>
    <p:sldLayoutId id="2147484344" r:id="rId3"/>
    <p:sldLayoutId id="2147484345" r:id="rId4"/>
    <p:sldLayoutId id="2147484346" r:id="rId5"/>
    <p:sldLayoutId id="2147484347" r:id="rId6"/>
    <p:sldLayoutId id="2147484348" r:id="rId7"/>
    <p:sldLayoutId id="2147484349" r:id="rId8"/>
    <p:sldLayoutId id="2147484350" r:id="rId9"/>
    <p:sldLayoutId id="2147484351" r:id="rId10"/>
    <p:sldLayoutId id="21474843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kar5469@psu.ed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DF96D6-96C2-3546-8764-EFC59B3AA86E}"/>
              </a:ext>
            </a:extLst>
          </p:cNvPr>
          <p:cNvSpPr/>
          <p:nvPr/>
        </p:nvSpPr>
        <p:spPr>
          <a:xfrm>
            <a:off x="1524000" y="694266"/>
            <a:ext cx="9144000" cy="5604933"/>
          </a:xfrm>
          <a:prstGeom prst="rect">
            <a:avLst/>
          </a:prstGeom>
          <a:solidFill>
            <a:schemeClr val="tx1">
              <a:lumMod val="95000"/>
              <a:lumOff val="5000"/>
              <a:alpha val="46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A8A6C6-8CD0-0547-9BB8-ED0499012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0133" y="1255448"/>
            <a:ext cx="6671733" cy="994304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Meteo</a:t>
            </a:r>
            <a:r>
              <a:rPr lang="en-US" b="1" dirty="0">
                <a:solidFill>
                  <a:schemeClr val="bg1"/>
                </a:solidFill>
              </a:rPr>
              <a:t> 003: Lab 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6D6687-546F-604E-8C56-5CF250B25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08846"/>
            <a:ext cx="9144000" cy="329102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Chapter 11: 4 (a-b), 7, 8 (a-c), 11</a:t>
            </a:r>
          </a:p>
          <a:p>
            <a:r>
              <a:rPr lang="en-US" sz="4000" b="1" dirty="0">
                <a:solidFill>
                  <a:schemeClr val="bg1"/>
                </a:solidFill>
              </a:rPr>
              <a:t>Chapter 12: 12 (a-d), 13 (a-b)</a:t>
            </a:r>
          </a:p>
          <a:p>
            <a:r>
              <a:rPr lang="en-US" sz="4000" b="1" dirty="0">
                <a:solidFill>
                  <a:schemeClr val="bg1"/>
                </a:solidFill>
              </a:rPr>
              <a:t>Chapter 13: 8 (a-b), 9(</a:t>
            </a:r>
            <a:r>
              <a:rPr lang="en-US" sz="4000" b="1" dirty="0" err="1">
                <a:solidFill>
                  <a:schemeClr val="bg1"/>
                </a:solidFill>
              </a:rPr>
              <a:t>a,c</a:t>
            </a:r>
            <a:r>
              <a:rPr lang="en-US" sz="4000" b="1" dirty="0">
                <a:solidFill>
                  <a:schemeClr val="bg1"/>
                </a:solidFill>
              </a:rPr>
              <a:t>), 13 (a-b)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460F9B-9D7C-E94A-B03E-E4ED786F7231}"/>
              </a:ext>
            </a:extLst>
          </p:cNvPr>
          <p:cNvSpPr/>
          <p:nvPr/>
        </p:nvSpPr>
        <p:spPr>
          <a:xfrm>
            <a:off x="3819286" y="2426213"/>
            <a:ext cx="45534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Due: Friday, Nov. 2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D374EEF-82A0-D246-B3BA-19558DF2E70B}"/>
              </a:ext>
            </a:extLst>
          </p:cNvPr>
          <p:cNvCxnSpPr/>
          <p:nvPr/>
        </p:nvCxnSpPr>
        <p:spPr>
          <a:xfrm>
            <a:off x="3268132" y="3496732"/>
            <a:ext cx="5655734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2532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3B970-02F5-6243-9CDF-74E79CF2C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Office Hours Reminder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D389C-E263-C54D-B06E-CF5E07AF4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Thursday 9:30am – 10:30am in 606B Walker Building</a:t>
            </a:r>
          </a:p>
          <a:p>
            <a:endParaRPr lang="en-US" dirty="0"/>
          </a:p>
          <a:p>
            <a:r>
              <a:rPr lang="en-US" dirty="0"/>
              <a:t>Email me (</a:t>
            </a:r>
            <a:r>
              <a:rPr lang="en-US" dirty="0">
                <a:hlinkClick r:id="rId2"/>
              </a:rPr>
              <a:t>kar5469@psu.edu</a:t>
            </a:r>
            <a:r>
              <a:rPr lang="en-US" dirty="0"/>
              <a:t>) questions if you are having trouble understanding a concept.</a:t>
            </a:r>
          </a:p>
          <a:p>
            <a:endParaRPr lang="en-US" dirty="0"/>
          </a:p>
          <a:p>
            <a:r>
              <a:rPr lang="en-US" dirty="0"/>
              <a:t>Remember: late penalty of </a:t>
            </a:r>
            <a:r>
              <a:rPr lang="en-US" dirty="0" smtClean="0"/>
              <a:t>-10 points</a:t>
            </a:r>
            <a:r>
              <a:rPr lang="en-US" dirty="0" smtClean="0"/>
              <a:t> </a:t>
            </a:r>
            <a:r>
              <a:rPr lang="en-US" dirty="0"/>
              <a:t>if turned in Monday. No points are given after Monday.</a:t>
            </a:r>
          </a:p>
        </p:txBody>
      </p:sp>
    </p:spTree>
    <p:extLst>
      <p:ext uri="{BB962C8B-B14F-4D97-AF65-F5344CB8AC3E}">
        <p14:creationId xmlns:p14="http://schemas.microsoft.com/office/powerpoint/2010/main" val="559797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47161-18F0-C240-8624-93CEAB1FA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67" y="246592"/>
            <a:ext cx="10515600" cy="6000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11.4 (a-b) Hurricane track</a:t>
            </a:r>
          </a:p>
        </p:txBody>
      </p:sp>
      <p:pic>
        <p:nvPicPr>
          <p:cNvPr id="4" name="Picture 3" descr="https://s3.amazonaws.com/webcom2public.greatrivertech.net/pennstateu/nesegrenci/chapter11exercise/Replacement_11_68a.png">
            <a:extLst>
              <a:ext uri="{FF2B5EF4-FFF2-40B4-BE49-F238E27FC236}">
                <a16:creationId xmlns:a16="http://schemas.microsoft.com/office/drawing/2014/main" id="{21C1FEEB-7E12-BD4B-872E-525F9F8E41E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254" y="3961145"/>
            <a:ext cx="4069609" cy="274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ttps://s3.amazonaws.com/webcom2public.greatrivertech.net/pennstateu/nesegrenci/chapter11exercise/Replacement_11_68b.png">
            <a:extLst>
              <a:ext uri="{FF2B5EF4-FFF2-40B4-BE49-F238E27FC236}">
                <a16:creationId xmlns:a16="http://schemas.microsoft.com/office/drawing/2014/main" id="{F491D749-EDC5-494A-BADE-3445592AB15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360" y="3961145"/>
            <a:ext cx="4701857" cy="274745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2F37E7-86DB-A141-9421-06C2198A198B}"/>
              </a:ext>
            </a:extLst>
          </p:cNvPr>
          <p:cNvSpPr txBox="1"/>
          <p:nvPr/>
        </p:nvSpPr>
        <p:spPr>
          <a:xfrm>
            <a:off x="450251" y="1005334"/>
            <a:ext cx="5425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a.) What is the height of the closed contour (yellow)? Is it a center of high or low? Name this feature.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E8232-1285-8A48-8756-189CE09CCB5D}"/>
              </a:ext>
            </a:extLst>
          </p:cNvPr>
          <p:cNvSpPr txBox="1"/>
          <p:nvPr/>
        </p:nvSpPr>
        <p:spPr>
          <a:xfrm>
            <a:off x="626003" y="2202190"/>
            <a:ext cx="59836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Note the contour intervals are every </a:t>
            </a:r>
            <a:r>
              <a:rPr lang="en-US" sz="2400" u="sng" dirty="0"/>
              <a:t>30 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476511-650F-474D-A422-FBED9F43F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5361" y="543012"/>
            <a:ext cx="4701857" cy="30494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6B5E89-35C9-1643-85EC-B8C2DB705D6E}"/>
              </a:ext>
            </a:extLst>
          </p:cNvPr>
          <p:cNvSpPr txBox="1"/>
          <p:nvPr/>
        </p:nvSpPr>
        <p:spPr>
          <a:xfrm>
            <a:off x="450251" y="2637851"/>
            <a:ext cx="5425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b.) Discuss the hurricane path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D6A581-BC9F-1E47-898C-5CF4F8C11424}"/>
              </a:ext>
            </a:extLst>
          </p:cNvPr>
          <p:cNvSpPr txBox="1"/>
          <p:nvPr/>
        </p:nvSpPr>
        <p:spPr>
          <a:xfrm>
            <a:off x="626003" y="3063820"/>
            <a:ext cx="59836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Direction of storm track?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Clockwise or counterclockwise circulation?</a:t>
            </a:r>
          </a:p>
        </p:txBody>
      </p:sp>
    </p:spTree>
    <p:extLst>
      <p:ext uri="{BB962C8B-B14F-4D97-AF65-F5344CB8AC3E}">
        <p14:creationId xmlns:p14="http://schemas.microsoft.com/office/powerpoint/2010/main" val="406688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47161-18F0-C240-8624-93CEAB1FA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67" y="246592"/>
            <a:ext cx="10515600" cy="6000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11.7 Storm surge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2F37E7-86DB-A141-9421-06C2198A198B}"/>
              </a:ext>
            </a:extLst>
          </p:cNvPr>
          <p:cNvSpPr txBox="1"/>
          <p:nvPr/>
        </p:nvSpPr>
        <p:spPr>
          <a:xfrm>
            <a:off x="655562" y="1282898"/>
            <a:ext cx="4327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Graph tide height above sea level (storm surge) vs. distance north of the eye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ECA16CF-45CC-DF49-B8D0-C5D0A7A2926E}"/>
              </a:ext>
            </a:extLst>
          </p:cNvPr>
          <p:cNvGrpSpPr/>
          <p:nvPr/>
        </p:nvGrpSpPr>
        <p:grpSpPr>
          <a:xfrm>
            <a:off x="410371" y="2736570"/>
            <a:ext cx="4572509" cy="3449795"/>
            <a:chOff x="5485144" y="1670199"/>
            <a:chExt cx="5826324" cy="417501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C1F9183-15F3-5344-8054-53EE02DAB867}"/>
                </a:ext>
              </a:extLst>
            </p:cNvPr>
            <p:cNvCxnSpPr/>
            <p:nvPr/>
          </p:nvCxnSpPr>
          <p:spPr>
            <a:xfrm>
              <a:off x="6214534" y="1670199"/>
              <a:ext cx="0" cy="360680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B9779CF-C606-6141-90C7-489334071B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4534" y="5276999"/>
              <a:ext cx="5096933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353435-3FC8-A542-A411-26FCA3594573}"/>
                </a:ext>
              </a:extLst>
            </p:cNvPr>
            <p:cNvSpPr txBox="1"/>
            <p:nvPr/>
          </p:nvSpPr>
          <p:spPr>
            <a:xfrm rot="16200000">
              <a:off x="3973787" y="3242422"/>
              <a:ext cx="35459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Storm Surge (</a:t>
              </a:r>
              <a:r>
                <a:rPr lang="en-US" sz="2800" dirty="0" err="1"/>
                <a:t>ft</a:t>
              </a:r>
              <a:r>
                <a:rPr lang="en-US" sz="2800" dirty="0"/>
                <a:t>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41ED8AD-097E-9547-8CC8-FE317A6DDB43}"/>
                </a:ext>
              </a:extLst>
            </p:cNvPr>
            <p:cNvSpPr txBox="1"/>
            <p:nvPr/>
          </p:nvSpPr>
          <p:spPr>
            <a:xfrm>
              <a:off x="6214536" y="5321989"/>
              <a:ext cx="50969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Distance North of Eye (mi)</a:t>
              </a: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14D33DD3-07DD-3244-A78C-A25A62E31879}"/>
                </a:ext>
              </a:extLst>
            </p:cNvPr>
            <p:cNvSpPr/>
            <p:nvPr/>
          </p:nvSpPr>
          <p:spPr>
            <a:xfrm>
              <a:off x="6587066" y="2646749"/>
              <a:ext cx="4351867" cy="2102314"/>
            </a:xfrm>
            <a:custGeom>
              <a:avLst/>
              <a:gdLst>
                <a:gd name="connsiteX0" fmla="*/ 0 w 4351867"/>
                <a:gd name="connsiteY0" fmla="*/ 2015066 h 2102314"/>
                <a:gd name="connsiteX1" fmla="*/ 118533 w 4351867"/>
                <a:gd name="connsiteY1" fmla="*/ 1845733 h 2102314"/>
                <a:gd name="connsiteX2" fmla="*/ 169333 w 4351867"/>
                <a:gd name="connsiteY2" fmla="*/ 1761066 h 2102314"/>
                <a:gd name="connsiteX3" fmla="*/ 220133 w 4351867"/>
                <a:gd name="connsiteY3" fmla="*/ 1744133 h 2102314"/>
                <a:gd name="connsiteX4" fmla="*/ 321733 w 4351867"/>
                <a:gd name="connsiteY4" fmla="*/ 1676400 h 2102314"/>
                <a:gd name="connsiteX5" fmla="*/ 423333 w 4351867"/>
                <a:gd name="connsiteY5" fmla="*/ 1642533 h 2102314"/>
                <a:gd name="connsiteX6" fmla="*/ 609600 w 4351867"/>
                <a:gd name="connsiteY6" fmla="*/ 1591733 h 2102314"/>
                <a:gd name="connsiteX7" fmla="*/ 660400 w 4351867"/>
                <a:gd name="connsiteY7" fmla="*/ 1557866 h 2102314"/>
                <a:gd name="connsiteX8" fmla="*/ 694267 w 4351867"/>
                <a:gd name="connsiteY8" fmla="*/ 1456266 h 2102314"/>
                <a:gd name="connsiteX9" fmla="*/ 711200 w 4351867"/>
                <a:gd name="connsiteY9" fmla="*/ 1371600 h 2102314"/>
                <a:gd name="connsiteX10" fmla="*/ 728133 w 4351867"/>
                <a:gd name="connsiteY10" fmla="*/ 1236133 h 2102314"/>
                <a:gd name="connsiteX11" fmla="*/ 812800 w 4351867"/>
                <a:gd name="connsiteY11" fmla="*/ 948266 h 2102314"/>
                <a:gd name="connsiteX12" fmla="*/ 846667 w 4351867"/>
                <a:gd name="connsiteY12" fmla="*/ 880533 h 2102314"/>
                <a:gd name="connsiteX13" fmla="*/ 948267 w 4351867"/>
                <a:gd name="connsiteY13" fmla="*/ 812800 h 2102314"/>
                <a:gd name="connsiteX14" fmla="*/ 1100667 w 4351867"/>
                <a:gd name="connsiteY14" fmla="*/ 778933 h 2102314"/>
                <a:gd name="connsiteX15" fmla="*/ 1202267 w 4351867"/>
                <a:gd name="connsiteY15" fmla="*/ 812800 h 2102314"/>
                <a:gd name="connsiteX16" fmla="*/ 1253067 w 4351867"/>
                <a:gd name="connsiteY16" fmla="*/ 914400 h 2102314"/>
                <a:gd name="connsiteX17" fmla="*/ 1371600 w 4351867"/>
                <a:gd name="connsiteY17" fmla="*/ 1016000 h 2102314"/>
                <a:gd name="connsiteX18" fmla="*/ 1422400 w 4351867"/>
                <a:gd name="connsiteY18" fmla="*/ 1032933 h 2102314"/>
                <a:gd name="connsiteX19" fmla="*/ 1574800 w 4351867"/>
                <a:gd name="connsiteY19" fmla="*/ 965200 h 2102314"/>
                <a:gd name="connsiteX20" fmla="*/ 1642533 w 4351867"/>
                <a:gd name="connsiteY20" fmla="*/ 846666 h 2102314"/>
                <a:gd name="connsiteX21" fmla="*/ 1710267 w 4351867"/>
                <a:gd name="connsiteY21" fmla="*/ 745066 h 2102314"/>
                <a:gd name="connsiteX22" fmla="*/ 1744133 w 4351867"/>
                <a:gd name="connsiteY22" fmla="*/ 558800 h 2102314"/>
                <a:gd name="connsiteX23" fmla="*/ 1794933 w 4351867"/>
                <a:gd name="connsiteY23" fmla="*/ 508000 h 2102314"/>
                <a:gd name="connsiteX24" fmla="*/ 1828800 w 4351867"/>
                <a:gd name="connsiteY24" fmla="*/ 457200 h 2102314"/>
                <a:gd name="connsiteX25" fmla="*/ 1896533 w 4351867"/>
                <a:gd name="connsiteY25" fmla="*/ 169333 h 2102314"/>
                <a:gd name="connsiteX26" fmla="*/ 2015067 w 4351867"/>
                <a:gd name="connsiteY26" fmla="*/ 50800 h 2102314"/>
                <a:gd name="connsiteX27" fmla="*/ 2065867 w 4351867"/>
                <a:gd name="connsiteY27" fmla="*/ 16933 h 2102314"/>
                <a:gd name="connsiteX28" fmla="*/ 2116667 w 4351867"/>
                <a:gd name="connsiteY28" fmla="*/ 0 h 2102314"/>
                <a:gd name="connsiteX29" fmla="*/ 2167467 w 4351867"/>
                <a:gd name="connsiteY29" fmla="*/ 33866 h 2102314"/>
                <a:gd name="connsiteX30" fmla="*/ 2218267 w 4351867"/>
                <a:gd name="connsiteY30" fmla="*/ 118533 h 2102314"/>
                <a:gd name="connsiteX31" fmla="*/ 2286000 w 4351867"/>
                <a:gd name="connsiteY31" fmla="*/ 338666 h 2102314"/>
                <a:gd name="connsiteX32" fmla="*/ 2302933 w 4351867"/>
                <a:gd name="connsiteY32" fmla="*/ 474133 h 2102314"/>
                <a:gd name="connsiteX33" fmla="*/ 2336800 w 4351867"/>
                <a:gd name="connsiteY33" fmla="*/ 524933 h 2102314"/>
                <a:gd name="connsiteX34" fmla="*/ 2387600 w 4351867"/>
                <a:gd name="connsiteY34" fmla="*/ 592666 h 2102314"/>
                <a:gd name="connsiteX35" fmla="*/ 2404533 w 4351867"/>
                <a:gd name="connsiteY35" fmla="*/ 643466 h 2102314"/>
                <a:gd name="connsiteX36" fmla="*/ 2540000 w 4351867"/>
                <a:gd name="connsiteY36" fmla="*/ 762000 h 2102314"/>
                <a:gd name="connsiteX37" fmla="*/ 2641600 w 4351867"/>
                <a:gd name="connsiteY37" fmla="*/ 795866 h 2102314"/>
                <a:gd name="connsiteX38" fmla="*/ 2726267 w 4351867"/>
                <a:gd name="connsiteY38" fmla="*/ 846666 h 2102314"/>
                <a:gd name="connsiteX39" fmla="*/ 2963333 w 4351867"/>
                <a:gd name="connsiteY39" fmla="*/ 897466 h 2102314"/>
                <a:gd name="connsiteX40" fmla="*/ 3234267 w 4351867"/>
                <a:gd name="connsiteY40" fmla="*/ 931333 h 2102314"/>
                <a:gd name="connsiteX41" fmla="*/ 3352800 w 4351867"/>
                <a:gd name="connsiteY41" fmla="*/ 965200 h 2102314"/>
                <a:gd name="connsiteX42" fmla="*/ 3403600 w 4351867"/>
                <a:gd name="connsiteY42" fmla="*/ 982133 h 2102314"/>
                <a:gd name="connsiteX43" fmla="*/ 3437467 w 4351867"/>
                <a:gd name="connsiteY43" fmla="*/ 1032933 h 2102314"/>
                <a:gd name="connsiteX44" fmla="*/ 3505200 w 4351867"/>
                <a:gd name="connsiteY44" fmla="*/ 1083733 h 2102314"/>
                <a:gd name="connsiteX45" fmla="*/ 3572933 w 4351867"/>
                <a:gd name="connsiteY45" fmla="*/ 1151466 h 2102314"/>
                <a:gd name="connsiteX46" fmla="*/ 3674533 w 4351867"/>
                <a:gd name="connsiteY46" fmla="*/ 1337733 h 2102314"/>
                <a:gd name="connsiteX47" fmla="*/ 3742267 w 4351867"/>
                <a:gd name="connsiteY47" fmla="*/ 1405466 h 2102314"/>
                <a:gd name="connsiteX48" fmla="*/ 3776133 w 4351867"/>
                <a:gd name="connsiteY48" fmla="*/ 1456266 h 2102314"/>
                <a:gd name="connsiteX49" fmla="*/ 3877733 w 4351867"/>
                <a:gd name="connsiteY49" fmla="*/ 1591733 h 2102314"/>
                <a:gd name="connsiteX50" fmla="*/ 3911600 w 4351867"/>
                <a:gd name="connsiteY50" fmla="*/ 1659466 h 2102314"/>
                <a:gd name="connsiteX51" fmla="*/ 3979333 w 4351867"/>
                <a:gd name="connsiteY51" fmla="*/ 1710266 h 2102314"/>
                <a:gd name="connsiteX52" fmla="*/ 4047067 w 4351867"/>
                <a:gd name="connsiteY52" fmla="*/ 1811866 h 2102314"/>
                <a:gd name="connsiteX53" fmla="*/ 4097867 w 4351867"/>
                <a:gd name="connsiteY53" fmla="*/ 1845733 h 2102314"/>
                <a:gd name="connsiteX54" fmla="*/ 4148667 w 4351867"/>
                <a:gd name="connsiteY54" fmla="*/ 1896533 h 2102314"/>
                <a:gd name="connsiteX55" fmla="*/ 4233333 w 4351867"/>
                <a:gd name="connsiteY55" fmla="*/ 1998133 h 2102314"/>
                <a:gd name="connsiteX56" fmla="*/ 4318000 w 4351867"/>
                <a:gd name="connsiteY56" fmla="*/ 2099733 h 2102314"/>
                <a:gd name="connsiteX57" fmla="*/ 4351867 w 4351867"/>
                <a:gd name="connsiteY57" fmla="*/ 2099733 h 2102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4351867" h="2102314">
                  <a:moveTo>
                    <a:pt x="0" y="2015066"/>
                  </a:moveTo>
                  <a:cubicBezTo>
                    <a:pt x="39511" y="1958622"/>
                    <a:pt x="83085" y="1904814"/>
                    <a:pt x="118533" y="1845733"/>
                  </a:cubicBezTo>
                  <a:cubicBezTo>
                    <a:pt x="135466" y="1817511"/>
                    <a:pt x="146060" y="1784339"/>
                    <a:pt x="169333" y="1761066"/>
                  </a:cubicBezTo>
                  <a:cubicBezTo>
                    <a:pt x="181954" y="1748445"/>
                    <a:pt x="203200" y="1749777"/>
                    <a:pt x="220133" y="1744133"/>
                  </a:cubicBezTo>
                  <a:cubicBezTo>
                    <a:pt x="254000" y="1721555"/>
                    <a:pt x="283119" y="1689271"/>
                    <a:pt x="321733" y="1676400"/>
                  </a:cubicBezTo>
                  <a:cubicBezTo>
                    <a:pt x="355600" y="1665111"/>
                    <a:pt x="388700" y="1651191"/>
                    <a:pt x="423333" y="1642533"/>
                  </a:cubicBezTo>
                  <a:cubicBezTo>
                    <a:pt x="576116" y="1604337"/>
                    <a:pt x="514643" y="1623385"/>
                    <a:pt x="609600" y="1591733"/>
                  </a:cubicBezTo>
                  <a:cubicBezTo>
                    <a:pt x="626533" y="1580444"/>
                    <a:pt x="649614" y="1575124"/>
                    <a:pt x="660400" y="1557866"/>
                  </a:cubicBezTo>
                  <a:cubicBezTo>
                    <a:pt x="679320" y="1527594"/>
                    <a:pt x="687266" y="1491271"/>
                    <a:pt x="694267" y="1456266"/>
                  </a:cubicBezTo>
                  <a:cubicBezTo>
                    <a:pt x="699911" y="1428044"/>
                    <a:pt x="706824" y="1400046"/>
                    <a:pt x="711200" y="1371600"/>
                  </a:cubicBezTo>
                  <a:cubicBezTo>
                    <a:pt x="718120" y="1326622"/>
                    <a:pt x="717513" y="1280383"/>
                    <a:pt x="728133" y="1236133"/>
                  </a:cubicBezTo>
                  <a:cubicBezTo>
                    <a:pt x="751475" y="1138875"/>
                    <a:pt x="768069" y="1037726"/>
                    <a:pt x="812800" y="948266"/>
                  </a:cubicBezTo>
                  <a:cubicBezTo>
                    <a:pt x="824089" y="925688"/>
                    <a:pt x="828818" y="898382"/>
                    <a:pt x="846667" y="880533"/>
                  </a:cubicBezTo>
                  <a:cubicBezTo>
                    <a:pt x="875448" y="851752"/>
                    <a:pt x="908355" y="820783"/>
                    <a:pt x="948267" y="812800"/>
                  </a:cubicBezTo>
                  <a:cubicBezTo>
                    <a:pt x="1055754" y="791302"/>
                    <a:pt x="1005011" y="802846"/>
                    <a:pt x="1100667" y="778933"/>
                  </a:cubicBezTo>
                  <a:cubicBezTo>
                    <a:pt x="1134534" y="790222"/>
                    <a:pt x="1171995" y="793880"/>
                    <a:pt x="1202267" y="812800"/>
                  </a:cubicBezTo>
                  <a:cubicBezTo>
                    <a:pt x="1247941" y="841346"/>
                    <a:pt x="1228025" y="876837"/>
                    <a:pt x="1253067" y="914400"/>
                  </a:cubicBezTo>
                  <a:cubicBezTo>
                    <a:pt x="1271545" y="942117"/>
                    <a:pt x="1346319" y="1001554"/>
                    <a:pt x="1371600" y="1016000"/>
                  </a:cubicBezTo>
                  <a:cubicBezTo>
                    <a:pt x="1387098" y="1024856"/>
                    <a:pt x="1405467" y="1027289"/>
                    <a:pt x="1422400" y="1032933"/>
                  </a:cubicBezTo>
                  <a:cubicBezTo>
                    <a:pt x="1473200" y="1010355"/>
                    <a:pt x="1532362" y="1001109"/>
                    <a:pt x="1574800" y="965200"/>
                  </a:cubicBezTo>
                  <a:cubicBezTo>
                    <a:pt x="1609539" y="935805"/>
                    <a:pt x="1618683" y="885423"/>
                    <a:pt x="1642533" y="846666"/>
                  </a:cubicBezTo>
                  <a:cubicBezTo>
                    <a:pt x="1663865" y="812001"/>
                    <a:pt x="1687689" y="778933"/>
                    <a:pt x="1710267" y="745066"/>
                  </a:cubicBezTo>
                  <a:cubicBezTo>
                    <a:pt x="1721556" y="682977"/>
                    <a:pt x="1722908" y="618230"/>
                    <a:pt x="1744133" y="558800"/>
                  </a:cubicBezTo>
                  <a:cubicBezTo>
                    <a:pt x="1752187" y="536248"/>
                    <a:pt x="1779602" y="526397"/>
                    <a:pt x="1794933" y="508000"/>
                  </a:cubicBezTo>
                  <a:cubicBezTo>
                    <a:pt x="1807962" y="492366"/>
                    <a:pt x="1817511" y="474133"/>
                    <a:pt x="1828800" y="457200"/>
                  </a:cubicBezTo>
                  <a:cubicBezTo>
                    <a:pt x="1838414" y="409132"/>
                    <a:pt x="1869920" y="227881"/>
                    <a:pt x="1896533" y="169333"/>
                  </a:cubicBezTo>
                  <a:cubicBezTo>
                    <a:pt x="1922584" y="112020"/>
                    <a:pt x="1966438" y="85535"/>
                    <a:pt x="2015067" y="50800"/>
                  </a:cubicBezTo>
                  <a:cubicBezTo>
                    <a:pt x="2031628" y="38971"/>
                    <a:pt x="2047664" y="26034"/>
                    <a:pt x="2065867" y="16933"/>
                  </a:cubicBezTo>
                  <a:cubicBezTo>
                    <a:pt x="2081832" y="8951"/>
                    <a:pt x="2099734" y="5644"/>
                    <a:pt x="2116667" y="0"/>
                  </a:cubicBezTo>
                  <a:cubicBezTo>
                    <a:pt x="2133600" y="11289"/>
                    <a:pt x="2154223" y="18414"/>
                    <a:pt x="2167467" y="33866"/>
                  </a:cubicBezTo>
                  <a:cubicBezTo>
                    <a:pt x="2188886" y="58855"/>
                    <a:pt x="2204475" y="88650"/>
                    <a:pt x="2218267" y="118533"/>
                  </a:cubicBezTo>
                  <a:cubicBezTo>
                    <a:pt x="2256838" y="202103"/>
                    <a:pt x="2272938" y="253764"/>
                    <a:pt x="2286000" y="338666"/>
                  </a:cubicBezTo>
                  <a:cubicBezTo>
                    <a:pt x="2292920" y="383644"/>
                    <a:pt x="2290959" y="430229"/>
                    <a:pt x="2302933" y="474133"/>
                  </a:cubicBezTo>
                  <a:cubicBezTo>
                    <a:pt x="2308288" y="493767"/>
                    <a:pt x="2324971" y="508372"/>
                    <a:pt x="2336800" y="524933"/>
                  </a:cubicBezTo>
                  <a:cubicBezTo>
                    <a:pt x="2353204" y="547898"/>
                    <a:pt x="2370667" y="570088"/>
                    <a:pt x="2387600" y="592666"/>
                  </a:cubicBezTo>
                  <a:cubicBezTo>
                    <a:pt x="2393244" y="609599"/>
                    <a:pt x="2394632" y="628614"/>
                    <a:pt x="2404533" y="643466"/>
                  </a:cubicBezTo>
                  <a:cubicBezTo>
                    <a:pt x="2422629" y="670610"/>
                    <a:pt x="2524562" y="753580"/>
                    <a:pt x="2540000" y="762000"/>
                  </a:cubicBezTo>
                  <a:cubicBezTo>
                    <a:pt x="2571340" y="779094"/>
                    <a:pt x="2610989" y="777499"/>
                    <a:pt x="2641600" y="795866"/>
                  </a:cubicBezTo>
                  <a:cubicBezTo>
                    <a:pt x="2669822" y="812799"/>
                    <a:pt x="2695886" y="834007"/>
                    <a:pt x="2726267" y="846666"/>
                  </a:cubicBezTo>
                  <a:cubicBezTo>
                    <a:pt x="2804279" y="879171"/>
                    <a:pt x="2880753" y="886695"/>
                    <a:pt x="2963333" y="897466"/>
                  </a:cubicBezTo>
                  <a:lnTo>
                    <a:pt x="3234267" y="931333"/>
                  </a:lnTo>
                  <a:lnTo>
                    <a:pt x="3352800" y="965200"/>
                  </a:lnTo>
                  <a:cubicBezTo>
                    <a:pt x="3369896" y="970329"/>
                    <a:pt x="3389662" y="970983"/>
                    <a:pt x="3403600" y="982133"/>
                  </a:cubicBezTo>
                  <a:cubicBezTo>
                    <a:pt x="3419492" y="994846"/>
                    <a:pt x="3423076" y="1018542"/>
                    <a:pt x="3437467" y="1032933"/>
                  </a:cubicBezTo>
                  <a:cubicBezTo>
                    <a:pt x="3457423" y="1052889"/>
                    <a:pt x="3483961" y="1065149"/>
                    <a:pt x="3505200" y="1083733"/>
                  </a:cubicBezTo>
                  <a:cubicBezTo>
                    <a:pt x="3529229" y="1104759"/>
                    <a:pt x="3550355" y="1128888"/>
                    <a:pt x="3572933" y="1151466"/>
                  </a:cubicBezTo>
                  <a:cubicBezTo>
                    <a:pt x="3601658" y="1237637"/>
                    <a:pt x="3595469" y="1232314"/>
                    <a:pt x="3674533" y="1337733"/>
                  </a:cubicBezTo>
                  <a:cubicBezTo>
                    <a:pt x="3693691" y="1363277"/>
                    <a:pt x="3721487" y="1381223"/>
                    <a:pt x="3742267" y="1405466"/>
                  </a:cubicBezTo>
                  <a:cubicBezTo>
                    <a:pt x="3755511" y="1420918"/>
                    <a:pt x="3764163" y="1439807"/>
                    <a:pt x="3776133" y="1456266"/>
                  </a:cubicBezTo>
                  <a:cubicBezTo>
                    <a:pt x="3809332" y="1501915"/>
                    <a:pt x="3846423" y="1544768"/>
                    <a:pt x="3877733" y="1591733"/>
                  </a:cubicBezTo>
                  <a:cubicBezTo>
                    <a:pt x="3891735" y="1612736"/>
                    <a:pt x="3895172" y="1640300"/>
                    <a:pt x="3911600" y="1659466"/>
                  </a:cubicBezTo>
                  <a:cubicBezTo>
                    <a:pt x="3929967" y="1680894"/>
                    <a:pt x="3960583" y="1689173"/>
                    <a:pt x="3979333" y="1710266"/>
                  </a:cubicBezTo>
                  <a:cubicBezTo>
                    <a:pt x="4006374" y="1740688"/>
                    <a:pt x="4020264" y="1781234"/>
                    <a:pt x="4047067" y="1811866"/>
                  </a:cubicBezTo>
                  <a:cubicBezTo>
                    <a:pt x="4060469" y="1827182"/>
                    <a:pt x="4082233" y="1832704"/>
                    <a:pt x="4097867" y="1845733"/>
                  </a:cubicBezTo>
                  <a:cubicBezTo>
                    <a:pt x="4116264" y="1861064"/>
                    <a:pt x="4131734" y="1879600"/>
                    <a:pt x="4148667" y="1896533"/>
                  </a:cubicBezTo>
                  <a:cubicBezTo>
                    <a:pt x="4221319" y="2041840"/>
                    <a:pt x="4137597" y="1902397"/>
                    <a:pt x="4233333" y="1998133"/>
                  </a:cubicBezTo>
                  <a:cubicBezTo>
                    <a:pt x="4284018" y="2048818"/>
                    <a:pt x="4248650" y="2058123"/>
                    <a:pt x="4318000" y="2099733"/>
                  </a:cubicBezTo>
                  <a:cubicBezTo>
                    <a:pt x="4327680" y="2105541"/>
                    <a:pt x="4340578" y="2099733"/>
                    <a:pt x="4351867" y="2099733"/>
                  </a:cubicBezTo>
                </a:path>
              </a:pathLst>
            </a:custGeom>
            <a:ln w="571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2058F27-2AF2-244E-882C-3EB4529731A7}"/>
              </a:ext>
            </a:extLst>
          </p:cNvPr>
          <p:cNvSpPr txBox="1"/>
          <p:nvPr/>
        </p:nvSpPr>
        <p:spPr>
          <a:xfrm>
            <a:off x="6028105" y="3516185"/>
            <a:ext cx="50580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Q: Why doesn’t the peak storm surge line up with the central point of landfall (i.e. 0.0m) ?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9E66269-CEBF-9A43-BCB7-FC6CB694E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5277" y="154788"/>
            <a:ext cx="4732993" cy="307910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164D861-AE1B-7547-AC3B-D8529C051D54}"/>
              </a:ext>
            </a:extLst>
          </p:cNvPr>
          <p:cNvSpPr txBox="1"/>
          <p:nvPr/>
        </p:nvSpPr>
        <p:spPr>
          <a:xfrm>
            <a:off x="5621866" y="4884157"/>
            <a:ext cx="63141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Where are winds the strongest in a hurricane?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How do winds move around the eye wall? Clockwise or counterclockwise?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How do winds impact waves coming onshore?</a:t>
            </a:r>
          </a:p>
        </p:txBody>
      </p:sp>
    </p:spTree>
    <p:extLst>
      <p:ext uri="{BB962C8B-B14F-4D97-AF65-F5344CB8AC3E}">
        <p14:creationId xmlns:p14="http://schemas.microsoft.com/office/powerpoint/2010/main" val="373035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47161-18F0-C240-8624-93CEAB1FA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67" y="246592"/>
            <a:ext cx="10515600" cy="6000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11.8 (a-c) Hurricane winds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2F37E7-86DB-A141-9421-06C2198A198B}"/>
              </a:ext>
            </a:extLst>
          </p:cNvPr>
          <p:cNvSpPr txBox="1"/>
          <p:nvPr/>
        </p:nvSpPr>
        <p:spPr>
          <a:xfrm>
            <a:off x="483060" y="3313270"/>
            <a:ext cx="43273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Wind speed = 40 km/</a:t>
            </a:r>
            <a:r>
              <a:rPr lang="en-US" sz="2400" dirty="0" err="1">
                <a:solidFill>
                  <a:srgbClr val="7030A0"/>
                </a:solidFill>
              </a:rPr>
              <a:t>hr</a:t>
            </a:r>
            <a:endParaRPr lang="en-US" sz="2400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Distance from center = 150 km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058F27-2AF2-244E-882C-3EB4529731A7}"/>
              </a:ext>
            </a:extLst>
          </p:cNvPr>
          <p:cNvSpPr txBox="1"/>
          <p:nvPr/>
        </p:nvSpPr>
        <p:spPr>
          <a:xfrm>
            <a:off x="483060" y="4525495"/>
            <a:ext cx="48806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a.) What is the wind speed 75 km from center? 25 km? 2 km?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64D861-AE1B-7547-AC3B-D8529C051D54}"/>
              </a:ext>
            </a:extLst>
          </p:cNvPr>
          <p:cNvSpPr txBox="1"/>
          <p:nvPr/>
        </p:nvSpPr>
        <p:spPr>
          <a:xfrm>
            <a:off x="5771303" y="3082438"/>
            <a:ext cx="4050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1.) Solve for the “constant”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4E2F6DB-91DF-B24C-B34E-1883EC0FB2B1}"/>
              </a:ext>
            </a:extLst>
          </p:cNvPr>
          <p:cNvGrpSpPr/>
          <p:nvPr/>
        </p:nvGrpSpPr>
        <p:grpSpPr>
          <a:xfrm>
            <a:off x="1220690" y="1005063"/>
            <a:ext cx="9429653" cy="1700160"/>
            <a:chOff x="160867" y="984306"/>
            <a:chExt cx="9429653" cy="170016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CD88B8F-B94C-7B49-8B76-982D06D45D64}"/>
                </a:ext>
              </a:extLst>
            </p:cNvPr>
            <p:cNvSpPr/>
            <p:nvPr/>
          </p:nvSpPr>
          <p:spPr>
            <a:xfrm>
              <a:off x="160867" y="984306"/>
              <a:ext cx="9429653" cy="17001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BBB85BB-BD82-D24F-AC24-5FD4E31D50BF}"/>
                    </a:ext>
                  </a:extLst>
                </p:cNvPr>
                <p:cNvSpPr txBox="1"/>
                <p:nvPr/>
              </p:nvSpPr>
              <p:spPr>
                <a:xfrm>
                  <a:off x="1246814" y="1507526"/>
                  <a:ext cx="8343706" cy="6141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b="1" dirty="0">
                      <a:solidFill>
                        <a:srgbClr val="AEE2FF"/>
                      </a:solidFill>
                    </a:rPr>
                    <a:t>Wind speed *</a:t>
                  </a:r>
                  <a14:m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800" b="1" i="1" smtClean="0">
                              <a:solidFill>
                                <a:srgbClr val="AEE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800" b="1" i="0" smtClean="0">
                              <a:solidFill>
                                <a:srgbClr val="AEE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1" i="0" smtClean="0">
                              <a:solidFill>
                                <a:srgbClr val="AEE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𝐝𝐢𝐬𝐭𝐚𝐧𝐜𝐞</m:t>
                          </m:r>
                          <m:r>
                            <a:rPr lang="en-US" sz="2800" b="1" i="0" smtClean="0">
                              <a:solidFill>
                                <a:srgbClr val="AEE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rad>
                      <m:r>
                        <a:rPr lang="en-US" sz="2800" b="1" i="0" smtClean="0">
                          <a:solidFill>
                            <a:srgbClr val="AEE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𝐟𝐫𝐨𝐦</m:t>
                      </m:r>
                      <m:r>
                        <a:rPr lang="en-US" sz="2800" b="1" i="0" smtClean="0">
                          <a:solidFill>
                            <a:srgbClr val="AEE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1" i="0" smtClean="0">
                          <a:solidFill>
                            <a:srgbClr val="AEE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𝐜𝐞𝐧𝐭𝐞𝐫</m:t>
                      </m:r>
                      <m:r>
                        <a:rPr lang="en-US" sz="2800" b="1" i="0" smtClean="0">
                          <a:solidFill>
                            <a:srgbClr val="AEE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2800" b="1" dirty="0">
                      <a:solidFill>
                        <a:srgbClr val="AEE2FF"/>
                      </a:solidFill>
                    </a:rPr>
                    <a:t> = constant</a:t>
                  </a: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BBB85BB-BD82-D24F-AC24-5FD4E31D50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6814" y="1507526"/>
                  <a:ext cx="8343706" cy="614142"/>
                </a:xfrm>
                <a:prstGeom prst="rect">
                  <a:avLst/>
                </a:prstGeom>
                <a:blipFill>
                  <a:blip r:embed="rId2"/>
                  <a:stretch>
                    <a:fillRect l="-1520" b="-224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A7A552A-0FD5-C646-AC05-21AD3551F92E}"/>
                </a:ext>
              </a:extLst>
            </p:cNvPr>
            <p:cNvSpPr txBox="1"/>
            <p:nvPr/>
          </p:nvSpPr>
          <p:spPr>
            <a:xfrm>
              <a:off x="160867" y="984306"/>
              <a:ext cx="83437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>
                      <a:lumMod val="95000"/>
                    </a:schemeClr>
                  </a:solidFill>
                </a:rPr>
                <a:t>Law of Conservation of Angular Momentum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24B9287-57CC-844D-A026-9FF0B9A286B6}"/>
                </a:ext>
              </a:extLst>
            </p:cNvPr>
            <p:cNvSpPr txBox="1"/>
            <p:nvPr/>
          </p:nvSpPr>
          <p:spPr>
            <a:xfrm>
              <a:off x="1586896" y="2080008"/>
              <a:ext cx="1224037" cy="409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AEE2FF"/>
                  </a:solidFill>
                </a:rPr>
                <a:t>(km/</a:t>
              </a:r>
              <a:r>
                <a:rPr lang="en-US" sz="2000" b="1" dirty="0" err="1">
                  <a:solidFill>
                    <a:srgbClr val="AEE2FF"/>
                  </a:solidFill>
                </a:rPr>
                <a:t>hr</a:t>
              </a:r>
              <a:r>
                <a:rPr lang="en-US" sz="2000" b="1" dirty="0">
                  <a:solidFill>
                    <a:srgbClr val="AEE2FF"/>
                  </a:solidFill>
                </a:rPr>
                <a:t>)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07F6442-0959-2241-BEA0-9181F7144409}"/>
                </a:ext>
              </a:extLst>
            </p:cNvPr>
            <p:cNvSpPr txBox="1"/>
            <p:nvPr/>
          </p:nvSpPr>
          <p:spPr>
            <a:xfrm>
              <a:off x="4711480" y="2080008"/>
              <a:ext cx="1224037" cy="409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AEE2FF"/>
                  </a:solidFill>
                </a:rPr>
                <a:t>(km)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D1ABEF1-0D97-4044-BCD8-5734BF1CD10A}"/>
                  </a:ext>
                </a:extLst>
              </p:cNvPr>
              <p:cNvSpPr txBox="1"/>
              <p:nvPr/>
            </p:nvSpPr>
            <p:spPr>
              <a:xfrm>
                <a:off x="6259432" y="3578996"/>
                <a:ext cx="3304964" cy="512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150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constant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D1ABEF1-0D97-4044-BCD8-5734BF1CD1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432" y="3578996"/>
                <a:ext cx="3304964" cy="512704"/>
              </a:xfrm>
              <a:prstGeom prst="rect">
                <a:avLst/>
              </a:prstGeom>
              <a:blipFill>
                <a:blip r:embed="rId3"/>
                <a:stretch>
                  <a:fillRect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CD2C13DD-0421-B041-8180-8DE0FCC158B3}"/>
              </a:ext>
            </a:extLst>
          </p:cNvPr>
          <p:cNvSpPr txBox="1"/>
          <p:nvPr/>
        </p:nvSpPr>
        <p:spPr>
          <a:xfrm>
            <a:off x="5771303" y="4294662"/>
            <a:ext cx="4050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2.) Rearrange for wind speed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7A73612-FC67-764E-9282-F8F65DDFC3EE}"/>
                  </a:ext>
                </a:extLst>
              </p:cNvPr>
              <p:cNvSpPr txBox="1"/>
              <p:nvPr/>
            </p:nvSpPr>
            <p:spPr>
              <a:xfrm>
                <a:off x="5935516" y="4834758"/>
                <a:ext cx="5934751" cy="863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wind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speed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constant</m:t>
                          </m:r>
                        </m:num>
                        <m:den>
                          <m: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√(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distance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from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center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7A73612-FC67-764E-9282-F8F65DDFC3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5516" y="4834758"/>
                <a:ext cx="5934751" cy="863634"/>
              </a:xfrm>
              <a:prstGeom prst="rect">
                <a:avLst/>
              </a:prstGeom>
              <a:blipFill>
                <a:blip r:embed="rId4"/>
                <a:stretch>
                  <a:fillRect b="-10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280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21" grpId="0"/>
      <p:bldP spid="25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47161-18F0-C240-8624-93CEAB1FA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67" y="246592"/>
            <a:ext cx="10515600" cy="6000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11.8 (a-c) Hurricane winds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058F27-2AF2-244E-882C-3EB4529731A7}"/>
              </a:ext>
            </a:extLst>
          </p:cNvPr>
          <p:cNvSpPr txBox="1"/>
          <p:nvPr/>
        </p:nvSpPr>
        <p:spPr>
          <a:xfrm>
            <a:off x="330660" y="3228443"/>
            <a:ext cx="8728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b.) Wind speed at 12 km from center? What category hurricane?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4E2F6DB-91DF-B24C-B34E-1883EC0FB2B1}"/>
              </a:ext>
            </a:extLst>
          </p:cNvPr>
          <p:cNvGrpSpPr/>
          <p:nvPr/>
        </p:nvGrpSpPr>
        <p:grpSpPr>
          <a:xfrm>
            <a:off x="1220690" y="1005063"/>
            <a:ext cx="9429653" cy="1700160"/>
            <a:chOff x="160867" y="984306"/>
            <a:chExt cx="9429653" cy="170016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CD88B8F-B94C-7B49-8B76-982D06D45D64}"/>
                </a:ext>
              </a:extLst>
            </p:cNvPr>
            <p:cNvSpPr/>
            <p:nvPr/>
          </p:nvSpPr>
          <p:spPr>
            <a:xfrm>
              <a:off x="160867" y="984306"/>
              <a:ext cx="9429653" cy="17001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BBB85BB-BD82-D24F-AC24-5FD4E31D50BF}"/>
                    </a:ext>
                  </a:extLst>
                </p:cNvPr>
                <p:cNvSpPr txBox="1"/>
                <p:nvPr/>
              </p:nvSpPr>
              <p:spPr>
                <a:xfrm>
                  <a:off x="1246814" y="1507526"/>
                  <a:ext cx="8343706" cy="6141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b="1" dirty="0">
                      <a:solidFill>
                        <a:srgbClr val="AEE2FF"/>
                      </a:solidFill>
                    </a:rPr>
                    <a:t>Wind speed *</a:t>
                  </a:r>
                  <a14:m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800" b="1" i="1" smtClean="0">
                              <a:solidFill>
                                <a:srgbClr val="AEE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800" b="1" i="0" smtClean="0">
                              <a:solidFill>
                                <a:srgbClr val="AEE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1" i="0" smtClean="0">
                              <a:solidFill>
                                <a:srgbClr val="AEE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𝐝𝐢𝐬𝐭𝐚𝐧𝐜𝐞</m:t>
                          </m:r>
                          <m:r>
                            <a:rPr lang="en-US" sz="2800" b="1" i="0" smtClean="0">
                              <a:solidFill>
                                <a:srgbClr val="AEE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rad>
                      <m:r>
                        <a:rPr lang="en-US" sz="2800" b="1" i="0" smtClean="0">
                          <a:solidFill>
                            <a:srgbClr val="AEE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𝐟𝐫𝐨𝐦</m:t>
                      </m:r>
                      <m:r>
                        <a:rPr lang="en-US" sz="2800" b="1" i="0" smtClean="0">
                          <a:solidFill>
                            <a:srgbClr val="AEE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1" i="0" smtClean="0">
                          <a:solidFill>
                            <a:srgbClr val="AEE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𝐜𝐞𝐧𝐭𝐞𝐫</m:t>
                      </m:r>
                      <m:r>
                        <a:rPr lang="en-US" sz="2800" b="1" i="0" smtClean="0">
                          <a:solidFill>
                            <a:srgbClr val="AEE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2800" b="1" dirty="0">
                      <a:solidFill>
                        <a:srgbClr val="AEE2FF"/>
                      </a:solidFill>
                    </a:rPr>
                    <a:t> = constant</a:t>
                  </a: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BBB85BB-BD82-D24F-AC24-5FD4E31D50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6814" y="1507526"/>
                  <a:ext cx="8343706" cy="614142"/>
                </a:xfrm>
                <a:prstGeom prst="rect">
                  <a:avLst/>
                </a:prstGeom>
                <a:blipFill>
                  <a:blip r:embed="rId2"/>
                  <a:stretch>
                    <a:fillRect l="-1520" b="-224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A7A552A-0FD5-C646-AC05-21AD3551F92E}"/>
                </a:ext>
              </a:extLst>
            </p:cNvPr>
            <p:cNvSpPr txBox="1"/>
            <p:nvPr/>
          </p:nvSpPr>
          <p:spPr>
            <a:xfrm>
              <a:off x="160867" y="984306"/>
              <a:ext cx="83437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>
                      <a:lumMod val="95000"/>
                    </a:schemeClr>
                  </a:solidFill>
                </a:rPr>
                <a:t>Law of Conservation of Angular Momentum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24B9287-57CC-844D-A026-9FF0B9A286B6}"/>
                </a:ext>
              </a:extLst>
            </p:cNvPr>
            <p:cNvSpPr txBox="1"/>
            <p:nvPr/>
          </p:nvSpPr>
          <p:spPr>
            <a:xfrm>
              <a:off x="1586896" y="2080008"/>
              <a:ext cx="1224037" cy="409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AEE2FF"/>
                  </a:solidFill>
                </a:rPr>
                <a:t>(km/</a:t>
              </a:r>
              <a:r>
                <a:rPr lang="en-US" sz="2000" b="1" dirty="0" err="1">
                  <a:solidFill>
                    <a:srgbClr val="AEE2FF"/>
                  </a:solidFill>
                </a:rPr>
                <a:t>hr</a:t>
              </a:r>
              <a:r>
                <a:rPr lang="en-US" sz="2000" b="1" dirty="0">
                  <a:solidFill>
                    <a:srgbClr val="AEE2FF"/>
                  </a:solidFill>
                </a:rPr>
                <a:t>)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07F6442-0959-2241-BEA0-9181F7144409}"/>
                </a:ext>
              </a:extLst>
            </p:cNvPr>
            <p:cNvSpPr txBox="1"/>
            <p:nvPr/>
          </p:nvSpPr>
          <p:spPr>
            <a:xfrm>
              <a:off x="4711480" y="2080008"/>
              <a:ext cx="1224037" cy="409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AEE2FF"/>
                  </a:solidFill>
                </a:rPr>
                <a:t>(km)</a:t>
              </a:r>
            </a:p>
          </p:txBody>
        </p:sp>
      </p:grpSp>
      <p:pic>
        <p:nvPicPr>
          <p:cNvPr id="15" name="Picture 4" descr="http://d32ogoqmya1dw8.cloudfront.net/images/eslabs/hurricanes/saffir-simpson-sm.gif">
            <a:extLst>
              <a:ext uri="{FF2B5EF4-FFF2-40B4-BE49-F238E27FC236}">
                <a16:creationId xmlns:a16="http://schemas.microsoft.com/office/drawing/2014/main" id="{BF26FB8B-9337-5640-9E7E-7D0AFF615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33" y="2997209"/>
            <a:ext cx="2557302" cy="364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3E693A8-91B9-FC44-B33A-A7652F2BEA68}"/>
              </a:ext>
            </a:extLst>
          </p:cNvPr>
          <p:cNvSpPr txBox="1"/>
          <p:nvPr/>
        </p:nvSpPr>
        <p:spPr>
          <a:xfrm>
            <a:off x="835723" y="3721317"/>
            <a:ext cx="87286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Follow steps from part (a)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 the chart to the right to determine the category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0322DFB-FEA7-EE44-98C9-49F5E0EA5821}"/>
              </a:ext>
            </a:extLst>
          </p:cNvPr>
          <p:cNvSpPr txBox="1"/>
          <p:nvPr/>
        </p:nvSpPr>
        <p:spPr>
          <a:xfrm>
            <a:off x="1726935" y="4552314"/>
            <a:ext cx="2968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1 km/</a:t>
            </a:r>
            <a:r>
              <a:rPr lang="en-US" sz="2400" b="1" dirty="0" err="1">
                <a:solidFill>
                  <a:srgbClr val="7030A0"/>
                </a:solidFill>
              </a:rPr>
              <a:t>hr</a:t>
            </a:r>
            <a:r>
              <a:rPr lang="en-US" sz="2400" b="1" dirty="0">
                <a:solidFill>
                  <a:srgbClr val="7030A0"/>
                </a:solidFill>
              </a:rPr>
              <a:t> = 0.62 mph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424CD5-9FEC-0C42-B566-B93E091DB4E9}"/>
              </a:ext>
            </a:extLst>
          </p:cNvPr>
          <p:cNvSpPr txBox="1"/>
          <p:nvPr/>
        </p:nvSpPr>
        <p:spPr>
          <a:xfrm>
            <a:off x="330659" y="5234215"/>
            <a:ext cx="8728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c.) What does this relationship improperly represent?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9F19D5-B733-7C41-8978-1868C4FE0A4E}"/>
              </a:ext>
            </a:extLst>
          </p:cNvPr>
          <p:cNvSpPr txBox="1"/>
          <p:nvPr/>
        </p:nvSpPr>
        <p:spPr>
          <a:xfrm>
            <a:off x="835722" y="5695880"/>
            <a:ext cx="76140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At what distance from center does this relationship fail?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Consider the wind speed near the eye center.</a:t>
            </a:r>
          </a:p>
        </p:txBody>
      </p:sp>
    </p:spTree>
    <p:extLst>
      <p:ext uri="{BB962C8B-B14F-4D97-AF65-F5344CB8AC3E}">
        <p14:creationId xmlns:p14="http://schemas.microsoft.com/office/powerpoint/2010/main" val="282958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7" grpId="0"/>
      <p:bldP spid="20" grpId="0"/>
      <p:bldP spid="22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47161-18F0-C240-8624-93CEAB1FA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67" y="246592"/>
            <a:ext cx="10515600" cy="6000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11.11 Energy transfer during a hurricane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9F19D5-B733-7C41-8978-1868C4FE0A4E}"/>
              </a:ext>
            </a:extLst>
          </p:cNvPr>
          <p:cNvSpPr txBox="1"/>
          <p:nvPr/>
        </p:nvSpPr>
        <p:spPr>
          <a:xfrm>
            <a:off x="498294" y="4384247"/>
            <a:ext cx="114735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Q: What caused the change in surface water temperature (in context of the hurricane)?</a:t>
            </a:r>
          </a:p>
        </p:txBody>
      </p:sp>
      <p:pic>
        <p:nvPicPr>
          <p:cNvPr id="21" name="Picture 20" descr="https://s3.amazonaws.com/webcom2public.greatrivertech.net/pennstateu/nesegrenci/chapter11exercise/Replacement_11_75a.png">
            <a:extLst>
              <a:ext uri="{FF2B5EF4-FFF2-40B4-BE49-F238E27FC236}">
                <a16:creationId xmlns:a16="http://schemas.microsoft.com/office/drawing/2014/main" id="{8FC526BE-258D-7F48-9F90-C32D2B81C53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935" y="820144"/>
            <a:ext cx="3987800" cy="2742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 descr="https://s3.amazonaws.com/webcom2public.greatrivertech.net/pennstateu/nesegrenci/chapter11exercise/Replacement_11_75b.png">
            <a:extLst>
              <a:ext uri="{FF2B5EF4-FFF2-40B4-BE49-F238E27FC236}">
                <a16:creationId xmlns:a16="http://schemas.microsoft.com/office/drawing/2014/main" id="{5369FC11-D235-6047-B7AE-B2770293512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802" y="820144"/>
            <a:ext cx="4162531" cy="2769088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0A024EB-7D47-F040-B6E3-562DD22D8F77}"/>
              </a:ext>
            </a:extLst>
          </p:cNvPr>
          <p:cNvSpPr txBox="1"/>
          <p:nvPr/>
        </p:nvSpPr>
        <p:spPr>
          <a:xfrm>
            <a:off x="2351209" y="3551486"/>
            <a:ext cx="1625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AUG 24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A39200-8D3D-244E-9EBE-A8B7EB69464D}"/>
              </a:ext>
            </a:extLst>
          </p:cNvPr>
          <p:cNvSpPr txBox="1"/>
          <p:nvPr/>
        </p:nvSpPr>
        <p:spPr>
          <a:xfrm>
            <a:off x="6901187" y="3589232"/>
            <a:ext cx="30970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Five Days Later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ED69DF-5E6C-654C-9174-FCDA4899A6C1}"/>
              </a:ext>
            </a:extLst>
          </p:cNvPr>
          <p:cNvSpPr txBox="1"/>
          <p:nvPr/>
        </p:nvSpPr>
        <p:spPr>
          <a:xfrm>
            <a:off x="7232241" y="1899038"/>
            <a:ext cx="30970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Storm Track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DFE1ABB-6558-A847-8F51-A647C9F5C154}"/>
              </a:ext>
            </a:extLst>
          </p:cNvPr>
          <p:cNvSpPr txBox="1"/>
          <p:nvPr/>
        </p:nvSpPr>
        <p:spPr>
          <a:xfrm>
            <a:off x="1169935" y="5093898"/>
            <a:ext cx="101584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Did waters warm or cool after the hurricane passed?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Think about energy transfer from the hurricane winds to the ocean surface.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How do winds impact mixing below the ocean surface?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9816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47161-18F0-C240-8624-93CEAB1FA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67" y="246592"/>
            <a:ext cx="10515600" cy="6000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12.12 (a-d) Convergence vs. divergence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DFE1ABB-6558-A847-8F51-A647C9F5C154}"/>
              </a:ext>
            </a:extLst>
          </p:cNvPr>
          <p:cNvSpPr txBox="1"/>
          <p:nvPr/>
        </p:nvSpPr>
        <p:spPr>
          <a:xfrm>
            <a:off x="279991" y="3948561"/>
            <a:ext cx="70013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Net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divergence</a:t>
            </a:r>
            <a:r>
              <a:rPr lang="en-US" sz="2400" dirty="0"/>
              <a:t> leads to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decrease in pressure -&gt; High</a:t>
            </a:r>
          </a:p>
          <a:p>
            <a:r>
              <a:rPr lang="en-US" sz="2400" dirty="0"/>
              <a:t>Net </a:t>
            </a:r>
            <a:r>
              <a:rPr lang="en-US" sz="2400" dirty="0">
                <a:solidFill>
                  <a:srgbClr val="7030A0"/>
                </a:solidFill>
              </a:rPr>
              <a:t>convergence</a:t>
            </a:r>
            <a:r>
              <a:rPr lang="en-US" sz="2400" dirty="0"/>
              <a:t> leads to </a:t>
            </a:r>
            <a:r>
              <a:rPr lang="en-US" sz="2400" dirty="0">
                <a:solidFill>
                  <a:srgbClr val="7030A0"/>
                </a:solidFill>
              </a:rPr>
              <a:t>increase in pressure -&gt; Low</a:t>
            </a:r>
          </a:p>
          <a:p>
            <a:endParaRPr lang="en-US" sz="2400" dirty="0"/>
          </a:p>
        </p:txBody>
      </p:sp>
      <p:pic>
        <p:nvPicPr>
          <p:cNvPr id="10" name="Picture 9" descr="https://s3.amazonaws.com/webcom2public.greatrivertech.net/pennstateu/nesegrenci/chapter12exercise/Replacement_12_38.png">
            <a:extLst>
              <a:ext uri="{FF2B5EF4-FFF2-40B4-BE49-F238E27FC236}">
                <a16:creationId xmlns:a16="http://schemas.microsoft.com/office/drawing/2014/main" id="{D8694356-0299-364F-B20C-06CA3CB3F6F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51" y="1158605"/>
            <a:ext cx="7856749" cy="2478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2" descr="http://kathodos.com/convergence.jpg">
            <a:extLst>
              <a:ext uri="{FF2B5EF4-FFF2-40B4-BE49-F238E27FC236}">
                <a16:creationId xmlns:a16="http://schemas.microsoft.com/office/drawing/2014/main" id="{85744FBA-69AC-0F43-AABA-282EF6D14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392" y="3636623"/>
            <a:ext cx="5282608" cy="3221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292760-9CCE-E14B-8F53-41DE07743731}"/>
              </a:ext>
            </a:extLst>
          </p:cNvPr>
          <p:cNvSpPr txBox="1"/>
          <p:nvPr/>
        </p:nvSpPr>
        <p:spPr>
          <a:xfrm>
            <a:off x="1083734" y="846667"/>
            <a:ext cx="147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divergence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8C00D5-1C40-9745-BF1C-AFB880905F0C}"/>
              </a:ext>
            </a:extLst>
          </p:cNvPr>
          <p:cNvSpPr txBox="1"/>
          <p:nvPr/>
        </p:nvSpPr>
        <p:spPr>
          <a:xfrm>
            <a:off x="965200" y="2642021"/>
            <a:ext cx="147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convergence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18D1E9-5719-AA43-807A-BD5841FFC81E}"/>
              </a:ext>
            </a:extLst>
          </p:cNvPr>
          <p:cNvSpPr txBox="1"/>
          <p:nvPr/>
        </p:nvSpPr>
        <p:spPr>
          <a:xfrm>
            <a:off x="160867" y="3301685"/>
            <a:ext cx="147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surface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2A93D4-5F9F-234E-9B74-5AD7AB3EDF61}"/>
              </a:ext>
            </a:extLst>
          </p:cNvPr>
          <p:cNvSpPr txBox="1"/>
          <p:nvPr/>
        </p:nvSpPr>
        <p:spPr>
          <a:xfrm>
            <a:off x="228600" y="1454215"/>
            <a:ext cx="147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aloft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7530D3-4ACF-4741-A3BF-7E2D51D8C27C}"/>
              </a:ext>
            </a:extLst>
          </p:cNvPr>
          <p:cNvSpPr txBox="1"/>
          <p:nvPr/>
        </p:nvSpPr>
        <p:spPr>
          <a:xfrm>
            <a:off x="228600" y="5010935"/>
            <a:ext cx="7001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Convergence</a:t>
            </a:r>
            <a:r>
              <a:rPr lang="en-US" sz="2400" dirty="0"/>
              <a:t>/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divergence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/>
              <a:t>aloft will lead to a strengthening </a:t>
            </a:r>
            <a:r>
              <a:rPr lang="en-US" sz="2400" dirty="0">
                <a:solidFill>
                  <a:srgbClr val="7030A0"/>
                </a:solidFill>
              </a:rPr>
              <a:t>high</a:t>
            </a:r>
            <a:r>
              <a:rPr lang="en-US" sz="2400" dirty="0"/>
              <a:t>/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low </a:t>
            </a:r>
            <a:r>
              <a:rPr lang="en-US" sz="2400" dirty="0"/>
              <a:t>at the surface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D583BB-7014-A547-9EF4-887547F7D930}"/>
              </a:ext>
            </a:extLst>
          </p:cNvPr>
          <p:cNvSpPr txBox="1"/>
          <p:nvPr/>
        </p:nvSpPr>
        <p:spPr>
          <a:xfrm>
            <a:off x="8930065" y="1242946"/>
            <a:ext cx="2917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Match A,B,C,D to the description. </a:t>
            </a:r>
            <a:r>
              <a:rPr lang="en-US" sz="2400" b="1" dirty="0"/>
              <a:t>Explain your answer!</a:t>
            </a:r>
          </a:p>
        </p:txBody>
      </p:sp>
    </p:spTree>
    <p:extLst>
      <p:ext uri="{BB962C8B-B14F-4D97-AF65-F5344CB8AC3E}">
        <p14:creationId xmlns:p14="http://schemas.microsoft.com/office/powerpoint/2010/main" val="66118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" grpId="0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47161-18F0-C240-8624-93CEAB1FA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67" y="246592"/>
            <a:ext cx="10515600" cy="6000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12.13 (a-b) Linking upper air and surface maps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67BB54-7BFB-F74A-B59B-5AE90FF3925C}"/>
              </a:ext>
            </a:extLst>
          </p:cNvPr>
          <p:cNvSpPr txBox="1"/>
          <p:nvPr/>
        </p:nvSpPr>
        <p:spPr>
          <a:xfrm>
            <a:off x="8807569" y="812854"/>
            <a:ext cx="2961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a.) Identify centers of high and low pressure on the surface maps.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532889F-BA99-0E48-B268-E701942FB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221" y="1116113"/>
            <a:ext cx="8698348" cy="5335487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2B989541-7150-3042-9BD1-AF0C33904786}"/>
              </a:ext>
            </a:extLst>
          </p:cNvPr>
          <p:cNvSpPr txBox="1"/>
          <p:nvPr/>
        </p:nvSpPr>
        <p:spPr>
          <a:xfrm>
            <a:off x="8807569" y="2013183"/>
            <a:ext cx="29610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b.) Match surface maps to their corresponding upper air maps.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BB84769-2156-FF44-8871-1597D9E3B81D}"/>
              </a:ext>
            </a:extLst>
          </p:cNvPr>
          <p:cNvSpPr txBox="1"/>
          <p:nvPr/>
        </p:nvSpPr>
        <p:spPr>
          <a:xfrm>
            <a:off x="8807569" y="3552126"/>
            <a:ext cx="3183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Locate </a:t>
            </a:r>
            <a:r>
              <a:rPr lang="en-US" sz="2400" b="1" dirty="0"/>
              <a:t>troughs and ridges</a:t>
            </a:r>
            <a:r>
              <a:rPr lang="en-US" sz="2400" dirty="0"/>
              <a:t> in upper air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71058FE-F1BB-1541-9508-1BF7572F201E}"/>
              </a:ext>
            </a:extLst>
          </p:cNvPr>
          <p:cNvSpPr txBox="1"/>
          <p:nvPr/>
        </p:nvSpPr>
        <p:spPr>
          <a:xfrm>
            <a:off x="7852229" y="4833257"/>
            <a:ext cx="537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H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9AFA7F4-9CA6-4545-A017-C10014DE1E59}"/>
              </a:ext>
            </a:extLst>
          </p:cNvPr>
          <p:cNvSpPr txBox="1"/>
          <p:nvPr/>
        </p:nvSpPr>
        <p:spPr>
          <a:xfrm>
            <a:off x="6625772" y="4833256"/>
            <a:ext cx="537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002AF9E-D3D0-C940-A358-466942171910}"/>
              </a:ext>
            </a:extLst>
          </p:cNvPr>
          <p:cNvSpPr txBox="1"/>
          <p:nvPr/>
        </p:nvSpPr>
        <p:spPr>
          <a:xfrm>
            <a:off x="4458395" y="4887684"/>
            <a:ext cx="537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7D8D078-6A89-1C49-90FC-76BC8E0AB35B}"/>
              </a:ext>
            </a:extLst>
          </p:cNvPr>
          <p:cNvSpPr txBox="1"/>
          <p:nvPr/>
        </p:nvSpPr>
        <p:spPr>
          <a:xfrm>
            <a:off x="3576652" y="4443857"/>
            <a:ext cx="537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D503C68-0F11-D045-B13F-DB533B4F0D14}"/>
              </a:ext>
            </a:extLst>
          </p:cNvPr>
          <p:cNvSpPr txBox="1"/>
          <p:nvPr/>
        </p:nvSpPr>
        <p:spPr>
          <a:xfrm>
            <a:off x="3009475" y="4120911"/>
            <a:ext cx="537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3C10FD7-4557-9642-A1EC-DBDF7FDCE2EE}"/>
              </a:ext>
            </a:extLst>
          </p:cNvPr>
          <p:cNvSpPr txBox="1"/>
          <p:nvPr/>
        </p:nvSpPr>
        <p:spPr>
          <a:xfrm>
            <a:off x="3039623" y="4887683"/>
            <a:ext cx="537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303E5FA-0C9E-0B4B-8B47-F0E0E1212F82}"/>
              </a:ext>
            </a:extLst>
          </p:cNvPr>
          <p:cNvSpPr txBox="1"/>
          <p:nvPr/>
        </p:nvSpPr>
        <p:spPr>
          <a:xfrm>
            <a:off x="1999660" y="4578294"/>
            <a:ext cx="537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7F63A14-4A75-EF4F-AC04-9D3F2307F004}"/>
              </a:ext>
            </a:extLst>
          </p:cNvPr>
          <p:cNvSpPr txBox="1"/>
          <p:nvPr/>
        </p:nvSpPr>
        <p:spPr>
          <a:xfrm>
            <a:off x="1121862" y="4420272"/>
            <a:ext cx="537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9570D3B-177D-7C4D-9AAB-E22805C159A5}"/>
              </a:ext>
            </a:extLst>
          </p:cNvPr>
          <p:cNvSpPr txBox="1"/>
          <p:nvPr/>
        </p:nvSpPr>
        <p:spPr>
          <a:xfrm>
            <a:off x="8807569" y="5418031"/>
            <a:ext cx="3183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Surface </a:t>
            </a:r>
            <a:r>
              <a:rPr lang="en-US" sz="2400" dirty="0">
                <a:solidFill>
                  <a:srgbClr val="FF0000"/>
                </a:solidFill>
              </a:rPr>
              <a:t>Lows</a:t>
            </a:r>
            <a:r>
              <a:rPr lang="en-US" sz="2400" dirty="0"/>
              <a:t> to the </a:t>
            </a:r>
            <a:r>
              <a:rPr lang="en-US" sz="2400" u="sng" dirty="0"/>
              <a:t>East</a:t>
            </a:r>
            <a:r>
              <a:rPr lang="en-US" sz="2400" dirty="0"/>
              <a:t> side of </a:t>
            </a:r>
            <a:r>
              <a:rPr lang="en-US" sz="2400" b="1" dirty="0"/>
              <a:t>troughs</a:t>
            </a: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CE319006-DB75-744B-A1AF-BE2C2A9B57FE}"/>
              </a:ext>
            </a:extLst>
          </p:cNvPr>
          <p:cNvSpPr/>
          <p:nvPr/>
        </p:nvSpPr>
        <p:spPr>
          <a:xfrm>
            <a:off x="4312556" y="1413018"/>
            <a:ext cx="478971" cy="1930400"/>
          </a:xfrm>
          <a:custGeom>
            <a:avLst/>
            <a:gdLst>
              <a:gd name="connsiteX0" fmla="*/ 319314 w 478971"/>
              <a:gd name="connsiteY0" fmla="*/ 1930400 h 1930400"/>
              <a:gd name="connsiteX1" fmla="*/ 246742 w 478971"/>
              <a:gd name="connsiteY1" fmla="*/ 1872343 h 1930400"/>
              <a:gd name="connsiteX2" fmla="*/ 174171 w 478971"/>
              <a:gd name="connsiteY2" fmla="*/ 1828800 h 1930400"/>
              <a:gd name="connsiteX3" fmla="*/ 130628 w 478971"/>
              <a:gd name="connsiteY3" fmla="*/ 1799772 h 1930400"/>
              <a:gd name="connsiteX4" fmla="*/ 217714 w 478971"/>
              <a:gd name="connsiteY4" fmla="*/ 1727200 h 1930400"/>
              <a:gd name="connsiteX5" fmla="*/ 261257 w 478971"/>
              <a:gd name="connsiteY5" fmla="*/ 1712686 h 1930400"/>
              <a:gd name="connsiteX6" fmla="*/ 101600 w 478971"/>
              <a:gd name="connsiteY6" fmla="*/ 1654629 h 1930400"/>
              <a:gd name="connsiteX7" fmla="*/ 58057 w 478971"/>
              <a:gd name="connsiteY7" fmla="*/ 1640115 h 1930400"/>
              <a:gd name="connsiteX8" fmla="*/ 29028 w 478971"/>
              <a:gd name="connsiteY8" fmla="*/ 1596572 h 1930400"/>
              <a:gd name="connsiteX9" fmla="*/ 72571 w 478971"/>
              <a:gd name="connsiteY9" fmla="*/ 1567543 h 1930400"/>
              <a:gd name="connsiteX10" fmla="*/ 188685 w 478971"/>
              <a:gd name="connsiteY10" fmla="*/ 1538515 h 1930400"/>
              <a:gd name="connsiteX11" fmla="*/ 275771 w 478971"/>
              <a:gd name="connsiteY11" fmla="*/ 1494972 h 1930400"/>
              <a:gd name="connsiteX12" fmla="*/ 232228 w 478971"/>
              <a:gd name="connsiteY12" fmla="*/ 1451429 h 1930400"/>
              <a:gd name="connsiteX13" fmla="*/ 145142 w 478971"/>
              <a:gd name="connsiteY13" fmla="*/ 1422400 h 1930400"/>
              <a:gd name="connsiteX14" fmla="*/ 101600 w 478971"/>
              <a:gd name="connsiteY14" fmla="*/ 1393372 h 1930400"/>
              <a:gd name="connsiteX15" fmla="*/ 72571 w 478971"/>
              <a:gd name="connsiteY15" fmla="*/ 1349829 h 1930400"/>
              <a:gd name="connsiteX16" fmla="*/ 116114 w 478971"/>
              <a:gd name="connsiteY16" fmla="*/ 1306286 h 1930400"/>
              <a:gd name="connsiteX17" fmla="*/ 304800 w 478971"/>
              <a:gd name="connsiteY17" fmla="*/ 1277257 h 1930400"/>
              <a:gd name="connsiteX18" fmla="*/ 290285 w 478971"/>
              <a:gd name="connsiteY18" fmla="*/ 1219200 h 1930400"/>
              <a:gd name="connsiteX19" fmla="*/ 174171 w 478971"/>
              <a:gd name="connsiteY19" fmla="*/ 1190172 h 1930400"/>
              <a:gd name="connsiteX20" fmla="*/ 116114 w 478971"/>
              <a:gd name="connsiteY20" fmla="*/ 1175657 h 1930400"/>
              <a:gd name="connsiteX21" fmla="*/ 72571 w 478971"/>
              <a:gd name="connsiteY21" fmla="*/ 1161143 h 1930400"/>
              <a:gd name="connsiteX22" fmla="*/ 0 w 478971"/>
              <a:gd name="connsiteY22" fmla="*/ 1146629 h 1930400"/>
              <a:gd name="connsiteX23" fmla="*/ 58057 w 478971"/>
              <a:gd name="connsiteY23" fmla="*/ 1117600 h 1930400"/>
              <a:gd name="connsiteX24" fmla="*/ 101600 w 478971"/>
              <a:gd name="connsiteY24" fmla="*/ 1103086 h 1930400"/>
              <a:gd name="connsiteX25" fmla="*/ 145142 w 478971"/>
              <a:gd name="connsiteY25" fmla="*/ 1074057 h 1930400"/>
              <a:gd name="connsiteX26" fmla="*/ 232228 w 478971"/>
              <a:gd name="connsiteY26" fmla="*/ 1045029 h 1930400"/>
              <a:gd name="connsiteX27" fmla="*/ 275771 w 478971"/>
              <a:gd name="connsiteY27" fmla="*/ 1016000 h 1930400"/>
              <a:gd name="connsiteX28" fmla="*/ 304800 w 478971"/>
              <a:gd name="connsiteY28" fmla="*/ 957943 h 1930400"/>
              <a:gd name="connsiteX29" fmla="*/ 246742 w 478971"/>
              <a:gd name="connsiteY29" fmla="*/ 943429 h 1930400"/>
              <a:gd name="connsiteX30" fmla="*/ 203200 w 478971"/>
              <a:gd name="connsiteY30" fmla="*/ 914400 h 1930400"/>
              <a:gd name="connsiteX31" fmla="*/ 159657 w 478971"/>
              <a:gd name="connsiteY31" fmla="*/ 899886 h 1930400"/>
              <a:gd name="connsiteX32" fmla="*/ 130628 w 478971"/>
              <a:gd name="connsiteY32" fmla="*/ 856343 h 1930400"/>
              <a:gd name="connsiteX33" fmla="*/ 232228 w 478971"/>
              <a:gd name="connsiteY33" fmla="*/ 812800 h 1930400"/>
              <a:gd name="connsiteX34" fmla="*/ 420914 w 478971"/>
              <a:gd name="connsiteY34" fmla="*/ 769257 h 1930400"/>
              <a:gd name="connsiteX35" fmla="*/ 377371 w 478971"/>
              <a:gd name="connsiteY35" fmla="*/ 740229 h 1930400"/>
              <a:gd name="connsiteX36" fmla="*/ 290285 w 478971"/>
              <a:gd name="connsiteY36" fmla="*/ 667657 h 1930400"/>
              <a:gd name="connsiteX37" fmla="*/ 232228 w 478971"/>
              <a:gd name="connsiteY37" fmla="*/ 653143 h 1930400"/>
              <a:gd name="connsiteX38" fmla="*/ 333828 w 478971"/>
              <a:gd name="connsiteY38" fmla="*/ 609600 h 1930400"/>
              <a:gd name="connsiteX39" fmla="*/ 478971 w 478971"/>
              <a:gd name="connsiteY39" fmla="*/ 580572 h 1930400"/>
              <a:gd name="connsiteX40" fmla="*/ 435428 w 478971"/>
              <a:gd name="connsiteY40" fmla="*/ 566057 h 1930400"/>
              <a:gd name="connsiteX41" fmla="*/ 319314 w 478971"/>
              <a:gd name="connsiteY41" fmla="*/ 464457 h 1930400"/>
              <a:gd name="connsiteX42" fmla="*/ 275771 w 478971"/>
              <a:gd name="connsiteY42" fmla="*/ 449943 h 1930400"/>
              <a:gd name="connsiteX43" fmla="*/ 145142 w 478971"/>
              <a:gd name="connsiteY43" fmla="*/ 420915 h 1930400"/>
              <a:gd name="connsiteX44" fmla="*/ 348342 w 478971"/>
              <a:gd name="connsiteY44" fmla="*/ 406400 h 1930400"/>
              <a:gd name="connsiteX45" fmla="*/ 319314 w 478971"/>
              <a:gd name="connsiteY45" fmla="*/ 362857 h 1930400"/>
              <a:gd name="connsiteX46" fmla="*/ 203200 w 478971"/>
              <a:gd name="connsiteY46" fmla="*/ 348343 h 1930400"/>
              <a:gd name="connsiteX47" fmla="*/ 159657 w 478971"/>
              <a:gd name="connsiteY47" fmla="*/ 319315 h 1930400"/>
              <a:gd name="connsiteX48" fmla="*/ 101600 w 478971"/>
              <a:gd name="connsiteY48" fmla="*/ 304800 h 1930400"/>
              <a:gd name="connsiteX49" fmla="*/ 72571 w 478971"/>
              <a:gd name="connsiteY49" fmla="*/ 261257 h 1930400"/>
              <a:gd name="connsiteX50" fmla="*/ 232228 w 478971"/>
              <a:gd name="connsiteY50" fmla="*/ 232229 h 1930400"/>
              <a:gd name="connsiteX51" fmla="*/ 290285 w 478971"/>
              <a:gd name="connsiteY51" fmla="*/ 217715 h 1930400"/>
              <a:gd name="connsiteX52" fmla="*/ 377371 w 478971"/>
              <a:gd name="connsiteY52" fmla="*/ 203200 h 1930400"/>
              <a:gd name="connsiteX53" fmla="*/ 246742 w 478971"/>
              <a:gd name="connsiteY53" fmla="*/ 130629 h 1930400"/>
              <a:gd name="connsiteX54" fmla="*/ 174171 w 478971"/>
              <a:gd name="connsiteY54" fmla="*/ 43543 h 1930400"/>
              <a:gd name="connsiteX55" fmla="*/ 130628 w 478971"/>
              <a:gd name="connsiteY55" fmla="*/ 14515 h 1930400"/>
              <a:gd name="connsiteX56" fmla="*/ 116114 w 478971"/>
              <a:gd name="connsiteY56" fmla="*/ 0 h 193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478971" h="1930400">
                <a:moveTo>
                  <a:pt x="319314" y="1930400"/>
                </a:moveTo>
                <a:cubicBezTo>
                  <a:pt x="295123" y="1911048"/>
                  <a:pt x="272121" y="1890108"/>
                  <a:pt x="246742" y="1872343"/>
                </a:cubicBezTo>
                <a:cubicBezTo>
                  <a:pt x="223631" y="1856165"/>
                  <a:pt x="198094" y="1843752"/>
                  <a:pt x="174171" y="1828800"/>
                </a:cubicBezTo>
                <a:cubicBezTo>
                  <a:pt x="159379" y="1819555"/>
                  <a:pt x="145142" y="1809448"/>
                  <a:pt x="130628" y="1799772"/>
                </a:cubicBezTo>
                <a:cubicBezTo>
                  <a:pt x="162727" y="1767673"/>
                  <a:pt x="177300" y="1747407"/>
                  <a:pt x="217714" y="1727200"/>
                </a:cubicBezTo>
                <a:cubicBezTo>
                  <a:pt x="231398" y="1720358"/>
                  <a:pt x="246743" y="1717524"/>
                  <a:pt x="261257" y="1712686"/>
                </a:cubicBezTo>
                <a:cubicBezTo>
                  <a:pt x="160277" y="1672294"/>
                  <a:pt x="213400" y="1691895"/>
                  <a:pt x="101600" y="1654629"/>
                </a:cubicBezTo>
                <a:lnTo>
                  <a:pt x="58057" y="1640115"/>
                </a:lnTo>
                <a:cubicBezTo>
                  <a:pt x="48381" y="1625601"/>
                  <a:pt x="25607" y="1613677"/>
                  <a:pt x="29028" y="1596572"/>
                </a:cubicBezTo>
                <a:cubicBezTo>
                  <a:pt x="32449" y="1579467"/>
                  <a:pt x="56969" y="1575344"/>
                  <a:pt x="72571" y="1567543"/>
                </a:cubicBezTo>
                <a:cubicBezTo>
                  <a:pt x="105748" y="1550955"/>
                  <a:pt x="155564" y="1546796"/>
                  <a:pt x="188685" y="1538515"/>
                </a:cubicBezTo>
                <a:cubicBezTo>
                  <a:pt x="236756" y="1526497"/>
                  <a:pt x="233203" y="1523350"/>
                  <a:pt x="275771" y="1494972"/>
                </a:cubicBezTo>
                <a:cubicBezTo>
                  <a:pt x="261257" y="1480458"/>
                  <a:pt x="250171" y="1461398"/>
                  <a:pt x="232228" y="1451429"/>
                </a:cubicBezTo>
                <a:cubicBezTo>
                  <a:pt x="205480" y="1436569"/>
                  <a:pt x="170602" y="1439373"/>
                  <a:pt x="145142" y="1422400"/>
                </a:cubicBezTo>
                <a:lnTo>
                  <a:pt x="101600" y="1393372"/>
                </a:lnTo>
                <a:cubicBezTo>
                  <a:pt x="91924" y="1378858"/>
                  <a:pt x="69703" y="1367036"/>
                  <a:pt x="72571" y="1349829"/>
                </a:cubicBezTo>
                <a:cubicBezTo>
                  <a:pt x="75945" y="1329582"/>
                  <a:pt x="97755" y="1315466"/>
                  <a:pt x="116114" y="1306286"/>
                </a:cubicBezTo>
                <a:cubicBezTo>
                  <a:pt x="138276" y="1295205"/>
                  <a:pt x="304388" y="1277308"/>
                  <a:pt x="304800" y="1277257"/>
                </a:cubicBezTo>
                <a:cubicBezTo>
                  <a:pt x="299962" y="1257905"/>
                  <a:pt x="306883" y="1230265"/>
                  <a:pt x="290285" y="1219200"/>
                </a:cubicBezTo>
                <a:cubicBezTo>
                  <a:pt x="257090" y="1197070"/>
                  <a:pt x="212876" y="1199848"/>
                  <a:pt x="174171" y="1190172"/>
                </a:cubicBezTo>
                <a:cubicBezTo>
                  <a:pt x="154819" y="1185334"/>
                  <a:pt x="135038" y="1181965"/>
                  <a:pt x="116114" y="1175657"/>
                </a:cubicBezTo>
                <a:cubicBezTo>
                  <a:pt x="101600" y="1170819"/>
                  <a:pt x="87414" y="1164854"/>
                  <a:pt x="72571" y="1161143"/>
                </a:cubicBezTo>
                <a:cubicBezTo>
                  <a:pt x="48638" y="1155160"/>
                  <a:pt x="24190" y="1151467"/>
                  <a:pt x="0" y="1146629"/>
                </a:cubicBezTo>
                <a:cubicBezTo>
                  <a:pt x="19352" y="1136953"/>
                  <a:pt x="38170" y="1126123"/>
                  <a:pt x="58057" y="1117600"/>
                </a:cubicBezTo>
                <a:cubicBezTo>
                  <a:pt x="72119" y="1111573"/>
                  <a:pt x="87916" y="1109928"/>
                  <a:pt x="101600" y="1103086"/>
                </a:cubicBezTo>
                <a:cubicBezTo>
                  <a:pt x="117202" y="1095285"/>
                  <a:pt x="129202" y="1081142"/>
                  <a:pt x="145142" y="1074057"/>
                </a:cubicBezTo>
                <a:cubicBezTo>
                  <a:pt x="173104" y="1061630"/>
                  <a:pt x="232228" y="1045029"/>
                  <a:pt x="232228" y="1045029"/>
                </a:cubicBezTo>
                <a:cubicBezTo>
                  <a:pt x="246742" y="1035353"/>
                  <a:pt x="260169" y="1023801"/>
                  <a:pt x="275771" y="1016000"/>
                </a:cubicBezTo>
                <a:cubicBezTo>
                  <a:pt x="293634" y="1007069"/>
                  <a:pt x="364347" y="1005580"/>
                  <a:pt x="304800" y="957943"/>
                </a:cubicBezTo>
                <a:cubicBezTo>
                  <a:pt x="289223" y="945482"/>
                  <a:pt x="266095" y="948267"/>
                  <a:pt x="246742" y="943429"/>
                </a:cubicBezTo>
                <a:cubicBezTo>
                  <a:pt x="232228" y="933753"/>
                  <a:pt x="218802" y="922201"/>
                  <a:pt x="203200" y="914400"/>
                </a:cubicBezTo>
                <a:cubicBezTo>
                  <a:pt x="189516" y="907558"/>
                  <a:pt x="171604" y="909443"/>
                  <a:pt x="159657" y="899886"/>
                </a:cubicBezTo>
                <a:cubicBezTo>
                  <a:pt x="146035" y="888989"/>
                  <a:pt x="140304" y="870857"/>
                  <a:pt x="130628" y="856343"/>
                </a:cubicBezTo>
                <a:cubicBezTo>
                  <a:pt x="167847" y="837734"/>
                  <a:pt x="192571" y="821952"/>
                  <a:pt x="232228" y="812800"/>
                </a:cubicBezTo>
                <a:cubicBezTo>
                  <a:pt x="440417" y="764756"/>
                  <a:pt x="315666" y="804341"/>
                  <a:pt x="420914" y="769257"/>
                </a:cubicBezTo>
                <a:cubicBezTo>
                  <a:pt x="406400" y="759581"/>
                  <a:pt x="390772" y="751396"/>
                  <a:pt x="377371" y="740229"/>
                </a:cubicBezTo>
                <a:cubicBezTo>
                  <a:pt x="340446" y="709458"/>
                  <a:pt x="334800" y="686735"/>
                  <a:pt x="290285" y="667657"/>
                </a:cubicBezTo>
                <a:cubicBezTo>
                  <a:pt x="271950" y="659799"/>
                  <a:pt x="251580" y="657981"/>
                  <a:pt x="232228" y="653143"/>
                </a:cubicBezTo>
                <a:cubicBezTo>
                  <a:pt x="287190" y="616502"/>
                  <a:pt x="264770" y="624398"/>
                  <a:pt x="333828" y="609600"/>
                </a:cubicBezTo>
                <a:cubicBezTo>
                  <a:pt x="382072" y="599262"/>
                  <a:pt x="478971" y="580572"/>
                  <a:pt x="478971" y="580572"/>
                </a:cubicBezTo>
                <a:cubicBezTo>
                  <a:pt x="464457" y="575734"/>
                  <a:pt x="447375" y="575615"/>
                  <a:pt x="435428" y="566057"/>
                </a:cubicBezTo>
                <a:cubicBezTo>
                  <a:pt x="350764" y="498326"/>
                  <a:pt x="493482" y="522512"/>
                  <a:pt x="319314" y="464457"/>
                </a:cubicBezTo>
                <a:cubicBezTo>
                  <a:pt x="304800" y="459619"/>
                  <a:pt x="290706" y="453262"/>
                  <a:pt x="275771" y="449943"/>
                </a:cubicBezTo>
                <a:cubicBezTo>
                  <a:pt x="122505" y="415885"/>
                  <a:pt x="243164" y="453588"/>
                  <a:pt x="145142" y="420915"/>
                </a:cubicBezTo>
                <a:cubicBezTo>
                  <a:pt x="212875" y="416077"/>
                  <a:pt x="283921" y="427874"/>
                  <a:pt x="348342" y="406400"/>
                </a:cubicBezTo>
                <a:cubicBezTo>
                  <a:pt x="364891" y="400884"/>
                  <a:pt x="335510" y="369336"/>
                  <a:pt x="319314" y="362857"/>
                </a:cubicBezTo>
                <a:cubicBezTo>
                  <a:pt x="283098" y="348371"/>
                  <a:pt x="241905" y="353181"/>
                  <a:pt x="203200" y="348343"/>
                </a:cubicBezTo>
                <a:cubicBezTo>
                  <a:pt x="188686" y="338667"/>
                  <a:pt x="175690" y="326187"/>
                  <a:pt x="159657" y="319315"/>
                </a:cubicBezTo>
                <a:cubicBezTo>
                  <a:pt x="141322" y="311457"/>
                  <a:pt x="118198" y="315865"/>
                  <a:pt x="101600" y="304800"/>
                </a:cubicBezTo>
                <a:cubicBezTo>
                  <a:pt x="87086" y="295124"/>
                  <a:pt x="82247" y="275771"/>
                  <a:pt x="72571" y="261257"/>
                </a:cubicBezTo>
                <a:cubicBezTo>
                  <a:pt x="204249" y="228338"/>
                  <a:pt x="41539" y="266899"/>
                  <a:pt x="232228" y="232229"/>
                </a:cubicBezTo>
                <a:cubicBezTo>
                  <a:pt x="251854" y="228661"/>
                  <a:pt x="270724" y="221627"/>
                  <a:pt x="290285" y="217715"/>
                </a:cubicBezTo>
                <a:cubicBezTo>
                  <a:pt x="319143" y="211943"/>
                  <a:pt x="348342" y="208038"/>
                  <a:pt x="377371" y="203200"/>
                </a:cubicBezTo>
                <a:cubicBezTo>
                  <a:pt x="340317" y="184673"/>
                  <a:pt x="282012" y="160021"/>
                  <a:pt x="246742" y="130629"/>
                </a:cubicBezTo>
                <a:cubicBezTo>
                  <a:pt x="104076" y="11740"/>
                  <a:pt x="288344" y="157715"/>
                  <a:pt x="174171" y="43543"/>
                </a:cubicBezTo>
                <a:cubicBezTo>
                  <a:pt x="161836" y="31208"/>
                  <a:pt x="144583" y="24981"/>
                  <a:pt x="130628" y="14515"/>
                </a:cubicBezTo>
                <a:cubicBezTo>
                  <a:pt x="125154" y="10410"/>
                  <a:pt x="120952" y="4838"/>
                  <a:pt x="116114" y="0"/>
                </a:cubicBezTo>
              </a:path>
            </a:pathLst>
          </a:cu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7FEF3AF-2081-4A41-A7C1-901B99B6DB1B}"/>
              </a:ext>
            </a:extLst>
          </p:cNvPr>
          <p:cNvSpPr txBox="1"/>
          <p:nvPr/>
        </p:nvSpPr>
        <p:spPr>
          <a:xfrm>
            <a:off x="8793149" y="4479913"/>
            <a:ext cx="3183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Surface </a:t>
            </a:r>
            <a:r>
              <a:rPr lang="en-US" sz="2400" dirty="0">
                <a:solidFill>
                  <a:srgbClr val="0070C0"/>
                </a:solidFill>
              </a:rPr>
              <a:t>Highs</a:t>
            </a:r>
            <a:r>
              <a:rPr lang="en-US" sz="2400" dirty="0"/>
              <a:t> to the </a:t>
            </a:r>
            <a:r>
              <a:rPr lang="en-US" sz="2400" u="sng" dirty="0"/>
              <a:t>East</a:t>
            </a:r>
            <a:r>
              <a:rPr lang="en-US" sz="2400" dirty="0"/>
              <a:t> side of </a:t>
            </a:r>
            <a:r>
              <a:rPr lang="en-US" sz="2400" b="1" dirty="0"/>
              <a:t>ridges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E963DE1-2D6D-4347-9473-323A0652737D}"/>
              </a:ext>
            </a:extLst>
          </p:cNvPr>
          <p:cNvSpPr txBox="1"/>
          <p:nvPr/>
        </p:nvSpPr>
        <p:spPr>
          <a:xfrm>
            <a:off x="4791527" y="1857829"/>
            <a:ext cx="956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ridge</a:t>
            </a:r>
          </a:p>
        </p:txBody>
      </p:sp>
    </p:spTree>
    <p:extLst>
      <p:ext uri="{BB962C8B-B14F-4D97-AF65-F5344CB8AC3E}">
        <p14:creationId xmlns:p14="http://schemas.microsoft.com/office/powerpoint/2010/main" val="271525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32" grpId="0" animBg="1"/>
      <p:bldP spid="54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47161-18F0-C240-8624-93CEAB1FA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67" y="246592"/>
            <a:ext cx="10515600" cy="6000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13.8 (a-b) Warm &amp; cold advection</a:t>
            </a:r>
          </a:p>
        </p:txBody>
      </p:sp>
      <p:pic>
        <p:nvPicPr>
          <p:cNvPr id="19" name="Picture 18" descr="https://s3.amazonaws.com/webcom2public.greatrivertech.net/pennstateu/nesegrenci/chapter13exercise/Replacement_13_22.png">
            <a:extLst>
              <a:ext uri="{FF2B5EF4-FFF2-40B4-BE49-F238E27FC236}">
                <a16:creationId xmlns:a16="http://schemas.microsoft.com/office/drawing/2014/main" id="{AF2B5E01-4C0E-9947-8189-84E573534B5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67" y="972456"/>
            <a:ext cx="5533571" cy="476100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3C62D40-0F9D-CF40-840B-7CC9F901CC8C}"/>
              </a:ext>
            </a:extLst>
          </p:cNvPr>
          <p:cNvSpPr/>
          <p:nvPr/>
        </p:nvSpPr>
        <p:spPr>
          <a:xfrm>
            <a:off x="499138" y="5009168"/>
            <a:ext cx="4844629" cy="170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C3BE23-0A8E-B042-A92A-549DEE225718}"/>
              </a:ext>
            </a:extLst>
          </p:cNvPr>
          <p:cNvSpPr txBox="1"/>
          <p:nvPr/>
        </p:nvSpPr>
        <p:spPr>
          <a:xfrm>
            <a:off x="600449" y="5259083"/>
            <a:ext cx="4720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chemeClr val="bg1"/>
                </a:solidFill>
              </a:rPr>
              <a:t>Advection</a:t>
            </a:r>
            <a:r>
              <a:rPr lang="en-US" sz="2400" dirty="0">
                <a:solidFill>
                  <a:schemeClr val="bg1"/>
                </a:solidFill>
              </a:rPr>
              <a:t>: transport of an atmospheric variable (temperature, moisture, etc.) by the wind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0F4CAB8-994E-D648-BF67-D58EF9A1C444}"/>
              </a:ext>
            </a:extLst>
          </p:cNvPr>
          <p:cNvSpPr txBox="1"/>
          <p:nvPr/>
        </p:nvSpPr>
        <p:spPr>
          <a:xfrm>
            <a:off x="5694437" y="827585"/>
            <a:ext cx="6221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a.) At each letter (A-J): is there warm, cold, or neutral advection?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C201A0-9481-4C42-9D0C-BF759A278ED8}"/>
              </a:ext>
            </a:extLst>
          </p:cNvPr>
          <p:cNvSpPr txBox="1"/>
          <p:nvPr/>
        </p:nvSpPr>
        <p:spPr>
          <a:xfrm>
            <a:off x="5948254" y="1579879"/>
            <a:ext cx="54744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Isotherms show temperature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Winds blowing </a:t>
            </a:r>
            <a:r>
              <a:rPr lang="en-US" sz="2400" u="sng" dirty="0"/>
              <a:t>from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70C0"/>
                </a:solidFill>
              </a:rPr>
              <a:t>cold </a:t>
            </a:r>
            <a:r>
              <a:rPr lang="en-US" sz="2400" dirty="0"/>
              <a:t>/</a:t>
            </a:r>
            <a:r>
              <a:rPr lang="en-US" sz="2400" dirty="0">
                <a:solidFill>
                  <a:srgbClr val="FF0000"/>
                </a:solidFill>
              </a:rPr>
              <a:t>warm </a:t>
            </a:r>
            <a:r>
              <a:rPr lang="en-US" sz="2400" dirty="0"/>
              <a:t>air are said to have </a:t>
            </a:r>
            <a:r>
              <a:rPr lang="en-US" sz="2400" dirty="0">
                <a:solidFill>
                  <a:srgbClr val="0070C0"/>
                </a:solidFill>
              </a:rPr>
              <a:t>cold </a:t>
            </a:r>
            <a:r>
              <a:rPr lang="en-US" sz="2400" dirty="0"/>
              <a:t>/</a:t>
            </a:r>
            <a:r>
              <a:rPr lang="en-US" sz="2400" dirty="0">
                <a:solidFill>
                  <a:srgbClr val="FF0000"/>
                </a:solidFill>
              </a:rPr>
              <a:t>warm</a:t>
            </a:r>
            <a:r>
              <a:rPr lang="en-US" sz="2400" dirty="0"/>
              <a:t> advection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Neutral advection when winds are blowing </a:t>
            </a:r>
            <a:r>
              <a:rPr lang="en-US" sz="2400" u="sng" dirty="0"/>
              <a:t>parallel</a:t>
            </a:r>
            <a:r>
              <a:rPr lang="en-US" sz="2400" dirty="0"/>
              <a:t> to isotherms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200F4F0-7322-444E-92EE-26F6D3871AE4}"/>
              </a:ext>
            </a:extLst>
          </p:cNvPr>
          <p:cNvSpPr txBox="1"/>
          <p:nvPr/>
        </p:nvSpPr>
        <p:spPr>
          <a:xfrm>
            <a:off x="5694436" y="3591306"/>
            <a:ext cx="6221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b.) Find center of low and high. Draw a front. Is it a cold or warm front?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F31F2ED-FD37-BD4D-9A29-F5F2CC162694}"/>
              </a:ext>
            </a:extLst>
          </p:cNvPr>
          <p:cNvSpPr txBox="1"/>
          <p:nvPr/>
        </p:nvSpPr>
        <p:spPr>
          <a:xfrm>
            <a:off x="5948254" y="4403260"/>
            <a:ext cx="59679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Clockwise or counterclockwise circulation? Use the wind direction to find low and high.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Fronts occur at areas of convergence.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Use the concept of advection to determine if it’s a cold or warm front.</a:t>
            </a:r>
          </a:p>
        </p:txBody>
      </p:sp>
    </p:spTree>
    <p:extLst>
      <p:ext uri="{BB962C8B-B14F-4D97-AF65-F5344CB8AC3E}">
        <p14:creationId xmlns:p14="http://schemas.microsoft.com/office/powerpoint/2010/main" val="110693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47161-18F0-C240-8624-93CEAB1FA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67" y="246592"/>
            <a:ext cx="10515600" cy="6000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13.9 (</a:t>
            </a:r>
            <a:r>
              <a:rPr lang="en-US" b="1" dirty="0" err="1"/>
              <a:t>a,c</a:t>
            </a:r>
            <a:r>
              <a:rPr lang="en-US" b="1" dirty="0"/>
              <a:t>) Advection magnitude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689052-81A5-8041-9830-E28E2D0B722F}"/>
              </a:ext>
            </a:extLst>
          </p:cNvPr>
          <p:cNvSpPr/>
          <p:nvPr/>
        </p:nvSpPr>
        <p:spPr>
          <a:xfrm>
            <a:off x="339481" y="959682"/>
            <a:ext cx="4844629" cy="170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106F22-DFE9-C346-B33B-74681254C91F}"/>
              </a:ext>
            </a:extLst>
          </p:cNvPr>
          <p:cNvSpPr txBox="1"/>
          <p:nvPr/>
        </p:nvSpPr>
        <p:spPr>
          <a:xfrm>
            <a:off x="440792" y="1209597"/>
            <a:ext cx="4720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chemeClr val="bg1"/>
                </a:solidFill>
              </a:rPr>
              <a:t>Advection</a:t>
            </a:r>
            <a:r>
              <a:rPr lang="en-US" sz="2400" dirty="0">
                <a:solidFill>
                  <a:schemeClr val="bg1"/>
                </a:solidFill>
              </a:rPr>
              <a:t>: transport of an atmospheric variable (temperature, moisture, etc.) by the wind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39B77C-0808-4549-893D-CC9BC2C80E4F}"/>
              </a:ext>
            </a:extLst>
          </p:cNvPr>
          <p:cNvSpPr/>
          <p:nvPr/>
        </p:nvSpPr>
        <p:spPr>
          <a:xfrm>
            <a:off x="339481" y="2659841"/>
            <a:ext cx="4844629" cy="1912159"/>
          </a:xfrm>
          <a:prstGeom prst="rect">
            <a:avLst/>
          </a:prstGeom>
          <a:solidFill>
            <a:schemeClr val="accent1"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16B428-EEF0-D54E-AD86-D8DF7ED03459}"/>
              </a:ext>
            </a:extLst>
          </p:cNvPr>
          <p:cNvSpPr txBox="1"/>
          <p:nvPr/>
        </p:nvSpPr>
        <p:spPr>
          <a:xfrm>
            <a:off x="464062" y="2820126"/>
            <a:ext cx="47200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Magnitude determined by: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Orientation of wind </a:t>
            </a:r>
            <a:r>
              <a:rPr lang="en-US" sz="2400" dirty="0" err="1">
                <a:solidFill>
                  <a:schemeClr val="bg1"/>
                </a:solidFill>
              </a:rPr>
              <a:t>w.r.t</a:t>
            </a:r>
            <a:r>
              <a:rPr lang="en-US" sz="2400" dirty="0">
                <a:solidFill>
                  <a:schemeClr val="bg1"/>
                </a:solidFill>
              </a:rPr>
              <a:t> isopleths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Speed of wind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Gradient of isopleths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4" name="Picture 13" descr="https://s3.amazonaws.com/webcom2public.greatrivertech.net/pennstateu/nesegrenci/chapter13exercise/Replacement_13_23a.png">
            <a:extLst>
              <a:ext uri="{FF2B5EF4-FFF2-40B4-BE49-F238E27FC236}">
                <a16:creationId xmlns:a16="http://schemas.microsoft.com/office/drawing/2014/main" id="{7809B0C8-FA05-4040-9F70-A613CF0047B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67" y="4759118"/>
            <a:ext cx="5113578" cy="206803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9B475CF-770B-1145-A5B8-D8786EF28A95}"/>
              </a:ext>
            </a:extLst>
          </p:cNvPr>
          <p:cNvSpPr txBox="1"/>
          <p:nvPr/>
        </p:nvSpPr>
        <p:spPr>
          <a:xfrm>
            <a:off x="5694437" y="827585"/>
            <a:ext cx="6221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a.) At each location, estimate the temperature in one hour.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C8E7867-0A60-B849-BAA9-78934AC9D24E}"/>
              </a:ext>
            </a:extLst>
          </p:cNvPr>
          <p:cNvSpPr txBox="1"/>
          <p:nvPr/>
        </p:nvSpPr>
        <p:spPr>
          <a:xfrm>
            <a:off x="5547637" y="1719184"/>
            <a:ext cx="622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EXAMPLE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405705-27A1-4642-96BD-DE63CA7C843C}"/>
              </a:ext>
            </a:extLst>
          </p:cNvPr>
          <p:cNvSpPr txBox="1"/>
          <p:nvPr/>
        </p:nvSpPr>
        <p:spPr>
          <a:xfrm>
            <a:off x="5547637" y="2283113"/>
            <a:ext cx="23481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What is temp at A?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D707722-91EC-FA45-A335-5ED32437862E}"/>
              </a:ext>
            </a:extLst>
          </p:cNvPr>
          <p:cNvSpPr txBox="1"/>
          <p:nvPr/>
        </p:nvSpPr>
        <p:spPr>
          <a:xfrm>
            <a:off x="5533268" y="2853311"/>
            <a:ext cx="27770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What is the wind speed?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6ED2850-0624-A14B-BDA9-353B52220603}"/>
              </a:ext>
            </a:extLst>
          </p:cNvPr>
          <p:cNvSpPr txBox="1"/>
          <p:nvPr/>
        </p:nvSpPr>
        <p:spPr>
          <a:xfrm>
            <a:off x="5318869" y="3407350"/>
            <a:ext cx="3447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Is this cold or warm advection?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58E10B1-D655-304D-808E-3D398101AAB2}"/>
              </a:ext>
            </a:extLst>
          </p:cNvPr>
          <p:cNvSpPr txBox="1"/>
          <p:nvPr/>
        </p:nvSpPr>
        <p:spPr>
          <a:xfrm>
            <a:off x="5409974" y="3847104"/>
            <a:ext cx="3447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Will temperature decrease or increase over the next hour?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68949CE-3CA1-9540-BC8E-23441D01CFE3}"/>
              </a:ext>
            </a:extLst>
          </p:cNvPr>
          <p:cNvSpPr txBox="1"/>
          <p:nvPr/>
        </p:nvSpPr>
        <p:spPr>
          <a:xfrm>
            <a:off x="5373469" y="4655271"/>
            <a:ext cx="58714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What will the temperature be in one hour?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3341E20-3319-8143-AF3A-54EE9011ABF3}"/>
              </a:ext>
            </a:extLst>
          </p:cNvPr>
          <p:cNvSpPr txBox="1"/>
          <p:nvPr/>
        </p:nvSpPr>
        <p:spPr>
          <a:xfrm>
            <a:off x="5160840" y="5206819"/>
            <a:ext cx="74319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Final temp = Initial temp – [(time)*(wind speed)*(gradient)]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E65E904-E02B-964B-8BC6-BFB25BBA79F2}"/>
              </a:ext>
            </a:extLst>
          </p:cNvPr>
          <p:cNvGrpSpPr/>
          <p:nvPr/>
        </p:nvGrpSpPr>
        <p:grpSpPr>
          <a:xfrm>
            <a:off x="8502340" y="1238021"/>
            <a:ext cx="5871422" cy="3122416"/>
            <a:chOff x="8502340" y="1238021"/>
            <a:chExt cx="5871422" cy="312241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8C0D0A5-F546-8A4D-BC3A-789E37A49ED8}"/>
                </a:ext>
              </a:extLst>
            </p:cNvPr>
            <p:cNvGrpSpPr/>
            <p:nvPr/>
          </p:nvGrpSpPr>
          <p:grpSpPr>
            <a:xfrm>
              <a:off x="8616876" y="1551648"/>
              <a:ext cx="3233658" cy="2808789"/>
              <a:chOff x="8616876" y="1551648"/>
              <a:chExt cx="3233658" cy="2808789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4BACC83C-FE2D-354A-AE87-AB7BAE70CD46}"/>
                  </a:ext>
                </a:extLst>
              </p:cNvPr>
              <p:cNvGrpSpPr/>
              <p:nvPr/>
            </p:nvGrpSpPr>
            <p:grpSpPr>
              <a:xfrm>
                <a:off x="8616876" y="1551648"/>
                <a:ext cx="3120656" cy="2492557"/>
                <a:chOff x="3506972" y="2530549"/>
                <a:chExt cx="3120656" cy="2492557"/>
              </a:xfrm>
            </p:grpSpPr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01BFEC43-0D7D-CE45-8C42-745386797311}"/>
                    </a:ext>
                  </a:extLst>
                </p:cNvPr>
                <p:cNvCxnSpPr/>
                <p:nvPr/>
              </p:nvCxnSpPr>
              <p:spPr>
                <a:xfrm>
                  <a:off x="3710763" y="2530549"/>
                  <a:ext cx="21265" cy="1988288"/>
                </a:xfrm>
                <a:prstGeom prst="line">
                  <a:avLst/>
                </a:prstGeom>
                <a:ln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E84693E6-EBCC-894C-996B-5571AFE27DE3}"/>
                    </a:ext>
                  </a:extLst>
                </p:cNvPr>
                <p:cNvCxnSpPr/>
                <p:nvPr/>
              </p:nvCxnSpPr>
              <p:spPr>
                <a:xfrm>
                  <a:off x="4160875" y="2530549"/>
                  <a:ext cx="21265" cy="1988288"/>
                </a:xfrm>
                <a:prstGeom prst="line">
                  <a:avLst/>
                </a:prstGeom>
                <a:ln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02CF8D4E-A022-504F-A8AB-C14AA84A7AE6}"/>
                    </a:ext>
                  </a:extLst>
                </p:cNvPr>
                <p:cNvCxnSpPr/>
                <p:nvPr/>
              </p:nvCxnSpPr>
              <p:spPr>
                <a:xfrm>
                  <a:off x="4589722" y="2530549"/>
                  <a:ext cx="21265" cy="1988288"/>
                </a:xfrm>
                <a:prstGeom prst="line">
                  <a:avLst/>
                </a:prstGeom>
                <a:ln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7BE37AF7-8757-1542-90C6-8E0C677A163F}"/>
                    </a:ext>
                  </a:extLst>
                </p:cNvPr>
                <p:cNvCxnSpPr/>
                <p:nvPr/>
              </p:nvCxnSpPr>
              <p:spPr>
                <a:xfrm>
                  <a:off x="5018569" y="2530549"/>
                  <a:ext cx="21265" cy="1988288"/>
                </a:xfrm>
                <a:prstGeom prst="line">
                  <a:avLst/>
                </a:prstGeom>
                <a:ln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CE570ADD-B321-4C47-8E69-B792516DF751}"/>
                    </a:ext>
                  </a:extLst>
                </p:cNvPr>
                <p:cNvCxnSpPr/>
                <p:nvPr/>
              </p:nvCxnSpPr>
              <p:spPr>
                <a:xfrm>
                  <a:off x="5447416" y="2530549"/>
                  <a:ext cx="21265" cy="1988288"/>
                </a:xfrm>
                <a:prstGeom prst="line">
                  <a:avLst/>
                </a:prstGeom>
                <a:ln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3C2D3A3B-14B0-1B49-9DD2-4A33E13983CA}"/>
                    </a:ext>
                  </a:extLst>
                </p:cNvPr>
                <p:cNvCxnSpPr/>
                <p:nvPr/>
              </p:nvCxnSpPr>
              <p:spPr>
                <a:xfrm>
                  <a:off x="5876263" y="2530549"/>
                  <a:ext cx="21265" cy="1988288"/>
                </a:xfrm>
                <a:prstGeom prst="line">
                  <a:avLst/>
                </a:prstGeom>
                <a:ln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266FF79C-4BC1-9C45-A6B4-1594E65EF49C}"/>
                    </a:ext>
                  </a:extLst>
                </p:cNvPr>
                <p:cNvCxnSpPr/>
                <p:nvPr/>
              </p:nvCxnSpPr>
              <p:spPr>
                <a:xfrm>
                  <a:off x="6328147" y="2530549"/>
                  <a:ext cx="21265" cy="1988288"/>
                </a:xfrm>
                <a:prstGeom prst="line">
                  <a:avLst/>
                </a:prstGeom>
                <a:ln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9BF1B01D-1DB5-AE42-9F68-246105ACDEEA}"/>
                    </a:ext>
                  </a:extLst>
                </p:cNvPr>
                <p:cNvSpPr txBox="1"/>
                <p:nvPr/>
              </p:nvSpPr>
              <p:spPr>
                <a:xfrm>
                  <a:off x="3506972" y="4653774"/>
                  <a:ext cx="45011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20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E23E5F9C-FA4C-6247-9F4F-AAED6C8286EE}"/>
                    </a:ext>
                  </a:extLst>
                </p:cNvPr>
                <p:cNvSpPr txBox="1"/>
                <p:nvPr/>
              </p:nvSpPr>
              <p:spPr>
                <a:xfrm>
                  <a:off x="3946451" y="4653774"/>
                  <a:ext cx="45011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30</a:t>
                  </a: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02133604-476F-774B-BC68-BD6C56501A92}"/>
                    </a:ext>
                  </a:extLst>
                </p:cNvPr>
                <p:cNvSpPr txBox="1"/>
                <p:nvPr/>
              </p:nvSpPr>
              <p:spPr>
                <a:xfrm>
                  <a:off x="4396563" y="4653774"/>
                  <a:ext cx="45011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40</a:t>
                  </a: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FCAF3135-4DB3-AE44-BAB9-174A709E576F}"/>
                    </a:ext>
                  </a:extLst>
                </p:cNvPr>
                <p:cNvSpPr txBox="1"/>
                <p:nvPr/>
              </p:nvSpPr>
              <p:spPr>
                <a:xfrm>
                  <a:off x="4836042" y="4644394"/>
                  <a:ext cx="45011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50</a:t>
                  </a: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9A44A932-AF4E-6746-A2BD-6BF8D1B44B87}"/>
                    </a:ext>
                  </a:extLst>
                </p:cNvPr>
                <p:cNvSpPr txBox="1"/>
                <p:nvPr/>
              </p:nvSpPr>
              <p:spPr>
                <a:xfrm>
                  <a:off x="5232992" y="4624381"/>
                  <a:ext cx="45011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60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83F1E7AE-EE60-8540-A061-8429BAE8DC38}"/>
                    </a:ext>
                  </a:extLst>
                </p:cNvPr>
                <p:cNvSpPr txBox="1"/>
                <p:nvPr/>
              </p:nvSpPr>
              <p:spPr>
                <a:xfrm>
                  <a:off x="5684875" y="4624381"/>
                  <a:ext cx="45011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70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CD9889B-DA2A-3743-813E-5350D415D551}"/>
                    </a:ext>
                  </a:extLst>
                </p:cNvPr>
                <p:cNvSpPr txBox="1"/>
                <p:nvPr/>
              </p:nvSpPr>
              <p:spPr>
                <a:xfrm>
                  <a:off x="6177516" y="4604368"/>
                  <a:ext cx="45011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80</a:t>
                  </a: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6FB1663B-CDE1-0B40-AF08-C41C5F7D1E24}"/>
                    </a:ext>
                  </a:extLst>
                </p:cNvPr>
                <p:cNvSpPr/>
                <p:nvPr/>
              </p:nvSpPr>
              <p:spPr>
                <a:xfrm>
                  <a:off x="4782881" y="3262014"/>
                  <a:ext cx="480239" cy="47580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FA68D5F3-29F7-FE4B-A39C-22DA4C2C89AB}"/>
                    </a:ext>
                  </a:extLst>
                </p:cNvPr>
                <p:cNvCxnSpPr/>
                <p:nvPr/>
              </p:nvCxnSpPr>
              <p:spPr>
                <a:xfrm flipV="1">
                  <a:off x="4292898" y="3524693"/>
                  <a:ext cx="489983" cy="10632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F2E6A5DE-5ACB-0D41-99B0-0C352861043B}"/>
                    </a:ext>
                  </a:extLst>
                </p:cNvPr>
                <p:cNvCxnSpPr/>
                <p:nvPr/>
              </p:nvCxnSpPr>
              <p:spPr>
                <a:xfrm>
                  <a:off x="4251253" y="3297422"/>
                  <a:ext cx="42530" cy="237903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72FE44FA-EEBA-694D-9CB3-463F0A6F8E14}"/>
                    </a:ext>
                  </a:extLst>
                </p:cNvPr>
                <p:cNvSpPr/>
                <p:nvPr/>
              </p:nvSpPr>
              <p:spPr>
                <a:xfrm flipH="1">
                  <a:off x="4910784" y="3297422"/>
                  <a:ext cx="238920" cy="400110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>
                  <a:spAutoFit/>
                </a:bodyPr>
                <a:lstStyle/>
                <a:p>
                  <a:pPr algn="ctr"/>
                  <a:r>
                    <a:rPr lang="en-US" sz="2000" b="0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A</a:t>
                  </a:r>
                </a:p>
              </p:txBody>
            </p:sp>
          </p:grp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E721CF0-D2CB-7344-80B6-8E354D5AD5D3}"/>
                  </a:ext>
                </a:extLst>
              </p:cNvPr>
              <p:cNvSpPr txBox="1"/>
              <p:nvPr/>
            </p:nvSpPr>
            <p:spPr>
              <a:xfrm>
                <a:off x="9502400" y="3960327"/>
                <a:ext cx="23481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temperature</a:t>
                </a:r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B4F940-9FBA-474B-84AC-043497CE1E8D}"/>
                </a:ext>
              </a:extLst>
            </p:cNvPr>
            <p:cNvSpPr txBox="1"/>
            <p:nvPr/>
          </p:nvSpPr>
          <p:spPr>
            <a:xfrm>
              <a:off x="8502340" y="1238021"/>
              <a:ext cx="58714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Isotherms separated by 10 n.m.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E7A065AB-684D-2C41-BA22-8038B0E6A4FB}"/>
              </a:ext>
            </a:extLst>
          </p:cNvPr>
          <p:cNvSpPr txBox="1"/>
          <p:nvPr/>
        </p:nvSpPr>
        <p:spPr>
          <a:xfrm>
            <a:off x="5184110" y="5605500"/>
            <a:ext cx="74319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Final temp = 50</a:t>
            </a:r>
            <a:r>
              <a:rPr lang="en-US" sz="2000" baseline="30000" dirty="0"/>
              <a:t>o</a:t>
            </a:r>
            <a:r>
              <a:rPr lang="en-US" sz="2000" dirty="0"/>
              <a:t> – [(1hr) * (10n.m./</a:t>
            </a:r>
            <a:r>
              <a:rPr lang="en-US" sz="2000" dirty="0" err="1"/>
              <a:t>hr</a:t>
            </a:r>
            <a:r>
              <a:rPr lang="en-US" sz="2000" dirty="0"/>
              <a:t>) * (10</a:t>
            </a:r>
            <a:r>
              <a:rPr lang="en-US" sz="2000" baseline="30000" dirty="0"/>
              <a:t>o</a:t>
            </a:r>
            <a:r>
              <a:rPr lang="en-US" sz="2000" dirty="0"/>
              <a:t>/10n.m.)]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EDFCD0C-5A3D-0546-BBB0-CBD5A97F73F6}"/>
              </a:ext>
            </a:extLst>
          </p:cNvPr>
          <p:cNvSpPr txBox="1"/>
          <p:nvPr/>
        </p:nvSpPr>
        <p:spPr>
          <a:xfrm>
            <a:off x="5184110" y="6059975"/>
            <a:ext cx="74319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Final temp = 50</a:t>
            </a:r>
            <a:r>
              <a:rPr lang="en-US" sz="2000" baseline="30000" dirty="0"/>
              <a:t>o</a:t>
            </a:r>
            <a:r>
              <a:rPr lang="en-US" sz="2000" dirty="0"/>
              <a:t> – 10</a:t>
            </a:r>
            <a:r>
              <a:rPr lang="en-US" sz="2000" baseline="30000" dirty="0"/>
              <a:t>o</a:t>
            </a:r>
            <a:r>
              <a:rPr lang="en-US" sz="2000" dirty="0"/>
              <a:t> = 40</a:t>
            </a:r>
            <a:r>
              <a:rPr lang="en-US" sz="2000" baseline="30000" dirty="0"/>
              <a:t>o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4371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0" grpId="0"/>
      <p:bldP spid="5" grpId="0"/>
      <p:bldP spid="41" grpId="0"/>
      <p:bldP spid="43" grpId="0"/>
      <p:bldP spid="44" grpId="0"/>
      <p:bldP spid="45" grpId="0"/>
      <p:bldP spid="46" grpId="0"/>
      <p:bldP spid="49" grpId="0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47161-18F0-C240-8624-93CEAB1FA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67" y="246592"/>
            <a:ext cx="10515600" cy="6000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13.9 (</a:t>
            </a:r>
            <a:r>
              <a:rPr lang="en-US" b="1" dirty="0" err="1"/>
              <a:t>a,c</a:t>
            </a:r>
            <a:r>
              <a:rPr lang="en-US" b="1" dirty="0"/>
              <a:t>) Advection magnitude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689052-81A5-8041-9830-E28E2D0B722F}"/>
              </a:ext>
            </a:extLst>
          </p:cNvPr>
          <p:cNvSpPr/>
          <p:nvPr/>
        </p:nvSpPr>
        <p:spPr>
          <a:xfrm>
            <a:off x="339481" y="959682"/>
            <a:ext cx="4844629" cy="170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106F22-DFE9-C346-B33B-74681254C91F}"/>
              </a:ext>
            </a:extLst>
          </p:cNvPr>
          <p:cNvSpPr txBox="1"/>
          <p:nvPr/>
        </p:nvSpPr>
        <p:spPr>
          <a:xfrm>
            <a:off x="440792" y="1209597"/>
            <a:ext cx="4720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chemeClr val="bg1"/>
                </a:solidFill>
              </a:rPr>
              <a:t>Advection</a:t>
            </a:r>
            <a:r>
              <a:rPr lang="en-US" sz="2400" dirty="0">
                <a:solidFill>
                  <a:schemeClr val="bg1"/>
                </a:solidFill>
              </a:rPr>
              <a:t>: transport of an atmospheric variable (temperature, moisture, etc.) by the wind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39B77C-0808-4549-893D-CC9BC2C80E4F}"/>
              </a:ext>
            </a:extLst>
          </p:cNvPr>
          <p:cNvSpPr/>
          <p:nvPr/>
        </p:nvSpPr>
        <p:spPr>
          <a:xfrm>
            <a:off x="339481" y="2659841"/>
            <a:ext cx="4844629" cy="1912159"/>
          </a:xfrm>
          <a:prstGeom prst="rect">
            <a:avLst/>
          </a:prstGeom>
          <a:solidFill>
            <a:schemeClr val="accent1"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16B428-EEF0-D54E-AD86-D8DF7ED03459}"/>
              </a:ext>
            </a:extLst>
          </p:cNvPr>
          <p:cNvSpPr txBox="1"/>
          <p:nvPr/>
        </p:nvSpPr>
        <p:spPr>
          <a:xfrm>
            <a:off x="464062" y="2820126"/>
            <a:ext cx="47200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Magnitude determined by: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Orientation of wind </a:t>
            </a:r>
            <a:r>
              <a:rPr lang="en-US" sz="2400" dirty="0" err="1">
                <a:solidFill>
                  <a:schemeClr val="bg1"/>
                </a:solidFill>
              </a:rPr>
              <a:t>w.r.t</a:t>
            </a:r>
            <a:r>
              <a:rPr lang="en-US" sz="2400" dirty="0">
                <a:solidFill>
                  <a:schemeClr val="bg1"/>
                </a:solidFill>
              </a:rPr>
              <a:t> isopleths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Speed of wind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Gradient of isopleths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4" name="Picture 13" descr="https://s3.amazonaws.com/webcom2public.greatrivertech.net/pennstateu/nesegrenci/chapter13exercise/Replacement_13_23a.png">
            <a:extLst>
              <a:ext uri="{FF2B5EF4-FFF2-40B4-BE49-F238E27FC236}">
                <a16:creationId xmlns:a16="http://schemas.microsoft.com/office/drawing/2014/main" id="{7809B0C8-FA05-4040-9F70-A613CF0047B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67" y="4759118"/>
            <a:ext cx="5113578" cy="206803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9B475CF-770B-1145-A5B8-D8786EF28A95}"/>
              </a:ext>
            </a:extLst>
          </p:cNvPr>
          <p:cNvSpPr txBox="1"/>
          <p:nvPr/>
        </p:nvSpPr>
        <p:spPr>
          <a:xfrm>
            <a:off x="5694437" y="827585"/>
            <a:ext cx="6221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a.) At each location, estimate the temperature in one hour.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DBF9594-9DD7-D945-AF22-24417FEC0469}"/>
              </a:ext>
            </a:extLst>
          </p:cNvPr>
          <p:cNvSpPr txBox="1"/>
          <p:nvPr/>
        </p:nvSpPr>
        <p:spPr>
          <a:xfrm>
            <a:off x="5970209" y="1697600"/>
            <a:ext cx="62217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Note: the only change is the gradient!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stronger the gradient, the _________  the magnitude of advection.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6723445-854E-A841-82A3-29F822702E29}"/>
              </a:ext>
            </a:extLst>
          </p:cNvPr>
          <p:cNvSpPr txBox="1"/>
          <p:nvPr/>
        </p:nvSpPr>
        <p:spPr>
          <a:xfrm>
            <a:off x="5694436" y="2958625"/>
            <a:ext cx="6221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c.) The same as Part (a) but now the gradient is the same and the wind speed is changing.</a:t>
            </a:r>
          </a:p>
        </p:txBody>
      </p:sp>
      <p:pic>
        <p:nvPicPr>
          <p:cNvPr id="52" name="Picture 51" descr="https://s3.amazonaws.com/webcom2public.greatrivertech.net/pennstateu/nesegrenci/chapter13exercise/Replacement_13_23c.png">
            <a:extLst>
              <a:ext uri="{FF2B5EF4-FFF2-40B4-BE49-F238E27FC236}">
                <a16:creationId xmlns:a16="http://schemas.microsoft.com/office/drawing/2014/main" id="{D4298C30-FFDF-CF4D-B298-5516B1E6BE8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894" y="3993339"/>
            <a:ext cx="5060647" cy="1859784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D2863D2B-62F3-B044-BC0D-F852EEE90C70}"/>
              </a:ext>
            </a:extLst>
          </p:cNvPr>
          <p:cNvSpPr txBox="1"/>
          <p:nvPr/>
        </p:nvSpPr>
        <p:spPr>
          <a:xfrm>
            <a:off x="10063237" y="2039520"/>
            <a:ext cx="212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(smaller?/larger?)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7708D2-A4EF-8E43-ADFF-F1BEE67BE6FF}"/>
              </a:ext>
            </a:extLst>
          </p:cNvPr>
          <p:cNvSpPr/>
          <p:nvPr/>
        </p:nvSpPr>
        <p:spPr>
          <a:xfrm>
            <a:off x="5641217" y="5853123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stronger the wind speed, the _________  the magnitude of advection.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1F7B381-0B6F-3144-AE56-5401110FF179}"/>
              </a:ext>
            </a:extLst>
          </p:cNvPr>
          <p:cNvSpPr txBox="1"/>
          <p:nvPr/>
        </p:nvSpPr>
        <p:spPr>
          <a:xfrm>
            <a:off x="10126131" y="5793133"/>
            <a:ext cx="212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(smaller?/larger?)</a:t>
            </a:r>
          </a:p>
        </p:txBody>
      </p:sp>
    </p:spTree>
    <p:extLst>
      <p:ext uri="{BB962C8B-B14F-4D97-AF65-F5344CB8AC3E}">
        <p14:creationId xmlns:p14="http://schemas.microsoft.com/office/powerpoint/2010/main" val="191421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3" grpId="0"/>
      <p:bldP spid="3" grpId="0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E5B6749-99F8-EC4A-83CF-D8FC0E008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67" y="246592"/>
            <a:ext cx="10515600" cy="6000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13.13 (a-b) Cyclogenesis</a:t>
            </a:r>
          </a:p>
        </p:txBody>
      </p:sp>
      <p:pic>
        <p:nvPicPr>
          <p:cNvPr id="5" name="Picture 4" descr="https://s3.amazonaws.com/webcom2public.greatrivertech.net/pennstateu/nesegrenci/chapter13exercise/Replacement_13_29a.png">
            <a:extLst>
              <a:ext uri="{FF2B5EF4-FFF2-40B4-BE49-F238E27FC236}">
                <a16:creationId xmlns:a16="http://schemas.microsoft.com/office/drawing/2014/main" id="{07B0F235-E16F-6144-8624-00DD22E681B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845" y="846667"/>
            <a:ext cx="6828155" cy="2894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https://s3.amazonaws.com/webcom2public.greatrivertech.net/pennstateu/nesegrenci/chapter13exercise/Replacement_13_29b.png">
            <a:extLst>
              <a:ext uri="{FF2B5EF4-FFF2-40B4-BE49-F238E27FC236}">
                <a16:creationId xmlns:a16="http://schemas.microsoft.com/office/drawing/2014/main" id="{8F53174C-7A75-3B4F-B57B-25BABAC7AA9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844" y="3837940"/>
            <a:ext cx="6828155" cy="302006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6E10F0-09F9-E84B-9EDA-CE22F7D178B9}"/>
              </a:ext>
            </a:extLst>
          </p:cNvPr>
          <p:cNvSpPr txBox="1"/>
          <p:nvPr/>
        </p:nvSpPr>
        <p:spPr>
          <a:xfrm>
            <a:off x="258396" y="1190698"/>
            <a:ext cx="51054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a.) At what letter (A-D) would cyclogenesis be favored?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A8B706-A746-6443-8A98-68BB0CF9BCC8}"/>
              </a:ext>
            </a:extLst>
          </p:cNvPr>
          <p:cNvSpPr/>
          <p:nvPr/>
        </p:nvSpPr>
        <p:spPr>
          <a:xfrm>
            <a:off x="6355606" y="87137"/>
            <a:ext cx="4844629" cy="1204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0686C-CC00-5F49-9586-2F1F50677411}"/>
              </a:ext>
            </a:extLst>
          </p:cNvPr>
          <p:cNvSpPr txBox="1"/>
          <p:nvPr/>
        </p:nvSpPr>
        <p:spPr>
          <a:xfrm>
            <a:off x="6480187" y="252724"/>
            <a:ext cx="4720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chemeClr val="bg1"/>
                </a:solidFill>
              </a:rPr>
              <a:t>Cyclogenesis</a:t>
            </a:r>
            <a:r>
              <a:rPr lang="en-US" sz="2400" dirty="0">
                <a:solidFill>
                  <a:schemeClr val="bg1"/>
                </a:solidFill>
              </a:rPr>
              <a:t>: development of a low pressure system (cyclone)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BE13ED-0231-3042-A68A-89504CE1344D}"/>
              </a:ext>
            </a:extLst>
          </p:cNvPr>
          <p:cNvSpPr txBox="1"/>
          <p:nvPr/>
        </p:nvSpPr>
        <p:spPr>
          <a:xfrm>
            <a:off x="588643" y="2021695"/>
            <a:ext cx="3183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Surface </a:t>
            </a:r>
            <a:r>
              <a:rPr lang="en-US" sz="2400" dirty="0">
                <a:solidFill>
                  <a:srgbClr val="FF0000"/>
                </a:solidFill>
              </a:rPr>
              <a:t>Lows</a:t>
            </a:r>
            <a:r>
              <a:rPr lang="en-US" sz="2400" dirty="0"/>
              <a:t> to the </a:t>
            </a:r>
            <a:r>
              <a:rPr lang="en-US" sz="2400" u="sng" dirty="0"/>
              <a:t>East</a:t>
            </a:r>
            <a:r>
              <a:rPr lang="en-US" sz="2400" dirty="0"/>
              <a:t> side of </a:t>
            </a:r>
            <a:r>
              <a:rPr lang="en-US" sz="2400" b="1" dirty="0"/>
              <a:t>troughs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E236BB-B6ED-C14E-A897-B29565B534E7}"/>
              </a:ext>
            </a:extLst>
          </p:cNvPr>
          <p:cNvSpPr txBox="1"/>
          <p:nvPr/>
        </p:nvSpPr>
        <p:spPr>
          <a:xfrm>
            <a:off x="258395" y="3678143"/>
            <a:ext cx="51054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b.) At what letter (A-D) would form an upper level High pressure system?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C10FAB-6E8E-934D-9B10-5E39CD4CF1E7}"/>
              </a:ext>
            </a:extLst>
          </p:cNvPr>
          <p:cNvSpPr txBox="1"/>
          <p:nvPr/>
        </p:nvSpPr>
        <p:spPr>
          <a:xfrm>
            <a:off x="533806" y="4611264"/>
            <a:ext cx="31834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Surface </a:t>
            </a:r>
            <a:r>
              <a:rPr lang="en-US" sz="2400" dirty="0">
                <a:solidFill>
                  <a:srgbClr val="0070C0"/>
                </a:solidFill>
              </a:rPr>
              <a:t>Highs</a:t>
            </a:r>
            <a:r>
              <a:rPr lang="en-US" sz="2400" dirty="0"/>
              <a:t> to the </a:t>
            </a:r>
            <a:r>
              <a:rPr lang="en-US" sz="2400" u="sng" dirty="0"/>
              <a:t>East</a:t>
            </a:r>
            <a:r>
              <a:rPr lang="en-US" sz="2400" dirty="0"/>
              <a:t> side of </a:t>
            </a:r>
            <a:r>
              <a:rPr lang="en-US" sz="2400" b="1" dirty="0"/>
              <a:t>ridges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F75975-E4BC-DC41-A8C4-0C29B83810F3}"/>
              </a:ext>
            </a:extLst>
          </p:cNvPr>
          <p:cNvSpPr/>
          <p:nvPr/>
        </p:nvSpPr>
        <p:spPr>
          <a:xfrm>
            <a:off x="533806" y="5442261"/>
            <a:ext cx="46655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Does upper air convergence or divergence occur here?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8CB669-0298-5E46-B170-8E5712D690FB}"/>
              </a:ext>
            </a:extLst>
          </p:cNvPr>
          <p:cNvSpPr/>
          <p:nvPr/>
        </p:nvSpPr>
        <p:spPr>
          <a:xfrm>
            <a:off x="588642" y="2847146"/>
            <a:ext cx="46655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Does upper air convergence or divergence occur here?</a:t>
            </a:r>
          </a:p>
        </p:txBody>
      </p:sp>
    </p:spTree>
    <p:extLst>
      <p:ext uri="{BB962C8B-B14F-4D97-AF65-F5344CB8AC3E}">
        <p14:creationId xmlns:p14="http://schemas.microsoft.com/office/powerpoint/2010/main" val="27999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291</TotalTime>
  <Words>1075</Words>
  <Application>Microsoft Office PowerPoint</Application>
  <PresentationFormat>Widescreen</PresentationFormat>
  <Paragraphs>148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Meteo 003: Lab 8</vt:lpstr>
      <vt:lpstr>Office Hours Reminder</vt:lpstr>
      <vt:lpstr>11.4 (a-b) Hurricane track</vt:lpstr>
      <vt:lpstr>11.7 Storm surge</vt:lpstr>
      <vt:lpstr>11.8 (a-c) Hurricane winds</vt:lpstr>
      <vt:lpstr>11.8 (a-c) Hurricane winds</vt:lpstr>
      <vt:lpstr>11.11 Energy transfer during a hurricane</vt:lpstr>
      <vt:lpstr>12.12 (a-d) Convergence vs. divergence</vt:lpstr>
      <vt:lpstr>12.13 (a-b) Linking upper air and surface maps</vt:lpstr>
      <vt:lpstr>13.8 (a-b) Warm &amp; cold advection</vt:lpstr>
      <vt:lpstr>13.9 (a,c) Advection magnitude</vt:lpstr>
      <vt:lpstr>13.9 (a,c) Advection magnitude</vt:lpstr>
      <vt:lpstr>13.13 (a-b) Cyclogenesis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Meteo 003: Lab 8</dc:title>
  <dc:creator>Microsoft Office User</dc:creator>
  <cp:lastModifiedBy>wjs1</cp:lastModifiedBy>
  <cp:revision>77</cp:revision>
  <dcterms:created xsi:type="dcterms:W3CDTF">2018-10-24T14:18:38Z</dcterms:created>
  <dcterms:modified xsi:type="dcterms:W3CDTF">2018-10-24T19:17:00Z</dcterms:modified>
</cp:coreProperties>
</file>