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4" d="100"/>
          <a:sy n="54" d="100"/>
        </p:scale>
        <p:origin x="-132"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ylvester\Documents\DATASE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Sylvester\Documents\DATASE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Histogram</a:t>
            </a:r>
          </a:p>
        </c:rich>
      </c:tx>
      <c:layout/>
      <c:overlay val="0"/>
    </c:title>
    <c:autoTitleDeleted val="0"/>
    <c:plotArea>
      <c:layout/>
      <c:barChart>
        <c:barDir val="col"/>
        <c:grouping val="clustered"/>
        <c:varyColors val="0"/>
        <c:ser>
          <c:idx val="0"/>
          <c:order val="0"/>
          <c:tx>
            <c:v>Frequency</c:v>
          </c:tx>
          <c:invertIfNegative val="0"/>
          <c:cat>
            <c:strRef>
              <c:f>SCORES!$A$25:$A$45</c:f>
              <c:strCache>
                <c:ptCount val="21"/>
                <c:pt idx="0">
                  <c:v>5</c:v>
                </c:pt>
                <c:pt idx="1">
                  <c:v>10</c:v>
                </c:pt>
                <c:pt idx="2">
                  <c:v>15</c:v>
                </c:pt>
                <c:pt idx="3">
                  <c:v>20</c:v>
                </c:pt>
                <c:pt idx="4">
                  <c:v>25</c:v>
                </c:pt>
                <c:pt idx="5">
                  <c:v>30</c:v>
                </c:pt>
                <c:pt idx="6">
                  <c:v>35</c:v>
                </c:pt>
                <c:pt idx="7">
                  <c:v>40</c:v>
                </c:pt>
                <c:pt idx="8">
                  <c:v>45</c:v>
                </c:pt>
                <c:pt idx="9">
                  <c:v>50</c:v>
                </c:pt>
                <c:pt idx="10">
                  <c:v>55</c:v>
                </c:pt>
                <c:pt idx="11">
                  <c:v>60</c:v>
                </c:pt>
                <c:pt idx="12">
                  <c:v>65</c:v>
                </c:pt>
                <c:pt idx="13">
                  <c:v>70</c:v>
                </c:pt>
                <c:pt idx="14">
                  <c:v>75</c:v>
                </c:pt>
                <c:pt idx="15">
                  <c:v>80</c:v>
                </c:pt>
                <c:pt idx="16">
                  <c:v>85</c:v>
                </c:pt>
                <c:pt idx="17">
                  <c:v>90</c:v>
                </c:pt>
                <c:pt idx="18">
                  <c:v>95</c:v>
                </c:pt>
                <c:pt idx="19">
                  <c:v>100</c:v>
                </c:pt>
                <c:pt idx="20">
                  <c:v>More</c:v>
                </c:pt>
              </c:strCache>
            </c:strRef>
          </c:cat>
          <c:val>
            <c:numRef>
              <c:f>SCORES!$B$25:$B$45</c:f>
              <c:numCache>
                <c:formatCode>General</c:formatCode>
                <c:ptCount val="21"/>
                <c:pt idx="0">
                  <c:v>10</c:v>
                </c:pt>
                <c:pt idx="1">
                  <c:v>3</c:v>
                </c:pt>
                <c:pt idx="2">
                  <c:v>1</c:v>
                </c:pt>
                <c:pt idx="3">
                  <c:v>0</c:v>
                </c:pt>
                <c:pt idx="4">
                  <c:v>0</c:v>
                </c:pt>
                <c:pt idx="5">
                  <c:v>0</c:v>
                </c:pt>
                <c:pt idx="6">
                  <c:v>0</c:v>
                </c:pt>
                <c:pt idx="7">
                  <c:v>0</c:v>
                </c:pt>
                <c:pt idx="8">
                  <c:v>0</c:v>
                </c:pt>
                <c:pt idx="9">
                  <c:v>0</c:v>
                </c:pt>
                <c:pt idx="10">
                  <c:v>0</c:v>
                </c:pt>
                <c:pt idx="11">
                  <c:v>3</c:v>
                </c:pt>
                <c:pt idx="12">
                  <c:v>0</c:v>
                </c:pt>
                <c:pt idx="13">
                  <c:v>2</c:v>
                </c:pt>
                <c:pt idx="14">
                  <c:v>0</c:v>
                </c:pt>
                <c:pt idx="15">
                  <c:v>1</c:v>
                </c:pt>
                <c:pt idx="16">
                  <c:v>1</c:v>
                </c:pt>
                <c:pt idx="17">
                  <c:v>1</c:v>
                </c:pt>
                <c:pt idx="18">
                  <c:v>4</c:v>
                </c:pt>
                <c:pt idx="19">
                  <c:v>2</c:v>
                </c:pt>
                <c:pt idx="20">
                  <c:v>0</c:v>
                </c:pt>
              </c:numCache>
            </c:numRef>
          </c:val>
        </c:ser>
        <c:dLbls>
          <c:showLegendKey val="0"/>
          <c:showVal val="0"/>
          <c:showCatName val="0"/>
          <c:showSerName val="0"/>
          <c:showPercent val="0"/>
          <c:showBubbleSize val="0"/>
        </c:dLbls>
        <c:gapWidth val="150"/>
        <c:axId val="40558592"/>
        <c:axId val="41082880"/>
      </c:barChart>
      <c:lineChart>
        <c:grouping val="standard"/>
        <c:varyColors val="0"/>
        <c:ser>
          <c:idx val="1"/>
          <c:order val="1"/>
          <c:tx>
            <c:v>Cumulative %</c:v>
          </c:tx>
          <c:cat>
            <c:strRef>
              <c:f>SCORES!$A$25:$A$45</c:f>
              <c:strCache>
                <c:ptCount val="21"/>
                <c:pt idx="0">
                  <c:v>5</c:v>
                </c:pt>
                <c:pt idx="1">
                  <c:v>10</c:v>
                </c:pt>
                <c:pt idx="2">
                  <c:v>15</c:v>
                </c:pt>
                <c:pt idx="3">
                  <c:v>20</c:v>
                </c:pt>
                <c:pt idx="4">
                  <c:v>25</c:v>
                </c:pt>
                <c:pt idx="5">
                  <c:v>30</c:v>
                </c:pt>
                <c:pt idx="6">
                  <c:v>35</c:v>
                </c:pt>
                <c:pt idx="7">
                  <c:v>40</c:v>
                </c:pt>
                <c:pt idx="8">
                  <c:v>45</c:v>
                </c:pt>
                <c:pt idx="9">
                  <c:v>50</c:v>
                </c:pt>
                <c:pt idx="10">
                  <c:v>55</c:v>
                </c:pt>
                <c:pt idx="11">
                  <c:v>60</c:v>
                </c:pt>
                <c:pt idx="12">
                  <c:v>65</c:v>
                </c:pt>
                <c:pt idx="13">
                  <c:v>70</c:v>
                </c:pt>
                <c:pt idx="14">
                  <c:v>75</c:v>
                </c:pt>
                <c:pt idx="15">
                  <c:v>80</c:v>
                </c:pt>
                <c:pt idx="16">
                  <c:v>85</c:v>
                </c:pt>
                <c:pt idx="17">
                  <c:v>90</c:v>
                </c:pt>
                <c:pt idx="18">
                  <c:v>95</c:v>
                </c:pt>
                <c:pt idx="19">
                  <c:v>100</c:v>
                </c:pt>
                <c:pt idx="20">
                  <c:v>More</c:v>
                </c:pt>
              </c:strCache>
            </c:strRef>
          </c:cat>
          <c:val>
            <c:numRef>
              <c:f>SCORES!$C$25:$C$45</c:f>
              <c:numCache>
                <c:formatCode>0.00%</c:formatCode>
                <c:ptCount val="21"/>
                <c:pt idx="0">
                  <c:v>0.35714285714285715</c:v>
                </c:pt>
                <c:pt idx="1">
                  <c:v>0.4642857142857143</c:v>
                </c:pt>
                <c:pt idx="2">
                  <c:v>0.5</c:v>
                </c:pt>
                <c:pt idx="3">
                  <c:v>0.5</c:v>
                </c:pt>
                <c:pt idx="4">
                  <c:v>0.5</c:v>
                </c:pt>
                <c:pt idx="5">
                  <c:v>0.5</c:v>
                </c:pt>
                <c:pt idx="6">
                  <c:v>0.5</c:v>
                </c:pt>
                <c:pt idx="7">
                  <c:v>0.5</c:v>
                </c:pt>
                <c:pt idx="8">
                  <c:v>0.5</c:v>
                </c:pt>
                <c:pt idx="9">
                  <c:v>0.5</c:v>
                </c:pt>
                <c:pt idx="10">
                  <c:v>0.5</c:v>
                </c:pt>
                <c:pt idx="11">
                  <c:v>0.6071428571428571</c:v>
                </c:pt>
                <c:pt idx="12">
                  <c:v>0.6071428571428571</c:v>
                </c:pt>
                <c:pt idx="13">
                  <c:v>0.6785714285714286</c:v>
                </c:pt>
                <c:pt idx="14">
                  <c:v>0.6785714285714286</c:v>
                </c:pt>
                <c:pt idx="15">
                  <c:v>0.7142857142857143</c:v>
                </c:pt>
                <c:pt idx="16">
                  <c:v>0.75</c:v>
                </c:pt>
                <c:pt idx="17">
                  <c:v>0.7857142857142857</c:v>
                </c:pt>
                <c:pt idx="18">
                  <c:v>0.9285714285714286</c:v>
                </c:pt>
                <c:pt idx="19">
                  <c:v>1</c:v>
                </c:pt>
                <c:pt idx="20">
                  <c:v>1</c:v>
                </c:pt>
              </c:numCache>
            </c:numRef>
          </c:val>
          <c:smooth val="0"/>
        </c:ser>
        <c:dLbls>
          <c:showLegendKey val="0"/>
          <c:showVal val="0"/>
          <c:showCatName val="0"/>
          <c:showSerName val="0"/>
          <c:showPercent val="0"/>
          <c:showBubbleSize val="0"/>
        </c:dLbls>
        <c:marker val="1"/>
        <c:smooth val="0"/>
        <c:axId val="88300160"/>
        <c:axId val="82537472"/>
      </c:lineChart>
      <c:catAx>
        <c:axId val="40558592"/>
        <c:scaling>
          <c:orientation val="minMax"/>
        </c:scaling>
        <c:delete val="0"/>
        <c:axPos val="b"/>
        <c:title>
          <c:tx>
            <c:rich>
              <a:bodyPr/>
              <a:lstStyle/>
              <a:p>
                <a:pPr>
                  <a:defRPr/>
                </a:pPr>
                <a:r>
                  <a:rPr lang="en-US"/>
                  <a:t>Bin</a:t>
                </a:r>
              </a:p>
            </c:rich>
          </c:tx>
          <c:layout/>
          <c:overlay val="0"/>
        </c:title>
        <c:majorTickMark val="out"/>
        <c:minorTickMark val="none"/>
        <c:tickLblPos val="nextTo"/>
        <c:crossAx val="41082880"/>
        <c:crosses val="autoZero"/>
        <c:auto val="1"/>
        <c:lblAlgn val="ctr"/>
        <c:lblOffset val="100"/>
        <c:noMultiLvlLbl val="0"/>
      </c:catAx>
      <c:valAx>
        <c:axId val="41082880"/>
        <c:scaling>
          <c:orientation val="minMax"/>
        </c:scaling>
        <c:delete val="0"/>
        <c:axPos val="l"/>
        <c:title>
          <c:tx>
            <c:rich>
              <a:bodyPr/>
              <a:lstStyle/>
              <a:p>
                <a:pPr>
                  <a:defRPr/>
                </a:pPr>
                <a:r>
                  <a:rPr lang="en-US"/>
                  <a:t>Frequency</a:t>
                </a:r>
              </a:p>
            </c:rich>
          </c:tx>
          <c:layout/>
          <c:overlay val="0"/>
        </c:title>
        <c:numFmt formatCode="General" sourceLinked="1"/>
        <c:majorTickMark val="out"/>
        <c:minorTickMark val="none"/>
        <c:tickLblPos val="nextTo"/>
        <c:crossAx val="40558592"/>
        <c:crosses val="autoZero"/>
        <c:crossBetween val="between"/>
      </c:valAx>
      <c:valAx>
        <c:axId val="82537472"/>
        <c:scaling>
          <c:orientation val="minMax"/>
        </c:scaling>
        <c:delete val="0"/>
        <c:axPos val="r"/>
        <c:numFmt formatCode="0.00%" sourceLinked="1"/>
        <c:majorTickMark val="out"/>
        <c:minorTickMark val="none"/>
        <c:tickLblPos val="nextTo"/>
        <c:crossAx val="88300160"/>
        <c:crosses val="max"/>
        <c:crossBetween val="between"/>
      </c:valAx>
      <c:catAx>
        <c:axId val="88300160"/>
        <c:scaling>
          <c:orientation val="minMax"/>
        </c:scaling>
        <c:delete val="1"/>
        <c:axPos val="b"/>
        <c:majorTickMark val="out"/>
        <c:minorTickMark val="none"/>
        <c:tickLblPos val="nextTo"/>
        <c:crossAx val="82537472"/>
        <c:crosses val="autoZero"/>
        <c:auto val="1"/>
        <c:lblAlgn val="ctr"/>
        <c:lblOffset val="100"/>
        <c:noMultiLvlLbl val="0"/>
      </c:cat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6"/>
    </mc:Choice>
    <mc:Fallback>
      <c:style val="16"/>
    </mc:Fallback>
  </mc:AlternateContent>
  <c:chart>
    <c:autoTitleDeleted val="1"/>
    <c:plotArea>
      <c:layout>
        <c:manualLayout>
          <c:layoutTarget val="inner"/>
          <c:xMode val="edge"/>
          <c:yMode val="edge"/>
          <c:x val="8.5877296587926505E-2"/>
          <c:y val="5.1400554097404488E-2"/>
          <c:w val="0.87633114610673668"/>
          <c:h val="0.72112459900845727"/>
        </c:manualLayout>
      </c:layout>
      <c:scatterChart>
        <c:scatterStyle val="lineMarker"/>
        <c:varyColors val="0"/>
        <c:ser>
          <c:idx val="0"/>
          <c:order val="0"/>
          <c:tx>
            <c:strRef>
              <c:f>SCORES!$B$1</c:f>
              <c:strCache>
                <c:ptCount val="1"/>
                <c:pt idx="0">
                  <c:v>NUMBER OF STUDENTS</c:v>
                </c:pt>
              </c:strCache>
            </c:strRef>
          </c:tx>
          <c:spPr>
            <a:ln w="47625">
              <a:noFill/>
            </a:ln>
          </c:spPr>
          <c:xVal>
            <c:numRef>
              <c:f>SCORES!$A$2:$A$15</c:f>
              <c:numCache>
                <c:formatCode>General</c:formatCode>
                <c:ptCount val="14"/>
                <c:pt idx="0">
                  <c:v>83</c:v>
                </c:pt>
                <c:pt idx="1">
                  <c:v>94</c:v>
                </c:pt>
                <c:pt idx="2">
                  <c:v>92</c:v>
                </c:pt>
                <c:pt idx="3">
                  <c:v>70</c:v>
                </c:pt>
                <c:pt idx="4">
                  <c:v>95</c:v>
                </c:pt>
                <c:pt idx="5">
                  <c:v>60</c:v>
                </c:pt>
                <c:pt idx="6">
                  <c:v>87</c:v>
                </c:pt>
                <c:pt idx="7">
                  <c:v>57</c:v>
                </c:pt>
                <c:pt idx="8">
                  <c:v>58</c:v>
                </c:pt>
                <c:pt idx="9">
                  <c:v>99</c:v>
                </c:pt>
                <c:pt idx="10">
                  <c:v>92</c:v>
                </c:pt>
                <c:pt idx="11">
                  <c:v>70</c:v>
                </c:pt>
                <c:pt idx="12">
                  <c:v>79</c:v>
                </c:pt>
                <c:pt idx="13">
                  <c:v>99</c:v>
                </c:pt>
              </c:numCache>
            </c:numRef>
          </c:xVal>
          <c:yVal>
            <c:numRef>
              <c:f>SCORES!$B$2:$B$15</c:f>
              <c:numCache>
                <c:formatCode>General</c:formatCode>
                <c:ptCount val="14"/>
                <c:pt idx="0">
                  <c:v>3</c:v>
                </c:pt>
                <c:pt idx="1">
                  <c:v>5</c:v>
                </c:pt>
                <c:pt idx="2">
                  <c:v>7</c:v>
                </c:pt>
                <c:pt idx="3">
                  <c:v>1</c:v>
                </c:pt>
                <c:pt idx="4">
                  <c:v>4</c:v>
                </c:pt>
                <c:pt idx="5">
                  <c:v>8</c:v>
                </c:pt>
                <c:pt idx="6">
                  <c:v>6</c:v>
                </c:pt>
                <c:pt idx="7">
                  <c:v>5</c:v>
                </c:pt>
                <c:pt idx="8">
                  <c:v>14</c:v>
                </c:pt>
                <c:pt idx="9">
                  <c:v>1</c:v>
                </c:pt>
                <c:pt idx="10">
                  <c:v>1</c:v>
                </c:pt>
                <c:pt idx="11">
                  <c:v>4</c:v>
                </c:pt>
                <c:pt idx="12">
                  <c:v>3</c:v>
                </c:pt>
                <c:pt idx="13">
                  <c:v>4</c:v>
                </c:pt>
              </c:numCache>
            </c:numRef>
          </c:yVal>
          <c:smooth val="0"/>
        </c:ser>
        <c:dLbls>
          <c:showLegendKey val="0"/>
          <c:showVal val="0"/>
          <c:showCatName val="0"/>
          <c:showSerName val="0"/>
          <c:showPercent val="0"/>
          <c:showBubbleSize val="0"/>
        </c:dLbls>
        <c:axId val="34120064"/>
        <c:axId val="34121600"/>
      </c:scatterChart>
      <c:valAx>
        <c:axId val="34120064"/>
        <c:scaling>
          <c:orientation val="minMax"/>
        </c:scaling>
        <c:delete val="0"/>
        <c:axPos val="b"/>
        <c:numFmt formatCode="General" sourceLinked="1"/>
        <c:majorTickMark val="none"/>
        <c:minorTickMark val="none"/>
        <c:tickLblPos val="nextTo"/>
        <c:crossAx val="34121600"/>
        <c:crosses val="autoZero"/>
        <c:crossBetween val="midCat"/>
      </c:valAx>
      <c:valAx>
        <c:axId val="34121600"/>
        <c:scaling>
          <c:orientation val="minMax"/>
        </c:scaling>
        <c:delete val="0"/>
        <c:axPos val="l"/>
        <c:numFmt formatCode="General" sourceLinked="1"/>
        <c:majorTickMark val="none"/>
        <c:minorTickMark val="none"/>
        <c:tickLblPos val="nextTo"/>
        <c:crossAx val="34120064"/>
        <c:crosses val="autoZero"/>
        <c:crossBetween val="midCat"/>
      </c:valAx>
    </c:plotArea>
    <c:legend>
      <c:legendPos val="b"/>
      <c:layout/>
      <c:overlay val="0"/>
    </c:legend>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B488544A-D778-4762-B06D-6BABD4B2561F}" type="datetimeFigureOut">
              <a:rPr lang="en-US" smtClean="0"/>
              <a:t>10/4/2019</a:t>
            </a:fld>
            <a:endParaRPr lang="en-US"/>
          </a:p>
        </p:txBody>
      </p:sp>
      <p:sp>
        <p:nvSpPr>
          <p:cNvPr id="8" name="Slide Number Placeholder 7"/>
          <p:cNvSpPr>
            <a:spLocks noGrp="1"/>
          </p:cNvSpPr>
          <p:nvPr>
            <p:ph type="sldNum" sz="quarter" idx="11"/>
          </p:nvPr>
        </p:nvSpPr>
        <p:spPr/>
        <p:txBody>
          <a:bodyPr/>
          <a:lstStyle/>
          <a:p>
            <a:fld id="{E36B6340-BCD8-4E1A-B007-CE2ED43EEED9}"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88544A-D778-4762-B06D-6BABD4B2561F}" type="datetimeFigureOut">
              <a:rPr lang="en-US" smtClean="0"/>
              <a:t>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B6340-BCD8-4E1A-B007-CE2ED43EEED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88544A-D778-4762-B06D-6BABD4B2561F}" type="datetimeFigureOut">
              <a:rPr lang="en-US" smtClean="0"/>
              <a:t>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B6340-BCD8-4E1A-B007-CE2ED43EEED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88544A-D778-4762-B06D-6BABD4B2561F}" type="datetimeFigureOut">
              <a:rPr lang="en-US" smtClean="0"/>
              <a:t>10/4/2019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6B6340-BCD8-4E1A-B007-CE2ED43EEED9}" type="slidenum">
              <a:rPr lang="en-US" smtClean="0"/>
              <a:t>‹#›</a:t>
            </a:fld>
            <a:endParaRPr lang="en-US"/>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B488544A-D778-4762-B06D-6BABD4B2561F}" type="datetimeFigureOut">
              <a:rPr lang="en-US" smtClean="0"/>
              <a:t>10/4/2019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6B6340-BCD8-4E1A-B007-CE2ED43EEED9}" type="slidenum">
              <a:rPr lang="en-US" smtClean="0"/>
              <a:t>‹#›</a:t>
            </a:fld>
            <a:endParaRPr lang="en-US"/>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8544A-D778-4762-B06D-6BABD4B2561F}" type="datetimeFigureOut">
              <a:rPr lang="en-US" smtClean="0"/>
              <a:t>10/4/2019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6B6340-BCD8-4E1A-B007-CE2ED43EEED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88544A-D778-4762-B06D-6BABD4B2561F}" type="datetimeFigureOut">
              <a:rPr lang="en-US" smtClean="0"/>
              <a:t>10/4/2019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6B6340-BCD8-4E1A-B007-CE2ED43EEED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88544A-D778-4762-B06D-6BABD4B2561F}" type="datetimeFigureOut">
              <a:rPr lang="en-US" smtClean="0"/>
              <a:t>10/4/2019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6B6340-BCD8-4E1A-B007-CE2ED43EEED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88544A-D778-4762-B06D-6BABD4B2561F}" type="datetimeFigureOut">
              <a:rPr lang="en-US" smtClean="0"/>
              <a:t>10/4/2019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6B6340-BCD8-4E1A-B007-CE2ED43EEED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88544A-D778-4762-B06D-6BABD4B2561F}" type="datetimeFigureOut">
              <a:rPr lang="en-US" smtClean="0"/>
              <a:t>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B6340-BCD8-4E1A-B007-CE2ED43EEED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88544A-D778-4762-B06D-6BABD4B2561F}" type="datetimeFigureOut">
              <a:rPr lang="en-US" smtClean="0"/>
              <a:t>10/4/2019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B6340-BCD8-4E1A-B007-CE2ED43EEED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B488544A-D778-4762-B06D-6BABD4B2561F}" type="datetimeFigureOut">
              <a:rPr lang="en-US" smtClean="0"/>
              <a:t>10/4/2019</a:t>
            </a:fld>
            <a:endParaRPr lang="en-US"/>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E36B6340-BCD8-4E1A-B007-CE2ED43EEED9}" type="slidenum">
              <a:rPr lang="en-US" smtClean="0"/>
              <a:t>‹#›</a:t>
            </a:fld>
            <a:endParaRPr lang="en-US"/>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DESCRIPTIVE STATISTICS</a:t>
            </a:r>
            <a:endParaRPr lang="en-US" dirty="0"/>
          </a:p>
        </p:txBody>
      </p:sp>
      <p:sp>
        <p:nvSpPr>
          <p:cNvPr id="3" name="Subtitle 2"/>
          <p:cNvSpPr>
            <a:spLocks noGrp="1"/>
          </p:cNvSpPr>
          <p:nvPr>
            <p:ph type="subTitle" idx="1"/>
          </p:nvPr>
        </p:nvSpPr>
        <p:spPr/>
        <p:txBody>
          <a:bodyPr>
            <a:normAutofit lnSpcReduction="10000"/>
          </a:bodyPr>
          <a:lstStyle/>
          <a:p>
            <a:r>
              <a:rPr lang="en-US" dirty="0" smtClean="0"/>
              <a:t>Student’s Name</a:t>
            </a:r>
          </a:p>
          <a:p>
            <a:r>
              <a:rPr lang="en-US" dirty="0" smtClean="0"/>
              <a:t>Course</a:t>
            </a:r>
          </a:p>
          <a:p>
            <a:r>
              <a:rPr lang="en-US" dirty="0" smtClean="0"/>
              <a:t>Date</a:t>
            </a:r>
            <a:endParaRPr lang="en-US" dirty="0"/>
          </a:p>
        </p:txBody>
      </p:sp>
    </p:spTree>
    <p:extLst>
      <p:ext uri="{BB962C8B-B14F-4D97-AF65-F5344CB8AC3E}">
        <p14:creationId xmlns:p14="http://schemas.microsoft.com/office/powerpoint/2010/main" val="523387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pPr>
              <a:lnSpc>
                <a:spcPct val="200000"/>
              </a:lnSpc>
            </a:pPr>
            <a:r>
              <a:rPr lang="en-US" dirty="0"/>
              <a:t>The term descriptive statistics is normally given to data analysis and it aids in describing or summarize the data in a way that would make a certain pattern emerge from the data. In simple terms, it is a method of describing our data (George &amp; </a:t>
            </a:r>
            <a:r>
              <a:rPr lang="en-US" dirty="0" err="1"/>
              <a:t>Mallery</a:t>
            </a:r>
            <a:r>
              <a:rPr lang="en-US" dirty="0"/>
              <a:t>, 2016). </a:t>
            </a:r>
            <a:endParaRPr lang="en-US" dirty="0"/>
          </a:p>
        </p:txBody>
      </p:sp>
    </p:spTree>
    <p:extLst>
      <p:ext uri="{BB962C8B-B14F-4D97-AF65-F5344CB8AC3E}">
        <p14:creationId xmlns:p14="http://schemas.microsoft.com/office/powerpoint/2010/main" val="612898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a:bodyPr>
          <a:lstStyle/>
          <a:p>
            <a:pPr>
              <a:lnSpc>
                <a:spcPct val="200000"/>
              </a:lnSpc>
            </a:pPr>
            <a:r>
              <a:rPr lang="en-US" dirty="0"/>
              <a:t>It employs the use of methods of central tendency and measures of spread. Measures of central tendency include the mean and they describe the central position of a frequency distribution group. Measures of spread abridge the group of data while describing how the values are spread </a:t>
            </a:r>
            <a:r>
              <a:rPr lang="en-US" dirty="0" smtClean="0"/>
              <a:t>out.</a:t>
            </a:r>
            <a:endParaRPr lang="en-US" dirty="0"/>
          </a:p>
        </p:txBody>
      </p:sp>
    </p:spTree>
    <p:extLst>
      <p:ext uri="{BB962C8B-B14F-4D97-AF65-F5344CB8AC3E}">
        <p14:creationId xmlns:p14="http://schemas.microsoft.com/office/powerpoint/2010/main" val="2660524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a:t>
            </a:r>
            <a:endParaRPr lang="en-US" dirty="0"/>
          </a:p>
        </p:txBody>
      </p:sp>
      <p:sp>
        <p:nvSpPr>
          <p:cNvPr id="3" name="Content Placeholder 2"/>
          <p:cNvSpPr>
            <a:spLocks noGrp="1"/>
          </p:cNvSpPr>
          <p:nvPr>
            <p:ph idx="1"/>
          </p:nvPr>
        </p:nvSpPr>
        <p:spPr/>
        <p:txBody>
          <a:bodyPr>
            <a:normAutofit fontScale="92500" lnSpcReduction="10000"/>
          </a:bodyPr>
          <a:lstStyle/>
          <a:p>
            <a:pPr>
              <a:lnSpc>
                <a:spcPct val="200000"/>
              </a:lnSpc>
            </a:pPr>
            <a:r>
              <a:rPr lang="en-US" dirty="0"/>
              <a:t>My main objective with this dataset is to monitor and determine how the students are performing. Each variable has about four levels of measurement; ordinal, nominal, ratio, or interval (</a:t>
            </a:r>
            <a:r>
              <a:rPr lang="en-US" dirty="0" err="1"/>
              <a:t>Pyrczak</a:t>
            </a:r>
            <a:r>
              <a:rPr lang="en-US" dirty="0"/>
              <a:t>, 2016). In the nominal level of measurement, numbers in the variable are used to quantify the data. Alpha-numeric symbols, words, and letters can be utilized. </a:t>
            </a:r>
            <a:endParaRPr lang="en-US" dirty="0"/>
          </a:p>
        </p:txBody>
      </p:sp>
    </p:spTree>
    <p:extLst>
      <p:ext uri="{BB962C8B-B14F-4D97-AF65-F5344CB8AC3E}">
        <p14:creationId xmlns:p14="http://schemas.microsoft.com/office/powerpoint/2010/main" val="2213593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LEVELS OF MEASUREMENT</a:t>
            </a:r>
            <a:endParaRPr lang="en-US" dirty="0"/>
          </a:p>
        </p:txBody>
      </p:sp>
      <p:sp>
        <p:nvSpPr>
          <p:cNvPr id="3" name="Content Placeholder 2"/>
          <p:cNvSpPr>
            <a:spLocks noGrp="1"/>
          </p:cNvSpPr>
          <p:nvPr>
            <p:ph idx="1"/>
          </p:nvPr>
        </p:nvSpPr>
        <p:spPr/>
        <p:txBody>
          <a:bodyPr>
            <a:normAutofit fontScale="85000" lnSpcReduction="10000"/>
          </a:bodyPr>
          <a:lstStyle/>
          <a:p>
            <a:pPr>
              <a:lnSpc>
                <a:spcPct val="200000"/>
              </a:lnSpc>
            </a:pPr>
            <a:r>
              <a:rPr lang="en-US" dirty="0"/>
              <a:t>Ordinal measurement involves the use of an ordered relationship among the variable observations. It deals with the order of measurement. The interval level of measurement classifies and orders the measurements and also the space between each interval. Lastly, the ratio level of measurement can have a value that is zero. The distance between the divisions has an equal number of spaces. The dataset has an ordinal number of dataset.</a:t>
            </a:r>
          </a:p>
          <a:p>
            <a:endParaRPr lang="en-US" dirty="0"/>
          </a:p>
        </p:txBody>
      </p:sp>
    </p:spTree>
    <p:extLst>
      <p:ext uri="{BB962C8B-B14F-4D97-AF65-F5344CB8AC3E}">
        <p14:creationId xmlns:p14="http://schemas.microsoft.com/office/powerpoint/2010/main" val="346448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CHART</a:t>
            </a:r>
            <a:endParaRPr lang="en-US" dirty="0"/>
          </a:p>
        </p:txBody>
      </p:sp>
      <p:graphicFrame>
        <p:nvGraphicFramePr>
          <p:cNvPr id="4" name="Content Placeholder 3"/>
          <p:cNvGraphicFramePr>
            <a:graphicFrameLocks noGrp="1"/>
          </p:cNvGraphicFramePr>
          <p:nvPr>
            <p:ph idx="1"/>
          </p:nvPr>
        </p:nvGraphicFramePr>
        <p:xfrm>
          <a:off x="914400" y="2770188"/>
          <a:ext cx="7315200" cy="35385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12221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CHART</a:t>
            </a:r>
            <a:endParaRPr lang="en-US" dirty="0"/>
          </a:p>
        </p:txBody>
      </p:sp>
      <p:graphicFrame>
        <p:nvGraphicFramePr>
          <p:cNvPr id="4" name="Content Placeholder 3"/>
          <p:cNvGraphicFramePr>
            <a:graphicFrameLocks noGrp="1"/>
          </p:cNvGraphicFramePr>
          <p:nvPr>
            <p:ph idx="1"/>
          </p:nvPr>
        </p:nvGraphicFramePr>
        <p:xfrm>
          <a:off x="914400" y="2770188"/>
          <a:ext cx="7315200" cy="35385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6368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 FOR CHOOSING THIS DATASET</a:t>
            </a:r>
            <a:endParaRPr lang="en-US" dirty="0"/>
          </a:p>
        </p:txBody>
      </p:sp>
      <p:sp>
        <p:nvSpPr>
          <p:cNvPr id="3" name="Content Placeholder 2"/>
          <p:cNvSpPr>
            <a:spLocks noGrp="1"/>
          </p:cNvSpPr>
          <p:nvPr>
            <p:ph idx="1"/>
          </p:nvPr>
        </p:nvSpPr>
        <p:spPr/>
        <p:txBody>
          <a:bodyPr>
            <a:normAutofit/>
          </a:bodyPr>
          <a:lstStyle/>
          <a:p>
            <a:pPr>
              <a:lnSpc>
                <a:spcPct val="200000"/>
              </a:lnSpc>
            </a:pPr>
            <a:r>
              <a:rPr lang="en-US" dirty="0"/>
              <a:t>I have chosen this dataset because of how easy it is to manipulate it and interpret the results. Descriptive analysis has been utilized since it presents an idea of the data distribution, gives one the opportunity to detect errors, and to spot variable associations (</a:t>
            </a:r>
            <a:r>
              <a:rPr lang="en-US" dirty="0" err="1"/>
              <a:t>Zook</a:t>
            </a:r>
            <a:r>
              <a:rPr lang="en-US" dirty="0"/>
              <a:t>, &amp; Pearce, 2018). </a:t>
            </a:r>
            <a:endParaRPr lang="en-US" dirty="0"/>
          </a:p>
        </p:txBody>
      </p:sp>
    </p:spTree>
    <p:extLst>
      <p:ext uri="{BB962C8B-B14F-4D97-AF65-F5344CB8AC3E}">
        <p14:creationId xmlns:p14="http://schemas.microsoft.com/office/powerpoint/2010/main" val="749670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nSpc>
                <a:spcPct val="200000"/>
              </a:lnSpc>
            </a:pPr>
            <a:r>
              <a:rPr lang="en-US" dirty="0"/>
              <a:t>The types of analysis done are for each individual variable and combinations of the variables. The first step would be to find a descriptive analysis of each individual variable. The variables in the dataset are quantitative. </a:t>
            </a:r>
          </a:p>
          <a:p>
            <a:endParaRPr lang="en-US" dirty="0"/>
          </a:p>
        </p:txBody>
      </p:sp>
    </p:spTree>
    <p:extLst>
      <p:ext uri="{BB962C8B-B14F-4D97-AF65-F5344CB8AC3E}">
        <p14:creationId xmlns:p14="http://schemas.microsoft.com/office/powerpoint/2010/main" val="741940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INTERPRETATION OF RESULTS</a:t>
            </a:r>
            <a:endParaRPr lang="en-US" dirty="0"/>
          </a:p>
        </p:txBody>
      </p:sp>
      <p:sp>
        <p:nvSpPr>
          <p:cNvPr id="3" name="Content Placeholder 2"/>
          <p:cNvSpPr>
            <a:spLocks noGrp="1"/>
          </p:cNvSpPr>
          <p:nvPr>
            <p:ph idx="1"/>
          </p:nvPr>
        </p:nvSpPr>
        <p:spPr/>
        <p:txBody>
          <a:bodyPr>
            <a:normAutofit/>
          </a:bodyPr>
          <a:lstStyle/>
          <a:p>
            <a:pPr>
              <a:lnSpc>
                <a:spcPct val="200000"/>
              </a:lnSpc>
            </a:pPr>
            <a:r>
              <a:rPr lang="en-US" dirty="0"/>
              <a:t>I have used the Analysis </a:t>
            </a:r>
            <a:r>
              <a:rPr lang="en-US" dirty="0" err="1"/>
              <a:t>Toolpak</a:t>
            </a:r>
            <a:r>
              <a:rPr lang="en-US" dirty="0"/>
              <a:t> to find the descriptive statistics of the scores column. Since the skewness is between -0.5 and 0.5, the data is fairly symmetrical. The kurtosis is less than 3 which would imply that the dataset has a lesser tail than a normal distribution. </a:t>
            </a:r>
            <a:endParaRPr lang="en-US" dirty="0"/>
          </a:p>
        </p:txBody>
      </p:sp>
    </p:spTree>
    <p:extLst>
      <p:ext uri="{BB962C8B-B14F-4D97-AF65-F5344CB8AC3E}">
        <p14:creationId xmlns:p14="http://schemas.microsoft.com/office/powerpoint/2010/main" val="1022605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a:t>
            </a:r>
            <a:r>
              <a:rPr lang="en-US" dirty="0"/>
              <a:t>N</a:t>
            </a:r>
          </a:p>
        </p:txBody>
      </p:sp>
      <p:sp>
        <p:nvSpPr>
          <p:cNvPr id="3" name="Content Placeholder 2"/>
          <p:cNvSpPr>
            <a:spLocks noGrp="1"/>
          </p:cNvSpPr>
          <p:nvPr>
            <p:ph idx="1"/>
          </p:nvPr>
        </p:nvSpPr>
        <p:spPr/>
        <p:txBody>
          <a:bodyPr/>
          <a:lstStyle/>
          <a:p>
            <a:pPr>
              <a:lnSpc>
                <a:spcPct val="200000"/>
              </a:lnSpc>
            </a:pPr>
            <a:r>
              <a:rPr lang="en-US" dirty="0"/>
              <a:t>The data has been very informative in that it clearly shows how the students are performing and could possibly lead to the formation of strategies that could aid in the improvement of their performance. </a:t>
            </a:r>
          </a:p>
          <a:p>
            <a:pPr>
              <a:lnSpc>
                <a:spcPct val="200000"/>
              </a:lnSpc>
            </a:pPr>
            <a:endParaRPr lang="en-US" dirty="0"/>
          </a:p>
        </p:txBody>
      </p:sp>
    </p:spTree>
    <p:extLst>
      <p:ext uri="{BB962C8B-B14F-4D97-AF65-F5344CB8AC3E}">
        <p14:creationId xmlns:p14="http://schemas.microsoft.com/office/powerpoint/2010/main" val="3323181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a:lnSpc>
                <a:spcPct val="200000"/>
              </a:lnSpc>
            </a:pPr>
            <a:r>
              <a:rPr lang="en-US" dirty="0"/>
              <a:t>George, D., &amp; </a:t>
            </a:r>
            <a:r>
              <a:rPr lang="en-US" dirty="0" err="1"/>
              <a:t>Mallery</a:t>
            </a:r>
            <a:r>
              <a:rPr lang="en-US" dirty="0"/>
              <a:t>, P. (2016). Descriptive statistics. In </a:t>
            </a:r>
            <a:r>
              <a:rPr lang="en-US" i="1" dirty="0"/>
              <a:t>IBM SPSS Statistics 23 Step by Step</a:t>
            </a:r>
            <a:r>
              <a:rPr lang="en-US" dirty="0"/>
              <a:t> (pp. 126-134). Routledge</a:t>
            </a:r>
            <a:r>
              <a:rPr lang="en-US" dirty="0" smtClean="0"/>
              <a:t>.</a:t>
            </a:r>
          </a:p>
          <a:p>
            <a:pPr>
              <a:lnSpc>
                <a:spcPct val="200000"/>
              </a:lnSpc>
            </a:pPr>
            <a:r>
              <a:rPr lang="en-US" dirty="0" err="1"/>
              <a:t>Pyrczak</a:t>
            </a:r>
            <a:r>
              <a:rPr lang="en-US" dirty="0"/>
              <a:t>, F. (2016). </a:t>
            </a:r>
            <a:r>
              <a:rPr lang="en-US" i="1" dirty="0"/>
              <a:t>Making sense of statistics: A conceptual overview</a:t>
            </a:r>
            <a:r>
              <a:rPr lang="en-US" dirty="0"/>
              <a:t>. Routledge.</a:t>
            </a:r>
          </a:p>
          <a:p>
            <a:pPr>
              <a:lnSpc>
                <a:spcPct val="200000"/>
              </a:lnSpc>
            </a:pPr>
            <a:endParaRPr lang="en-US" dirty="0"/>
          </a:p>
        </p:txBody>
      </p:sp>
    </p:spTree>
    <p:extLst>
      <p:ext uri="{BB962C8B-B14F-4D97-AF65-F5344CB8AC3E}">
        <p14:creationId xmlns:p14="http://schemas.microsoft.com/office/powerpoint/2010/main" val="1456799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a:lnSpc>
                <a:spcPct val="200000"/>
              </a:lnSpc>
            </a:pPr>
            <a:r>
              <a:rPr lang="en-US" dirty="0" err="1"/>
              <a:t>Zook</a:t>
            </a:r>
            <a:r>
              <a:rPr lang="en-US" dirty="0"/>
              <a:t>, K. L., &amp; Pearce, J. H. (2018). Quantitative descriptive analysis. In </a:t>
            </a:r>
            <a:r>
              <a:rPr lang="en-US" i="1" dirty="0"/>
              <a:t>Applied Sensory </a:t>
            </a:r>
            <a:r>
              <a:rPr lang="en-US" i="1" dirty="0" err="1"/>
              <a:t>Analy</a:t>
            </a:r>
            <a:r>
              <a:rPr lang="en-US" i="1" dirty="0"/>
              <a:t> of Foods</a:t>
            </a:r>
            <a:r>
              <a:rPr lang="en-US" dirty="0"/>
              <a:t> (pp. 43-71). Routledge.</a:t>
            </a:r>
          </a:p>
          <a:p>
            <a:pPr>
              <a:lnSpc>
                <a:spcPct val="200000"/>
              </a:lnSpc>
            </a:pPr>
            <a:endParaRPr lang="en-US" dirty="0"/>
          </a:p>
        </p:txBody>
      </p:sp>
    </p:spTree>
    <p:extLst>
      <p:ext uri="{BB962C8B-B14F-4D97-AF65-F5344CB8AC3E}">
        <p14:creationId xmlns:p14="http://schemas.microsoft.com/office/powerpoint/2010/main" val="27899040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33</TotalTime>
  <Words>493</Words>
  <Application>Microsoft Office PowerPoint</Application>
  <PresentationFormat>On-screen Show (4:3)</PresentationFormat>
  <Paragraphs>29</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Perspective</vt:lpstr>
      <vt:lpstr>DESCRIPTIVE STATISTICS</vt:lpstr>
      <vt:lpstr>INTRODUCTION</vt:lpstr>
      <vt:lpstr>INTRODUCTION</vt:lpstr>
      <vt:lpstr>OBJECTIVE</vt:lpstr>
      <vt:lpstr>LEVELS OF MEASUREMENT</vt:lpstr>
      <vt:lpstr>CHART</vt:lpstr>
      <vt:lpstr>CHART</vt:lpstr>
      <vt:lpstr>REASON FOR CHOOSING THIS DATASET</vt:lpstr>
      <vt:lpstr>PowerPoint Presentation</vt:lpstr>
      <vt:lpstr>INTERPRETATION OF RESULTS</vt:lpstr>
      <vt:lpstr>CONCLUSION</vt:lpstr>
      <vt:lpstr>REFERENCES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STATISTICS</dc:title>
  <dc:creator>Sylvester</dc:creator>
  <cp:lastModifiedBy>Sylvester</cp:lastModifiedBy>
  <cp:revision>3</cp:revision>
  <dcterms:created xsi:type="dcterms:W3CDTF">2019-10-04T00:06:46Z</dcterms:created>
  <dcterms:modified xsi:type="dcterms:W3CDTF">2019-10-04T00:39:53Z</dcterms:modified>
</cp:coreProperties>
</file>