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3"/>
  </p:notesMasterIdLst>
  <p:sldIdLst>
    <p:sldId id="256" r:id="rId2"/>
    <p:sldId id="258" r:id="rId3"/>
    <p:sldId id="269" r:id="rId4"/>
    <p:sldId id="259" r:id="rId5"/>
    <p:sldId id="270" r:id="rId6"/>
    <p:sldId id="271" r:id="rId7"/>
    <p:sldId id="260" r:id="rId8"/>
    <p:sldId id="272" r:id="rId9"/>
    <p:sldId id="273" r:id="rId10"/>
    <p:sldId id="274" r:id="rId11"/>
    <p:sldId id="275"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82857" autoAdjust="0"/>
  </p:normalViewPr>
  <p:slideViewPr>
    <p:cSldViewPr>
      <p:cViewPr varScale="1">
        <p:scale>
          <a:sx n="62" d="100"/>
          <a:sy n="62" d="100"/>
        </p:scale>
        <p:origin x="1596" y="2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306F1A-1F27-42FA-BAA2-01093297B96F}" type="datetimeFigureOut">
              <a:rPr lang="en-US" smtClean="0"/>
              <a:pPr/>
              <a:t>10/26/2020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9F3DE9-0654-4AFF-A616-841331329811}" type="slidenum">
              <a:rPr lang="en-US" smtClean="0"/>
              <a:pPr/>
              <a:t>‹#›</a:t>
            </a:fld>
            <a:endParaRPr lang="en-US"/>
          </a:p>
        </p:txBody>
      </p:sp>
    </p:spTree>
    <p:extLst>
      <p:ext uri="{BB962C8B-B14F-4D97-AF65-F5344CB8AC3E}">
        <p14:creationId xmlns:p14="http://schemas.microsoft.com/office/powerpoint/2010/main" val="3524744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259F3DE9-0654-4AFF-A616-841331329811}" type="slidenum">
              <a:rPr lang="en-US" smtClean="0"/>
              <a:pPr/>
              <a:t>1</a:t>
            </a:fld>
            <a:endParaRPr lang="en-US"/>
          </a:p>
        </p:txBody>
      </p:sp>
    </p:spTree>
    <p:extLst>
      <p:ext uri="{BB962C8B-B14F-4D97-AF65-F5344CB8AC3E}">
        <p14:creationId xmlns:p14="http://schemas.microsoft.com/office/powerpoint/2010/main" val="1166822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59F3DE9-0654-4AFF-A616-841331329811}" type="slidenum">
              <a:rPr lang="en-US" smtClean="0"/>
              <a:pPr/>
              <a:t>2</a:t>
            </a:fld>
            <a:endParaRPr lang="en-US"/>
          </a:p>
        </p:txBody>
      </p:sp>
    </p:spTree>
    <p:extLst>
      <p:ext uri="{BB962C8B-B14F-4D97-AF65-F5344CB8AC3E}">
        <p14:creationId xmlns:p14="http://schemas.microsoft.com/office/powerpoint/2010/main" val="4210587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9F3DE9-0654-4AFF-A616-841331329811}" type="slidenum">
              <a:rPr lang="en-US" smtClean="0"/>
              <a:pPr/>
              <a:t>3</a:t>
            </a:fld>
            <a:endParaRPr lang="en-US"/>
          </a:p>
        </p:txBody>
      </p:sp>
    </p:spTree>
    <p:extLst>
      <p:ext uri="{BB962C8B-B14F-4D97-AF65-F5344CB8AC3E}">
        <p14:creationId xmlns:p14="http://schemas.microsoft.com/office/powerpoint/2010/main" val="2021226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Go/No-Go decision should never be made impulsively and the pilot should never assume the flight is not vulnerable to risk. </a:t>
            </a:r>
          </a:p>
        </p:txBody>
      </p:sp>
      <p:sp>
        <p:nvSpPr>
          <p:cNvPr id="4" name="Slide Number Placeholder 3"/>
          <p:cNvSpPr>
            <a:spLocks noGrp="1"/>
          </p:cNvSpPr>
          <p:nvPr>
            <p:ph type="sldNum" sz="quarter" idx="10"/>
          </p:nvPr>
        </p:nvSpPr>
        <p:spPr/>
        <p:txBody>
          <a:bodyPr/>
          <a:lstStyle/>
          <a:p>
            <a:fld id="{259F3DE9-0654-4AFF-A616-841331329811}" type="slidenum">
              <a:rPr lang="en-US" smtClean="0"/>
              <a:pPr/>
              <a:t>4</a:t>
            </a:fld>
            <a:endParaRPr lang="en-US"/>
          </a:p>
        </p:txBody>
      </p:sp>
    </p:spTree>
    <p:extLst>
      <p:ext uri="{BB962C8B-B14F-4D97-AF65-F5344CB8AC3E}">
        <p14:creationId xmlns:p14="http://schemas.microsoft.com/office/powerpoint/2010/main" val="42131650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59F3DE9-0654-4AFF-A616-841331329811}" type="slidenum">
              <a:rPr lang="en-US" smtClean="0"/>
              <a:pPr/>
              <a:t>7</a:t>
            </a:fld>
            <a:endParaRPr lang="en-US"/>
          </a:p>
        </p:txBody>
      </p:sp>
    </p:spTree>
    <p:extLst>
      <p:ext uri="{BB962C8B-B14F-4D97-AF65-F5344CB8AC3E}">
        <p14:creationId xmlns:p14="http://schemas.microsoft.com/office/powerpoint/2010/main" val="31092817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E78D04DD-4D0E-4000-BE0C-4EC5D1A7F932}" type="datetimeFigureOut">
              <a:rPr lang="en-US" smtClean="0"/>
              <a:pPr/>
              <a:t>10/26/2020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E3F9DE03-422F-452E-AFA2-E6D373DFE34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78D04DD-4D0E-4000-BE0C-4EC5D1A7F932}" type="datetimeFigureOut">
              <a:rPr lang="en-US" smtClean="0"/>
              <a:pPr/>
              <a:t>10/26/2020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F9DE03-422F-452E-AFA2-E6D373DFE34D}" type="slidenum">
              <a:rPr lang="en-US" smtClean="0"/>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E78D04DD-4D0E-4000-BE0C-4EC5D1A7F932}" type="datetimeFigureOut">
              <a:rPr lang="en-US" smtClean="0"/>
              <a:pPr/>
              <a:t>10/26/2020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F9DE03-422F-452E-AFA2-E6D373DFE34D}"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78D04DD-4D0E-4000-BE0C-4EC5D1A7F932}" type="datetimeFigureOut">
              <a:rPr lang="en-US" smtClean="0"/>
              <a:pPr/>
              <a:t>10/26/2020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F9DE03-422F-452E-AFA2-E6D373DFE34D}" type="slidenum">
              <a:rPr lang="en-US" smtClean="0"/>
              <a:pPr/>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78D04DD-4D0E-4000-BE0C-4EC5D1A7F932}" type="datetimeFigureOut">
              <a:rPr lang="en-US" smtClean="0"/>
              <a:pPr/>
              <a:t>10/26/2020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F9DE03-422F-452E-AFA2-E6D373DFE34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78D04DD-4D0E-4000-BE0C-4EC5D1A7F932}" type="datetimeFigureOut">
              <a:rPr lang="en-US" smtClean="0"/>
              <a:pPr/>
              <a:t>10/26/2020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F9DE03-422F-452E-AFA2-E6D373DFE34D}" type="slidenum">
              <a:rPr lang="en-US" smtClean="0"/>
              <a:pPr/>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D04DD-4D0E-4000-BE0C-4EC5D1A7F932}" type="datetimeFigureOut">
              <a:rPr lang="en-US" smtClean="0"/>
              <a:pPr/>
              <a:t>10/26/2020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F9DE03-422F-452E-AFA2-E6D373DFE34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E78D04DD-4D0E-4000-BE0C-4EC5D1A7F932}" type="datetimeFigureOut">
              <a:rPr lang="en-US" smtClean="0"/>
              <a:pPr/>
              <a:t>10/26/2020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F9DE03-422F-452E-AFA2-E6D373DFE34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E78D04DD-4D0E-4000-BE0C-4EC5D1A7F932}" type="datetimeFigureOut">
              <a:rPr lang="en-US" smtClean="0"/>
              <a:pPr/>
              <a:t>10/26/2020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E3F9DE03-422F-452E-AFA2-E6D373DFE34D}"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78D04DD-4D0E-4000-BE0C-4EC5D1A7F932}" type="datetimeFigureOut">
              <a:rPr lang="en-US" smtClean="0"/>
              <a:pPr/>
              <a:t>10/26/2020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F9DE03-422F-452E-AFA2-E6D373DFE34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78D04DD-4D0E-4000-BE0C-4EC5D1A7F932}" type="datetimeFigureOut">
              <a:rPr lang="en-US" smtClean="0"/>
              <a:pPr/>
              <a:t>10/26/2020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F9DE03-422F-452E-AFA2-E6D373DFE34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E78D04DD-4D0E-4000-BE0C-4EC5D1A7F932}" type="datetimeFigureOut">
              <a:rPr lang="en-US" smtClean="0"/>
              <a:pPr/>
              <a:t>10/26/2020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E3F9DE03-422F-452E-AFA2-E6D373DFE34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14400"/>
            <a:ext cx="7620000" cy="1447800"/>
          </a:xfrm>
        </p:spPr>
        <p:txBody>
          <a:bodyPr>
            <a:normAutofit/>
          </a:bodyPr>
          <a:lstStyle/>
          <a:p>
            <a:pPr algn="ctr"/>
            <a:r>
              <a:rPr lang="en-US" sz="2400" dirty="0">
                <a:latin typeface="Georgia" panose="02040502050405020303" pitchFamily="18" charset="0"/>
              </a:rPr>
              <a:t>Johnson and Johnson. </a:t>
            </a:r>
            <a:endParaRPr lang="en-US" sz="2400" dirty="0">
              <a:latin typeface="Georgia" panose="02040502050405020303" pitchFamily="18" charset="0"/>
            </a:endParaRPr>
          </a:p>
        </p:txBody>
      </p:sp>
      <p:sp>
        <p:nvSpPr>
          <p:cNvPr id="3" name="Subtitle 2"/>
          <p:cNvSpPr>
            <a:spLocks noGrp="1"/>
          </p:cNvSpPr>
          <p:nvPr>
            <p:ph type="subTitle" idx="1"/>
          </p:nvPr>
        </p:nvSpPr>
        <p:spPr>
          <a:xfrm>
            <a:off x="914400" y="2667001"/>
            <a:ext cx="7543800" cy="2133600"/>
          </a:xfrm>
        </p:spPr>
        <p:txBody>
          <a:bodyPr>
            <a:noAutofit/>
          </a:bodyPr>
          <a:lstStyle/>
          <a:p>
            <a:pPr algn="l"/>
            <a:r>
              <a:rPr lang="en-US" sz="2400" dirty="0">
                <a:latin typeface="Georgia" panose="02040502050405020303" pitchFamily="18" charset="0"/>
              </a:rPr>
              <a:t>Name:</a:t>
            </a:r>
          </a:p>
          <a:p>
            <a:pPr algn="l"/>
            <a:r>
              <a:rPr lang="en-US" sz="2400" dirty="0">
                <a:latin typeface="Georgia" panose="02040502050405020303" pitchFamily="18" charset="0"/>
              </a:rPr>
              <a:t>School:</a:t>
            </a:r>
          </a:p>
          <a:p>
            <a:pPr algn="l"/>
            <a:r>
              <a:rPr lang="en-US" sz="2400" dirty="0">
                <a:latin typeface="Georgia" panose="02040502050405020303" pitchFamily="18" charset="0"/>
              </a:rPr>
              <a:t>Instructor:</a:t>
            </a:r>
          </a:p>
          <a:p>
            <a:pPr algn="l"/>
            <a:r>
              <a:rPr lang="en-US" sz="2400" dirty="0">
                <a:latin typeface="Georgia" panose="02040502050405020303" pitchFamily="18" charset="0"/>
              </a:rPr>
              <a:t>Course :</a:t>
            </a:r>
          </a:p>
          <a:p>
            <a:pPr algn="l"/>
            <a:r>
              <a:rPr lang="en-US" sz="2400" dirty="0">
                <a:latin typeface="Georgia" panose="02040502050405020303" pitchFamily="18" charset="0"/>
              </a:rPr>
              <a:t>Date :</a:t>
            </a:r>
          </a:p>
          <a:p>
            <a:pPr algn="l"/>
            <a:endParaRPr lang="en-US" sz="2400" dirty="0">
              <a:latin typeface="Georgia" panose="02040502050405020303" pitchFamily="18" charset="0"/>
            </a:endParaRPr>
          </a:p>
          <a:p>
            <a:pPr algn="l"/>
            <a:endParaRPr lang="en-US" sz="2400" dirty="0">
              <a:latin typeface="Georgia" panose="02040502050405020303" pitchFamily="18" charset="0"/>
            </a:endParaRPr>
          </a:p>
          <a:p>
            <a:pPr algn="l"/>
            <a:endParaRPr lang="en-US" sz="2400" dirty="0">
              <a:latin typeface="Georgia" panose="02040502050405020303" pitchFamily="18" charset="0"/>
            </a:endParaRPr>
          </a:p>
          <a:p>
            <a:pPr algn="l"/>
            <a:endParaRPr lang="en-US" sz="2400" dirty="0">
              <a:latin typeface="Georgia" panose="02040502050405020303" pitchFamily="18" charset="0"/>
            </a:endParaRPr>
          </a:p>
          <a:p>
            <a:pPr algn="l"/>
            <a:endParaRPr lang="en-US" sz="2400" dirty="0">
              <a:latin typeface="Georgia" panose="02040502050405020303" pitchFamily="18" charset="0"/>
            </a:endParaRPr>
          </a:p>
          <a:p>
            <a:pPr algn="l"/>
            <a:endParaRPr lang="en-US" sz="2400" dirty="0">
              <a:latin typeface="Georgia" panose="02040502050405020303" pitchFamily="18" charset="0"/>
            </a:endParaRPr>
          </a:p>
          <a:p>
            <a:pPr algn="l"/>
            <a:endParaRPr lang="en-US" sz="2400" dirty="0">
              <a:latin typeface="Georgia" panose="02040502050405020303" pitchFamily="18" charset="0"/>
            </a:endParaRPr>
          </a:p>
          <a:p>
            <a:pPr algn="l"/>
            <a:endParaRPr lang="en-US" sz="2400" dirty="0">
              <a:latin typeface="Georgia" panose="02040502050405020303" pitchFamily="18" charset="0"/>
            </a:endParaRPr>
          </a:p>
          <a:p>
            <a:endParaRPr lang="en-US" sz="2400" dirty="0">
              <a:latin typeface="Georgia" panose="02040502050405020303" pitchFamily="18" charset="0"/>
            </a:endParaRPr>
          </a:p>
        </p:txBody>
      </p:sp>
    </p:spTree>
    <p:extLst>
      <p:ext uri="{BB962C8B-B14F-4D97-AF65-F5344CB8AC3E}">
        <p14:creationId xmlns:p14="http://schemas.microsoft.com/office/powerpoint/2010/main" val="3219725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anose="05000000000000000000" pitchFamily="2" charset="2"/>
              <a:buChar char="q"/>
            </a:pPr>
            <a:r>
              <a:rPr lang="en-US" sz="2400" dirty="0">
                <a:latin typeface="+mj-lt"/>
              </a:rPr>
              <a:t>Johnson and Johnson was founded in 1886. its primary motivation was to improve lives. The company’s initial products were sterilized surgical products. </a:t>
            </a:r>
            <a:endParaRPr lang="en-US" sz="2400" dirty="0" smtClean="0">
              <a:latin typeface="+mj-lt"/>
            </a:endParaRPr>
          </a:p>
          <a:p>
            <a:pPr>
              <a:buFont typeface="Wingdings" panose="05000000000000000000" pitchFamily="2" charset="2"/>
              <a:buChar char="q"/>
            </a:pPr>
            <a:r>
              <a:rPr lang="en-US" sz="2400" dirty="0" smtClean="0">
                <a:latin typeface="+mj-lt"/>
              </a:rPr>
              <a:t>It’s </a:t>
            </a:r>
            <a:r>
              <a:rPr lang="en-US" sz="2400" dirty="0">
                <a:latin typeface="+mj-lt"/>
              </a:rPr>
              <a:t>the leading pharmaceutical, which generates 47 percent of revenues and 58 percent of operating profits; medical devices and diagnostics, which accounts for 36 percent of revenues and 31 percent of operating profits</a:t>
            </a:r>
            <a:r>
              <a:rPr lang="en-US" sz="2400" dirty="0" smtClean="0">
                <a:latin typeface="+mj-lt"/>
              </a:rPr>
              <a:t>;</a:t>
            </a:r>
          </a:p>
          <a:p>
            <a:pPr>
              <a:buFont typeface="Wingdings" panose="05000000000000000000" pitchFamily="2" charset="2"/>
              <a:buChar char="q"/>
            </a:pPr>
            <a:r>
              <a:rPr lang="en-US" sz="2400" dirty="0" smtClean="0">
                <a:latin typeface="+mj-lt"/>
              </a:rPr>
              <a:t> Consumer revenue </a:t>
            </a:r>
            <a:r>
              <a:rPr lang="en-US" sz="2400" dirty="0">
                <a:latin typeface="+mj-lt"/>
              </a:rPr>
              <a:t>which contributes 17 percent of revenues and 11 percent of operating profits. </a:t>
            </a:r>
            <a:endParaRPr lang="en-US" sz="2400" dirty="0">
              <a:latin typeface="+mj-lt"/>
            </a:endParaRPr>
          </a:p>
        </p:txBody>
      </p:sp>
      <p:sp>
        <p:nvSpPr>
          <p:cNvPr id="3" name="Title 2"/>
          <p:cNvSpPr>
            <a:spLocks noGrp="1"/>
          </p:cNvSpPr>
          <p:nvPr>
            <p:ph type="title"/>
          </p:nvPr>
        </p:nvSpPr>
        <p:spPr/>
        <p:txBody>
          <a:bodyPr>
            <a:normAutofit/>
          </a:bodyPr>
          <a:lstStyle/>
          <a:p>
            <a:pPr algn="ctr"/>
            <a:r>
              <a:rPr lang="en-US" sz="2400" dirty="0" smtClean="0">
                <a:solidFill>
                  <a:srgbClr val="00B0F0"/>
                </a:solidFill>
                <a:effectLst/>
              </a:rPr>
              <a:t>INTRODUCTION </a:t>
            </a:r>
            <a:endParaRPr lang="en-US" sz="2400" dirty="0">
              <a:solidFill>
                <a:srgbClr val="00B0F0"/>
              </a:solidFill>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5C92E1E3-CF3E-4A20-81A1-1864B7FFC74A}"/>
              </a:ext>
            </a:extLst>
          </p:cNvPr>
          <p:cNvSpPr>
            <a:spLocks noGrp="1"/>
          </p:cNvSpPr>
          <p:nvPr>
            <p:ph idx="1"/>
          </p:nvPr>
        </p:nvSpPr>
        <p:spPr/>
        <p:txBody>
          <a:bodyPr>
            <a:normAutofit fontScale="85000" lnSpcReduction="20000"/>
          </a:bodyPr>
          <a:lstStyle/>
          <a:p>
            <a:pPr>
              <a:buFont typeface="Wingdings" panose="05000000000000000000" pitchFamily="2" charset="2"/>
              <a:buChar char="q"/>
            </a:pPr>
            <a:r>
              <a:rPr lang="en-US" dirty="0"/>
              <a:t>. </a:t>
            </a:r>
            <a:r>
              <a:rPr lang="en-US" dirty="0" err="1"/>
              <a:t>J&amp;js</a:t>
            </a:r>
            <a:r>
              <a:rPr lang="en-US" dirty="0"/>
              <a:t> pharmaceutical products include drugs for family planning, mental illness, nervous system diseases, gastroenterology, oncology, immunotherapy, cardiovascular disease, pain management, allergies, and other areas. </a:t>
            </a:r>
            <a:endParaRPr lang="en-US" dirty="0" smtClean="0"/>
          </a:p>
          <a:p>
            <a:pPr>
              <a:buFont typeface="Wingdings" panose="05000000000000000000" pitchFamily="2" charset="2"/>
              <a:buChar char="q"/>
            </a:pPr>
            <a:r>
              <a:rPr lang="en-US" dirty="0" smtClean="0"/>
              <a:t>The </a:t>
            </a:r>
            <a:r>
              <a:rPr lang="en-US" dirty="0"/>
              <a:t>medical devices and diagnostics segment includes surgical and patient care equipment and tools, diagnostic products, joint replay cement, coronary stents, and contact lenses. (</a:t>
            </a:r>
            <a:r>
              <a:rPr lang="en-US" dirty="0" err="1"/>
              <a:t>Cavallo</a:t>
            </a:r>
            <a:r>
              <a:rPr lang="en-US" dirty="0"/>
              <a:t>, 2002)</a:t>
            </a:r>
          </a:p>
          <a:p>
            <a:pPr>
              <a:buFont typeface="Wingdings" panose="05000000000000000000" pitchFamily="2" charset="2"/>
              <a:buChar char="q"/>
            </a:pPr>
            <a:r>
              <a:rPr lang="en-US" dirty="0"/>
              <a:t>When Joseph Lister's discovered that airborne germs were a source of infection in the operation room, she teamed up with his brothers James Wood Johnson and Edward Mead Johnson. </a:t>
            </a:r>
            <a:endParaRPr lang="en-US" dirty="0" smtClean="0"/>
          </a:p>
          <a:p>
            <a:pPr>
              <a:buFont typeface="Wingdings" panose="05000000000000000000" pitchFamily="2" charset="2"/>
              <a:buChar char="q"/>
            </a:pPr>
            <a:r>
              <a:rPr lang="en-US" dirty="0" smtClean="0"/>
              <a:t>The </a:t>
            </a:r>
            <a:r>
              <a:rPr lang="en-US" dirty="0"/>
              <a:t>three brothers decide to make employee dressings for protection in an old wallpaper factory. </a:t>
            </a:r>
          </a:p>
          <a:p>
            <a:pPr>
              <a:buFont typeface="Wingdings" panose="05000000000000000000" pitchFamily="2" charset="2"/>
              <a:buChar char="q"/>
            </a:pPr>
            <a:endParaRPr lang="en-US" dirty="0"/>
          </a:p>
        </p:txBody>
      </p:sp>
      <p:sp>
        <p:nvSpPr>
          <p:cNvPr id="3" name="Title 2">
            <a:extLst>
              <a:ext uri="{FF2B5EF4-FFF2-40B4-BE49-F238E27FC236}">
                <a16:creationId xmlns:a16="http://schemas.microsoft.com/office/drawing/2014/main" xmlns="" id="{77A67738-E6B4-441A-B9BD-630C1C488FB6}"/>
              </a:ext>
            </a:extLst>
          </p:cNvPr>
          <p:cNvSpPr>
            <a:spLocks noGrp="1"/>
          </p:cNvSpPr>
          <p:nvPr>
            <p:ph type="title"/>
          </p:nvPr>
        </p:nvSpPr>
        <p:spPr/>
        <p:txBody>
          <a:bodyPr>
            <a:normAutofit/>
          </a:bodyPr>
          <a:lstStyle/>
          <a:p>
            <a:pPr algn="ctr"/>
            <a:r>
              <a:rPr lang="en-US" sz="2400" dirty="0" smtClean="0">
                <a:solidFill>
                  <a:srgbClr val="00B0F0"/>
                </a:solidFill>
                <a:effectLst/>
              </a:rPr>
              <a:t>Johnson and Johnson </a:t>
            </a:r>
            <a:r>
              <a:rPr lang="en-US" sz="2400" dirty="0" err="1" smtClean="0">
                <a:solidFill>
                  <a:srgbClr val="00B0F0"/>
                </a:solidFill>
                <a:effectLst/>
              </a:rPr>
              <a:t>ctd</a:t>
            </a:r>
            <a:endParaRPr lang="en-US" sz="2400" dirty="0"/>
          </a:p>
        </p:txBody>
      </p:sp>
    </p:spTree>
    <p:extLst>
      <p:ext uri="{BB962C8B-B14F-4D97-AF65-F5344CB8AC3E}">
        <p14:creationId xmlns:p14="http://schemas.microsoft.com/office/powerpoint/2010/main" val="37933843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endParaRPr lang="en-US" sz="2400" dirty="0"/>
          </a:p>
          <a:p>
            <a:pPr algn="ctr">
              <a:buFont typeface="Wingdings" pitchFamily="2" charset="2"/>
              <a:buChar char="Ø"/>
            </a:pPr>
            <a:r>
              <a:rPr lang="en-US" sz="2400" dirty="0"/>
              <a:t>1.	Revenue growth.</a:t>
            </a:r>
          </a:p>
          <a:p>
            <a:pPr>
              <a:buFont typeface="Wingdings" pitchFamily="2" charset="2"/>
              <a:buChar char="Ø"/>
            </a:pPr>
            <a:r>
              <a:rPr lang="en-US" sz="2400" dirty="0"/>
              <a:t>From its initial revenue, the Johnson Company has developed ways to ensure that they increase their income</a:t>
            </a:r>
            <a:r>
              <a:rPr lang="en-US" sz="2400" dirty="0" smtClean="0"/>
              <a:t>.</a:t>
            </a:r>
          </a:p>
          <a:p>
            <a:pPr>
              <a:buFont typeface="Wingdings" pitchFamily="2" charset="2"/>
              <a:buChar char="Ø"/>
            </a:pPr>
            <a:r>
              <a:rPr lang="en-US" sz="2400" dirty="0" smtClean="0"/>
              <a:t> </a:t>
            </a:r>
            <a:r>
              <a:rPr lang="en-US" sz="2400" dirty="0"/>
              <a:t>They made brunches in their company, which is the pharmaceuticals, medical devices, and diagnostics. </a:t>
            </a:r>
            <a:endParaRPr lang="en-US" sz="2400" dirty="0" smtClean="0"/>
          </a:p>
          <a:p>
            <a:pPr>
              <a:buFont typeface="Wingdings" pitchFamily="2" charset="2"/>
              <a:buChar char="Ø"/>
            </a:pPr>
            <a:r>
              <a:rPr lang="en-US" sz="2400" dirty="0" smtClean="0"/>
              <a:t>There </a:t>
            </a:r>
            <a:r>
              <a:rPr lang="en-US" sz="2400" dirty="0"/>
              <a:t>are functions that are all functional and important for company growth. </a:t>
            </a:r>
          </a:p>
          <a:p>
            <a:pPr>
              <a:buFont typeface="Wingdings" pitchFamily="2" charset="2"/>
              <a:buChar char="Ø"/>
            </a:pPr>
            <a:endParaRPr lang="en-US" sz="2400" dirty="0"/>
          </a:p>
        </p:txBody>
      </p:sp>
      <p:sp>
        <p:nvSpPr>
          <p:cNvPr id="3" name="Title 2"/>
          <p:cNvSpPr>
            <a:spLocks noGrp="1"/>
          </p:cNvSpPr>
          <p:nvPr>
            <p:ph type="title"/>
          </p:nvPr>
        </p:nvSpPr>
        <p:spPr/>
        <p:txBody>
          <a:bodyPr>
            <a:normAutofit/>
          </a:bodyPr>
          <a:lstStyle/>
          <a:p>
            <a:pPr algn="ctr"/>
            <a:r>
              <a:rPr lang="en-US" sz="3600" dirty="0" smtClean="0">
                <a:solidFill>
                  <a:srgbClr val="00B0F0"/>
                </a:solidFill>
              </a:rPr>
              <a:t>Key </a:t>
            </a:r>
            <a:r>
              <a:rPr lang="en-US" sz="3600" dirty="0">
                <a:solidFill>
                  <a:srgbClr val="00B0F0"/>
                </a:solidFill>
              </a:rPr>
              <a:t>performance indicators</a:t>
            </a:r>
            <a:r>
              <a:rPr lang="en-US" sz="2400" dirty="0">
                <a:solidFill>
                  <a:srgbClr val="00B0F0"/>
                </a:solidFill>
              </a:rPr>
              <a:t/>
            </a:r>
            <a:br>
              <a:rPr lang="en-US" sz="2400" dirty="0">
                <a:solidFill>
                  <a:srgbClr val="00B0F0"/>
                </a:solidFill>
              </a:rPr>
            </a:br>
            <a:endParaRPr lang="en-US" sz="2400" dirty="0">
              <a:solidFill>
                <a:srgbClr val="00B0F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ctr">
              <a:buFont typeface="Wingdings" panose="05000000000000000000" pitchFamily="2" charset="2"/>
              <a:buChar char="q"/>
            </a:pPr>
            <a:r>
              <a:rPr lang="en-US" dirty="0"/>
              <a:t>2.	Net profit margin. </a:t>
            </a:r>
          </a:p>
          <a:p>
            <a:pPr>
              <a:buFont typeface="Wingdings" panose="05000000000000000000" pitchFamily="2" charset="2"/>
              <a:buChar char="q"/>
            </a:pPr>
            <a:r>
              <a:rPr lang="en-US" dirty="0"/>
              <a:t>This is the calculable profit between a given financial period. </a:t>
            </a:r>
            <a:endParaRPr lang="en-US" dirty="0" smtClean="0"/>
          </a:p>
          <a:p>
            <a:pPr>
              <a:buFont typeface="Wingdings" panose="05000000000000000000" pitchFamily="2" charset="2"/>
              <a:buChar char="q"/>
            </a:pPr>
            <a:r>
              <a:rPr lang="en-US" dirty="0" smtClean="0"/>
              <a:t>It </a:t>
            </a:r>
            <a:r>
              <a:rPr lang="en-US" dirty="0"/>
              <a:t>is often calculated in percentages. The net profit margin of the Johnson </a:t>
            </a:r>
            <a:r>
              <a:rPr lang="en-US" dirty="0" err="1"/>
              <a:t>Johnson</a:t>
            </a:r>
            <a:r>
              <a:rPr lang="en-US" dirty="0"/>
              <a:t> Company between 2006 and 2020 has grown drastically as it has improved by 19.78%. </a:t>
            </a:r>
          </a:p>
          <a:p>
            <a:pPr>
              <a:buFont typeface="Wingdings" panose="05000000000000000000" pitchFamily="2" charset="2"/>
              <a:buChar char="q"/>
            </a:pPr>
            <a:endParaRPr lang="en-US" dirty="0"/>
          </a:p>
        </p:txBody>
      </p:sp>
      <p:sp>
        <p:nvSpPr>
          <p:cNvPr id="3" name="Title 2"/>
          <p:cNvSpPr>
            <a:spLocks noGrp="1"/>
          </p:cNvSpPr>
          <p:nvPr>
            <p:ph type="title"/>
          </p:nvPr>
        </p:nvSpPr>
        <p:spPr/>
        <p:txBody>
          <a:bodyPr/>
          <a:lstStyle/>
          <a:p>
            <a:r>
              <a:rPr lang="en-US" sz="4400" dirty="0">
                <a:solidFill>
                  <a:srgbClr val="00B0F0"/>
                </a:solidFill>
              </a:rPr>
              <a:t>Key performance indicators</a:t>
            </a:r>
            <a:endParaRPr lang="en-US" dirty="0"/>
          </a:p>
        </p:txBody>
      </p:sp>
    </p:spTree>
    <p:extLst>
      <p:ext uri="{BB962C8B-B14F-4D97-AF65-F5344CB8AC3E}">
        <p14:creationId xmlns:p14="http://schemas.microsoft.com/office/powerpoint/2010/main" val="3048832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ctr">
              <a:buFont typeface="Wingdings" panose="05000000000000000000" pitchFamily="2" charset="2"/>
              <a:buChar char="q"/>
            </a:pPr>
            <a:r>
              <a:rPr lang="en-US" dirty="0"/>
              <a:t>3.	Operational cash flow. </a:t>
            </a:r>
          </a:p>
          <a:p>
            <a:pPr>
              <a:buFont typeface="Wingdings" panose="05000000000000000000" pitchFamily="2" charset="2"/>
              <a:buChar char="q"/>
            </a:pPr>
            <a:r>
              <a:rPr lang="en-US" dirty="0" smtClean="0"/>
              <a:t>This </a:t>
            </a:r>
            <a:r>
              <a:rPr lang="en-US" dirty="0"/>
              <a:t>is the liquid cash available in an organization at the </a:t>
            </a:r>
            <a:r>
              <a:rPr lang="en-US" dirty="0" smtClean="0"/>
              <a:t>moment</a:t>
            </a:r>
          </a:p>
          <a:p>
            <a:pPr>
              <a:buFont typeface="Wingdings" panose="05000000000000000000" pitchFamily="2" charset="2"/>
              <a:buChar char="q"/>
            </a:pPr>
            <a:r>
              <a:rPr lang="en-US" dirty="0" smtClean="0"/>
              <a:t>Johnson </a:t>
            </a:r>
            <a:r>
              <a:rPr lang="en-US" dirty="0" err="1"/>
              <a:t>Johnson</a:t>
            </a:r>
            <a:r>
              <a:rPr lang="en-US" dirty="0"/>
              <a:t> has a sizeable current cash flow, as it has too many activities going on at the same time</a:t>
            </a:r>
            <a:r>
              <a:rPr lang="en-US" dirty="0" smtClean="0"/>
              <a:t>.</a:t>
            </a:r>
          </a:p>
          <a:p>
            <a:pPr>
              <a:buFont typeface="Wingdings" panose="05000000000000000000" pitchFamily="2" charset="2"/>
              <a:buChar char="q"/>
            </a:pPr>
            <a:r>
              <a:rPr lang="en-US" dirty="0" smtClean="0"/>
              <a:t> </a:t>
            </a:r>
            <a:r>
              <a:rPr lang="en-US" dirty="0"/>
              <a:t>It is necessary to consider that the company is always running at a profit. </a:t>
            </a:r>
          </a:p>
        </p:txBody>
      </p:sp>
      <p:sp>
        <p:nvSpPr>
          <p:cNvPr id="3" name="Title 2"/>
          <p:cNvSpPr>
            <a:spLocks noGrp="1"/>
          </p:cNvSpPr>
          <p:nvPr>
            <p:ph type="title"/>
          </p:nvPr>
        </p:nvSpPr>
        <p:spPr/>
        <p:txBody>
          <a:bodyPr/>
          <a:lstStyle/>
          <a:p>
            <a:r>
              <a:rPr lang="en-US" sz="4400" dirty="0">
                <a:solidFill>
                  <a:srgbClr val="00B0F0"/>
                </a:solidFill>
              </a:rPr>
              <a:t>Key performance indicators</a:t>
            </a:r>
            <a:endParaRPr lang="en-US" dirty="0"/>
          </a:p>
        </p:txBody>
      </p:sp>
    </p:spTree>
    <p:extLst>
      <p:ext uri="{BB962C8B-B14F-4D97-AF65-F5344CB8AC3E}">
        <p14:creationId xmlns:p14="http://schemas.microsoft.com/office/powerpoint/2010/main" val="1287145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itchFamily="2" charset="2"/>
              <a:buChar char="Ø"/>
            </a:pPr>
            <a:r>
              <a:rPr lang="en-US" sz="2400" dirty="0"/>
              <a:t>4.	Current accounts receivable. </a:t>
            </a:r>
          </a:p>
          <a:p>
            <a:pPr>
              <a:buFont typeface="Wingdings" pitchFamily="2" charset="2"/>
              <a:buChar char="Ø"/>
            </a:pPr>
            <a:r>
              <a:rPr lang="en-US" sz="2400" dirty="0"/>
              <a:t>This is the amount owed by debtors. With the Johnson Company, they do not have large accounts received as they do not sell their goods on the verdict. </a:t>
            </a:r>
          </a:p>
          <a:p>
            <a:pPr>
              <a:buFont typeface="Wingdings" pitchFamily="2" charset="2"/>
              <a:buChar char="Ø"/>
            </a:pPr>
            <a:r>
              <a:rPr lang="en-US" sz="2400" dirty="0"/>
              <a:t>5.	Inventory turnover. </a:t>
            </a:r>
          </a:p>
          <a:p>
            <a:pPr>
              <a:buFont typeface="Wingdings" pitchFamily="2" charset="2"/>
              <a:buChar char="Ø"/>
            </a:pPr>
            <a:r>
              <a:rPr lang="en-US" sz="2400" dirty="0"/>
              <a:t>This is the measure of the number of times inventory is sold in one period. (Henke, 2009)</a:t>
            </a:r>
          </a:p>
          <a:p>
            <a:pPr>
              <a:buFont typeface="Wingdings" pitchFamily="2" charset="2"/>
              <a:buChar char="Ø"/>
            </a:pPr>
            <a:endParaRPr lang="en-US" sz="2400" dirty="0"/>
          </a:p>
        </p:txBody>
      </p:sp>
      <p:sp>
        <p:nvSpPr>
          <p:cNvPr id="3" name="Title 2"/>
          <p:cNvSpPr>
            <a:spLocks noGrp="1"/>
          </p:cNvSpPr>
          <p:nvPr>
            <p:ph type="title"/>
          </p:nvPr>
        </p:nvSpPr>
        <p:spPr/>
        <p:txBody>
          <a:bodyPr>
            <a:normAutofit/>
          </a:bodyPr>
          <a:lstStyle/>
          <a:p>
            <a:pPr algn="ctr"/>
            <a:r>
              <a:rPr lang="en-US" sz="4400" dirty="0">
                <a:solidFill>
                  <a:srgbClr val="00B0F0"/>
                </a:solidFill>
              </a:rPr>
              <a:t>Key performance indicators</a:t>
            </a:r>
            <a:endParaRPr lang="en-US" sz="2400" dirty="0">
              <a:solidFill>
                <a:srgbClr val="00B0F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buFont typeface="Wingdings" panose="05000000000000000000" pitchFamily="2" charset="2"/>
              <a:buChar char="q"/>
            </a:pPr>
            <a:r>
              <a:rPr lang="en-US" dirty="0"/>
              <a:t>This segment brings most of the profit for the Johnsons Company to bring close to b billion dollars to the company. </a:t>
            </a:r>
            <a:endParaRPr lang="en-US" dirty="0" smtClean="0"/>
          </a:p>
          <a:p>
            <a:pPr>
              <a:buFont typeface="Wingdings" panose="05000000000000000000" pitchFamily="2" charset="2"/>
              <a:buChar char="q"/>
            </a:pPr>
            <a:r>
              <a:rPr lang="en-US" dirty="0" smtClean="0"/>
              <a:t>Johnsons </a:t>
            </a:r>
            <a:r>
              <a:rPr lang="en-US" dirty="0"/>
              <a:t>has branches in more than 60 countries worldwide. The pharmaceuticals business is focused on the therapeutic areas of immunology diseases. </a:t>
            </a:r>
          </a:p>
          <a:p>
            <a:pPr>
              <a:buFont typeface="Wingdings" panose="05000000000000000000" pitchFamily="2" charset="2"/>
              <a:buChar char="q"/>
            </a:pPr>
            <a:r>
              <a:rPr lang="en-US" dirty="0"/>
              <a:t>Three drugs with the most sales in this sector include </a:t>
            </a:r>
            <a:r>
              <a:rPr lang="en-US" dirty="0" err="1"/>
              <a:t>Remicade</a:t>
            </a:r>
            <a:r>
              <a:rPr lang="en-US" dirty="0"/>
              <a:t>, which treats inflammatory disease. </a:t>
            </a:r>
            <a:endParaRPr lang="en-US" dirty="0" smtClean="0"/>
          </a:p>
          <a:p>
            <a:pPr>
              <a:buFont typeface="Wingdings" panose="05000000000000000000" pitchFamily="2" charset="2"/>
              <a:buChar char="q"/>
            </a:pPr>
            <a:r>
              <a:rPr lang="en-US" dirty="0" err="1" smtClean="0"/>
              <a:t>Simponi</a:t>
            </a:r>
            <a:r>
              <a:rPr lang="en-US" dirty="0"/>
              <a:t>, which treats adult rheumatoid arthritis, and </a:t>
            </a:r>
            <a:r>
              <a:rPr lang="en-US" dirty="0" err="1"/>
              <a:t>Stelara</a:t>
            </a:r>
            <a:r>
              <a:rPr lang="en-US" dirty="0"/>
              <a:t>, which is a treatment for plaque psoriasis and active psoriatic arthritis. </a:t>
            </a:r>
          </a:p>
        </p:txBody>
      </p:sp>
      <p:sp>
        <p:nvSpPr>
          <p:cNvPr id="3" name="Title 2"/>
          <p:cNvSpPr>
            <a:spLocks noGrp="1"/>
          </p:cNvSpPr>
          <p:nvPr>
            <p:ph type="title"/>
          </p:nvPr>
        </p:nvSpPr>
        <p:spPr/>
        <p:txBody>
          <a:bodyPr>
            <a:normAutofit fontScale="90000"/>
          </a:bodyPr>
          <a:lstStyle/>
          <a:p>
            <a:r>
              <a:rPr lang="en-US" dirty="0">
                <a:solidFill>
                  <a:schemeClr val="accent1"/>
                </a:solidFill>
                <a:effectLst/>
              </a:rPr>
              <a:t>The pharmaceutical segment</a:t>
            </a:r>
            <a:r>
              <a:rPr lang="en-US" dirty="0">
                <a:effectLst/>
              </a:rPr>
              <a:t/>
            </a:r>
            <a:br>
              <a:rPr lang="en-US" dirty="0">
                <a:effectLst/>
              </a:rPr>
            </a:br>
            <a:endParaRPr lang="en-US" dirty="0"/>
          </a:p>
        </p:txBody>
      </p:sp>
    </p:spTree>
    <p:extLst>
      <p:ext uri="{BB962C8B-B14F-4D97-AF65-F5344CB8AC3E}">
        <p14:creationId xmlns:p14="http://schemas.microsoft.com/office/powerpoint/2010/main" val="689280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Font typeface="Wingdings" panose="05000000000000000000" pitchFamily="2" charset="2"/>
              <a:buChar char="q"/>
            </a:pPr>
            <a:r>
              <a:rPr lang="en-US" dirty="0"/>
              <a:t>The medical segment sells a wide range of products in areas such as orthopedics and surgical care. </a:t>
            </a:r>
            <a:endParaRPr lang="en-US" dirty="0" smtClean="0"/>
          </a:p>
          <a:p>
            <a:pPr>
              <a:buFont typeface="Wingdings" panose="05000000000000000000" pitchFamily="2" charset="2"/>
              <a:buChar char="q"/>
            </a:pPr>
            <a:r>
              <a:rPr lang="en-US" dirty="0" smtClean="0"/>
              <a:t>They </a:t>
            </a:r>
            <a:r>
              <a:rPr lang="en-US" dirty="0"/>
              <a:t>distribute to wholesalers, hospitals, and retailers. </a:t>
            </a:r>
            <a:endParaRPr lang="en-US" dirty="0" smtClean="0"/>
          </a:p>
          <a:p>
            <a:pPr>
              <a:buFont typeface="Wingdings" panose="05000000000000000000" pitchFamily="2" charset="2"/>
              <a:buChar char="q"/>
            </a:pPr>
            <a:r>
              <a:rPr lang="en-US" dirty="0" smtClean="0"/>
              <a:t>The </a:t>
            </a:r>
            <a:r>
              <a:rPr lang="en-US" dirty="0"/>
              <a:t>orthopedic segment makes the most sales for the medical devices segment. </a:t>
            </a:r>
          </a:p>
        </p:txBody>
      </p:sp>
      <p:sp>
        <p:nvSpPr>
          <p:cNvPr id="3" name="Title 2"/>
          <p:cNvSpPr>
            <a:spLocks noGrp="1"/>
          </p:cNvSpPr>
          <p:nvPr>
            <p:ph type="title"/>
          </p:nvPr>
        </p:nvSpPr>
        <p:spPr/>
        <p:txBody>
          <a:bodyPr>
            <a:normAutofit fontScale="90000"/>
          </a:bodyPr>
          <a:lstStyle/>
          <a:p>
            <a:pPr marL="0" marR="0" algn="ctr">
              <a:lnSpc>
                <a:spcPct val="107000"/>
              </a:lnSpc>
              <a:spcBef>
                <a:spcPts val="0"/>
              </a:spcBef>
              <a:spcAft>
                <a:spcPts val="800"/>
              </a:spcAft>
            </a:pPr>
            <a:r>
              <a:rPr lang="en-US" sz="44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Medical Devices</a:t>
            </a:r>
            <a:r>
              <a:rPr lang="en-US" sz="3600" dirty="0">
                <a:effectLst/>
                <a:latin typeface="Calibri" panose="020F0502020204030204" pitchFamily="34" charset="0"/>
                <a:ea typeface="Calibri" panose="020F0502020204030204" pitchFamily="34" charset="0"/>
                <a:cs typeface="Times New Roman" panose="02020603050405020304" pitchFamily="18" charset="0"/>
              </a:rPr>
              <a:t/>
            </a:r>
            <a:br>
              <a:rPr lang="en-US" sz="36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Tree>
    <p:extLst>
      <p:ext uri="{BB962C8B-B14F-4D97-AF65-F5344CB8AC3E}">
        <p14:creationId xmlns:p14="http://schemas.microsoft.com/office/powerpoint/2010/main" val="3477185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a:buFont typeface="Wingdings" panose="05000000000000000000" pitchFamily="2" charset="2"/>
              <a:buChar char="q"/>
            </a:pPr>
            <a:r>
              <a:rPr lang="en-US" dirty="0"/>
              <a:t>The consumer product business offers many products ranging from baby care, oral care, and women’s health and beauty products. Beauty and over the counter products seem to be the fastest moving Johnson’s products. </a:t>
            </a:r>
          </a:p>
          <a:p>
            <a:pPr>
              <a:buFont typeface="Wingdings" panose="05000000000000000000" pitchFamily="2" charset="2"/>
              <a:buChar char="q"/>
            </a:pPr>
            <a:r>
              <a:rPr lang="en-US" dirty="0"/>
              <a:t>The Johnson &amp; Johnson have been trying to improve their profitability. They have taken steps such as changes in the management team, which resulted in the OTC products to sell more in the stores and also implementing new manufacturing standards to ensure quality products.  </a:t>
            </a:r>
          </a:p>
          <a:p>
            <a:pPr>
              <a:buFont typeface="Wingdings" panose="05000000000000000000" pitchFamily="2" charset="2"/>
              <a:buChar char="q"/>
            </a:pPr>
            <a:r>
              <a:rPr lang="en-US" dirty="0"/>
              <a:t>Another factor that has led to the improvements in Johnson &amp; Johnson is the change in marketing strategies. Here they implemented factors such as advertisement where they could tell their potential buyers of the benefits of using their products. </a:t>
            </a:r>
          </a:p>
          <a:p>
            <a:pPr>
              <a:buFont typeface="Wingdings" panose="05000000000000000000" pitchFamily="2" charset="2"/>
              <a:buChar char="q"/>
            </a:pPr>
            <a:endParaRPr lang="en-US" dirty="0"/>
          </a:p>
        </p:txBody>
      </p:sp>
      <p:sp>
        <p:nvSpPr>
          <p:cNvPr id="3" name="Title 2"/>
          <p:cNvSpPr>
            <a:spLocks noGrp="1"/>
          </p:cNvSpPr>
          <p:nvPr>
            <p:ph type="title"/>
          </p:nvPr>
        </p:nvSpPr>
        <p:spPr/>
        <p:txBody>
          <a:bodyPr/>
          <a:lstStyle/>
          <a:p>
            <a:pPr algn="ctr"/>
            <a:r>
              <a:rPr lang="en-US" dirty="0">
                <a:solidFill>
                  <a:schemeClr val="accent1"/>
                </a:solidFill>
              </a:rPr>
              <a:t>Consumer products. </a:t>
            </a:r>
          </a:p>
        </p:txBody>
      </p:sp>
    </p:spTree>
    <p:extLst>
      <p:ext uri="{BB962C8B-B14F-4D97-AF65-F5344CB8AC3E}">
        <p14:creationId xmlns:p14="http://schemas.microsoft.com/office/powerpoint/2010/main" val="4047753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err="1" smtClean="0"/>
              <a:t>Cavallo</a:t>
            </a:r>
            <a:r>
              <a:rPr lang="en-US" dirty="0"/>
              <a:t>, K., &amp; </a:t>
            </a:r>
            <a:r>
              <a:rPr lang="en-US" dirty="0" err="1"/>
              <a:t>Brienza</a:t>
            </a:r>
            <a:r>
              <a:rPr lang="en-US" dirty="0"/>
              <a:t>, D. (2002). Emotional competence and leadership excellence at Johnson &amp; 	Johnson: The emotional intelligence and leadership study. Consortium for Research on 	Emotional Intelligence in Organizations, 1-12.</a:t>
            </a:r>
          </a:p>
          <a:p>
            <a:r>
              <a:rPr lang="en-US" dirty="0"/>
              <a:t>Henke, R. M., </a:t>
            </a:r>
            <a:r>
              <a:rPr lang="en-US" dirty="0" err="1"/>
              <a:t>Goetzel</a:t>
            </a:r>
            <a:r>
              <a:rPr lang="en-US" dirty="0"/>
              <a:t>, R. Z., McHugh, J., &amp; Isaac, F. (2011). Recent experience in health 	promotion at Johnson &amp; Johnson: lower health spending, strong return on investment. 	Health Affairs, 30(3), 490-499.</a:t>
            </a:r>
          </a:p>
          <a:p>
            <a:endParaRPr lang="en-US" dirty="0"/>
          </a:p>
        </p:txBody>
      </p:sp>
      <p:sp>
        <p:nvSpPr>
          <p:cNvPr id="3" name="Title 2"/>
          <p:cNvSpPr>
            <a:spLocks noGrp="1"/>
          </p:cNvSpPr>
          <p:nvPr>
            <p:ph type="title"/>
          </p:nvPr>
        </p:nvSpPr>
        <p:spPr/>
        <p:txBody>
          <a:bodyPr>
            <a:normAutofit fontScale="90000"/>
          </a:bodyPr>
          <a:lstStyle/>
          <a:p>
            <a:pPr algn="ctr"/>
            <a:r>
              <a:rPr lang="en-US" dirty="0"/>
              <a:t>References </a:t>
            </a:r>
            <a:br>
              <a:rPr lang="en-US" dirty="0"/>
            </a:br>
            <a:endParaRPr lang="en-US" dirty="0"/>
          </a:p>
        </p:txBody>
      </p:sp>
    </p:spTree>
    <p:extLst>
      <p:ext uri="{BB962C8B-B14F-4D97-AF65-F5344CB8AC3E}">
        <p14:creationId xmlns:p14="http://schemas.microsoft.com/office/powerpoint/2010/main" val="2430377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1184</TotalTime>
  <Words>540</Words>
  <Application>Microsoft Office PowerPoint</Application>
  <PresentationFormat>On-screen Show (4:3)</PresentationFormat>
  <Paragraphs>67</Paragraphs>
  <Slides>11</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Calibri</vt:lpstr>
      <vt:lpstr>Georgia</vt:lpstr>
      <vt:lpstr>Lucida Sans Unicode</vt:lpstr>
      <vt:lpstr>Times New Roman</vt:lpstr>
      <vt:lpstr>Verdana</vt:lpstr>
      <vt:lpstr>Wingdings</vt:lpstr>
      <vt:lpstr>Wingdings 2</vt:lpstr>
      <vt:lpstr>Wingdings 3</vt:lpstr>
      <vt:lpstr>Concourse</vt:lpstr>
      <vt:lpstr>Johnson and Johnson. </vt:lpstr>
      <vt:lpstr>INTRODUCTION </vt:lpstr>
      <vt:lpstr>Johnson and Johnson ctd</vt:lpstr>
      <vt:lpstr>Key performance indicators </vt:lpstr>
      <vt:lpstr>Key performance indicators</vt:lpstr>
      <vt:lpstr>Key performance indicators</vt:lpstr>
      <vt:lpstr>Key performance indicators</vt:lpstr>
      <vt:lpstr>The pharmaceutical segment </vt:lpstr>
      <vt:lpstr>Medical Devices </vt:lpstr>
      <vt:lpstr>Consumer products. </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Evidence-Based Practice Project—Intervention Presentation on Diabetes</dc:title>
  <dc:creator>BM</dc:creator>
  <cp:lastModifiedBy>office</cp:lastModifiedBy>
  <cp:revision>75</cp:revision>
  <dcterms:created xsi:type="dcterms:W3CDTF">2016-08-24T10:54:00Z</dcterms:created>
  <dcterms:modified xsi:type="dcterms:W3CDTF">2020-10-26T13:59:28Z</dcterms:modified>
</cp:coreProperties>
</file>